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23" r:id="rId2"/>
    <p:sldId id="256" r:id="rId3"/>
    <p:sldId id="498" r:id="rId4"/>
    <p:sldId id="499" r:id="rId5"/>
    <p:sldId id="500" r:id="rId6"/>
    <p:sldId id="501" r:id="rId7"/>
    <p:sldId id="502" r:id="rId8"/>
    <p:sldId id="503" r:id="rId9"/>
    <p:sldId id="382" r:id="rId10"/>
    <p:sldId id="383" r:id="rId11"/>
    <p:sldId id="417" r:id="rId12"/>
    <p:sldId id="482" r:id="rId13"/>
    <p:sldId id="458" r:id="rId14"/>
    <p:sldId id="425" r:id="rId15"/>
    <p:sldId id="392" r:id="rId16"/>
    <p:sldId id="393" r:id="rId17"/>
    <p:sldId id="401" r:id="rId18"/>
    <p:sldId id="469" r:id="rId19"/>
    <p:sldId id="483" r:id="rId20"/>
    <p:sldId id="493" r:id="rId21"/>
    <p:sldId id="431" r:id="rId22"/>
    <p:sldId id="494" r:id="rId23"/>
    <p:sldId id="436" r:id="rId24"/>
    <p:sldId id="437" r:id="rId25"/>
    <p:sldId id="438" r:id="rId26"/>
    <p:sldId id="439" r:id="rId27"/>
    <p:sldId id="440" r:id="rId28"/>
    <p:sldId id="484" r:id="rId29"/>
    <p:sldId id="441" r:id="rId30"/>
    <p:sldId id="485" r:id="rId31"/>
    <p:sldId id="433" r:id="rId32"/>
    <p:sldId id="442" r:id="rId33"/>
    <p:sldId id="478" r:id="rId34"/>
    <p:sldId id="461" r:id="rId35"/>
    <p:sldId id="444" r:id="rId36"/>
    <p:sldId id="491" r:id="rId37"/>
    <p:sldId id="468" r:id="rId38"/>
    <p:sldId id="474" r:id="rId39"/>
    <p:sldId id="422" r:id="rId40"/>
    <p:sldId id="333" r:id="rId41"/>
    <p:sldId id="334" r:id="rId42"/>
    <p:sldId id="457" r:id="rId43"/>
    <p:sldId id="504" r:id="rId44"/>
    <p:sldId id="492" r:id="rId45"/>
    <p:sldId id="495" r:id="rId46"/>
    <p:sldId id="496" r:id="rId47"/>
    <p:sldId id="344" r:id="rId48"/>
    <p:sldId id="505" r:id="rId49"/>
    <p:sldId id="506" r:id="rId50"/>
    <p:sldId id="42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3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3E11E-3553-4F6D-9EBD-3C1EA032E2C5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B1615D-F49D-4E99-8B73-76DEF30076B1}">
      <dgm:prSet phldrT="[Text]" custT="1"/>
      <dgm:spPr/>
      <dgm:t>
        <a:bodyPr/>
        <a:lstStyle/>
        <a:p>
          <a:r>
            <a:rPr lang="en-US" sz="3600" dirty="0" smtClean="0"/>
            <a:t>A1c is≥9%</a:t>
          </a:r>
          <a:endParaRPr lang="en-US" sz="3600" dirty="0"/>
        </a:p>
      </dgm:t>
    </dgm:pt>
    <dgm:pt modelId="{DAD21749-0FB9-4562-B95A-DDD232F7AB49}" type="parTrans" cxnId="{D9DCBAC2-B844-4F5B-A5B3-4B266D50D4DC}">
      <dgm:prSet/>
      <dgm:spPr/>
      <dgm:t>
        <a:bodyPr/>
        <a:lstStyle/>
        <a:p>
          <a:endParaRPr lang="en-US"/>
        </a:p>
      </dgm:t>
    </dgm:pt>
    <dgm:pt modelId="{589C0B00-20EA-4CED-99AA-B41F5B3EFE05}" type="sibTrans" cxnId="{D9DCBAC2-B844-4F5B-A5B3-4B266D50D4DC}">
      <dgm:prSet/>
      <dgm:spPr/>
      <dgm:t>
        <a:bodyPr/>
        <a:lstStyle/>
        <a:p>
          <a:endParaRPr lang="en-US"/>
        </a:p>
      </dgm:t>
    </dgm:pt>
    <dgm:pt modelId="{ED064BEA-5FF0-4D7D-A753-7DB846EE64A7}">
      <dgm:prSet phldrT="[Text]"/>
      <dgm:spPr/>
      <dgm:t>
        <a:bodyPr/>
        <a:lstStyle/>
        <a:p>
          <a:r>
            <a:rPr lang="en-US" dirty="0" smtClean="0"/>
            <a:t>Consider Dual therapy </a:t>
          </a:r>
          <a:endParaRPr lang="en-US" dirty="0"/>
        </a:p>
      </dgm:t>
    </dgm:pt>
    <dgm:pt modelId="{F2478D36-07B4-45A7-A8FD-A73C7C4B9958}" type="parTrans" cxnId="{DF88A472-0950-4ABF-B8DD-C3918C5EC3F4}">
      <dgm:prSet/>
      <dgm:spPr/>
      <dgm:t>
        <a:bodyPr/>
        <a:lstStyle/>
        <a:p>
          <a:endParaRPr lang="en-US"/>
        </a:p>
      </dgm:t>
    </dgm:pt>
    <dgm:pt modelId="{622BB0BD-CEBB-40F0-9E21-8088072517FF}" type="sibTrans" cxnId="{DF88A472-0950-4ABF-B8DD-C3918C5EC3F4}">
      <dgm:prSet/>
      <dgm:spPr/>
      <dgm:t>
        <a:bodyPr/>
        <a:lstStyle/>
        <a:p>
          <a:endParaRPr lang="en-US"/>
        </a:p>
      </dgm:t>
    </dgm:pt>
    <dgm:pt modelId="{DF069A86-FBF5-48BF-98DD-E94D3664C201}">
      <dgm:prSet phldrT="[Text]"/>
      <dgm:spPr/>
      <dgm:t>
        <a:bodyPr/>
        <a:lstStyle/>
        <a:p>
          <a:pPr algn="l"/>
          <a:r>
            <a:rPr lang="en-US" dirty="0" smtClean="0"/>
            <a:t>*A1c≥10%</a:t>
          </a:r>
        </a:p>
        <a:p>
          <a:pPr algn="l"/>
          <a:r>
            <a:rPr lang="en-US" dirty="0" smtClean="0"/>
            <a:t>*BS &gt; 300 mg</a:t>
          </a:r>
        </a:p>
        <a:p>
          <a:pPr algn="l"/>
          <a:r>
            <a:rPr lang="en-US" dirty="0" smtClean="0"/>
            <a:t>*Markedly symptomatic  </a:t>
          </a:r>
          <a:endParaRPr lang="en-US" dirty="0"/>
        </a:p>
      </dgm:t>
    </dgm:pt>
    <dgm:pt modelId="{F9F85D5B-B0B6-4477-8963-CD2E6654DB0D}" type="parTrans" cxnId="{A61C131C-5DDF-4E78-8411-B57723CAD47A}">
      <dgm:prSet/>
      <dgm:spPr/>
      <dgm:t>
        <a:bodyPr/>
        <a:lstStyle/>
        <a:p>
          <a:endParaRPr lang="en-US"/>
        </a:p>
      </dgm:t>
    </dgm:pt>
    <dgm:pt modelId="{AE5EF318-E208-46D9-A68C-7E91D1E1A964}" type="sibTrans" cxnId="{A61C131C-5DDF-4E78-8411-B57723CAD47A}">
      <dgm:prSet/>
      <dgm:spPr/>
      <dgm:t>
        <a:bodyPr/>
        <a:lstStyle/>
        <a:p>
          <a:endParaRPr lang="en-US"/>
        </a:p>
      </dgm:t>
    </dgm:pt>
    <dgm:pt modelId="{50C14907-6AB4-4641-8643-2AC85E9ED6B8}">
      <dgm:prSet phldrT="[Text]"/>
      <dgm:spPr/>
      <dgm:t>
        <a:bodyPr/>
        <a:lstStyle/>
        <a:p>
          <a:r>
            <a:rPr lang="en-US" dirty="0" smtClean="0"/>
            <a:t>Consider </a:t>
          </a:r>
        </a:p>
        <a:p>
          <a:r>
            <a:rPr lang="en-US" dirty="0" smtClean="0"/>
            <a:t>Combination injectable therapy</a:t>
          </a:r>
          <a:endParaRPr lang="en-US" dirty="0"/>
        </a:p>
      </dgm:t>
    </dgm:pt>
    <dgm:pt modelId="{3EDAC464-F2CD-4B2A-82CE-C914D0C45FF6}" type="parTrans" cxnId="{C10F85D3-3279-4603-AED0-7F58D746D6EE}">
      <dgm:prSet/>
      <dgm:spPr/>
      <dgm:t>
        <a:bodyPr/>
        <a:lstStyle/>
        <a:p>
          <a:endParaRPr lang="en-US"/>
        </a:p>
      </dgm:t>
    </dgm:pt>
    <dgm:pt modelId="{65AA52A5-6165-449B-9744-1A5DC3CF2D68}" type="sibTrans" cxnId="{C10F85D3-3279-4603-AED0-7F58D746D6EE}">
      <dgm:prSet/>
      <dgm:spPr/>
      <dgm:t>
        <a:bodyPr/>
        <a:lstStyle/>
        <a:p>
          <a:endParaRPr lang="en-US"/>
        </a:p>
      </dgm:t>
    </dgm:pt>
    <dgm:pt modelId="{2DF673C1-EDCF-4246-B63B-6E5B6F422118}" type="pres">
      <dgm:prSet presAssocID="{F2D3E11E-3553-4F6D-9EBD-3C1EA032E2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A66BB2-ADAA-40B4-8D52-1C12861F4487}" type="pres">
      <dgm:prSet presAssocID="{BDB1615D-F49D-4E99-8B73-76DEF30076B1}" presName="root" presStyleCnt="0"/>
      <dgm:spPr/>
    </dgm:pt>
    <dgm:pt modelId="{AE4CF094-279C-444E-8B3D-A4278F8203FF}" type="pres">
      <dgm:prSet presAssocID="{BDB1615D-F49D-4E99-8B73-76DEF30076B1}" presName="rootComposite" presStyleCnt="0"/>
      <dgm:spPr/>
    </dgm:pt>
    <dgm:pt modelId="{5C25E378-76AB-48EA-A421-1E5C0943B23A}" type="pres">
      <dgm:prSet presAssocID="{BDB1615D-F49D-4E99-8B73-76DEF30076B1}" presName="rootText" presStyleLbl="node1" presStyleIdx="0" presStyleCnt="2"/>
      <dgm:spPr/>
      <dgm:t>
        <a:bodyPr/>
        <a:lstStyle/>
        <a:p>
          <a:endParaRPr lang="en-US"/>
        </a:p>
      </dgm:t>
    </dgm:pt>
    <dgm:pt modelId="{5C025755-5403-4262-9E49-181BD9F7CFF1}" type="pres">
      <dgm:prSet presAssocID="{BDB1615D-F49D-4E99-8B73-76DEF30076B1}" presName="rootConnector" presStyleLbl="node1" presStyleIdx="0" presStyleCnt="2"/>
      <dgm:spPr/>
      <dgm:t>
        <a:bodyPr/>
        <a:lstStyle/>
        <a:p>
          <a:endParaRPr lang="en-US"/>
        </a:p>
      </dgm:t>
    </dgm:pt>
    <dgm:pt modelId="{C7E04F45-95F8-4475-8BB2-A7EABE3272B0}" type="pres">
      <dgm:prSet presAssocID="{BDB1615D-F49D-4E99-8B73-76DEF30076B1}" presName="childShape" presStyleCnt="0"/>
      <dgm:spPr/>
    </dgm:pt>
    <dgm:pt modelId="{F80BF52A-D69D-4187-9B74-8E243A0D8481}" type="pres">
      <dgm:prSet presAssocID="{F2478D36-07B4-45A7-A8FD-A73C7C4B9958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D2B1660-C8B5-4AE1-8F68-39FC9DF0C34F}" type="pres">
      <dgm:prSet presAssocID="{ED064BEA-5FF0-4D7D-A753-7DB846EE64A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4F771-477D-4467-8B6E-021276AA471E}" type="pres">
      <dgm:prSet presAssocID="{DF069A86-FBF5-48BF-98DD-E94D3664C201}" presName="root" presStyleCnt="0"/>
      <dgm:spPr/>
    </dgm:pt>
    <dgm:pt modelId="{1C757E46-1113-413F-9090-5FF683030EA5}" type="pres">
      <dgm:prSet presAssocID="{DF069A86-FBF5-48BF-98DD-E94D3664C201}" presName="rootComposite" presStyleCnt="0"/>
      <dgm:spPr/>
    </dgm:pt>
    <dgm:pt modelId="{EFA8FAA6-1CBD-4F63-8DD9-B1F6198B73C1}" type="pres">
      <dgm:prSet presAssocID="{DF069A86-FBF5-48BF-98DD-E94D3664C201}" presName="rootText" presStyleLbl="node1" presStyleIdx="1" presStyleCnt="2"/>
      <dgm:spPr/>
      <dgm:t>
        <a:bodyPr/>
        <a:lstStyle/>
        <a:p>
          <a:endParaRPr lang="en-US"/>
        </a:p>
      </dgm:t>
    </dgm:pt>
    <dgm:pt modelId="{F3A34012-45A4-4B08-A894-86DD98151B1C}" type="pres">
      <dgm:prSet presAssocID="{DF069A86-FBF5-48BF-98DD-E94D3664C201}" presName="rootConnector" presStyleLbl="node1" presStyleIdx="1" presStyleCnt="2"/>
      <dgm:spPr/>
      <dgm:t>
        <a:bodyPr/>
        <a:lstStyle/>
        <a:p>
          <a:endParaRPr lang="en-US"/>
        </a:p>
      </dgm:t>
    </dgm:pt>
    <dgm:pt modelId="{A2789000-CE2A-48A4-861B-2388C6C15626}" type="pres">
      <dgm:prSet presAssocID="{DF069A86-FBF5-48BF-98DD-E94D3664C201}" presName="childShape" presStyleCnt="0"/>
      <dgm:spPr/>
    </dgm:pt>
    <dgm:pt modelId="{1C5AD4EA-9D8E-47FA-B670-11661307686E}" type="pres">
      <dgm:prSet presAssocID="{3EDAC464-F2CD-4B2A-82CE-C914D0C45FF6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48F6C20-E290-4F85-B1C9-911F57D7A1D3}" type="pres">
      <dgm:prSet presAssocID="{50C14907-6AB4-4641-8643-2AC85E9ED6B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20F69-5456-45DB-9C5B-227A999902E8}" type="presOf" srcId="{ED064BEA-5FF0-4D7D-A753-7DB846EE64A7}" destId="{9D2B1660-C8B5-4AE1-8F68-39FC9DF0C34F}" srcOrd="0" destOrd="0" presId="urn:microsoft.com/office/officeart/2005/8/layout/hierarchy3"/>
    <dgm:cxn modelId="{53AB1BED-EBE1-4EBD-B47C-AD17921447E4}" type="presOf" srcId="{BDB1615D-F49D-4E99-8B73-76DEF30076B1}" destId="{5C25E378-76AB-48EA-A421-1E5C0943B23A}" srcOrd="0" destOrd="0" presId="urn:microsoft.com/office/officeart/2005/8/layout/hierarchy3"/>
    <dgm:cxn modelId="{2666086C-C35F-4E1F-85B3-56343AE33E5A}" type="presOf" srcId="{50C14907-6AB4-4641-8643-2AC85E9ED6B8}" destId="{848F6C20-E290-4F85-B1C9-911F57D7A1D3}" srcOrd="0" destOrd="0" presId="urn:microsoft.com/office/officeart/2005/8/layout/hierarchy3"/>
    <dgm:cxn modelId="{7FCD3E59-FE6B-4ADC-97D7-2EB01B5E46FE}" type="presOf" srcId="{BDB1615D-F49D-4E99-8B73-76DEF30076B1}" destId="{5C025755-5403-4262-9E49-181BD9F7CFF1}" srcOrd="1" destOrd="0" presId="urn:microsoft.com/office/officeart/2005/8/layout/hierarchy3"/>
    <dgm:cxn modelId="{D457720B-1573-4EBD-AEB3-2B7DCDDD7FDC}" type="presOf" srcId="{DF069A86-FBF5-48BF-98DD-E94D3664C201}" destId="{F3A34012-45A4-4B08-A894-86DD98151B1C}" srcOrd="1" destOrd="0" presId="urn:microsoft.com/office/officeart/2005/8/layout/hierarchy3"/>
    <dgm:cxn modelId="{0A5539B5-BBCD-4085-B448-612E11623ADD}" type="presOf" srcId="{3EDAC464-F2CD-4B2A-82CE-C914D0C45FF6}" destId="{1C5AD4EA-9D8E-47FA-B670-11661307686E}" srcOrd="0" destOrd="0" presId="urn:microsoft.com/office/officeart/2005/8/layout/hierarchy3"/>
    <dgm:cxn modelId="{DF88A472-0950-4ABF-B8DD-C3918C5EC3F4}" srcId="{BDB1615D-F49D-4E99-8B73-76DEF30076B1}" destId="{ED064BEA-5FF0-4D7D-A753-7DB846EE64A7}" srcOrd="0" destOrd="0" parTransId="{F2478D36-07B4-45A7-A8FD-A73C7C4B9958}" sibTransId="{622BB0BD-CEBB-40F0-9E21-8088072517FF}"/>
    <dgm:cxn modelId="{A61C131C-5DDF-4E78-8411-B57723CAD47A}" srcId="{F2D3E11E-3553-4F6D-9EBD-3C1EA032E2C5}" destId="{DF069A86-FBF5-48BF-98DD-E94D3664C201}" srcOrd="1" destOrd="0" parTransId="{F9F85D5B-B0B6-4477-8963-CD2E6654DB0D}" sibTransId="{AE5EF318-E208-46D9-A68C-7E91D1E1A964}"/>
    <dgm:cxn modelId="{D9DCBAC2-B844-4F5B-A5B3-4B266D50D4DC}" srcId="{F2D3E11E-3553-4F6D-9EBD-3C1EA032E2C5}" destId="{BDB1615D-F49D-4E99-8B73-76DEF30076B1}" srcOrd="0" destOrd="0" parTransId="{DAD21749-0FB9-4562-B95A-DDD232F7AB49}" sibTransId="{589C0B00-20EA-4CED-99AA-B41F5B3EFE05}"/>
    <dgm:cxn modelId="{C1DF3108-6937-4FA5-A269-71327F0427A2}" type="presOf" srcId="{F2D3E11E-3553-4F6D-9EBD-3C1EA032E2C5}" destId="{2DF673C1-EDCF-4246-B63B-6E5B6F422118}" srcOrd="0" destOrd="0" presId="urn:microsoft.com/office/officeart/2005/8/layout/hierarchy3"/>
    <dgm:cxn modelId="{7591D77F-2BB2-40EA-BD48-432FB962ABE8}" type="presOf" srcId="{F2478D36-07B4-45A7-A8FD-A73C7C4B9958}" destId="{F80BF52A-D69D-4187-9B74-8E243A0D8481}" srcOrd="0" destOrd="0" presId="urn:microsoft.com/office/officeart/2005/8/layout/hierarchy3"/>
    <dgm:cxn modelId="{8295CF14-C317-4645-BB78-98114D1231B2}" type="presOf" srcId="{DF069A86-FBF5-48BF-98DD-E94D3664C201}" destId="{EFA8FAA6-1CBD-4F63-8DD9-B1F6198B73C1}" srcOrd="0" destOrd="0" presId="urn:microsoft.com/office/officeart/2005/8/layout/hierarchy3"/>
    <dgm:cxn modelId="{C10F85D3-3279-4603-AED0-7F58D746D6EE}" srcId="{DF069A86-FBF5-48BF-98DD-E94D3664C201}" destId="{50C14907-6AB4-4641-8643-2AC85E9ED6B8}" srcOrd="0" destOrd="0" parTransId="{3EDAC464-F2CD-4B2A-82CE-C914D0C45FF6}" sibTransId="{65AA52A5-6165-449B-9744-1A5DC3CF2D68}"/>
    <dgm:cxn modelId="{9BA0E544-A0C3-4048-B40F-E83BFAF677D2}" type="presParOf" srcId="{2DF673C1-EDCF-4246-B63B-6E5B6F422118}" destId="{5FA66BB2-ADAA-40B4-8D52-1C12861F4487}" srcOrd="0" destOrd="0" presId="urn:microsoft.com/office/officeart/2005/8/layout/hierarchy3"/>
    <dgm:cxn modelId="{FC43FB6F-07AE-40A1-BEA0-7EE8065375C3}" type="presParOf" srcId="{5FA66BB2-ADAA-40B4-8D52-1C12861F4487}" destId="{AE4CF094-279C-444E-8B3D-A4278F8203FF}" srcOrd="0" destOrd="0" presId="urn:microsoft.com/office/officeart/2005/8/layout/hierarchy3"/>
    <dgm:cxn modelId="{DB46AC26-CCF9-4B12-A07A-4E9D26F8DFB7}" type="presParOf" srcId="{AE4CF094-279C-444E-8B3D-A4278F8203FF}" destId="{5C25E378-76AB-48EA-A421-1E5C0943B23A}" srcOrd="0" destOrd="0" presId="urn:microsoft.com/office/officeart/2005/8/layout/hierarchy3"/>
    <dgm:cxn modelId="{7D20C4AD-D2D0-4AF4-B144-7CFE76CBF943}" type="presParOf" srcId="{AE4CF094-279C-444E-8B3D-A4278F8203FF}" destId="{5C025755-5403-4262-9E49-181BD9F7CFF1}" srcOrd="1" destOrd="0" presId="urn:microsoft.com/office/officeart/2005/8/layout/hierarchy3"/>
    <dgm:cxn modelId="{93C13749-8F18-4802-97C9-F51D62BF15D3}" type="presParOf" srcId="{5FA66BB2-ADAA-40B4-8D52-1C12861F4487}" destId="{C7E04F45-95F8-4475-8BB2-A7EABE3272B0}" srcOrd="1" destOrd="0" presId="urn:microsoft.com/office/officeart/2005/8/layout/hierarchy3"/>
    <dgm:cxn modelId="{B6F9498F-46FF-41CF-9D9E-AEFDC085CF89}" type="presParOf" srcId="{C7E04F45-95F8-4475-8BB2-A7EABE3272B0}" destId="{F80BF52A-D69D-4187-9B74-8E243A0D8481}" srcOrd="0" destOrd="0" presId="urn:microsoft.com/office/officeart/2005/8/layout/hierarchy3"/>
    <dgm:cxn modelId="{BC3A67B3-D8C0-47EF-A084-6013CF03CBE9}" type="presParOf" srcId="{C7E04F45-95F8-4475-8BB2-A7EABE3272B0}" destId="{9D2B1660-C8B5-4AE1-8F68-39FC9DF0C34F}" srcOrd="1" destOrd="0" presId="urn:microsoft.com/office/officeart/2005/8/layout/hierarchy3"/>
    <dgm:cxn modelId="{283AC38A-2B55-47DF-BAAD-9B84AB483F47}" type="presParOf" srcId="{2DF673C1-EDCF-4246-B63B-6E5B6F422118}" destId="{A7B4F771-477D-4467-8B6E-021276AA471E}" srcOrd="1" destOrd="0" presId="urn:microsoft.com/office/officeart/2005/8/layout/hierarchy3"/>
    <dgm:cxn modelId="{68BD0542-C7D6-4ED8-B2CF-0EB8B1D88467}" type="presParOf" srcId="{A7B4F771-477D-4467-8B6E-021276AA471E}" destId="{1C757E46-1113-413F-9090-5FF683030EA5}" srcOrd="0" destOrd="0" presId="urn:microsoft.com/office/officeart/2005/8/layout/hierarchy3"/>
    <dgm:cxn modelId="{1BC3C39C-830C-4DBD-99BE-56CE8309C605}" type="presParOf" srcId="{1C757E46-1113-413F-9090-5FF683030EA5}" destId="{EFA8FAA6-1CBD-4F63-8DD9-B1F6198B73C1}" srcOrd="0" destOrd="0" presId="urn:microsoft.com/office/officeart/2005/8/layout/hierarchy3"/>
    <dgm:cxn modelId="{AFE012C1-AEA9-4A00-A6F1-EEF4536263E7}" type="presParOf" srcId="{1C757E46-1113-413F-9090-5FF683030EA5}" destId="{F3A34012-45A4-4B08-A894-86DD98151B1C}" srcOrd="1" destOrd="0" presId="urn:microsoft.com/office/officeart/2005/8/layout/hierarchy3"/>
    <dgm:cxn modelId="{6AB0AB6E-A448-4EEB-A011-7A278FCA82EE}" type="presParOf" srcId="{A7B4F771-477D-4467-8B6E-021276AA471E}" destId="{A2789000-CE2A-48A4-861B-2388C6C15626}" srcOrd="1" destOrd="0" presId="urn:microsoft.com/office/officeart/2005/8/layout/hierarchy3"/>
    <dgm:cxn modelId="{33FD7F07-9C66-4C68-9EA6-2AE93B4AB46C}" type="presParOf" srcId="{A2789000-CE2A-48A4-861B-2388C6C15626}" destId="{1C5AD4EA-9D8E-47FA-B670-11661307686E}" srcOrd="0" destOrd="0" presId="urn:microsoft.com/office/officeart/2005/8/layout/hierarchy3"/>
    <dgm:cxn modelId="{A58A9E1A-62E3-4B05-8B38-ADEC659E2C3F}" type="presParOf" srcId="{A2789000-CE2A-48A4-861B-2388C6C15626}" destId="{848F6C20-E290-4F85-B1C9-911F57D7A1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6F306-5678-4BE5-AD82-F1A527E83356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99CCD-DEDF-4FE9-824C-E82FF39697BA}">
      <dgm:prSet phldrT="[Text]" custT="1"/>
      <dgm:spPr/>
      <dgm:t>
        <a:bodyPr/>
        <a:lstStyle/>
        <a:p>
          <a:r>
            <a:rPr lang="en-US" sz="4300" b="1" dirty="0" smtClean="0"/>
            <a:t>Prandial</a:t>
          </a:r>
        </a:p>
        <a:p>
          <a:r>
            <a:rPr lang="en-US" sz="2000" dirty="0" smtClean="0"/>
            <a:t>Before meals  </a:t>
          </a:r>
          <a:endParaRPr lang="en-US" sz="2000" dirty="0"/>
        </a:p>
      </dgm:t>
    </dgm:pt>
    <dgm:pt modelId="{29DD8E2A-E859-44C0-909C-D189A2FD1105}" type="parTrans" cxnId="{EAEF00AC-55C5-4E60-B7E0-F6A8C0355C41}">
      <dgm:prSet/>
      <dgm:spPr/>
      <dgm:t>
        <a:bodyPr/>
        <a:lstStyle/>
        <a:p>
          <a:endParaRPr lang="en-US"/>
        </a:p>
      </dgm:t>
    </dgm:pt>
    <dgm:pt modelId="{C6BC8FC5-EA3C-4027-AA0F-BB094A8EE938}" type="sibTrans" cxnId="{EAEF00AC-55C5-4E60-B7E0-F6A8C0355C41}">
      <dgm:prSet/>
      <dgm:spPr/>
      <dgm:t>
        <a:bodyPr/>
        <a:lstStyle/>
        <a:p>
          <a:endParaRPr lang="en-US"/>
        </a:p>
      </dgm:t>
    </dgm:pt>
    <dgm:pt modelId="{EAFF1D0A-4F9A-40D5-8A92-104778C653C3}">
      <dgm:prSet phldrT="[Text]"/>
      <dgm:spPr/>
      <dgm:t>
        <a:bodyPr/>
        <a:lstStyle/>
        <a:p>
          <a:r>
            <a:rPr lang="en-US" dirty="0" err="1" smtClean="0"/>
            <a:t>Aspart</a:t>
          </a:r>
          <a:r>
            <a:rPr lang="en-US" dirty="0" smtClean="0"/>
            <a:t> </a:t>
          </a:r>
        </a:p>
        <a:p>
          <a:r>
            <a:rPr lang="en-US" dirty="0" err="1" smtClean="0"/>
            <a:t>Glulisine</a:t>
          </a:r>
          <a:r>
            <a:rPr lang="en-US" dirty="0" smtClean="0"/>
            <a:t> </a:t>
          </a:r>
        </a:p>
        <a:p>
          <a:r>
            <a:rPr lang="en-US" dirty="0" err="1" smtClean="0"/>
            <a:t>Lisporo</a:t>
          </a:r>
          <a:r>
            <a:rPr lang="en-US" dirty="0" smtClean="0"/>
            <a:t> </a:t>
          </a:r>
          <a:endParaRPr lang="en-US" dirty="0"/>
        </a:p>
      </dgm:t>
    </dgm:pt>
    <dgm:pt modelId="{E9059473-4F96-4063-9CC8-503874E8E888}" type="parTrans" cxnId="{1E5A613D-FE3F-4CF0-B75B-3DA364881C58}">
      <dgm:prSet/>
      <dgm:spPr/>
      <dgm:t>
        <a:bodyPr/>
        <a:lstStyle/>
        <a:p>
          <a:endParaRPr lang="en-US"/>
        </a:p>
      </dgm:t>
    </dgm:pt>
    <dgm:pt modelId="{A8CA1312-5186-49D1-8C4C-1250C1A30779}" type="sibTrans" cxnId="{1E5A613D-FE3F-4CF0-B75B-3DA364881C58}">
      <dgm:prSet/>
      <dgm:spPr/>
      <dgm:t>
        <a:bodyPr/>
        <a:lstStyle/>
        <a:p>
          <a:endParaRPr lang="en-US"/>
        </a:p>
      </dgm:t>
    </dgm:pt>
    <dgm:pt modelId="{D58CC016-8FFC-4949-878E-E3D528D4EB13}">
      <dgm:prSet phldrT="[Text]" custT="1"/>
      <dgm:spPr/>
      <dgm:t>
        <a:bodyPr/>
        <a:lstStyle/>
        <a:p>
          <a:r>
            <a:rPr lang="en-US" sz="4000" b="1" dirty="0" smtClean="0"/>
            <a:t>Basal</a:t>
          </a:r>
        </a:p>
        <a:p>
          <a:r>
            <a:rPr lang="en-US" sz="2000" dirty="0" smtClean="0"/>
            <a:t>At bedtime or in the morning   </a:t>
          </a:r>
          <a:endParaRPr lang="en-US" sz="2000" dirty="0"/>
        </a:p>
      </dgm:t>
    </dgm:pt>
    <dgm:pt modelId="{6B3922A6-AA6E-46C5-8D18-74A734EE4A2F}" type="parTrans" cxnId="{BCA5C909-07C4-4988-9939-25E35460624E}">
      <dgm:prSet/>
      <dgm:spPr/>
      <dgm:t>
        <a:bodyPr/>
        <a:lstStyle/>
        <a:p>
          <a:endParaRPr lang="en-US"/>
        </a:p>
      </dgm:t>
    </dgm:pt>
    <dgm:pt modelId="{32D6C79C-CF7D-4E50-9E43-6DF90655C916}" type="sibTrans" cxnId="{BCA5C909-07C4-4988-9939-25E35460624E}">
      <dgm:prSet/>
      <dgm:spPr/>
      <dgm:t>
        <a:bodyPr/>
        <a:lstStyle/>
        <a:p>
          <a:endParaRPr lang="en-US"/>
        </a:p>
      </dgm:t>
    </dgm:pt>
    <dgm:pt modelId="{CF7C8ED3-3385-496B-83BA-48BC4A081A29}">
      <dgm:prSet phldrT="[Text]"/>
      <dgm:spPr/>
      <dgm:t>
        <a:bodyPr/>
        <a:lstStyle/>
        <a:p>
          <a:pPr algn="ctr"/>
          <a:r>
            <a:rPr lang="en-US" dirty="0" err="1" smtClean="0"/>
            <a:t>Glargine</a:t>
          </a:r>
          <a:r>
            <a:rPr lang="en-US" dirty="0" smtClean="0"/>
            <a:t> </a:t>
          </a:r>
        </a:p>
        <a:p>
          <a:pPr algn="ctr"/>
          <a:r>
            <a:rPr lang="en-US" dirty="0" err="1" smtClean="0"/>
            <a:t>Detemir</a:t>
          </a:r>
          <a:endParaRPr lang="en-US" dirty="0" smtClean="0"/>
        </a:p>
        <a:p>
          <a:pPr algn="ctr"/>
          <a:r>
            <a:rPr lang="en-US" dirty="0" smtClean="0"/>
            <a:t> </a:t>
          </a:r>
          <a:r>
            <a:rPr lang="en-US" dirty="0" err="1" smtClean="0"/>
            <a:t>Degludec</a:t>
          </a:r>
          <a:r>
            <a:rPr lang="en-US" dirty="0" smtClean="0"/>
            <a:t> </a:t>
          </a:r>
          <a:endParaRPr lang="en-US" dirty="0"/>
        </a:p>
      </dgm:t>
    </dgm:pt>
    <dgm:pt modelId="{B484FDBD-BE92-4FDD-92AE-FF2661F0C966}" type="parTrans" cxnId="{10C30EC7-404D-4B79-BEB1-80E5335A38AB}">
      <dgm:prSet/>
      <dgm:spPr/>
      <dgm:t>
        <a:bodyPr/>
        <a:lstStyle/>
        <a:p>
          <a:endParaRPr lang="en-US"/>
        </a:p>
      </dgm:t>
    </dgm:pt>
    <dgm:pt modelId="{F8C05501-5609-4CE9-85A2-6B357AC08B3E}" type="sibTrans" cxnId="{10C30EC7-404D-4B79-BEB1-80E5335A38AB}">
      <dgm:prSet/>
      <dgm:spPr/>
      <dgm:t>
        <a:bodyPr/>
        <a:lstStyle/>
        <a:p>
          <a:endParaRPr lang="en-US"/>
        </a:p>
      </dgm:t>
    </dgm:pt>
    <dgm:pt modelId="{53B34571-F9CC-49FD-985D-207697AFB7B9}" type="pres">
      <dgm:prSet presAssocID="{2306F306-5678-4BE5-AD82-F1A527E833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B603E0-3933-404A-9DB0-7584F28D71EA}" type="pres">
      <dgm:prSet presAssocID="{C3599CCD-DEDF-4FE9-824C-E82FF39697BA}" presName="root" presStyleCnt="0"/>
      <dgm:spPr/>
    </dgm:pt>
    <dgm:pt modelId="{5BB786EC-F81B-467C-8E48-4D0547D6EB7D}" type="pres">
      <dgm:prSet presAssocID="{C3599CCD-DEDF-4FE9-824C-E82FF39697BA}" presName="rootComposite" presStyleCnt="0"/>
      <dgm:spPr/>
    </dgm:pt>
    <dgm:pt modelId="{0D6275B1-9617-4886-81F3-695C8DB04EC8}" type="pres">
      <dgm:prSet presAssocID="{C3599CCD-DEDF-4FE9-824C-E82FF39697BA}" presName="rootText" presStyleLbl="node1" presStyleIdx="0" presStyleCnt="2" custLinFactX="25261" custLinFactNeighborX="100000" custLinFactNeighborY="-46044"/>
      <dgm:spPr/>
      <dgm:t>
        <a:bodyPr/>
        <a:lstStyle/>
        <a:p>
          <a:endParaRPr lang="en-US"/>
        </a:p>
      </dgm:t>
    </dgm:pt>
    <dgm:pt modelId="{CB55D3B9-72FB-4DAE-AFA1-60B98CB5CD3C}" type="pres">
      <dgm:prSet presAssocID="{C3599CCD-DEDF-4FE9-824C-E82FF39697BA}" presName="rootConnector" presStyleLbl="node1" presStyleIdx="0" presStyleCnt="2"/>
      <dgm:spPr/>
      <dgm:t>
        <a:bodyPr/>
        <a:lstStyle/>
        <a:p>
          <a:endParaRPr lang="en-US"/>
        </a:p>
      </dgm:t>
    </dgm:pt>
    <dgm:pt modelId="{B90F2F96-2875-459F-810D-8C55EF18698B}" type="pres">
      <dgm:prSet presAssocID="{C3599CCD-DEDF-4FE9-824C-E82FF39697BA}" presName="childShape" presStyleCnt="0"/>
      <dgm:spPr/>
    </dgm:pt>
    <dgm:pt modelId="{7E699C46-390F-4E62-9AFB-9E391A321418}" type="pres">
      <dgm:prSet presAssocID="{E9059473-4F96-4063-9CC8-503874E8E888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92AAF75-75DD-4856-8ED1-2661311439F4}" type="pres">
      <dgm:prSet presAssocID="{EAFF1D0A-4F9A-40D5-8A92-104778C653C3}" presName="childText" presStyleLbl="bgAcc1" presStyleIdx="0" presStyleCnt="2" custLinFactX="54778" custLinFactNeighborX="100000" custLinFactNeighborY="-17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6E897-DA9F-4861-AFF2-4DA8B35EEC23}" type="pres">
      <dgm:prSet presAssocID="{D58CC016-8FFC-4949-878E-E3D528D4EB13}" presName="root" presStyleCnt="0"/>
      <dgm:spPr/>
    </dgm:pt>
    <dgm:pt modelId="{DE47975A-C649-4615-A356-D16818ABB842}" type="pres">
      <dgm:prSet presAssocID="{D58CC016-8FFC-4949-878E-E3D528D4EB13}" presName="rootComposite" presStyleCnt="0"/>
      <dgm:spPr/>
    </dgm:pt>
    <dgm:pt modelId="{5A3E3409-C429-4654-8F53-B397BC1B0D08}" type="pres">
      <dgm:prSet presAssocID="{D58CC016-8FFC-4949-878E-E3D528D4EB13}" presName="rootText" presStyleLbl="node1" presStyleIdx="1" presStyleCnt="2" custLinFactX="-25027" custLinFactNeighborX="-100000" custLinFactNeighborY="-46044"/>
      <dgm:spPr/>
      <dgm:t>
        <a:bodyPr/>
        <a:lstStyle/>
        <a:p>
          <a:endParaRPr lang="en-US"/>
        </a:p>
      </dgm:t>
    </dgm:pt>
    <dgm:pt modelId="{397270C8-6615-49B6-B8F6-44E12C71244E}" type="pres">
      <dgm:prSet presAssocID="{D58CC016-8FFC-4949-878E-E3D528D4EB13}" presName="rootConnector" presStyleLbl="node1" presStyleIdx="1" presStyleCnt="2"/>
      <dgm:spPr/>
      <dgm:t>
        <a:bodyPr/>
        <a:lstStyle/>
        <a:p>
          <a:endParaRPr lang="en-US"/>
        </a:p>
      </dgm:t>
    </dgm:pt>
    <dgm:pt modelId="{6D24B074-E80C-4AFB-AD8E-411ED003ED95}" type="pres">
      <dgm:prSet presAssocID="{D58CC016-8FFC-4949-878E-E3D528D4EB13}" presName="childShape" presStyleCnt="0"/>
      <dgm:spPr/>
    </dgm:pt>
    <dgm:pt modelId="{0F445768-99D5-455E-9F99-C65B863F7975}" type="pres">
      <dgm:prSet presAssocID="{B484FDBD-BE92-4FDD-92AE-FF2661F0C966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73A04B0-1424-49B0-B655-6F9C6638C7E3}" type="pres">
      <dgm:prSet presAssocID="{CF7C8ED3-3385-496B-83BA-48BC4A081A29}" presName="childText" presStyleLbl="bgAcc1" presStyleIdx="1" presStyleCnt="2" custLinFactX="-63702" custLinFactNeighborX="-100000" custLinFactNeighborY="-6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79350-23AB-46DF-AF8F-F3D89C0089BD}" type="presOf" srcId="{EAFF1D0A-4F9A-40D5-8A92-104778C653C3}" destId="{192AAF75-75DD-4856-8ED1-2661311439F4}" srcOrd="0" destOrd="0" presId="urn:microsoft.com/office/officeart/2005/8/layout/hierarchy3"/>
    <dgm:cxn modelId="{BCA5C909-07C4-4988-9939-25E35460624E}" srcId="{2306F306-5678-4BE5-AD82-F1A527E83356}" destId="{D58CC016-8FFC-4949-878E-E3D528D4EB13}" srcOrd="1" destOrd="0" parTransId="{6B3922A6-AA6E-46C5-8D18-74A734EE4A2F}" sibTransId="{32D6C79C-CF7D-4E50-9E43-6DF90655C916}"/>
    <dgm:cxn modelId="{10C30EC7-404D-4B79-BEB1-80E5335A38AB}" srcId="{D58CC016-8FFC-4949-878E-E3D528D4EB13}" destId="{CF7C8ED3-3385-496B-83BA-48BC4A081A29}" srcOrd="0" destOrd="0" parTransId="{B484FDBD-BE92-4FDD-92AE-FF2661F0C966}" sibTransId="{F8C05501-5609-4CE9-85A2-6B357AC08B3E}"/>
    <dgm:cxn modelId="{E8381646-2003-46CA-8793-7CABFF3CD88A}" type="presOf" srcId="{2306F306-5678-4BE5-AD82-F1A527E83356}" destId="{53B34571-F9CC-49FD-985D-207697AFB7B9}" srcOrd="0" destOrd="0" presId="urn:microsoft.com/office/officeart/2005/8/layout/hierarchy3"/>
    <dgm:cxn modelId="{981FA155-D882-49B0-A28F-5EA9EBCFAFC4}" type="presOf" srcId="{C3599CCD-DEDF-4FE9-824C-E82FF39697BA}" destId="{CB55D3B9-72FB-4DAE-AFA1-60B98CB5CD3C}" srcOrd="1" destOrd="0" presId="urn:microsoft.com/office/officeart/2005/8/layout/hierarchy3"/>
    <dgm:cxn modelId="{1E5A613D-FE3F-4CF0-B75B-3DA364881C58}" srcId="{C3599CCD-DEDF-4FE9-824C-E82FF39697BA}" destId="{EAFF1D0A-4F9A-40D5-8A92-104778C653C3}" srcOrd="0" destOrd="0" parTransId="{E9059473-4F96-4063-9CC8-503874E8E888}" sibTransId="{A8CA1312-5186-49D1-8C4C-1250C1A30779}"/>
    <dgm:cxn modelId="{EAEF00AC-55C5-4E60-B7E0-F6A8C0355C41}" srcId="{2306F306-5678-4BE5-AD82-F1A527E83356}" destId="{C3599CCD-DEDF-4FE9-824C-E82FF39697BA}" srcOrd="0" destOrd="0" parTransId="{29DD8E2A-E859-44C0-909C-D189A2FD1105}" sibTransId="{C6BC8FC5-EA3C-4027-AA0F-BB094A8EE938}"/>
    <dgm:cxn modelId="{212C7A93-B342-4C72-AF0C-03F419B5A0DC}" type="presOf" srcId="{E9059473-4F96-4063-9CC8-503874E8E888}" destId="{7E699C46-390F-4E62-9AFB-9E391A321418}" srcOrd="0" destOrd="0" presId="urn:microsoft.com/office/officeart/2005/8/layout/hierarchy3"/>
    <dgm:cxn modelId="{E87E569C-3EA7-4954-8791-D9CCEB21102B}" type="presOf" srcId="{D58CC016-8FFC-4949-878E-E3D528D4EB13}" destId="{397270C8-6615-49B6-B8F6-44E12C71244E}" srcOrd="1" destOrd="0" presId="urn:microsoft.com/office/officeart/2005/8/layout/hierarchy3"/>
    <dgm:cxn modelId="{FCB4AAC9-9A88-466F-A236-24E06EA3BB45}" type="presOf" srcId="{B484FDBD-BE92-4FDD-92AE-FF2661F0C966}" destId="{0F445768-99D5-455E-9F99-C65B863F7975}" srcOrd="0" destOrd="0" presId="urn:microsoft.com/office/officeart/2005/8/layout/hierarchy3"/>
    <dgm:cxn modelId="{87E5B680-A92D-4EB1-9983-428115EFCE92}" type="presOf" srcId="{CF7C8ED3-3385-496B-83BA-48BC4A081A29}" destId="{373A04B0-1424-49B0-B655-6F9C6638C7E3}" srcOrd="0" destOrd="0" presId="urn:microsoft.com/office/officeart/2005/8/layout/hierarchy3"/>
    <dgm:cxn modelId="{A9CB1191-B610-4310-958B-92E088B1F843}" type="presOf" srcId="{D58CC016-8FFC-4949-878E-E3D528D4EB13}" destId="{5A3E3409-C429-4654-8F53-B397BC1B0D08}" srcOrd="0" destOrd="0" presId="urn:microsoft.com/office/officeart/2005/8/layout/hierarchy3"/>
    <dgm:cxn modelId="{623BDFDB-6AF5-4F75-8757-68E79B8DC5C4}" type="presOf" srcId="{C3599CCD-DEDF-4FE9-824C-E82FF39697BA}" destId="{0D6275B1-9617-4886-81F3-695C8DB04EC8}" srcOrd="0" destOrd="0" presId="urn:microsoft.com/office/officeart/2005/8/layout/hierarchy3"/>
    <dgm:cxn modelId="{344B9092-FD23-4113-8860-0AA08A19561F}" type="presParOf" srcId="{53B34571-F9CC-49FD-985D-207697AFB7B9}" destId="{1CB603E0-3933-404A-9DB0-7584F28D71EA}" srcOrd="0" destOrd="0" presId="urn:microsoft.com/office/officeart/2005/8/layout/hierarchy3"/>
    <dgm:cxn modelId="{B56F7C35-3987-4359-9013-980AF0827037}" type="presParOf" srcId="{1CB603E0-3933-404A-9DB0-7584F28D71EA}" destId="{5BB786EC-F81B-467C-8E48-4D0547D6EB7D}" srcOrd="0" destOrd="0" presId="urn:microsoft.com/office/officeart/2005/8/layout/hierarchy3"/>
    <dgm:cxn modelId="{F207752C-727F-4675-BD52-AE0CA911406C}" type="presParOf" srcId="{5BB786EC-F81B-467C-8E48-4D0547D6EB7D}" destId="{0D6275B1-9617-4886-81F3-695C8DB04EC8}" srcOrd="0" destOrd="0" presId="urn:microsoft.com/office/officeart/2005/8/layout/hierarchy3"/>
    <dgm:cxn modelId="{9B253B1D-F62A-4D0D-8F07-22F1ED19F520}" type="presParOf" srcId="{5BB786EC-F81B-467C-8E48-4D0547D6EB7D}" destId="{CB55D3B9-72FB-4DAE-AFA1-60B98CB5CD3C}" srcOrd="1" destOrd="0" presId="urn:microsoft.com/office/officeart/2005/8/layout/hierarchy3"/>
    <dgm:cxn modelId="{C5246389-D585-4EF7-91FE-76D0B0926474}" type="presParOf" srcId="{1CB603E0-3933-404A-9DB0-7584F28D71EA}" destId="{B90F2F96-2875-459F-810D-8C55EF18698B}" srcOrd="1" destOrd="0" presId="urn:microsoft.com/office/officeart/2005/8/layout/hierarchy3"/>
    <dgm:cxn modelId="{0302995D-1AF6-4FB7-AD68-FB7C13D208AF}" type="presParOf" srcId="{B90F2F96-2875-459F-810D-8C55EF18698B}" destId="{7E699C46-390F-4E62-9AFB-9E391A321418}" srcOrd="0" destOrd="0" presId="urn:microsoft.com/office/officeart/2005/8/layout/hierarchy3"/>
    <dgm:cxn modelId="{7F6B4112-4068-42A8-B047-00A3AFE42106}" type="presParOf" srcId="{B90F2F96-2875-459F-810D-8C55EF18698B}" destId="{192AAF75-75DD-4856-8ED1-2661311439F4}" srcOrd="1" destOrd="0" presId="urn:microsoft.com/office/officeart/2005/8/layout/hierarchy3"/>
    <dgm:cxn modelId="{28DD4A50-A347-4EA4-A5E9-515CA200DE34}" type="presParOf" srcId="{53B34571-F9CC-49FD-985D-207697AFB7B9}" destId="{0E46E897-DA9F-4861-AFF2-4DA8B35EEC23}" srcOrd="1" destOrd="0" presId="urn:microsoft.com/office/officeart/2005/8/layout/hierarchy3"/>
    <dgm:cxn modelId="{0968A2BA-3BFD-4254-9FCE-E2215ACF917A}" type="presParOf" srcId="{0E46E897-DA9F-4861-AFF2-4DA8B35EEC23}" destId="{DE47975A-C649-4615-A356-D16818ABB842}" srcOrd="0" destOrd="0" presId="urn:microsoft.com/office/officeart/2005/8/layout/hierarchy3"/>
    <dgm:cxn modelId="{C8A26871-F388-4A98-A846-93B6F42F7585}" type="presParOf" srcId="{DE47975A-C649-4615-A356-D16818ABB842}" destId="{5A3E3409-C429-4654-8F53-B397BC1B0D08}" srcOrd="0" destOrd="0" presId="urn:microsoft.com/office/officeart/2005/8/layout/hierarchy3"/>
    <dgm:cxn modelId="{993C7765-D41E-4491-B53B-400B26E03ED0}" type="presParOf" srcId="{DE47975A-C649-4615-A356-D16818ABB842}" destId="{397270C8-6615-49B6-B8F6-44E12C71244E}" srcOrd="1" destOrd="0" presId="urn:microsoft.com/office/officeart/2005/8/layout/hierarchy3"/>
    <dgm:cxn modelId="{332994F0-883D-4607-84C4-AAB2493DC8C8}" type="presParOf" srcId="{0E46E897-DA9F-4861-AFF2-4DA8B35EEC23}" destId="{6D24B074-E80C-4AFB-AD8E-411ED003ED95}" srcOrd="1" destOrd="0" presId="urn:microsoft.com/office/officeart/2005/8/layout/hierarchy3"/>
    <dgm:cxn modelId="{BC6E51E4-8EC9-4102-95A1-3C8160492520}" type="presParOf" srcId="{6D24B074-E80C-4AFB-AD8E-411ED003ED95}" destId="{0F445768-99D5-455E-9F99-C65B863F7975}" srcOrd="0" destOrd="0" presId="urn:microsoft.com/office/officeart/2005/8/layout/hierarchy3"/>
    <dgm:cxn modelId="{EDB08459-8E2A-4E17-9B3A-EA7518617BA2}" type="presParOf" srcId="{6D24B074-E80C-4AFB-AD8E-411ED003ED95}" destId="{373A04B0-1424-49B0-B655-6F9C6638C7E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5E378-76AB-48EA-A421-1E5C0943B23A}">
      <dsp:nvSpPr>
        <dsp:cNvPr id="0" name=""/>
        <dsp:cNvSpPr/>
      </dsp:nvSpPr>
      <dsp:spPr>
        <a:xfrm>
          <a:off x="744" y="508372"/>
          <a:ext cx="2708671" cy="13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A1c is≥9%</a:t>
          </a:r>
          <a:endParaRPr lang="en-US" sz="3600" kern="1200" dirty="0"/>
        </a:p>
      </dsp:txBody>
      <dsp:txXfrm>
        <a:off x="744" y="508372"/>
        <a:ext cx="2708671" cy="1354335"/>
      </dsp:txXfrm>
    </dsp:sp>
    <dsp:sp modelId="{F80BF52A-D69D-4187-9B74-8E243A0D8481}">
      <dsp:nvSpPr>
        <dsp:cNvPr id="0" name=""/>
        <dsp:cNvSpPr/>
      </dsp:nvSpPr>
      <dsp:spPr>
        <a:xfrm>
          <a:off x="271611" y="186270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B1660-C8B5-4AE1-8F68-39FC9DF0C34F}">
      <dsp:nvSpPr>
        <dsp:cNvPr id="0" name=""/>
        <dsp:cNvSpPr/>
      </dsp:nvSpPr>
      <dsp:spPr>
        <a:xfrm>
          <a:off x="542478" y="2201291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Consider Dual therapy </a:t>
          </a:r>
          <a:endParaRPr lang="en-US" sz="2100" kern="1200" dirty="0"/>
        </a:p>
      </dsp:txBody>
      <dsp:txXfrm>
        <a:off x="542478" y="2201291"/>
        <a:ext cx="2166937" cy="1354335"/>
      </dsp:txXfrm>
    </dsp:sp>
    <dsp:sp modelId="{EFA8FAA6-1CBD-4F63-8DD9-B1F6198B73C1}">
      <dsp:nvSpPr>
        <dsp:cNvPr id="0" name=""/>
        <dsp:cNvSpPr/>
      </dsp:nvSpPr>
      <dsp:spPr>
        <a:xfrm>
          <a:off x="3386583" y="508372"/>
          <a:ext cx="2708671" cy="13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*A1c≥10%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*BS &gt; 300 mg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*Markedly symptomatic  </a:t>
          </a:r>
          <a:endParaRPr lang="en-US" sz="2000" kern="1200" dirty="0"/>
        </a:p>
      </dsp:txBody>
      <dsp:txXfrm>
        <a:off x="3386583" y="508372"/>
        <a:ext cx="2708671" cy="1354335"/>
      </dsp:txXfrm>
    </dsp:sp>
    <dsp:sp modelId="{1C5AD4EA-9D8E-47FA-B670-11661307686E}">
      <dsp:nvSpPr>
        <dsp:cNvPr id="0" name=""/>
        <dsp:cNvSpPr/>
      </dsp:nvSpPr>
      <dsp:spPr>
        <a:xfrm>
          <a:off x="3657451" y="186270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F6C20-E290-4F85-B1C9-911F57D7A1D3}">
      <dsp:nvSpPr>
        <dsp:cNvPr id="0" name=""/>
        <dsp:cNvSpPr/>
      </dsp:nvSpPr>
      <dsp:spPr>
        <a:xfrm>
          <a:off x="3928318" y="2201291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Consider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Combination injectable therapy</a:t>
          </a:r>
          <a:endParaRPr lang="en-US" sz="2100" kern="1200" dirty="0"/>
        </a:p>
      </dsp:txBody>
      <dsp:txXfrm>
        <a:off x="3928318" y="2201291"/>
        <a:ext cx="2166937" cy="13543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275B1-9617-4886-81F3-695C8DB04EC8}">
      <dsp:nvSpPr>
        <dsp:cNvPr id="0" name=""/>
        <dsp:cNvSpPr/>
      </dsp:nvSpPr>
      <dsp:spPr>
        <a:xfrm>
          <a:off x="4107135" y="0"/>
          <a:ext cx="3284264" cy="1642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Prandial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Before meals  </a:t>
          </a:r>
          <a:endParaRPr lang="en-US" sz="2000" kern="1200" dirty="0"/>
        </a:p>
      </dsp:txBody>
      <dsp:txXfrm>
        <a:off x="4107135" y="0"/>
        <a:ext cx="3284264" cy="1642132"/>
      </dsp:txXfrm>
    </dsp:sp>
    <dsp:sp modelId="{7E699C46-390F-4E62-9AFB-9E391A321418}">
      <dsp:nvSpPr>
        <dsp:cNvPr id="0" name=""/>
        <dsp:cNvSpPr/>
      </dsp:nvSpPr>
      <dsp:spPr>
        <a:xfrm>
          <a:off x="4435561" y="1642132"/>
          <a:ext cx="288848" cy="1668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128"/>
              </a:lnTo>
              <a:lnTo>
                <a:pt x="288848" y="1668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AAF75-75DD-4856-8ED1-2661311439F4}">
      <dsp:nvSpPr>
        <dsp:cNvPr id="0" name=""/>
        <dsp:cNvSpPr/>
      </dsp:nvSpPr>
      <dsp:spPr>
        <a:xfrm>
          <a:off x="4724410" y="2489194"/>
          <a:ext cx="2627411" cy="1642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Aspart</a:t>
          </a:r>
          <a:r>
            <a:rPr lang="en-US" sz="2700" kern="1200" dirty="0" smtClean="0"/>
            <a:t>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Glulisine</a:t>
          </a:r>
          <a:r>
            <a:rPr lang="en-US" sz="2700" kern="1200" dirty="0" smtClean="0"/>
            <a:t>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Lisporo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4724410" y="2489194"/>
        <a:ext cx="2627411" cy="1642132"/>
      </dsp:txXfrm>
    </dsp:sp>
    <dsp:sp modelId="{5A3E3409-C429-4654-8F53-B397BC1B0D08}">
      <dsp:nvSpPr>
        <dsp:cNvPr id="0" name=""/>
        <dsp:cNvSpPr/>
      </dsp:nvSpPr>
      <dsp:spPr>
        <a:xfrm>
          <a:off x="15" y="0"/>
          <a:ext cx="3284264" cy="1642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Basal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 bedtime or in the morning   </a:t>
          </a:r>
          <a:endParaRPr lang="en-US" sz="2000" kern="1200" dirty="0"/>
        </a:p>
      </dsp:txBody>
      <dsp:txXfrm>
        <a:off x="15" y="0"/>
        <a:ext cx="3284264" cy="1642132"/>
      </dsp:txXfrm>
    </dsp:sp>
    <dsp:sp modelId="{0F445768-99D5-455E-9F99-C65B863F7975}">
      <dsp:nvSpPr>
        <dsp:cNvPr id="0" name=""/>
        <dsp:cNvSpPr/>
      </dsp:nvSpPr>
      <dsp:spPr>
        <a:xfrm>
          <a:off x="328441" y="1642132"/>
          <a:ext cx="133518" cy="184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420"/>
              </a:lnTo>
              <a:lnTo>
                <a:pt x="133518" y="1849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04B0-1424-49B0-B655-6F9C6638C7E3}">
      <dsp:nvSpPr>
        <dsp:cNvPr id="0" name=""/>
        <dsp:cNvSpPr/>
      </dsp:nvSpPr>
      <dsp:spPr>
        <a:xfrm>
          <a:off x="461960" y="2670486"/>
          <a:ext cx="2627411" cy="1642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Glargine</a:t>
          </a:r>
          <a:r>
            <a:rPr lang="en-US" sz="2700" kern="1200" dirty="0" smtClean="0"/>
            <a:t>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Detemir</a:t>
          </a:r>
          <a:endParaRPr lang="en-US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r>
            <a:rPr lang="en-US" sz="2700" kern="1200" dirty="0" err="1" smtClean="0"/>
            <a:t>Degludec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461960" y="2670486"/>
        <a:ext cx="2627411" cy="164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F4045-1084-49A2-8D45-2150B93BA6AC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C304-37C7-4554-9E1F-A55D0E13F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81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C304-37C7-4554-9E1F-A55D0E13F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06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C304-37C7-4554-9E1F-A55D0E13F7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10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196972-F6C0-49C5-8FD7-9161F8D7A686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24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C304-37C7-4554-9E1F-A55D0E13F7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58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ADA/EASD position statement now recommends GLP-1RAs as second line agents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9925" fontAlgn="base">
              <a:spcBef>
                <a:spcPct val="0"/>
              </a:spcBef>
              <a:spcAft>
                <a:spcPct val="0"/>
              </a:spcAft>
            </a:pPr>
            <a:fld id="{73822111-BE63-4ABC-B498-86659D5C64E4}" type="slidenum">
              <a:rPr lang="en-GB" altLang="en-US" smtClean="0">
                <a:latin typeface="Verdana" pitchFamily="34" charset="0"/>
              </a:rPr>
              <a:pPr defTabSz="669925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27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7FE4E-F55B-479B-B121-7AC6F9397BF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179" y="4343912"/>
            <a:ext cx="6095644" cy="393598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2229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992969-226F-444B-9957-595BF6E5269F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658" y="4305898"/>
            <a:ext cx="4772732" cy="380878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When initiating </a:t>
            </a:r>
            <a:r>
              <a:rPr lang="en-US" smtClean="0">
                <a:latin typeface="Arial" pitchFamily="34" charset="0"/>
                <a:cs typeface="Times New Roman" pitchFamily="18" charset="0"/>
              </a:rPr>
              <a:t>Lantus</a:t>
            </a:r>
            <a:r>
              <a:rPr lang="en-US" baseline="30000" smtClean="0">
                <a:latin typeface="Arial" pitchFamily="34" charset="0"/>
                <a:cs typeface="Times New Roman" pitchFamily="18" charset="0"/>
              </a:rPr>
              <a:t>®</a:t>
            </a:r>
            <a:r>
              <a:rPr lang="en-US" smtClean="0">
                <a:latin typeface="Arial" pitchFamily="34" charset="0"/>
                <a:cs typeface="Times New Roman" pitchFamily="18" charset="0"/>
              </a:rPr>
              <a:t> (insulin glargine)</a:t>
            </a:r>
            <a:r>
              <a:rPr lang="en-US" smtClean="0">
                <a:latin typeface="Arial" pitchFamily="34" charset="0"/>
                <a:cs typeface="Arial" pitchFamily="34" charset="0"/>
              </a:rPr>
              <a:t> therapy in insulin-naïve patients with type 2 diabetes, an average dose of 10 IU once daily should be administered. Titration of Lantus to a final dose range of 2 to 100 IU is suggested</a:t>
            </a:r>
            <a:r>
              <a:rPr lang="en-US" baseline="30000" smtClean="0">
                <a:latin typeface="Arial" pitchFamily="34" charset="0"/>
                <a:cs typeface="Arial" pitchFamily="34" charset="0"/>
              </a:rPr>
              <a:t>1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Patients switching from NPH once daily to Lantus should initiate Lantus therapy at the same dose and titrate the dose based on patient response</a:t>
            </a:r>
            <a:r>
              <a:rPr lang="en-US" baseline="3000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For patients switching from NPH twice daily, the initial dose of Lantus should be reduced by 20% to 30% to decrease the risk of hypoglycaemia. The Lantus dose should be titrated according to patient response</a:t>
            </a:r>
            <a:r>
              <a:rPr lang="en-US" baseline="3000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37830" y="8655658"/>
            <a:ext cx="4514877" cy="48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09" tIns="46254" rIns="92509" bIns="46254">
            <a:spAutoFit/>
          </a:bodyPr>
          <a:lstStyle/>
          <a:p>
            <a:pPr marL="114300" indent="-114300" defTabSz="925513"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r>
              <a:rPr lang="en-GB" sz="800">
                <a:latin typeface="Arial" charset="0"/>
                <a:ea typeface="MS PGothic" pitchFamily="34" charset="-128"/>
                <a:cs typeface="Arial" charset="0"/>
              </a:rPr>
              <a:t>1.	</a:t>
            </a:r>
            <a:r>
              <a:rPr lang="en-US" sz="800">
                <a:latin typeface="Arial" charset="0"/>
                <a:ea typeface="MS PGothic" pitchFamily="34" charset="-128"/>
                <a:cs typeface="Arial" charset="0"/>
              </a:rPr>
              <a:t>Lantus</a:t>
            </a:r>
            <a:r>
              <a:rPr lang="en-US" sz="800" baseline="30000">
                <a:latin typeface="Arial" charset="0"/>
                <a:ea typeface="MS PGothic" pitchFamily="34" charset="-128"/>
                <a:cs typeface="Arial" charset="0"/>
              </a:rPr>
              <a:t>® </a:t>
            </a:r>
            <a:r>
              <a:rPr lang="en-US" sz="800">
                <a:latin typeface="Arial" charset="0"/>
                <a:ea typeface="MS PGothic" pitchFamily="34" charset="-128"/>
                <a:cs typeface="Arial" charset="0"/>
              </a:rPr>
              <a:t>(insulin glargine) EMEA Summary of Product Characteristics. Bridgewater, NJ: Aventis Pharmaceuticals; 2002.</a:t>
            </a:r>
            <a:endParaRPr lang="en-US" sz="1000" b="1" baseline="30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  <a:p>
            <a:pPr marL="114300" indent="-114300" defTabSz="925513"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endParaRPr lang="en-US" sz="8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80230" name="Line 5"/>
          <p:cNvSpPr>
            <a:spLocks noChangeShapeType="1"/>
          </p:cNvSpPr>
          <p:nvPr/>
        </p:nvSpPr>
        <p:spPr bwMode="auto">
          <a:xfrm>
            <a:off x="1114706" y="8585476"/>
            <a:ext cx="45709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56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1"/>
          <p:cNvSpPr txBox="1">
            <a:spLocks noGrp="1" noChangeArrowheads="1"/>
          </p:cNvSpPr>
          <p:nvPr/>
        </p:nvSpPr>
        <p:spPr bwMode="auto">
          <a:xfrm>
            <a:off x="-4805" y="8636650"/>
            <a:ext cx="6853196" cy="30850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</p:spPr>
        <p:txBody>
          <a:bodyPr wrap="none" lIns="93790" tIns="46895" rIns="93790" bIns="46895" anchor="b"/>
          <a:lstStyle/>
          <a:p>
            <a:pPr defTabSz="938213" eaLnBrk="0" hangingPunct="0"/>
            <a:fld id="{8EF51536-215E-4B2A-BD99-AA9A5162D785}" type="slidenum">
              <a:rPr lang="en-US" altLang="en-US" sz="1200">
                <a:latin typeface="Times New Roman" pitchFamily="18" charset="0"/>
              </a:rPr>
              <a:pPr defTabSz="938213" eaLnBrk="0" hangingPunct="0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67939" name="Rectangle 21"/>
          <p:cNvSpPr txBox="1">
            <a:spLocks noGrp="1" noChangeArrowheads="1"/>
          </p:cNvSpPr>
          <p:nvPr/>
        </p:nvSpPr>
        <p:spPr bwMode="auto">
          <a:xfrm>
            <a:off x="1" y="141825"/>
            <a:ext cx="6858000" cy="5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90" tIns="46895" rIns="93790" bIns="46895">
            <a:spAutoFit/>
          </a:bodyPr>
          <a:lstStyle/>
          <a:p>
            <a:pPr defTabSz="938213" eaLnBrk="0" hangingPunct="0">
              <a:spcAft>
                <a:spcPct val="80000"/>
              </a:spcAft>
            </a:pPr>
            <a:r>
              <a:rPr lang="en-US" altLang="en-US" sz="1000">
                <a:latin typeface="Futura" charset="0"/>
              </a:rPr>
              <a:t>Title</a:t>
            </a:r>
            <a:endParaRPr lang="en-US" altLang="en-US" sz="1000" b="1">
              <a:latin typeface="Garamond" pitchFamily="18" charset="0"/>
            </a:endParaRPr>
          </a:p>
          <a:p>
            <a:pPr defTabSz="938213" eaLnBrk="0" hangingPunct="0">
              <a:spcAft>
                <a:spcPct val="80000"/>
              </a:spcAft>
            </a:pPr>
            <a:r>
              <a:rPr lang="en-US" altLang="en-US" sz="1000" b="1">
                <a:latin typeface="Garamond" pitchFamily="18" charset="0"/>
              </a:rPr>
              <a:t>Subtitle</a:t>
            </a:r>
            <a:endParaRPr lang="en-US" altLang="en-US" sz="3000">
              <a:latin typeface="Times New Roman" pitchFamily="18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912"/>
            <a:ext cx="5028986" cy="4115823"/>
          </a:xfrm>
          <a:noFill/>
        </p:spPr>
        <p:txBody>
          <a:bodyPr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05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1"/>
          <p:cNvSpPr txBox="1">
            <a:spLocks noGrp="1" noChangeArrowheads="1"/>
          </p:cNvSpPr>
          <p:nvPr/>
        </p:nvSpPr>
        <p:spPr bwMode="auto">
          <a:xfrm>
            <a:off x="-4805" y="8636650"/>
            <a:ext cx="6853196" cy="30850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</p:spPr>
        <p:txBody>
          <a:bodyPr wrap="none" lIns="93790" tIns="46895" rIns="93790" bIns="46895" anchor="b"/>
          <a:lstStyle/>
          <a:p>
            <a:pPr defTabSz="938213" eaLnBrk="0" hangingPunct="0"/>
            <a:fld id="{609D2135-104A-4101-A540-47F18BDA5640}" type="slidenum">
              <a:rPr lang="en-US" altLang="en-US" sz="1200">
                <a:latin typeface="Times New Roman" pitchFamily="18" charset="0"/>
              </a:rPr>
              <a:pPr defTabSz="938213" eaLnBrk="0" hangingPunct="0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68963" name="Rectangle 21"/>
          <p:cNvSpPr txBox="1">
            <a:spLocks noGrp="1" noChangeArrowheads="1"/>
          </p:cNvSpPr>
          <p:nvPr/>
        </p:nvSpPr>
        <p:spPr bwMode="auto">
          <a:xfrm>
            <a:off x="1" y="141825"/>
            <a:ext cx="6858000" cy="5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90" tIns="46895" rIns="93790" bIns="46895">
            <a:spAutoFit/>
          </a:bodyPr>
          <a:lstStyle/>
          <a:p>
            <a:pPr defTabSz="938213" eaLnBrk="0" hangingPunct="0">
              <a:spcAft>
                <a:spcPct val="80000"/>
              </a:spcAft>
            </a:pPr>
            <a:r>
              <a:rPr lang="en-US" altLang="en-US" sz="1000">
                <a:latin typeface="Futura" charset="0"/>
              </a:rPr>
              <a:t>Title</a:t>
            </a:r>
            <a:endParaRPr lang="en-US" altLang="en-US" sz="1000" b="1">
              <a:latin typeface="Garamond" pitchFamily="18" charset="0"/>
            </a:endParaRPr>
          </a:p>
          <a:p>
            <a:pPr defTabSz="938213" eaLnBrk="0" hangingPunct="0">
              <a:spcAft>
                <a:spcPct val="80000"/>
              </a:spcAft>
            </a:pPr>
            <a:r>
              <a:rPr lang="en-US" altLang="en-US" sz="1000" b="1">
                <a:latin typeface="Garamond" pitchFamily="18" charset="0"/>
              </a:rPr>
              <a:t>Subtitle</a:t>
            </a:r>
            <a:endParaRPr lang="en-US" altLang="en-US" sz="3000">
              <a:latin typeface="Times New Roman" pitchFamily="18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8350" cy="343376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6836"/>
            <a:ext cx="5028986" cy="4109975"/>
          </a:xfrm>
          <a:noFill/>
        </p:spPr>
        <p:txBody>
          <a:bodyPr wrap="square" lIns="93663" tIns="47625" rIns="93663" bIns="4762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17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D877E-B23E-411E-B637-3E07CC0C8864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01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GB" dirty="0" smtClean="0"/>
              <a:t>The UKPDS trial involved ~4000 patients with newly diagnosed T2D who received either conventional glucose control (diet; n=1138) or intensive glucose control. 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 Patients were treated for 10 years with standard or intensive glucose control (sulfonylurea/insulin n=2729; or </a:t>
            </a:r>
            <a:r>
              <a:rPr lang="en-GB" dirty="0" err="1" smtClean="0"/>
              <a:t>metformin</a:t>
            </a:r>
            <a:r>
              <a:rPr lang="en-GB" dirty="0" smtClean="0"/>
              <a:t> n=342).  3277 UKPDS patients were followed for an additional 10 years (without their original trial therapy). 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 In 2008, the additional 10 year follow-up data was published showing that, compared with conventional therapy: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 relative risk was reduced in the sulfonylurea/insulin group by 9% for any diabetes-related end point (p=0.04) and 24% for </a:t>
            </a:r>
            <a:r>
              <a:rPr lang="en-GB" dirty="0" err="1" smtClean="0"/>
              <a:t>microvascular</a:t>
            </a:r>
            <a:r>
              <a:rPr lang="en-GB" dirty="0" smtClean="0"/>
              <a:t> disease (p=0.001)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 post-trial risk reductions emerged for diabetes-related death (17%; p=0.01), myocardial infarction (15%; p=0.01) and death from any cause (13%; p=0.007). </a:t>
            </a:r>
          </a:p>
          <a:p>
            <a:pPr eaLnBrk="1" hangingPunct="1">
              <a:buFontTx/>
              <a:buChar char="•"/>
            </a:pPr>
            <a:r>
              <a:rPr lang="en-NZ" dirty="0" smtClean="0"/>
              <a:t> Long-term follow-up data show that intensive BG control reduces the risk of long-term complications, compared with conventional therapy.</a:t>
            </a:r>
          </a:p>
          <a:p>
            <a:pPr eaLnBrk="1" hangingPunct="1">
              <a:buFontTx/>
              <a:buChar char="•"/>
            </a:pPr>
            <a:endParaRPr lang="en-NZ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Holman RR, et al. N </a:t>
            </a:r>
            <a:r>
              <a:rPr lang="en-US" dirty="0" err="1" smtClean="0"/>
              <a:t>Engl</a:t>
            </a:r>
            <a:r>
              <a:rPr lang="en-US" dirty="0" smtClean="0"/>
              <a:t> J Med 2008;359:1577–89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6EBF-FE78-4581-9C41-C2698A908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02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A5065-9AB1-4D7A-9AAB-EC1C9B40EFC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441" y="4344025"/>
            <a:ext cx="5812839" cy="4114488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 National and international diabetes management guidelines recommend targets for </a:t>
            </a:r>
            <a:r>
              <a:rPr lang="en-GB" dirty="0" err="1" smtClean="0"/>
              <a:t>glycemic</a:t>
            </a:r>
            <a:r>
              <a:rPr lang="en-GB" dirty="0" smtClean="0"/>
              <a:t> control.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 Studies have looked at the proportion of patients who meet recommended HbA</a:t>
            </a:r>
            <a:r>
              <a:rPr lang="en-GB" baseline="-25000" dirty="0" smtClean="0"/>
              <a:t>1c</a:t>
            </a:r>
            <a:r>
              <a:rPr lang="en-GB" dirty="0" smtClean="0"/>
              <a:t> targets:</a:t>
            </a:r>
          </a:p>
          <a:p>
            <a:pPr marL="261713" lvl="1" indent="-84122">
              <a:spcBef>
                <a:spcPct val="0"/>
              </a:spcBef>
              <a:buFontTx/>
              <a:buChar char="•"/>
            </a:pPr>
            <a:r>
              <a:rPr lang="en-GB" dirty="0" smtClean="0"/>
              <a:t>Cost Of Diabetes In China Type 2 (CODIC-2; </a:t>
            </a:r>
            <a:r>
              <a:rPr lang="en-US" dirty="0" smtClean="0"/>
              <a:t>&gt;5,000 T2D patients): 68% had </a:t>
            </a:r>
            <a:r>
              <a:rPr lang="en-GB" dirty="0" smtClean="0"/>
              <a:t>HbA</a:t>
            </a:r>
            <a:r>
              <a:rPr lang="en-GB" baseline="-25000" dirty="0" smtClean="0"/>
              <a:t>1c</a:t>
            </a:r>
            <a:r>
              <a:rPr lang="en-GB" dirty="0" smtClean="0"/>
              <a:t> &lt;7.5%</a:t>
            </a:r>
            <a:r>
              <a:rPr lang="en-US" dirty="0" smtClean="0"/>
              <a:t>.</a:t>
            </a:r>
            <a:r>
              <a:rPr lang="en-US" baseline="30000" dirty="0" smtClean="0"/>
              <a:t>1</a:t>
            </a:r>
          </a:p>
          <a:p>
            <a:pPr marL="261713" lvl="1" indent="-84122">
              <a:spcBef>
                <a:spcPct val="0"/>
              </a:spcBef>
              <a:buFontTx/>
              <a:buChar char="•"/>
            </a:pPr>
            <a:r>
              <a:rPr lang="en-GB" dirty="0" smtClean="0"/>
              <a:t>Diabetes in Canada Evaluation (DICE; </a:t>
            </a:r>
            <a:r>
              <a:rPr lang="en-CA" dirty="0" smtClean="0"/>
              <a:t>2,473 T2D patients)</a:t>
            </a:r>
            <a:r>
              <a:rPr lang="en-US" dirty="0" smtClean="0"/>
              <a:t>:  51% had </a:t>
            </a:r>
            <a:r>
              <a:rPr lang="en-GB" dirty="0" smtClean="0"/>
              <a:t>HbA</a:t>
            </a:r>
            <a:r>
              <a:rPr lang="en-GB" baseline="-25000" dirty="0" smtClean="0"/>
              <a:t>1c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</a:t>
            </a:r>
            <a:r>
              <a:rPr lang="en-GB" dirty="0" smtClean="0"/>
              <a:t>7%</a:t>
            </a:r>
            <a:r>
              <a:rPr lang="en-US" dirty="0" smtClean="0"/>
              <a:t>.</a:t>
            </a:r>
            <a:r>
              <a:rPr lang="en-US" baseline="30000" dirty="0" smtClean="0"/>
              <a:t>2 </a:t>
            </a:r>
          </a:p>
          <a:p>
            <a:pPr marL="261713" lvl="1" indent="-84122">
              <a:spcBef>
                <a:spcPct val="0"/>
              </a:spcBef>
              <a:buFontTx/>
              <a:buChar char="•"/>
            </a:pPr>
            <a:r>
              <a:rPr lang="en-GB" dirty="0" smtClean="0"/>
              <a:t>US National Health and Examination Survey (NHANES 1999–2000): 37% had HbA</a:t>
            </a:r>
            <a:r>
              <a:rPr lang="en-GB" baseline="-25000" dirty="0" smtClean="0"/>
              <a:t>1c</a:t>
            </a:r>
            <a:r>
              <a:rPr lang="en-GB" dirty="0" smtClean="0"/>
              <a:t> &lt;7%.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 marL="261713" lvl="1" indent="-84122">
              <a:spcBef>
                <a:spcPct val="0"/>
              </a:spcBef>
              <a:buFontTx/>
              <a:buChar char="•"/>
            </a:pPr>
            <a:r>
              <a:rPr lang="en-GB" dirty="0" smtClean="0"/>
              <a:t>Cost of Diabetes in Europe (CODE-2; 7,000 T2D patients): 31% had HbA</a:t>
            </a:r>
            <a:r>
              <a:rPr lang="en-GB" baseline="-25000" dirty="0" smtClean="0"/>
              <a:t>1c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≤6.5%</a:t>
            </a:r>
            <a:r>
              <a:rPr lang="en-GB" dirty="0" smtClean="0"/>
              <a:t>.</a:t>
            </a:r>
            <a:r>
              <a:rPr lang="en-GB" baseline="30000" dirty="0" smtClean="0"/>
              <a:t>4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 Around the world, many diabetes patients do not achieve HbA</a:t>
            </a:r>
            <a:r>
              <a:rPr lang="en-GB" baseline="-25000" dirty="0" smtClean="0"/>
              <a:t>1c</a:t>
            </a:r>
            <a:r>
              <a:rPr lang="en-GB" dirty="0" smtClean="0"/>
              <a:t> targets.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 In addition, when targets are more stringent, smaller proportions of patients achieve them.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1. </a:t>
            </a:r>
            <a:r>
              <a:rPr lang="en-US" dirty="0" smtClean="0"/>
              <a:t>Chen </a:t>
            </a:r>
            <a:r>
              <a:rPr lang="en-US" dirty="0" err="1" smtClean="0"/>
              <a:t>Xingbao</a:t>
            </a:r>
            <a:r>
              <a:rPr lang="en-US" dirty="0" smtClean="0"/>
              <a:t>, Chinese Health Economics 2003; Tang Ling, China Diabetic Journal 2003. 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2. Harris SB et al. </a:t>
            </a:r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Res</a:t>
            </a:r>
            <a:r>
              <a:rPr lang="fr-FR" dirty="0" smtClean="0"/>
              <a:t> Clin </a:t>
            </a:r>
            <a:r>
              <a:rPr lang="fr-FR" dirty="0" err="1" smtClean="0"/>
              <a:t>Pract</a:t>
            </a:r>
            <a:r>
              <a:rPr lang="fr-FR" dirty="0" smtClean="0"/>
              <a:t> 2005; 70: 90</a:t>
            </a:r>
            <a:r>
              <a:rPr lang="en-US" dirty="0" smtClean="0"/>
              <a:t>-</a:t>
            </a:r>
            <a:r>
              <a:rPr lang="fr-FR" dirty="0" smtClean="0"/>
              <a:t>7</a:t>
            </a:r>
            <a:r>
              <a:rPr lang="en-US" dirty="0" smtClean="0"/>
              <a:t>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3. </a:t>
            </a:r>
            <a:r>
              <a:rPr lang="en-US" dirty="0" err="1" smtClean="0"/>
              <a:t>Saydah</a:t>
            </a:r>
            <a:r>
              <a:rPr lang="en-US" dirty="0" smtClean="0"/>
              <a:t> SH, et al. JAMA 2004; 291: 335-42.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4. </a:t>
            </a:r>
            <a:r>
              <a:rPr lang="en-US" dirty="0" err="1" smtClean="0"/>
              <a:t>Liebl</a:t>
            </a:r>
            <a:r>
              <a:rPr lang="en-US" dirty="0" smtClean="0"/>
              <a:t> A, et al. </a:t>
            </a:r>
            <a:r>
              <a:rPr lang="en-US" dirty="0" err="1" smtClean="0"/>
              <a:t>Diabetologia</a:t>
            </a:r>
            <a:r>
              <a:rPr lang="en-US" dirty="0" smtClean="0"/>
              <a:t> 2002; 45: S23-8. 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74859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854E6-2027-4531-B58E-0426B346B47E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4883150" y="361950"/>
            <a:ext cx="1112838" cy="33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178" tIns="45089" rIns="90178" bIns="45089" anchor="ctr">
            <a:spAutoFit/>
          </a:bodyPr>
          <a:lstStyle/>
          <a:p>
            <a:pPr algn="r" defTabSz="901700" eaLnBrk="0" hangingPunct="0"/>
            <a:r>
              <a:rPr lang="en-US" sz="1600" b="1"/>
              <a:t>Slide 1-24</a:t>
            </a:r>
          </a:p>
        </p:txBody>
      </p:sp>
      <p:sp>
        <p:nvSpPr>
          <p:cNvPr id="1177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64125" cy="4114800"/>
          </a:xfrm>
          <a:noFill/>
          <a:ln/>
        </p:spPr>
        <p:txBody>
          <a:bodyPr lIns="90178" tIns="45089" rIns="90178" bIns="45089"/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Stages of Type 2 Diabetes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Epidemiological studies suggest that the onset of diabetes occurs 10 to 12 years before a clinical diagnosis is made. (Harris 1997) In the UKPDS study of type 2 diabetics, at least 50% of the patients had evidence of diabetic tissue damage when diabetes was first diagnosed. (UKPDS Study 16, 1995)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the earliest phase, when beta-cell function is not impaired, the ability of the beta-cells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hypersecrete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insulin masks the impaired glucose tolerance, often for years. During the IGT phase, the FPG will be higher than the normal 110 mg/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 lower than the 126 mg/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is indicative of diabetes.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beta-cell function continues to decline, mild postprandial hyperglycemia develops, reflecting the inability of the beta-cell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hypersecrete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enough insulin to overcome insulin resistance. At the end of this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prediabetic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phase, the first phase of type 2 diabetes typically produces symptoms that lead to a diagnosis.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During phase I, in the first 2 years after diagnosis of diabetes, beta-cell function decreases to between 70% and 40% of normal function.</a:t>
            </a:r>
          </a:p>
        </p:txBody>
      </p:sp>
      <p:sp>
        <p:nvSpPr>
          <p:cNvPr id="117766" name="Text Box 5"/>
          <p:cNvSpPr txBox="1">
            <a:spLocks noChangeArrowheads="1"/>
          </p:cNvSpPr>
          <p:nvPr/>
        </p:nvSpPr>
        <p:spPr bwMode="auto">
          <a:xfrm>
            <a:off x="809625" y="425450"/>
            <a:ext cx="61118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8" tIns="45089" rIns="90178" bIns="45089">
            <a:spAutoFit/>
          </a:bodyPr>
          <a:lstStyle/>
          <a:p>
            <a:pPr defTabSz="901700" eaLnBrk="0" hangingPunct="0">
              <a:spcBef>
                <a:spcPct val="50000"/>
              </a:spcBef>
            </a:pPr>
            <a:r>
              <a:rPr lang="en-US" sz="1200" b="1"/>
              <a:t>CORE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165176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2F90688-D403-4844-8A45-524C61EC8071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1688"/>
            <a:ext cx="4260850" cy="319563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130675"/>
            <a:ext cx="5089525" cy="2076450"/>
          </a:xfrm>
          <a:noFill/>
          <a:ln/>
        </p:spPr>
        <p:txBody>
          <a:bodyPr lIns="88458" tIns="44230" rIns="88458" bIns="44230">
            <a:normAutofit fontScale="70000" lnSpcReduction="20000"/>
          </a:bodyPr>
          <a:lstStyle/>
          <a:p>
            <a:pPr eaLnBrk="1" hangingPunct="1"/>
            <a:r>
              <a:rPr lang="en-US" sz="1100" dirty="0" smtClean="0">
                <a:latin typeface="Arial" pitchFamily="34" charset="0"/>
                <a:cs typeface="Arial" pitchFamily="34" charset="0"/>
              </a:rPr>
              <a:t>The U.K. Prospective Diabetes Study Group (UKPDS) evaluated the efficacy of</a:t>
            </a:r>
            <a:r>
              <a:rPr lang="en-US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antidiabetic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therapy over 6 years of follow-up and the overall incidence of diabetic</a:t>
            </a:r>
            <a:r>
              <a:rPr lang="en-US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complications. The study included 4209 patients newly diagnosed with type 2 diabetes</a:t>
            </a:r>
            <a:r>
              <a:rPr lang="en-US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who after 3 months' diet were asymptomatic and had fasting plasma</a:t>
            </a:r>
            <a:r>
              <a:rPr lang="en-US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glucose (FPG) levels from 6.0 to 15.0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/L. The study consisted of a randomized controlled trial with 2 main comparisons: 1) 3867 patients with 1138 allocated to conventional therapy, primarily with diet, and 2729 allocated to intensive therapy with additional sulfonylurea or insulin, which increase insulin supply, aiming for FPG &lt;6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/L; and 2) 753 obese patients with 411 allocated to conventional therapy and 342 allocated to intensive therapy with metformin, which enhances insulin sensitivity.</a:t>
            </a:r>
          </a:p>
          <a:p>
            <a:pPr eaLnBrk="1" hangingPunct="1"/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-Cell function deteriorated over 6 years in the 37% of patients allocated to and remaining on diet therapy at 0, 1, and 6 years, geometric means 51, 53, and 28 %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respectively, with a significant decrease from 1 to 6 years (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&lt;.0001). In the 50% of patients continuing on their allocated sulfonylurea therapy, geometric mean 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-cell function increased in the first year from 46 to 78 %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&lt;.0001), but subsequently the 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-cell function decreased to 52 %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&lt;.0001) at 6 years, the decrease being similar to that in those treated by diet over the same time period. In the obese patients allocated to conventional therapy and remaining on diet therapy, 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-cell function also decreased, the geometric mean values at 0, 1, and 6 years being 60, 62, and 33 %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respectively, with a significant decrease from 1 to 6 years (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&lt;.0001). In the 56% of patients who remained on their allocated metformin therapy, the 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-cell function in the first year increased from 51 to 66 %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&lt;.0003), with a subsequent decrease to 38 %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6 years (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&lt;.0001), similar to that in the 36% of patients treated by diet. 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CA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9" name="Text Box 4"/>
          <p:cNvSpPr txBox="1">
            <a:spLocks noChangeArrowheads="1"/>
          </p:cNvSpPr>
          <p:nvPr/>
        </p:nvSpPr>
        <p:spPr bwMode="auto">
          <a:xfrm>
            <a:off x="876300" y="8574088"/>
            <a:ext cx="49149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900"/>
              <a:t>U.K. Prospective Diabetes Study Group. Overview of 6 years' therapy of type II diabetes: a progressive disease. U.K. Prospective Diabetes Study Group. </a:t>
            </a:r>
            <a:r>
              <a:rPr lang="en-US" sz="900" i="1"/>
              <a:t>Diabetes</a:t>
            </a:r>
            <a:r>
              <a:rPr lang="en-US" sz="900"/>
              <a:t>. 1995;44:1249-1258.</a:t>
            </a:r>
          </a:p>
          <a:p>
            <a:pPr>
              <a:spcBef>
                <a:spcPct val="50000"/>
              </a:spcBef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79057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7D09E3-6278-4332-933F-D8AD9434D0AD}" type="slidenum">
              <a:rPr 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2249" y="8683438"/>
            <a:ext cx="2974150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6" tIns="46803" rIns="93606" bIns="46803" anchor="b"/>
          <a:lstStyle/>
          <a:p>
            <a:pPr algn="r" defTabSz="935038"/>
            <a:fld id="{3B4E1EE1-5330-417A-B321-7960CD220533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defTabSz="935038"/>
              <a:t>21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61458"/>
            <a:ext cx="5487041" cy="4112899"/>
          </a:xfrm>
          <a:noFill/>
        </p:spPr>
        <p:txBody>
          <a:bodyPr wrap="square" lIns="93606" tIns="46803" rIns="93606" bIns="46803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tabLst>
                <a:tab pos="173038" algn="l"/>
              </a:tabLst>
            </a:pPr>
            <a:endParaRPr lang="en-US" sz="11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84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0233-D899-4C5F-9B68-4D1097D75208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E442-AFB5-46A1-8C1A-EC9A80EAF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98563" y="787400"/>
          <a:ext cx="6704012" cy="5232400"/>
        </p:xfrm>
        <a:graphic>
          <a:graphicData uri="http://schemas.openxmlformats.org/presentationml/2006/ole">
            <p:oleObj spid="_x0000_s23607" name="Acrobat Document" r:id="rId3" imgW="5716800" imgH="42840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1" y="533400"/>
            <a:ext cx="8480425" cy="878417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en-US" sz="3600" dirty="0" smtClean="0"/>
              <a:t>Relative Risk of Progression of  Diabetes Complications (DCCT)</a:t>
            </a:r>
            <a:endParaRPr lang="en-US" sz="2800" baseline="-25000" dirty="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-1524000" y="6324600"/>
            <a:ext cx="69342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484313" lvl="4" algn="r" eaLnBrk="0" hangingPunct="0">
              <a:lnSpc>
                <a:spcPct val="80000"/>
              </a:lnSpc>
              <a:spcBef>
                <a:spcPct val="20000"/>
              </a:spcBef>
              <a:tabLst>
                <a:tab pos="1201738" algn="l"/>
                <a:tab pos="1544638" algn="l"/>
                <a:tab pos="2111375" algn="l"/>
              </a:tabLst>
            </a:pPr>
            <a:r>
              <a:rPr lang="en-US" sz="1600" dirty="0">
                <a:latin typeface="Franklin Gothic Book" pitchFamily="34" charset="0"/>
              </a:rPr>
              <a:t>DCCT Research Group, </a:t>
            </a:r>
            <a:r>
              <a:rPr lang="en-US" sz="1600" i="1" dirty="0">
                <a:latin typeface="Franklin Gothic Book" pitchFamily="34" charset="0"/>
              </a:rPr>
              <a:t>N </a:t>
            </a:r>
            <a:r>
              <a:rPr lang="en-US" sz="1600" i="1" dirty="0" err="1">
                <a:latin typeface="Franklin Gothic Book" pitchFamily="34" charset="0"/>
              </a:rPr>
              <a:t>Engl</a:t>
            </a:r>
            <a:r>
              <a:rPr lang="en-US" sz="1600" i="1" dirty="0">
                <a:latin typeface="Franklin Gothic Book" pitchFamily="34" charset="0"/>
              </a:rPr>
              <a:t> J Med</a:t>
            </a:r>
            <a:r>
              <a:rPr lang="en-US" sz="1600" dirty="0">
                <a:latin typeface="Franklin Gothic Book" pitchFamily="34" charset="0"/>
              </a:rPr>
              <a:t> 1993, 329:977-986</a:t>
            </a:r>
            <a:r>
              <a:rPr lang="en-US" sz="2000" dirty="0">
                <a:latin typeface="Franklin Gothic Book" pitchFamily="34" charset="0"/>
              </a:rPr>
              <a:t>.</a:t>
            </a:r>
          </a:p>
        </p:txBody>
      </p:sp>
      <p:graphicFrame>
        <p:nvGraphicFramePr>
          <p:cNvPr id="3074" name="Object 4"/>
          <p:cNvGraphicFramePr>
            <a:graphicFrameLocks noGrp="1"/>
          </p:cNvGraphicFramePr>
          <p:nvPr>
            <p:ph type="chart" idx="4294967295"/>
          </p:nvPr>
        </p:nvGraphicFramePr>
        <p:xfrm>
          <a:off x="1295400" y="2133600"/>
          <a:ext cx="6951662" cy="3962400"/>
        </p:xfrm>
        <a:graphic>
          <a:graphicData uri="http://schemas.openxmlformats.org/presentationml/2006/ole">
            <p:oleObj spid="_x0000_s4151" name="Chart" r:id="rId4" imgW="8591550" imgH="4352925" progId="MSGraph.Chart.8">
              <p:embed followColorScheme="full"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 rot="-5400000">
            <a:off x="-134144" y="3413833"/>
            <a:ext cx="193675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Century Gothic" pitchFamily="34" charset="0"/>
              </a:rPr>
              <a:t>Relative </a:t>
            </a:r>
            <a:r>
              <a:rPr lang="en-US">
                <a:latin typeface="Century Gothic" pitchFamily="34" charset="0"/>
              </a:rPr>
              <a:t> </a:t>
            </a:r>
            <a:r>
              <a:rPr lang="en-US" sz="2000">
                <a:latin typeface="Century Gothic" pitchFamily="34" charset="0"/>
              </a:rPr>
              <a:t>Risk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76600" y="5867400"/>
            <a:ext cx="25352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latin typeface="Century Gothic" pitchFamily="34" charset="0"/>
              </a:rPr>
              <a:t>Mean A1C</a:t>
            </a:r>
            <a:endParaRPr lang="en-US" sz="2400" b="1" baseline="-25000" dirty="0">
              <a:latin typeface="Century Gothic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600200"/>
            <a:ext cx="7620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143625" y="192881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A1C</a:t>
            </a:r>
            <a:endParaRPr lang="en-US" sz="3200" b="1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0" y="1285875"/>
            <a:ext cx="8812213" cy="4960938"/>
            <a:chOff x="34" y="990"/>
            <a:chExt cx="6649" cy="3327"/>
          </a:xfrm>
        </p:grpSpPr>
        <p:sp>
          <p:nvSpPr>
            <p:cNvPr id="12294" name="Rectangle 9"/>
            <p:cNvSpPr>
              <a:spLocks noChangeArrowheads="1"/>
            </p:cNvSpPr>
            <p:nvPr/>
          </p:nvSpPr>
          <p:spPr bwMode="auto">
            <a:xfrm>
              <a:off x="313" y="990"/>
              <a:ext cx="6370" cy="3327"/>
            </a:xfrm>
            <a:prstGeom prst="rect">
              <a:avLst/>
            </a:prstGeom>
            <a:solidFill>
              <a:schemeClr val="bg1"/>
            </a:solidFill>
            <a:ln w="1117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295" name="Rectangle 10"/>
            <p:cNvSpPr>
              <a:spLocks noChangeArrowheads="1"/>
            </p:cNvSpPr>
            <p:nvPr/>
          </p:nvSpPr>
          <p:spPr bwMode="auto">
            <a:xfrm>
              <a:off x="34" y="1044"/>
              <a:ext cx="5476" cy="3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296" name="Freeform 11"/>
            <p:cNvSpPr>
              <a:spLocks/>
            </p:cNvSpPr>
            <p:nvPr/>
          </p:nvSpPr>
          <p:spPr bwMode="auto">
            <a:xfrm>
              <a:off x="576" y="3863"/>
              <a:ext cx="4676" cy="81"/>
            </a:xfrm>
            <a:custGeom>
              <a:avLst/>
              <a:gdLst>
                <a:gd name="T0" fmla="*/ 0 w 4676"/>
                <a:gd name="T1" fmla="*/ 81 h 81"/>
                <a:gd name="T2" fmla="*/ 108 w 4676"/>
                <a:gd name="T3" fmla="*/ 0 h 81"/>
                <a:gd name="T4" fmla="*/ 4676 w 4676"/>
                <a:gd name="T5" fmla="*/ 0 h 81"/>
                <a:gd name="T6" fmla="*/ 4568 w 4676"/>
                <a:gd name="T7" fmla="*/ 81 h 81"/>
                <a:gd name="T8" fmla="*/ 0 w 4676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76"/>
                <a:gd name="T16" fmla="*/ 0 h 81"/>
                <a:gd name="T17" fmla="*/ 4676 w 467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76" h="81">
                  <a:moveTo>
                    <a:pt x="0" y="81"/>
                  </a:moveTo>
                  <a:lnTo>
                    <a:pt x="108" y="0"/>
                  </a:lnTo>
                  <a:lnTo>
                    <a:pt x="4676" y="0"/>
                  </a:lnTo>
                  <a:lnTo>
                    <a:pt x="4568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2"/>
            <p:cNvSpPr>
              <a:spLocks/>
            </p:cNvSpPr>
            <p:nvPr/>
          </p:nvSpPr>
          <p:spPr bwMode="auto">
            <a:xfrm>
              <a:off x="576" y="1125"/>
              <a:ext cx="108" cy="2819"/>
            </a:xfrm>
            <a:custGeom>
              <a:avLst/>
              <a:gdLst>
                <a:gd name="T0" fmla="*/ 0 w 108"/>
                <a:gd name="T1" fmla="*/ 2819 h 2819"/>
                <a:gd name="T2" fmla="*/ 0 w 108"/>
                <a:gd name="T3" fmla="*/ 81 h 2819"/>
                <a:gd name="T4" fmla="*/ 108 w 108"/>
                <a:gd name="T5" fmla="*/ 0 h 2819"/>
                <a:gd name="T6" fmla="*/ 108 w 108"/>
                <a:gd name="T7" fmla="*/ 2738 h 2819"/>
                <a:gd name="T8" fmla="*/ 0 w 108"/>
                <a:gd name="T9" fmla="*/ 2819 h 2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2819"/>
                <a:gd name="T17" fmla="*/ 108 w 108"/>
                <a:gd name="T18" fmla="*/ 2819 h 2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2819">
                  <a:moveTo>
                    <a:pt x="0" y="2819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2738"/>
                  </a:lnTo>
                  <a:lnTo>
                    <a:pt x="0" y="281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Rectangle 13"/>
            <p:cNvSpPr>
              <a:spLocks noChangeArrowheads="1"/>
            </p:cNvSpPr>
            <p:nvPr/>
          </p:nvSpPr>
          <p:spPr bwMode="auto">
            <a:xfrm>
              <a:off x="684" y="1125"/>
              <a:ext cx="4568" cy="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299" name="Freeform 14"/>
            <p:cNvSpPr>
              <a:spLocks/>
            </p:cNvSpPr>
            <p:nvPr/>
          </p:nvSpPr>
          <p:spPr bwMode="auto">
            <a:xfrm>
              <a:off x="576" y="3863"/>
              <a:ext cx="4676" cy="81"/>
            </a:xfrm>
            <a:custGeom>
              <a:avLst/>
              <a:gdLst>
                <a:gd name="T0" fmla="*/ 0 w 690"/>
                <a:gd name="T1" fmla="*/ 2147483647 h 12"/>
                <a:gd name="T2" fmla="*/ 2147483647 w 690"/>
                <a:gd name="T3" fmla="*/ 0 h 12"/>
                <a:gd name="T4" fmla="*/ 2147483647 w 690"/>
                <a:gd name="T5" fmla="*/ 0 h 12"/>
                <a:gd name="T6" fmla="*/ 0 60000 65536"/>
                <a:gd name="T7" fmla="*/ 0 60000 65536"/>
                <a:gd name="T8" fmla="*/ 0 60000 65536"/>
                <a:gd name="T9" fmla="*/ 0 w 690"/>
                <a:gd name="T10" fmla="*/ 0 h 12"/>
                <a:gd name="T11" fmla="*/ 690 w 69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0" h="12">
                  <a:moveTo>
                    <a:pt x="0" y="12"/>
                  </a:moveTo>
                  <a:lnTo>
                    <a:pt x="16" y="0"/>
                  </a:lnTo>
                  <a:lnTo>
                    <a:pt x="690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5"/>
            <p:cNvSpPr>
              <a:spLocks/>
            </p:cNvSpPr>
            <p:nvPr/>
          </p:nvSpPr>
          <p:spPr bwMode="auto">
            <a:xfrm>
              <a:off x="576" y="3409"/>
              <a:ext cx="4676" cy="81"/>
            </a:xfrm>
            <a:custGeom>
              <a:avLst/>
              <a:gdLst>
                <a:gd name="T0" fmla="*/ 0 w 690"/>
                <a:gd name="T1" fmla="*/ 2147483647 h 12"/>
                <a:gd name="T2" fmla="*/ 2147483647 w 690"/>
                <a:gd name="T3" fmla="*/ 0 h 12"/>
                <a:gd name="T4" fmla="*/ 2147483647 w 690"/>
                <a:gd name="T5" fmla="*/ 0 h 12"/>
                <a:gd name="T6" fmla="*/ 0 60000 65536"/>
                <a:gd name="T7" fmla="*/ 0 60000 65536"/>
                <a:gd name="T8" fmla="*/ 0 60000 65536"/>
                <a:gd name="T9" fmla="*/ 0 w 690"/>
                <a:gd name="T10" fmla="*/ 0 h 12"/>
                <a:gd name="T11" fmla="*/ 690 w 69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0" h="12">
                  <a:moveTo>
                    <a:pt x="0" y="12"/>
                  </a:moveTo>
                  <a:lnTo>
                    <a:pt x="16" y="0"/>
                  </a:lnTo>
                  <a:lnTo>
                    <a:pt x="690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6"/>
            <p:cNvSpPr>
              <a:spLocks/>
            </p:cNvSpPr>
            <p:nvPr/>
          </p:nvSpPr>
          <p:spPr bwMode="auto">
            <a:xfrm>
              <a:off x="576" y="2955"/>
              <a:ext cx="4676" cy="74"/>
            </a:xfrm>
            <a:custGeom>
              <a:avLst/>
              <a:gdLst>
                <a:gd name="T0" fmla="*/ 0 w 690"/>
                <a:gd name="T1" fmla="*/ 2147483647 h 11"/>
                <a:gd name="T2" fmla="*/ 2147483647 w 690"/>
                <a:gd name="T3" fmla="*/ 0 h 11"/>
                <a:gd name="T4" fmla="*/ 2147483647 w 690"/>
                <a:gd name="T5" fmla="*/ 0 h 11"/>
                <a:gd name="T6" fmla="*/ 0 60000 65536"/>
                <a:gd name="T7" fmla="*/ 0 60000 65536"/>
                <a:gd name="T8" fmla="*/ 0 60000 65536"/>
                <a:gd name="T9" fmla="*/ 0 w 690"/>
                <a:gd name="T10" fmla="*/ 0 h 11"/>
                <a:gd name="T11" fmla="*/ 690 w 69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0" h="11">
                  <a:moveTo>
                    <a:pt x="0" y="11"/>
                  </a:moveTo>
                  <a:lnTo>
                    <a:pt x="16" y="0"/>
                  </a:lnTo>
                  <a:lnTo>
                    <a:pt x="690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7"/>
            <p:cNvSpPr>
              <a:spLocks/>
            </p:cNvSpPr>
            <p:nvPr/>
          </p:nvSpPr>
          <p:spPr bwMode="auto">
            <a:xfrm>
              <a:off x="576" y="2494"/>
              <a:ext cx="4676" cy="81"/>
            </a:xfrm>
            <a:custGeom>
              <a:avLst/>
              <a:gdLst>
                <a:gd name="T0" fmla="*/ 0 w 690"/>
                <a:gd name="T1" fmla="*/ 2147483647 h 12"/>
                <a:gd name="T2" fmla="*/ 2147483647 w 690"/>
                <a:gd name="T3" fmla="*/ 0 h 12"/>
                <a:gd name="T4" fmla="*/ 2147483647 w 690"/>
                <a:gd name="T5" fmla="*/ 0 h 12"/>
                <a:gd name="T6" fmla="*/ 0 60000 65536"/>
                <a:gd name="T7" fmla="*/ 0 60000 65536"/>
                <a:gd name="T8" fmla="*/ 0 60000 65536"/>
                <a:gd name="T9" fmla="*/ 0 w 690"/>
                <a:gd name="T10" fmla="*/ 0 h 12"/>
                <a:gd name="T11" fmla="*/ 690 w 69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0" h="12">
                  <a:moveTo>
                    <a:pt x="0" y="12"/>
                  </a:moveTo>
                  <a:lnTo>
                    <a:pt x="16" y="0"/>
                  </a:lnTo>
                  <a:lnTo>
                    <a:pt x="690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8"/>
            <p:cNvSpPr>
              <a:spLocks/>
            </p:cNvSpPr>
            <p:nvPr/>
          </p:nvSpPr>
          <p:spPr bwMode="auto">
            <a:xfrm>
              <a:off x="576" y="2040"/>
              <a:ext cx="4676" cy="74"/>
            </a:xfrm>
            <a:custGeom>
              <a:avLst/>
              <a:gdLst>
                <a:gd name="T0" fmla="*/ 0 w 690"/>
                <a:gd name="T1" fmla="*/ 2147483647 h 11"/>
                <a:gd name="T2" fmla="*/ 2147483647 w 690"/>
                <a:gd name="T3" fmla="*/ 0 h 11"/>
                <a:gd name="T4" fmla="*/ 2147483647 w 690"/>
                <a:gd name="T5" fmla="*/ 0 h 11"/>
                <a:gd name="T6" fmla="*/ 0 60000 65536"/>
                <a:gd name="T7" fmla="*/ 0 60000 65536"/>
                <a:gd name="T8" fmla="*/ 0 60000 65536"/>
                <a:gd name="T9" fmla="*/ 0 w 690"/>
                <a:gd name="T10" fmla="*/ 0 h 11"/>
                <a:gd name="T11" fmla="*/ 690 w 69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0" h="11">
                  <a:moveTo>
                    <a:pt x="0" y="11"/>
                  </a:moveTo>
                  <a:lnTo>
                    <a:pt x="16" y="0"/>
                  </a:lnTo>
                  <a:lnTo>
                    <a:pt x="690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9"/>
            <p:cNvSpPr>
              <a:spLocks/>
            </p:cNvSpPr>
            <p:nvPr/>
          </p:nvSpPr>
          <p:spPr bwMode="auto">
            <a:xfrm>
              <a:off x="576" y="1579"/>
              <a:ext cx="4676" cy="81"/>
            </a:xfrm>
            <a:custGeom>
              <a:avLst/>
              <a:gdLst>
                <a:gd name="T0" fmla="*/ 0 w 690"/>
                <a:gd name="T1" fmla="*/ 2147483647 h 12"/>
                <a:gd name="T2" fmla="*/ 2147483647 w 690"/>
                <a:gd name="T3" fmla="*/ 0 h 12"/>
                <a:gd name="T4" fmla="*/ 2147483647 w 690"/>
                <a:gd name="T5" fmla="*/ 0 h 12"/>
                <a:gd name="T6" fmla="*/ 0 60000 65536"/>
                <a:gd name="T7" fmla="*/ 0 60000 65536"/>
                <a:gd name="T8" fmla="*/ 0 60000 65536"/>
                <a:gd name="T9" fmla="*/ 0 w 690"/>
                <a:gd name="T10" fmla="*/ 0 h 12"/>
                <a:gd name="T11" fmla="*/ 690 w 69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0" h="12">
                  <a:moveTo>
                    <a:pt x="0" y="12"/>
                  </a:moveTo>
                  <a:lnTo>
                    <a:pt x="16" y="0"/>
                  </a:lnTo>
                  <a:lnTo>
                    <a:pt x="690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20"/>
            <p:cNvSpPr>
              <a:spLocks/>
            </p:cNvSpPr>
            <p:nvPr/>
          </p:nvSpPr>
          <p:spPr bwMode="auto">
            <a:xfrm>
              <a:off x="576" y="1125"/>
              <a:ext cx="4676" cy="81"/>
            </a:xfrm>
            <a:custGeom>
              <a:avLst/>
              <a:gdLst>
                <a:gd name="T0" fmla="*/ 0 w 690"/>
                <a:gd name="T1" fmla="*/ 2147483647 h 12"/>
                <a:gd name="T2" fmla="*/ 2147483647 w 690"/>
                <a:gd name="T3" fmla="*/ 0 h 12"/>
                <a:gd name="T4" fmla="*/ 2147483647 w 690"/>
                <a:gd name="T5" fmla="*/ 0 h 12"/>
                <a:gd name="T6" fmla="*/ 0 60000 65536"/>
                <a:gd name="T7" fmla="*/ 0 60000 65536"/>
                <a:gd name="T8" fmla="*/ 0 60000 65536"/>
                <a:gd name="T9" fmla="*/ 0 w 690"/>
                <a:gd name="T10" fmla="*/ 0 h 12"/>
                <a:gd name="T11" fmla="*/ 690 w 69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0" h="12">
                  <a:moveTo>
                    <a:pt x="0" y="12"/>
                  </a:moveTo>
                  <a:lnTo>
                    <a:pt x="16" y="0"/>
                  </a:lnTo>
                  <a:lnTo>
                    <a:pt x="690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21"/>
            <p:cNvSpPr>
              <a:spLocks/>
            </p:cNvSpPr>
            <p:nvPr/>
          </p:nvSpPr>
          <p:spPr bwMode="auto">
            <a:xfrm>
              <a:off x="576" y="3863"/>
              <a:ext cx="4676" cy="81"/>
            </a:xfrm>
            <a:custGeom>
              <a:avLst/>
              <a:gdLst>
                <a:gd name="T0" fmla="*/ 4676 w 4676"/>
                <a:gd name="T1" fmla="*/ 0 h 81"/>
                <a:gd name="T2" fmla="*/ 4568 w 4676"/>
                <a:gd name="T3" fmla="*/ 81 h 81"/>
                <a:gd name="T4" fmla="*/ 0 w 4676"/>
                <a:gd name="T5" fmla="*/ 81 h 81"/>
                <a:gd name="T6" fmla="*/ 108 w 4676"/>
                <a:gd name="T7" fmla="*/ 0 h 81"/>
                <a:gd name="T8" fmla="*/ 4676 w 467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76"/>
                <a:gd name="T16" fmla="*/ 0 h 81"/>
                <a:gd name="T17" fmla="*/ 4676 w 467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76" h="81">
                  <a:moveTo>
                    <a:pt x="4676" y="0"/>
                  </a:moveTo>
                  <a:lnTo>
                    <a:pt x="4568" y="81"/>
                  </a:lnTo>
                  <a:lnTo>
                    <a:pt x="0" y="81"/>
                  </a:lnTo>
                  <a:lnTo>
                    <a:pt x="108" y="0"/>
                  </a:lnTo>
                  <a:lnTo>
                    <a:pt x="4676" y="0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2"/>
            <p:cNvSpPr>
              <a:spLocks/>
            </p:cNvSpPr>
            <p:nvPr/>
          </p:nvSpPr>
          <p:spPr bwMode="auto">
            <a:xfrm>
              <a:off x="576" y="1125"/>
              <a:ext cx="108" cy="2819"/>
            </a:xfrm>
            <a:custGeom>
              <a:avLst/>
              <a:gdLst>
                <a:gd name="T0" fmla="*/ 0 w 108"/>
                <a:gd name="T1" fmla="*/ 2819 h 2819"/>
                <a:gd name="T2" fmla="*/ 0 w 108"/>
                <a:gd name="T3" fmla="*/ 81 h 2819"/>
                <a:gd name="T4" fmla="*/ 108 w 108"/>
                <a:gd name="T5" fmla="*/ 0 h 2819"/>
                <a:gd name="T6" fmla="*/ 108 w 108"/>
                <a:gd name="T7" fmla="*/ 2738 h 2819"/>
                <a:gd name="T8" fmla="*/ 0 w 108"/>
                <a:gd name="T9" fmla="*/ 2819 h 2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2819"/>
                <a:gd name="T17" fmla="*/ 108 w 108"/>
                <a:gd name="T18" fmla="*/ 2819 h 2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2819">
                  <a:moveTo>
                    <a:pt x="0" y="2819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2738"/>
                  </a:lnTo>
                  <a:lnTo>
                    <a:pt x="0" y="2819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Rectangle 23"/>
            <p:cNvSpPr>
              <a:spLocks noChangeArrowheads="1"/>
            </p:cNvSpPr>
            <p:nvPr/>
          </p:nvSpPr>
          <p:spPr bwMode="auto">
            <a:xfrm>
              <a:off x="684" y="1125"/>
              <a:ext cx="4568" cy="2738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09" name="Freeform 24"/>
            <p:cNvSpPr>
              <a:spLocks/>
            </p:cNvSpPr>
            <p:nvPr/>
          </p:nvSpPr>
          <p:spPr bwMode="auto">
            <a:xfrm>
              <a:off x="1111" y="3090"/>
              <a:ext cx="102" cy="854"/>
            </a:xfrm>
            <a:custGeom>
              <a:avLst/>
              <a:gdLst>
                <a:gd name="T0" fmla="*/ 0 w 102"/>
                <a:gd name="T1" fmla="*/ 854 h 854"/>
                <a:gd name="T2" fmla="*/ 0 w 102"/>
                <a:gd name="T3" fmla="*/ 75 h 854"/>
                <a:gd name="T4" fmla="*/ 102 w 102"/>
                <a:gd name="T5" fmla="*/ 0 h 854"/>
                <a:gd name="T6" fmla="*/ 102 w 102"/>
                <a:gd name="T7" fmla="*/ 773 h 854"/>
                <a:gd name="T8" fmla="*/ 0 w 102"/>
                <a:gd name="T9" fmla="*/ 854 h 8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854"/>
                <a:gd name="T17" fmla="*/ 102 w 102"/>
                <a:gd name="T18" fmla="*/ 854 h 8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854">
                  <a:moveTo>
                    <a:pt x="0" y="854"/>
                  </a:moveTo>
                  <a:lnTo>
                    <a:pt x="0" y="75"/>
                  </a:lnTo>
                  <a:lnTo>
                    <a:pt x="102" y="0"/>
                  </a:lnTo>
                  <a:lnTo>
                    <a:pt x="102" y="773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Rectangle 25"/>
            <p:cNvSpPr>
              <a:spLocks noChangeArrowheads="1"/>
            </p:cNvSpPr>
            <p:nvPr/>
          </p:nvSpPr>
          <p:spPr bwMode="auto">
            <a:xfrm>
              <a:off x="806" y="3165"/>
              <a:ext cx="305" cy="77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11" name="Freeform 26"/>
            <p:cNvSpPr>
              <a:spLocks/>
            </p:cNvSpPr>
            <p:nvPr/>
          </p:nvSpPr>
          <p:spPr bwMode="auto">
            <a:xfrm>
              <a:off x="806" y="3090"/>
              <a:ext cx="407" cy="75"/>
            </a:xfrm>
            <a:custGeom>
              <a:avLst/>
              <a:gdLst>
                <a:gd name="T0" fmla="*/ 305 w 407"/>
                <a:gd name="T1" fmla="*/ 75 h 75"/>
                <a:gd name="T2" fmla="*/ 407 w 407"/>
                <a:gd name="T3" fmla="*/ 0 h 75"/>
                <a:gd name="T4" fmla="*/ 102 w 407"/>
                <a:gd name="T5" fmla="*/ 0 h 75"/>
                <a:gd name="T6" fmla="*/ 0 w 407"/>
                <a:gd name="T7" fmla="*/ 75 h 75"/>
                <a:gd name="T8" fmla="*/ 305 w 407"/>
                <a:gd name="T9" fmla="*/ 7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5"/>
                <a:gd name="T17" fmla="*/ 407 w 40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5">
                  <a:moveTo>
                    <a:pt x="305" y="75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75"/>
                  </a:lnTo>
                  <a:lnTo>
                    <a:pt x="305" y="75"/>
                  </a:lnTo>
                  <a:close/>
                </a:path>
              </a:pathLst>
            </a:custGeom>
            <a:solidFill>
              <a:srgbClr val="BFBF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7"/>
            <p:cNvSpPr>
              <a:spLocks/>
            </p:cNvSpPr>
            <p:nvPr/>
          </p:nvSpPr>
          <p:spPr bwMode="auto">
            <a:xfrm>
              <a:off x="1416" y="2955"/>
              <a:ext cx="102" cy="989"/>
            </a:xfrm>
            <a:custGeom>
              <a:avLst/>
              <a:gdLst>
                <a:gd name="T0" fmla="*/ 0 w 102"/>
                <a:gd name="T1" fmla="*/ 989 h 989"/>
                <a:gd name="T2" fmla="*/ 0 w 102"/>
                <a:gd name="T3" fmla="*/ 74 h 989"/>
                <a:gd name="T4" fmla="*/ 102 w 102"/>
                <a:gd name="T5" fmla="*/ 0 h 989"/>
                <a:gd name="T6" fmla="*/ 102 w 102"/>
                <a:gd name="T7" fmla="*/ 908 h 989"/>
                <a:gd name="T8" fmla="*/ 0 w 102"/>
                <a:gd name="T9" fmla="*/ 989 h 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989"/>
                <a:gd name="T17" fmla="*/ 102 w 102"/>
                <a:gd name="T18" fmla="*/ 989 h 9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989">
                  <a:moveTo>
                    <a:pt x="0" y="989"/>
                  </a:moveTo>
                  <a:lnTo>
                    <a:pt x="0" y="74"/>
                  </a:lnTo>
                  <a:lnTo>
                    <a:pt x="102" y="0"/>
                  </a:lnTo>
                  <a:lnTo>
                    <a:pt x="102" y="908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8066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Rectangle 28"/>
            <p:cNvSpPr>
              <a:spLocks noChangeArrowheads="1"/>
            </p:cNvSpPr>
            <p:nvPr/>
          </p:nvSpPr>
          <p:spPr bwMode="auto">
            <a:xfrm>
              <a:off x="1111" y="3029"/>
              <a:ext cx="305" cy="915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14" name="Freeform 29"/>
            <p:cNvSpPr>
              <a:spLocks/>
            </p:cNvSpPr>
            <p:nvPr/>
          </p:nvSpPr>
          <p:spPr bwMode="auto">
            <a:xfrm>
              <a:off x="1111" y="2955"/>
              <a:ext cx="407" cy="74"/>
            </a:xfrm>
            <a:custGeom>
              <a:avLst/>
              <a:gdLst>
                <a:gd name="T0" fmla="*/ 305 w 407"/>
                <a:gd name="T1" fmla="*/ 74 h 74"/>
                <a:gd name="T2" fmla="*/ 407 w 407"/>
                <a:gd name="T3" fmla="*/ 0 h 74"/>
                <a:gd name="T4" fmla="*/ 102 w 407"/>
                <a:gd name="T5" fmla="*/ 0 h 74"/>
                <a:gd name="T6" fmla="*/ 0 w 407"/>
                <a:gd name="T7" fmla="*/ 74 h 74"/>
                <a:gd name="T8" fmla="*/ 305 w 407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4"/>
                <a:gd name="T17" fmla="*/ 407 w 40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4">
                  <a:moveTo>
                    <a:pt x="305" y="74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74"/>
                  </a:lnTo>
                  <a:lnTo>
                    <a:pt x="305" y="74"/>
                  </a:lnTo>
                  <a:close/>
                </a:path>
              </a:pathLst>
            </a:custGeom>
            <a:solidFill>
              <a:srgbClr val="BF99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30"/>
            <p:cNvSpPr>
              <a:spLocks/>
            </p:cNvSpPr>
            <p:nvPr/>
          </p:nvSpPr>
          <p:spPr bwMode="auto">
            <a:xfrm>
              <a:off x="1721" y="2677"/>
              <a:ext cx="102" cy="1267"/>
            </a:xfrm>
            <a:custGeom>
              <a:avLst/>
              <a:gdLst>
                <a:gd name="T0" fmla="*/ 0 w 102"/>
                <a:gd name="T1" fmla="*/ 1267 h 1267"/>
                <a:gd name="T2" fmla="*/ 0 w 102"/>
                <a:gd name="T3" fmla="*/ 81 h 1267"/>
                <a:gd name="T4" fmla="*/ 102 w 102"/>
                <a:gd name="T5" fmla="*/ 0 h 1267"/>
                <a:gd name="T6" fmla="*/ 102 w 102"/>
                <a:gd name="T7" fmla="*/ 1186 h 1267"/>
                <a:gd name="T8" fmla="*/ 0 w 102"/>
                <a:gd name="T9" fmla="*/ 1267 h 1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267"/>
                <a:gd name="T17" fmla="*/ 102 w 102"/>
                <a:gd name="T18" fmla="*/ 1267 h 1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267">
                  <a:moveTo>
                    <a:pt x="0" y="1267"/>
                  </a:moveTo>
                  <a:lnTo>
                    <a:pt x="0" y="81"/>
                  </a:lnTo>
                  <a:lnTo>
                    <a:pt x="102" y="0"/>
                  </a:lnTo>
                  <a:lnTo>
                    <a:pt x="102" y="1186"/>
                  </a:lnTo>
                  <a:lnTo>
                    <a:pt x="0" y="1267"/>
                  </a:lnTo>
                  <a:close/>
                </a:path>
              </a:pathLst>
            </a:custGeom>
            <a:solidFill>
              <a:srgbClr val="804D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Rectangle 31"/>
            <p:cNvSpPr>
              <a:spLocks noChangeArrowheads="1"/>
            </p:cNvSpPr>
            <p:nvPr/>
          </p:nvSpPr>
          <p:spPr bwMode="auto">
            <a:xfrm>
              <a:off x="1416" y="2758"/>
              <a:ext cx="305" cy="1186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17" name="Freeform 32"/>
            <p:cNvSpPr>
              <a:spLocks/>
            </p:cNvSpPr>
            <p:nvPr/>
          </p:nvSpPr>
          <p:spPr bwMode="auto">
            <a:xfrm>
              <a:off x="1416" y="2677"/>
              <a:ext cx="407" cy="81"/>
            </a:xfrm>
            <a:custGeom>
              <a:avLst/>
              <a:gdLst>
                <a:gd name="T0" fmla="*/ 305 w 407"/>
                <a:gd name="T1" fmla="*/ 81 h 81"/>
                <a:gd name="T2" fmla="*/ 407 w 407"/>
                <a:gd name="T3" fmla="*/ 0 h 81"/>
                <a:gd name="T4" fmla="*/ 102 w 407"/>
                <a:gd name="T5" fmla="*/ 0 h 81"/>
                <a:gd name="T6" fmla="*/ 0 w 407"/>
                <a:gd name="T7" fmla="*/ 81 h 81"/>
                <a:gd name="T8" fmla="*/ 305 w 407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81"/>
                <a:gd name="T17" fmla="*/ 407 w 4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81">
                  <a:moveTo>
                    <a:pt x="305" y="81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81"/>
                  </a:lnTo>
                  <a:lnTo>
                    <a:pt x="305" y="81"/>
                  </a:lnTo>
                  <a:close/>
                </a:path>
              </a:pathLst>
            </a:custGeom>
            <a:solidFill>
              <a:srgbClr val="BF73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3"/>
            <p:cNvSpPr>
              <a:spLocks/>
            </p:cNvSpPr>
            <p:nvPr/>
          </p:nvSpPr>
          <p:spPr bwMode="auto">
            <a:xfrm>
              <a:off x="2026" y="2629"/>
              <a:ext cx="102" cy="1315"/>
            </a:xfrm>
            <a:custGeom>
              <a:avLst/>
              <a:gdLst>
                <a:gd name="T0" fmla="*/ 0 w 102"/>
                <a:gd name="T1" fmla="*/ 1315 h 1315"/>
                <a:gd name="T2" fmla="*/ 0 w 102"/>
                <a:gd name="T3" fmla="*/ 82 h 1315"/>
                <a:gd name="T4" fmla="*/ 102 w 102"/>
                <a:gd name="T5" fmla="*/ 0 h 1315"/>
                <a:gd name="T6" fmla="*/ 102 w 102"/>
                <a:gd name="T7" fmla="*/ 1234 h 1315"/>
                <a:gd name="T8" fmla="*/ 0 w 102"/>
                <a:gd name="T9" fmla="*/ 1315 h 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315"/>
                <a:gd name="T17" fmla="*/ 102 w 102"/>
                <a:gd name="T18" fmla="*/ 1315 h 1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315">
                  <a:moveTo>
                    <a:pt x="0" y="1315"/>
                  </a:moveTo>
                  <a:lnTo>
                    <a:pt x="0" y="82"/>
                  </a:lnTo>
                  <a:lnTo>
                    <a:pt x="102" y="0"/>
                  </a:lnTo>
                  <a:lnTo>
                    <a:pt x="102" y="1234"/>
                  </a:lnTo>
                  <a:lnTo>
                    <a:pt x="0" y="1315"/>
                  </a:lnTo>
                  <a:close/>
                </a:path>
              </a:pathLst>
            </a:custGeom>
            <a:solidFill>
              <a:srgbClr val="8033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Rectangle 34"/>
            <p:cNvSpPr>
              <a:spLocks noChangeArrowheads="1"/>
            </p:cNvSpPr>
            <p:nvPr/>
          </p:nvSpPr>
          <p:spPr bwMode="auto">
            <a:xfrm>
              <a:off x="1721" y="2711"/>
              <a:ext cx="305" cy="1233"/>
            </a:xfrm>
            <a:prstGeom prst="rect">
              <a:avLst/>
            </a:prstGeom>
            <a:solidFill>
              <a:srgbClr val="FF66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20" name="Freeform 35"/>
            <p:cNvSpPr>
              <a:spLocks/>
            </p:cNvSpPr>
            <p:nvPr/>
          </p:nvSpPr>
          <p:spPr bwMode="auto">
            <a:xfrm>
              <a:off x="1721" y="2629"/>
              <a:ext cx="407" cy="82"/>
            </a:xfrm>
            <a:custGeom>
              <a:avLst/>
              <a:gdLst>
                <a:gd name="T0" fmla="*/ 305 w 407"/>
                <a:gd name="T1" fmla="*/ 82 h 82"/>
                <a:gd name="T2" fmla="*/ 407 w 407"/>
                <a:gd name="T3" fmla="*/ 0 h 82"/>
                <a:gd name="T4" fmla="*/ 102 w 407"/>
                <a:gd name="T5" fmla="*/ 0 h 82"/>
                <a:gd name="T6" fmla="*/ 0 w 407"/>
                <a:gd name="T7" fmla="*/ 82 h 82"/>
                <a:gd name="T8" fmla="*/ 305 w 407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82"/>
                <a:gd name="T17" fmla="*/ 407 w 40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82">
                  <a:moveTo>
                    <a:pt x="305" y="82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82"/>
                  </a:lnTo>
                  <a:lnTo>
                    <a:pt x="305" y="82"/>
                  </a:lnTo>
                  <a:close/>
                </a:path>
              </a:pathLst>
            </a:custGeom>
            <a:solidFill>
              <a:srgbClr val="BF4D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6"/>
            <p:cNvSpPr>
              <a:spLocks/>
            </p:cNvSpPr>
            <p:nvPr/>
          </p:nvSpPr>
          <p:spPr bwMode="auto">
            <a:xfrm>
              <a:off x="2331" y="2087"/>
              <a:ext cx="102" cy="1857"/>
            </a:xfrm>
            <a:custGeom>
              <a:avLst/>
              <a:gdLst>
                <a:gd name="T0" fmla="*/ 0 w 102"/>
                <a:gd name="T1" fmla="*/ 1857 h 1857"/>
                <a:gd name="T2" fmla="*/ 0 w 102"/>
                <a:gd name="T3" fmla="*/ 75 h 1857"/>
                <a:gd name="T4" fmla="*/ 102 w 102"/>
                <a:gd name="T5" fmla="*/ 0 h 1857"/>
                <a:gd name="T6" fmla="*/ 102 w 102"/>
                <a:gd name="T7" fmla="*/ 1776 h 1857"/>
                <a:gd name="T8" fmla="*/ 0 w 102"/>
                <a:gd name="T9" fmla="*/ 1857 h 18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857"/>
                <a:gd name="T17" fmla="*/ 102 w 102"/>
                <a:gd name="T18" fmla="*/ 1857 h 18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857">
                  <a:moveTo>
                    <a:pt x="0" y="1857"/>
                  </a:moveTo>
                  <a:lnTo>
                    <a:pt x="0" y="75"/>
                  </a:lnTo>
                  <a:lnTo>
                    <a:pt x="102" y="0"/>
                  </a:lnTo>
                  <a:lnTo>
                    <a:pt x="102" y="1776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8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Rectangle 37"/>
            <p:cNvSpPr>
              <a:spLocks noChangeArrowheads="1"/>
            </p:cNvSpPr>
            <p:nvPr/>
          </p:nvSpPr>
          <p:spPr bwMode="auto">
            <a:xfrm>
              <a:off x="2026" y="2162"/>
              <a:ext cx="305" cy="1782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23" name="Freeform 38"/>
            <p:cNvSpPr>
              <a:spLocks/>
            </p:cNvSpPr>
            <p:nvPr/>
          </p:nvSpPr>
          <p:spPr bwMode="auto">
            <a:xfrm>
              <a:off x="2026" y="2087"/>
              <a:ext cx="407" cy="75"/>
            </a:xfrm>
            <a:custGeom>
              <a:avLst/>
              <a:gdLst>
                <a:gd name="T0" fmla="*/ 305 w 407"/>
                <a:gd name="T1" fmla="*/ 75 h 75"/>
                <a:gd name="T2" fmla="*/ 407 w 407"/>
                <a:gd name="T3" fmla="*/ 0 h 75"/>
                <a:gd name="T4" fmla="*/ 102 w 407"/>
                <a:gd name="T5" fmla="*/ 0 h 75"/>
                <a:gd name="T6" fmla="*/ 0 w 407"/>
                <a:gd name="T7" fmla="*/ 75 h 75"/>
                <a:gd name="T8" fmla="*/ 305 w 407"/>
                <a:gd name="T9" fmla="*/ 7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5"/>
                <a:gd name="T17" fmla="*/ 407 w 40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5">
                  <a:moveTo>
                    <a:pt x="305" y="75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75"/>
                  </a:lnTo>
                  <a:lnTo>
                    <a:pt x="305" y="75"/>
                  </a:lnTo>
                  <a:close/>
                </a:path>
              </a:pathLst>
            </a:custGeom>
            <a:solidFill>
              <a:srgbClr val="BF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9"/>
            <p:cNvSpPr>
              <a:spLocks/>
            </p:cNvSpPr>
            <p:nvPr/>
          </p:nvSpPr>
          <p:spPr bwMode="auto">
            <a:xfrm>
              <a:off x="2636" y="2223"/>
              <a:ext cx="102" cy="1721"/>
            </a:xfrm>
            <a:custGeom>
              <a:avLst/>
              <a:gdLst>
                <a:gd name="T0" fmla="*/ 0 w 102"/>
                <a:gd name="T1" fmla="*/ 1721 h 1721"/>
                <a:gd name="T2" fmla="*/ 0 w 102"/>
                <a:gd name="T3" fmla="*/ 74 h 1721"/>
                <a:gd name="T4" fmla="*/ 102 w 102"/>
                <a:gd name="T5" fmla="*/ 0 h 1721"/>
                <a:gd name="T6" fmla="*/ 102 w 102"/>
                <a:gd name="T7" fmla="*/ 1640 h 1721"/>
                <a:gd name="T8" fmla="*/ 0 w 102"/>
                <a:gd name="T9" fmla="*/ 1721 h 1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721"/>
                <a:gd name="T17" fmla="*/ 102 w 102"/>
                <a:gd name="T18" fmla="*/ 1721 h 1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721">
                  <a:moveTo>
                    <a:pt x="0" y="1721"/>
                  </a:moveTo>
                  <a:lnTo>
                    <a:pt x="0" y="74"/>
                  </a:lnTo>
                  <a:lnTo>
                    <a:pt x="102" y="0"/>
                  </a:lnTo>
                  <a:lnTo>
                    <a:pt x="102" y="1640"/>
                  </a:lnTo>
                  <a:lnTo>
                    <a:pt x="0" y="1721"/>
                  </a:lnTo>
                  <a:close/>
                </a:path>
              </a:pathLst>
            </a:custGeom>
            <a:solidFill>
              <a:srgbClr val="4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Rectangle 40"/>
            <p:cNvSpPr>
              <a:spLocks noChangeArrowheads="1"/>
            </p:cNvSpPr>
            <p:nvPr/>
          </p:nvSpPr>
          <p:spPr bwMode="auto">
            <a:xfrm>
              <a:off x="2331" y="2297"/>
              <a:ext cx="305" cy="1647"/>
            </a:xfrm>
            <a:prstGeom prst="rect">
              <a:avLst/>
            </a:prstGeom>
            <a:solidFill>
              <a:srgbClr val="8000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26" name="Freeform 41"/>
            <p:cNvSpPr>
              <a:spLocks/>
            </p:cNvSpPr>
            <p:nvPr/>
          </p:nvSpPr>
          <p:spPr bwMode="auto">
            <a:xfrm>
              <a:off x="2331" y="2223"/>
              <a:ext cx="407" cy="74"/>
            </a:xfrm>
            <a:custGeom>
              <a:avLst/>
              <a:gdLst>
                <a:gd name="T0" fmla="*/ 305 w 407"/>
                <a:gd name="T1" fmla="*/ 74 h 74"/>
                <a:gd name="T2" fmla="*/ 407 w 407"/>
                <a:gd name="T3" fmla="*/ 0 h 74"/>
                <a:gd name="T4" fmla="*/ 102 w 407"/>
                <a:gd name="T5" fmla="*/ 0 h 74"/>
                <a:gd name="T6" fmla="*/ 0 w 407"/>
                <a:gd name="T7" fmla="*/ 74 h 74"/>
                <a:gd name="T8" fmla="*/ 305 w 407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4"/>
                <a:gd name="T17" fmla="*/ 407 w 40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4">
                  <a:moveTo>
                    <a:pt x="305" y="74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74"/>
                  </a:lnTo>
                  <a:lnTo>
                    <a:pt x="305" y="74"/>
                  </a:lnTo>
                  <a:close/>
                </a:path>
              </a:pathLst>
            </a:custGeom>
            <a:solidFill>
              <a:srgbClr val="6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2"/>
            <p:cNvSpPr>
              <a:spLocks/>
            </p:cNvSpPr>
            <p:nvPr/>
          </p:nvSpPr>
          <p:spPr bwMode="auto">
            <a:xfrm>
              <a:off x="3395" y="3639"/>
              <a:ext cx="102" cy="305"/>
            </a:xfrm>
            <a:custGeom>
              <a:avLst/>
              <a:gdLst>
                <a:gd name="T0" fmla="*/ 0 w 102"/>
                <a:gd name="T1" fmla="*/ 305 h 305"/>
                <a:gd name="T2" fmla="*/ 0 w 102"/>
                <a:gd name="T3" fmla="*/ 74 h 305"/>
                <a:gd name="T4" fmla="*/ 102 w 102"/>
                <a:gd name="T5" fmla="*/ 0 h 305"/>
                <a:gd name="T6" fmla="*/ 102 w 102"/>
                <a:gd name="T7" fmla="*/ 224 h 305"/>
                <a:gd name="T8" fmla="*/ 0 w 102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305"/>
                <a:gd name="T17" fmla="*/ 102 w 10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305">
                  <a:moveTo>
                    <a:pt x="0" y="305"/>
                  </a:moveTo>
                  <a:lnTo>
                    <a:pt x="0" y="74"/>
                  </a:lnTo>
                  <a:lnTo>
                    <a:pt x="102" y="0"/>
                  </a:lnTo>
                  <a:lnTo>
                    <a:pt x="102" y="224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Rectangle 43"/>
            <p:cNvSpPr>
              <a:spLocks noChangeArrowheads="1"/>
            </p:cNvSpPr>
            <p:nvPr/>
          </p:nvSpPr>
          <p:spPr bwMode="auto">
            <a:xfrm>
              <a:off x="3090" y="3713"/>
              <a:ext cx="305" cy="23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29" name="Freeform 44"/>
            <p:cNvSpPr>
              <a:spLocks/>
            </p:cNvSpPr>
            <p:nvPr/>
          </p:nvSpPr>
          <p:spPr bwMode="auto">
            <a:xfrm>
              <a:off x="3090" y="3639"/>
              <a:ext cx="407" cy="74"/>
            </a:xfrm>
            <a:custGeom>
              <a:avLst/>
              <a:gdLst>
                <a:gd name="T0" fmla="*/ 305 w 407"/>
                <a:gd name="T1" fmla="*/ 74 h 74"/>
                <a:gd name="T2" fmla="*/ 407 w 407"/>
                <a:gd name="T3" fmla="*/ 0 h 74"/>
                <a:gd name="T4" fmla="*/ 102 w 407"/>
                <a:gd name="T5" fmla="*/ 0 h 74"/>
                <a:gd name="T6" fmla="*/ 0 w 407"/>
                <a:gd name="T7" fmla="*/ 74 h 74"/>
                <a:gd name="T8" fmla="*/ 305 w 407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4"/>
                <a:gd name="T17" fmla="*/ 407 w 40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4">
                  <a:moveTo>
                    <a:pt x="305" y="74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74"/>
                  </a:lnTo>
                  <a:lnTo>
                    <a:pt x="305" y="74"/>
                  </a:lnTo>
                  <a:close/>
                </a:path>
              </a:pathLst>
            </a:custGeom>
            <a:solidFill>
              <a:srgbClr val="BFBF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5"/>
            <p:cNvSpPr>
              <a:spLocks/>
            </p:cNvSpPr>
            <p:nvPr/>
          </p:nvSpPr>
          <p:spPr bwMode="auto">
            <a:xfrm>
              <a:off x="3700" y="3456"/>
              <a:ext cx="102" cy="488"/>
            </a:xfrm>
            <a:custGeom>
              <a:avLst/>
              <a:gdLst>
                <a:gd name="T0" fmla="*/ 0 w 102"/>
                <a:gd name="T1" fmla="*/ 488 h 488"/>
                <a:gd name="T2" fmla="*/ 0 w 102"/>
                <a:gd name="T3" fmla="*/ 75 h 488"/>
                <a:gd name="T4" fmla="*/ 102 w 102"/>
                <a:gd name="T5" fmla="*/ 0 h 488"/>
                <a:gd name="T6" fmla="*/ 102 w 102"/>
                <a:gd name="T7" fmla="*/ 407 h 488"/>
                <a:gd name="T8" fmla="*/ 0 w 102"/>
                <a:gd name="T9" fmla="*/ 488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488"/>
                <a:gd name="T17" fmla="*/ 102 w 102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488">
                  <a:moveTo>
                    <a:pt x="0" y="488"/>
                  </a:moveTo>
                  <a:lnTo>
                    <a:pt x="0" y="75"/>
                  </a:lnTo>
                  <a:lnTo>
                    <a:pt x="102" y="0"/>
                  </a:lnTo>
                  <a:lnTo>
                    <a:pt x="102" y="407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8066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Rectangle 46"/>
            <p:cNvSpPr>
              <a:spLocks noChangeArrowheads="1"/>
            </p:cNvSpPr>
            <p:nvPr/>
          </p:nvSpPr>
          <p:spPr bwMode="auto">
            <a:xfrm>
              <a:off x="3395" y="3531"/>
              <a:ext cx="305" cy="413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32" name="Freeform 47"/>
            <p:cNvSpPr>
              <a:spLocks/>
            </p:cNvSpPr>
            <p:nvPr/>
          </p:nvSpPr>
          <p:spPr bwMode="auto">
            <a:xfrm>
              <a:off x="3395" y="3456"/>
              <a:ext cx="407" cy="75"/>
            </a:xfrm>
            <a:custGeom>
              <a:avLst/>
              <a:gdLst>
                <a:gd name="T0" fmla="*/ 305 w 407"/>
                <a:gd name="T1" fmla="*/ 75 h 75"/>
                <a:gd name="T2" fmla="*/ 407 w 407"/>
                <a:gd name="T3" fmla="*/ 0 h 75"/>
                <a:gd name="T4" fmla="*/ 102 w 407"/>
                <a:gd name="T5" fmla="*/ 0 h 75"/>
                <a:gd name="T6" fmla="*/ 0 w 407"/>
                <a:gd name="T7" fmla="*/ 75 h 75"/>
                <a:gd name="T8" fmla="*/ 305 w 407"/>
                <a:gd name="T9" fmla="*/ 7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5"/>
                <a:gd name="T17" fmla="*/ 407 w 40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5">
                  <a:moveTo>
                    <a:pt x="305" y="75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75"/>
                  </a:lnTo>
                  <a:lnTo>
                    <a:pt x="305" y="75"/>
                  </a:lnTo>
                  <a:close/>
                </a:path>
              </a:pathLst>
            </a:custGeom>
            <a:solidFill>
              <a:srgbClr val="BF99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8"/>
            <p:cNvSpPr>
              <a:spLocks/>
            </p:cNvSpPr>
            <p:nvPr/>
          </p:nvSpPr>
          <p:spPr bwMode="auto">
            <a:xfrm>
              <a:off x="4005" y="3178"/>
              <a:ext cx="102" cy="766"/>
            </a:xfrm>
            <a:custGeom>
              <a:avLst/>
              <a:gdLst>
                <a:gd name="T0" fmla="*/ 0 w 102"/>
                <a:gd name="T1" fmla="*/ 766 h 766"/>
                <a:gd name="T2" fmla="*/ 0 w 102"/>
                <a:gd name="T3" fmla="*/ 81 h 766"/>
                <a:gd name="T4" fmla="*/ 102 w 102"/>
                <a:gd name="T5" fmla="*/ 0 h 766"/>
                <a:gd name="T6" fmla="*/ 102 w 102"/>
                <a:gd name="T7" fmla="*/ 685 h 766"/>
                <a:gd name="T8" fmla="*/ 0 w 102"/>
                <a:gd name="T9" fmla="*/ 766 h 7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766"/>
                <a:gd name="T17" fmla="*/ 102 w 102"/>
                <a:gd name="T18" fmla="*/ 766 h 7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766">
                  <a:moveTo>
                    <a:pt x="0" y="766"/>
                  </a:moveTo>
                  <a:lnTo>
                    <a:pt x="0" y="81"/>
                  </a:lnTo>
                  <a:lnTo>
                    <a:pt x="102" y="0"/>
                  </a:lnTo>
                  <a:lnTo>
                    <a:pt x="102" y="68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804D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Rectangle 49"/>
            <p:cNvSpPr>
              <a:spLocks noChangeArrowheads="1"/>
            </p:cNvSpPr>
            <p:nvPr/>
          </p:nvSpPr>
          <p:spPr bwMode="auto">
            <a:xfrm>
              <a:off x="3700" y="3259"/>
              <a:ext cx="305" cy="685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35" name="Freeform 50"/>
            <p:cNvSpPr>
              <a:spLocks/>
            </p:cNvSpPr>
            <p:nvPr/>
          </p:nvSpPr>
          <p:spPr bwMode="auto">
            <a:xfrm>
              <a:off x="3700" y="3178"/>
              <a:ext cx="407" cy="81"/>
            </a:xfrm>
            <a:custGeom>
              <a:avLst/>
              <a:gdLst>
                <a:gd name="T0" fmla="*/ 305 w 407"/>
                <a:gd name="T1" fmla="*/ 81 h 81"/>
                <a:gd name="T2" fmla="*/ 407 w 407"/>
                <a:gd name="T3" fmla="*/ 0 h 81"/>
                <a:gd name="T4" fmla="*/ 102 w 407"/>
                <a:gd name="T5" fmla="*/ 0 h 81"/>
                <a:gd name="T6" fmla="*/ 0 w 407"/>
                <a:gd name="T7" fmla="*/ 81 h 81"/>
                <a:gd name="T8" fmla="*/ 305 w 407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81"/>
                <a:gd name="T17" fmla="*/ 407 w 4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81">
                  <a:moveTo>
                    <a:pt x="305" y="81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81"/>
                  </a:lnTo>
                  <a:lnTo>
                    <a:pt x="305" y="81"/>
                  </a:lnTo>
                  <a:close/>
                </a:path>
              </a:pathLst>
            </a:custGeom>
            <a:solidFill>
              <a:srgbClr val="BF73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51"/>
            <p:cNvSpPr>
              <a:spLocks/>
            </p:cNvSpPr>
            <p:nvPr/>
          </p:nvSpPr>
          <p:spPr bwMode="auto">
            <a:xfrm>
              <a:off x="4310" y="2812"/>
              <a:ext cx="102" cy="1132"/>
            </a:xfrm>
            <a:custGeom>
              <a:avLst/>
              <a:gdLst>
                <a:gd name="T0" fmla="*/ 0 w 102"/>
                <a:gd name="T1" fmla="*/ 1132 h 1132"/>
                <a:gd name="T2" fmla="*/ 0 w 102"/>
                <a:gd name="T3" fmla="*/ 82 h 1132"/>
                <a:gd name="T4" fmla="*/ 102 w 102"/>
                <a:gd name="T5" fmla="*/ 0 h 1132"/>
                <a:gd name="T6" fmla="*/ 102 w 102"/>
                <a:gd name="T7" fmla="*/ 1051 h 1132"/>
                <a:gd name="T8" fmla="*/ 0 w 102"/>
                <a:gd name="T9" fmla="*/ 1132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132"/>
                <a:gd name="T17" fmla="*/ 102 w 102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132">
                  <a:moveTo>
                    <a:pt x="0" y="1132"/>
                  </a:moveTo>
                  <a:lnTo>
                    <a:pt x="0" y="82"/>
                  </a:lnTo>
                  <a:lnTo>
                    <a:pt x="102" y="0"/>
                  </a:lnTo>
                  <a:lnTo>
                    <a:pt x="102" y="1051"/>
                  </a:lnTo>
                  <a:lnTo>
                    <a:pt x="0" y="1132"/>
                  </a:lnTo>
                  <a:close/>
                </a:path>
              </a:pathLst>
            </a:custGeom>
            <a:solidFill>
              <a:srgbClr val="8033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Rectangle 52"/>
            <p:cNvSpPr>
              <a:spLocks noChangeArrowheads="1"/>
            </p:cNvSpPr>
            <p:nvPr/>
          </p:nvSpPr>
          <p:spPr bwMode="auto">
            <a:xfrm>
              <a:off x="4005" y="2894"/>
              <a:ext cx="305" cy="1050"/>
            </a:xfrm>
            <a:prstGeom prst="rect">
              <a:avLst/>
            </a:prstGeom>
            <a:solidFill>
              <a:srgbClr val="FF66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38" name="Freeform 53"/>
            <p:cNvSpPr>
              <a:spLocks/>
            </p:cNvSpPr>
            <p:nvPr/>
          </p:nvSpPr>
          <p:spPr bwMode="auto">
            <a:xfrm>
              <a:off x="4005" y="2812"/>
              <a:ext cx="407" cy="82"/>
            </a:xfrm>
            <a:custGeom>
              <a:avLst/>
              <a:gdLst>
                <a:gd name="T0" fmla="*/ 305 w 407"/>
                <a:gd name="T1" fmla="*/ 82 h 82"/>
                <a:gd name="T2" fmla="*/ 407 w 407"/>
                <a:gd name="T3" fmla="*/ 0 h 82"/>
                <a:gd name="T4" fmla="*/ 102 w 407"/>
                <a:gd name="T5" fmla="*/ 0 h 82"/>
                <a:gd name="T6" fmla="*/ 0 w 407"/>
                <a:gd name="T7" fmla="*/ 82 h 82"/>
                <a:gd name="T8" fmla="*/ 305 w 407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82"/>
                <a:gd name="T17" fmla="*/ 407 w 40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82">
                  <a:moveTo>
                    <a:pt x="305" y="82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82"/>
                  </a:lnTo>
                  <a:lnTo>
                    <a:pt x="305" y="82"/>
                  </a:lnTo>
                  <a:close/>
                </a:path>
              </a:pathLst>
            </a:custGeom>
            <a:solidFill>
              <a:srgbClr val="BF4D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4"/>
            <p:cNvSpPr>
              <a:spLocks/>
            </p:cNvSpPr>
            <p:nvPr/>
          </p:nvSpPr>
          <p:spPr bwMode="auto">
            <a:xfrm>
              <a:off x="4615" y="2040"/>
              <a:ext cx="102" cy="1904"/>
            </a:xfrm>
            <a:custGeom>
              <a:avLst/>
              <a:gdLst>
                <a:gd name="T0" fmla="*/ 0 w 102"/>
                <a:gd name="T1" fmla="*/ 1904 h 1904"/>
                <a:gd name="T2" fmla="*/ 0 w 102"/>
                <a:gd name="T3" fmla="*/ 74 h 1904"/>
                <a:gd name="T4" fmla="*/ 102 w 102"/>
                <a:gd name="T5" fmla="*/ 0 h 1904"/>
                <a:gd name="T6" fmla="*/ 102 w 102"/>
                <a:gd name="T7" fmla="*/ 1823 h 1904"/>
                <a:gd name="T8" fmla="*/ 0 w 102"/>
                <a:gd name="T9" fmla="*/ 1904 h 19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904"/>
                <a:gd name="T17" fmla="*/ 102 w 102"/>
                <a:gd name="T18" fmla="*/ 1904 h 19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904">
                  <a:moveTo>
                    <a:pt x="0" y="1904"/>
                  </a:moveTo>
                  <a:lnTo>
                    <a:pt x="0" y="74"/>
                  </a:lnTo>
                  <a:lnTo>
                    <a:pt x="102" y="0"/>
                  </a:lnTo>
                  <a:lnTo>
                    <a:pt x="102" y="1823"/>
                  </a:lnTo>
                  <a:lnTo>
                    <a:pt x="0" y="1904"/>
                  </a:lnTo>
                  <a:close/>
                </a:path>
              </a:pathLst>
            </a:custGeom>
            <a:solidFill>
              <a:srgbClr val="8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Rectangle 55"/>
            <p:cNvSpPr>
              <a:spLocks noChangeArrowheads="1"/>
            </p:cNvSpPr>
            <p:nvPr/>
          </p:nvSpPr>
          <p:spPr bwMode="auto">
            <a:xfrm>
              <a:off x="4310" y="2114"/>
              <a:ext cx="305" cy="183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41" name="Freeform 56"/>
            <p:cNvSpPr>
              <a:spLocks/>
            </p:cNvSpPr>
            <p:nvPr/>
          </p:nvSpPr>
          <p:spPr bwMode="auto">
            <a:xfrm>
              <a:off x="4310" y="2040"/>
              <a:ext cx="407" cy="74"/>
            </a:xfrm>
            <a:custGeom>
              <a:avLst/>
              <a:gdLst>
                <a:gd name="T0" fmla="*/ 305 w 407"/>
                <a:gd name="T1" fmla="*/ 74 h 74"/>
                <a:gd name="T2" fmla="*/ 407 w 407"/>
                <a:gd name="T3" fmla="*/ 0 h 74"/>
                <a:gd name="T4" fmla="*/ 102 w 407"/>
                <a:gd name="T5" fmla="*/ 0 h 74"/>
                <a:gd name="T6" fmla="*/ 0 w 407"/>
                <a:gd name="T7" fmla="*/ 74 h 74"/>
                <a:gd name="T8" fmla="*/ 305 w 407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4"/>
                <a:gd name="T17" fmla="*/ 407 w 40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4">
                  <a:moveTo>
                    <a:pt x="305" y="74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74"/>
                  </a:lnTo>
                  <a:lnTo>
                    <a:pt x="305" y="74"/>
                  </a:lnTo>
                  <a:close/>
                </a:path>
              </a:pathLst>
            </a:custGeom>
            <a:solidFill>
              <a:srgbClr val="BF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7"/>
            <p:cNvSpPr>
              <a:spLocks/>
            </p:cNvSpPr>
            <p:nvPr/>
          </p:nvSpPr>
          <p:spPr bwMode="auto">
            <a:xfrm>
              <a:off x="4920" y="1213"/>
              <a:ext cx="102" cy="2731"/>
            </a:xfrm>
            <a:custGeom>
              <a:avLst/>
              <a:gdLst>
                <a:gd name="T0" fmla="*/ 0 w 102"/>
                <a:gd name="T1" fmla="*/ 2731 h 2731"/>
                <a:gd name="T2" fmla="*/ 0 w 102"/>
                <a:gd name="T3" fmla="*/ 81 h 2731"/>
                <a:gd name="T4" fmla="*/ 102 w 102"/>
                <a:gd name="T5" fmla="*/ 0 h 2731"/>
                <a:gd name="T6" fmla="*/ 102 w 102"/>
                <a:gd name="T7" fmla="*/ 2650 h 2731"/>
                <a:gd name="T8" fmla="*/ 0 w 102"/>
                <a:gd name="T9" fmla="*/ 2731 h 2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731"/>
                <a:gd name="T17" fmla="*/ 102 w 102"/>
                <a:gd name="T18" fmla="*/ 2731 h 27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731">
                  <a:moveTo>
                    <a:pt x="0" y="2731"/>
                  </a:moveTo>
                  <a:lnTo>
                    <a:pt x="0" y="81"/>
                  </a:lnTo>
                  <a:lnTo>
                    <a:pt x="102" y="0"/>
                  </a:lnTo>
                  <a:lnTo>
                    <a:pt x="102" y="2650"/>
                  </a:lnTo>
                  <a:lnTo>
                    <a:pt x="0" y="2731"/>
                  </a:lnTo>
                  <a:close/>
                </a:path>
              </a:pathLst>
            </a:custGeom>
            <a:solidFill>
              <a:srgbClr val="4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Rectangle 58"/>
            <p:cNvSpPr>
              <a:spLocks noChangeArrowheads="1"/>
            </p:cNvSpPr>
            <p:nvPr/>
          </p:nvSpPr>
          <p:spPr bwMode="auto">
            <a:xfrm>
              <a:off x="4615" y="1294"/>
              <a:ext cx="305" cy="2650"/>
            </a:xfrm>
            <a:prstGeom prst="rect">
              <a:avLst/>
            </a:prstGeom>
            <a:solidFill>
              <a:srgbClr val="8000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44" name="Freeform 59"/>
            <p:cNvSpPr>
              <a:spLocks/>
            </p:cNvSpPr>
            <p:nvPr/>
          </p:nvSpPr>
          <p:spPr bwMode="auto">
            <a:xfrm>
              <a:off x="4615" y="1213"/>
              <a:ext cx="407" cy="81"/>
            </a:xfrm>
            <a:custGeom>
              <a:avLst/>
              <a:gdLst>
                <a:gd name="T0" fmla="*/ 305 w 407"/>
                <a:gd name="T1" fmla="*/ 81 h 81"/>
                <a:gd name="T2" fmla="*/ 407 w 407"/>
                <a:gd name="T3" fmla="*/ 0 h 81"/>
                <a:gd name="T4" fmla="*/ 102 w 407"/>
                <a:gd name="T5" fmla="*/ 0 h 81"/>
                <a:gd name="T6" fmla="*/ 0 w 407"/>
                <a:gd name="T7" fmla="*/ 81 h 81"/>
                <a:gd name="T8" fmla="*/ 305 w 407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81"/>
                <a:gd name="T17" fmla="*/ 407 w 4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81">
                  <a:moveTo>
                    <a:pt x="305" y="81"/>
                  </a:moveTo>
                  <a:lnTo>
                    <a:pt x="407" y="0"/>
                  </a:lnTo>
                  <a:lnTo>
                    <a:pt x="102" y="0"/>
                  </a:lnTo>
                  <a:lnTo>
                    <a:pt x="0" y="81"/>
                  </a:lnTo>
                  <a:lnTo>
                    <a:pt x="305" y="81"/>
                  </a:lnTo>
                  <a:close/>
                </a:path>
              </a:pathLst>
            </a:custGeom>
            <a:solidFill>
              <a:srgbClr val="6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60"/>
            <p:cNvSpPr>
              <a:spLocks noChangeShapeType="1"/>
            </p:cNvSpPr>
            <p:nvPr/>
          </p:nvSpPr>
          <p:spPr bwMode="auto">
            <a:xfrm flipV="1">
              <a:off x="665" y="1201"/>
              <a:ext cx="1" cy="273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346" name="Line 61"/>
            <p:cNvSpPr>
              <a:spLocks noChangeShapeType="1"/>
            </p:cNvSpPr>
            <p:nvPr/>
          </p:nvSpPr>
          <p:spPr bwMode="auto">
            <a:xfrm flipH="1">
              <a:off x="535" y="3944"/>
              <a:ext cx="41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62"/>
            <p:cNvSpPr>
              <a:spLocks noChangeShapeType="1"/>
            </p:cNvSpPr>
            <p:nvPr/>
          </p:nvSpPr>
          <p:spPr bwMode="auto">
            <a:xfrm flipH="1">
              <a:off x="535" y="3490"/>
              <a:ext cx="41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63"/>
            <p:cNvSpPr>
              <a:spLocks noChangeShapeType="1"/>
            </p:cNvSpPr>
            <p:nvPr/>
          </p:nvSpPr>
          <p:spPr bwMode="auto">
            <a:xfrm flipH="1">
              <a:off x="535" y="3029"/>
              <a:ext cx="41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64"/>
            <p:cNvSpPr>
              <a:spLocks noChangeShapeType="1"/>
            </p:cNvSpPr>
            <p:nvPr/>
          </p:nvSpPr>
          <p:spPr bwMode="auto">
            <a:xfrm flipH="1">
              <a:off x="535" y="2575"/>
              <a:ext cx="41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65"/>
            <p:cNvSpPr>
              <a:spLocks noChangeShapeType="1"/>
            </p:cNvSpPr>
            <p:nvPr/>
          </p:nvSpPr>
          <p:spPr bwMode="auto">
            <a:xfrm flipH="1">
              <a:off x="535" y="2114"/>
              <a:ext cx="41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66"/>
            <p:cNvSpPr>
              <a:spLocks noChangeShapeType="1"/>
            </p:cNvSpPr>
            <p:nvPr/>
          </p:nvSpPr>
          <p:spPr bwMode="auto">
            <a:xfrm flipH="1">
              <a:off x="535" y="1660"/>
              <a:ext cx="41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67"/>
            <p:cNvSpPr>
              <a:spLocks noChangeShapeType="1"/>
            </p:cNvSpPr>
            <p:nvPr/>
          </p:nvSpPr>
          <p:spPr bwMode="auto">
            <a:xfrm flipH="1">
              <a:off x="535" y="1206"/>
              <a:ext cx="41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Rectangle 68"/>
            <p:cNvSpPr>
              <a:spLocks noChangeArrowheads="1"/>
            </p:cNvSpPr>
            <p:nvPr/>
          </p:nvSpPr>
          <p:spPr bwMode="auto">
            <a:xfrm>
              <a:off x="453" y="3835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0</a:t>
              </a:r>
              <a:endParaRPr lang="en-US" sz="6000" dirty="0"/>
            </a:p>
          </p:txBody>
        </p:sp>
        <p:sp>
          <p:nvSpPr>
            <p:cNvPr id="12354" name="Rectangle 69"/>
            <p:cNvSpPr>
              <a:spLocks noChangeArrowheads="1"/>
            </p:cNvSpPr>
            <p:nvPr/>
          </p:nvSpPr>
          <p:spPr bwMode="auto">
            <a:xfrm>
              <a:off x="358" y="3381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10</a:t>
              </a:r>
              <a:endParaRPr lang="en-US" sz="6000" dirty="0"/>
            </a:p>
          </p:txBody>
        </p:sp>
        <p:sp>
          <p:nvSpPr>
            <p:cNvPr id="12355" name="Rectangle 70"/>
            <p:cNvSpPr>
              <a:spLocks noChangeArrowheads="1"/>
            </p:cNvSpPr>
            <p:nvPr/>
          </p:nvSpPr>
          <p:spPr bwMode="auto">
            <a:xfrm>
              <a:off x="358" y="2921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20</a:t>
              </a:r>
              <a:endParaRPr lang="en-US" sz="6000" dirty="0"/>
            </a:p>
          </p:txBody>
        </p:sp>
        <p:sp>
          <p:nvSpPr>
            <p:cNvPr id="12356" name="Rectangle 71"/>
            <p:cNvSpPr>
              <a:spLocks noChangeArrowheads="1"/>
            </p:cNvSpPr>
            <p:nvPr/>
          </p:nvSpPr>
          <p:spPr bwMode="auto">
            <a:xfrm>
              <a:off x="358" y="2467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30</a:t>
              </a:r>
              <a:endParaRPr lang="en-US" sz="6000" dirty="0"/>
            </a:p>
          </p:txBody>
        </p:sp>
        <p:sp>
          <p:nvSpPr>
            <p:cNvPr id="12357" name="Rectangle 72"/>
            <p:cNvSpPr>
              <a:spLocks noChangeArrowheads="1"/>
            </p:cNvSpPr>
            <p:nvPr/>
          </p:nvSpPr>
          <p:spPr bwMode="auto">
            <a:xfrm>
              <a:off x="358" y="2006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40</a:t>
              </a:r>
              <a:endParaRPr lang="en-US" sz="6000" dirty="0"/>
            </a:p>
          </p:txBody>
        </p:sp>
        <p:sp>
          <p:nvSpPr>
            <p:cNvPr id="12358" name="Rectangle 73"/>
            <p:cNvSpPr>
              <a:spLocks noChangeArrowheads="1"/>
            </p:cNvSpPr>
            <p:nvPr/>
          </p:nvSpPr>
          <p:spPr bwMode="auto">
            <a:xfrm>
              <a:off x="358" y="1552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50</a:t>
              </a:r>
              <a:endParaRPr lang="en-US" sz="6000" dirty="0"/>
            </a:p>
          </p:txBody>
        </p:sp>
        <p:sp>
          <p:nvSpPr>
            <p:cNvPr id="12359" name="Rectangle 74"/>
            <p:cNvSpPr>
              <a:spLocks noChangeArrowheads="1"/>
            </p:cNvSpPr>
            <p:nvPr/>
          </p:nvSpPr>
          <p:spPr bwMode="auto">
            <a:xfrm>
              <a:off x="144" y="1171"/>
              <a:ext cx="46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 smtClean="0">
                  <a:latin typeface="Times New Roman" pitchFamily="18" charset="0"/>
                </a:rPr>
                <a:t>%60</a:t>
              </a:r>
              <a:endParaRPr lang="en-US" sz="6000" dirty="0"/>
            </a:p>
          </p:txBody>
        </p:sp>
        <p:sp>
          <p:nvSpPr>
            <p:cNvPr id="12360" name="Line 75"/>
            <p:cNvSpPr>
              <a:spLocks noChangeShapeType="1"/>
            </p:cNvSpPr>
            <p:nvPr/>
          </p:nvSpPr>
          <p:spPr bwMode="auto">
            <a:xfrm>
              <a:off x="576" y="3944"/>
              <a:ext cx="4568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Line 76"/>
            <p:cNvSpPr>
              <a:spLocks noChangeShapeType="1"/>
            </p:cNvSpPr>
            <p:nvPr/>
          </p:nvSpPr>
          <p:spPr bwMode="auto">
            <a:xfrm>
              <a:off x="576" y="3944"/>
              <a:ext cx="1" cy="4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77"/>
            <p:cNvSpPr>
              <a:spLocks noChangeShapeType="1"/>
            </p:cNvSpPr>
            <p:nvPr/>
          </p:nvSpPr>
          <p:spPr bwMode="auto">
            <a:xfrm>
              <a:off x="2860" y="3944"/>
              <a:ext cx="1" cy="4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78"/>
            <p:cNvSpPr>
              <a:spLocks noChangeShapeType="1"/>
            </p:cNvSpPr>
            <p:nvPr/>
          </p:nvSpPr>
          <p:spPr bwMode="auto">
            <a:xfrm>
              <a:off x="5144" y="3944"/>
              <a:ext cx="1" cy="4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Rectangle 79"/>
            <p:cNvSpPr>
              <a:spLocks noChangeArrowheads="1"/>
            </p:cNvSpPr>
            <p:nvPr/>
          </p:nvSpPr>
          <p:spPr bwMode="auto">
            <a:xfrm>
              <a:off x="858" y="4032"/>
              <a:ext cx="18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Myocardial Infarction</a:t>
              </a:r>
              <a:endParaRPr lang="en-US" sz="5400" dirty="0"/>
            </a:p>
          </p:txBody>
        </p:sp>
        <p:sp>
          <p:nvSpPr>
            <p:cNvPr id="12365" name="Rectangle 80"/>
            <p:cNvSpPr>
              <a:spLocks noChangeArrowheads="1"/>
            </p:cNvSpPr>
            <p:nvPr/>
          </p:nvSpPr>
          <p:spPr bwMode="auto">
            <a:xfrm>
              <a:off x="3299" y="4032"/>
              <a:ext cx="151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Microvasc Disease</a:t>
              </a:r>
              <a:endParaRPr lang="en-US" sz="5400"/>
            </a:p>
          </p:txBody>
        </p:sp>
        <p:sp>
          <p:nvSpPr>
            <p:cNvPr id="12366" name="Rectangle 81"/>
            <p:cNvSpPr>
              <a:spLocks noChangeArrowheads="1"/>
            </p:cNvSpPr>
            <p:nvPr/>
          </p:nvSpPr>
          <p:spPr bwMode="auto">
            <a:xfrm>
              <a:off x="5591" y="1789"/>
              <a:ext cx="911" cy="1545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67" name="Rectangle 82"/>
            <p:cNvSpPr>
              <a:spLocks noChangeArrowheads="1"/>
            </p:cNvSpPr>
            <p:nvPr/>
          </p:nvSpPr>
          <p:spPr bwMode="auto">
            <a:xfrm>
              <a:off x="5645" y="1877"/>
              <a:ext cx="116" cy="115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68" name="Rectangle 83"/>
            <p:cNvSpPr>
              <a:spLocks noChangeArrowheads="1"/>
            </p:cNvSpPr>
            <p:nvPr/>
          </p:nvSpPr>
          <p:spPr bwMode="auto">
            <a:xfrm>
              <a:off x="5853" y="1823"/>
              <a:ext cx="4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5.5%</a:t>
              </a:r>
              <a:endParaRPr lang="en-US" sz="5400" dirty="0"/>
            </a:p>
          </p:txBody>
        </p:sp>
        <p:sp>
          <p:nvSpPr>
            <p:cNvPr id="12369" name="Rectangle 84"/>
            <p:cNvSpPr>
              <a:spLocks noChangeArrowheads="1"/>
            </p:cNvSpPr>
            <p:nvPr/>
          </p:nvSpPr>
          <p:spPr bwMode="auto">
            <a:xfrm>
              <a:off x="5645" y="2135"/>
              <a:ext cx="116" cy="115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70" name="Rectangle 85"/>
            <p:cNvSpPr>
              <a:spLocks noChangeArrowheads="1"/>
            </p:cNvSpPr>
            <p:nvPr/>
          </p:nvSpPr>
          <p:spPr bwMode="auto">
            <a:xfrm>
              <a:off x="5853" y="2081"/>
              <a:ext cx="4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6.5%</a:t>
              </a:r>
              <a:endParaRPr lang="en-US" sz="5400" dirty="0"/>
            </a:p>
          </p:txBody>
        </p:sp>
        <p:sp>
          <p:nvSpPr>
            <p:cNvPr id="12371" name="Rectangle 86"/>
            <p:cNvSpPr>
              <a:spLocks noChangeArrowheads="1"/>
            </p:cNvSpPr>
            <p:nvPr/>
          </p:nvSpPr>
          <p:spPr bwMode="auto">
            <a:xfrm>
              <a:off x="5645" y="2392"/>
              <a:ext cx="116" cy="115"/>
            </a:xfrm>
            <a:prstGeom prst="rect">
              <a:avLst/>
            </a:prstGeom>
            <a:solidFill>
              <a:srgbClr val="FF99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72" name="Rectangle 87"/>
            <p:cNvSpPr>
              <a:spLocks noChangeArrowheads="1"/>
            </p:cNvSpPr>
            <p:nvPr/>
          </p:nvSpPr>
          <p:spPr bwMode="auto">
            <a:xfrm>
              <a:off x="5853" y="2338"/>
              <a:ext cx="52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7.5%</a:t>
              </a:r>
              <a:endParaRPr lang="en-US" sz="6000" dirty="0"/>
            </a:p>
          </p:txBody>
        </p:sp>
        <p:sp>
          <p:nvSpPr>
            <p:cNvPr id="12373" name="Rectangle 88"/>
            <p:cNvSpPr>
              <a:spLocks noChangeArrowheads="1"/>
            </p:cNvSpPr>
            <p:nvPr/>
          </p:nvSpPr>
          <p:spPr bwMode="auto">
            <a:xfrm>
              <a:off x="5645" y="2650"/>
              <a:ext cx="116" cy="115"/>
            </a:xfrm>
            <a:prstGeom prst="rect">
              <a:avLst/>
            </a:prstGeom>
            <a:solidFill>
              <a:srgbClr val="FF66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74" name="Rectangle 89"/>
            <p:cNvSpPr>
              <a:spLocks noChangeArrowheads="1"/>
            </p:cNvSpPr>
            <p:nvPr/>
          </p:nvSpPr>
          <p:spPr bwMode="auto">
            <a:xfrm>
              <a:off x="5853" y="2596"/>
              <a:ext cx="4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8.5</a:t>
              </a:r>
              <a:r>
                <a:rPr lang="en-US" sz="2400" b="1" dirty="0">
                  <a:latin typeface="Times New Roman" pitchFamily="18" charset="0"/>
                </a:rPr>
                <a:t>%</a:t>
              </a:r>
              <a:endParaRPr lang="en-US" sz="6000" dirty="0"/>
            </a:p>
          </p:txBody>
        </p:sp>
        <p:sp>
          <p:nvSpPr>
            <p:cNvPr id="12375" name="Rectangle 90"/>
            <p:cNvSpPr>
              <a:spLocks noChangeArrowheads="1"/>
            </p:cNvSpPr>
            <p:nvPr/>
          </p:nvSpPr>
          <p:spPr bwMode="auto">
            <a:xfrm>
              <a:off x="5645" y="2907"/>
              <a:ext cx="116" cy="11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76" name="Rectangle 91"/>
            <p:cNvSpPr>
              <a:spLocks noChangeArrowheads="1"/>
            </p:cNvSpPr>
            <p:nvPr/>
          </p:nvSpPr>
          <p:spPr bwMode="auto">
            <a:xfrm>
              <a:off x="5853" y="2853"/>
              <a:ext cx="4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9.5</a:t>
              </a:r>
              <a:r>
                <a:rPr lang="en-US" sz="2400" b="1" dirty="0">
                  <a:latin typeface="Times New Roman" pitchFamily="18" charset="0"/>
                </a:rPr>
                <a:t>%</a:t>
              </a:r>
              <a:endParaRPr lang="en-US" sz="6000" dirty="0"/>
            </a:p>
          </p:txBody>
        </p:sp>
        <p:sp>
          <p:nvSpPr>
            <p:cNvPr id="12377" name="Rectangle 92"/>
            <p:cNvSpPr>
              <a:spLocks noChangeArrowheads="1"/>
            </p:cNvSpPr>
            <p:nvPr/>
          </p:nvSpPr>
          <p:spPr bwMode="auto">
            <a:xfrm>
              <a:off x="5645" y="3165"/>
              <a:ext cx="116" cy="115"/>
            </a:xfrm>
            <a:prstGeom prst="rect">
              <a:avLst/>
            </a:prstGeom>
            <a:solidFill>
              <a:srgbClr val="800000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6000" b="1"/>
            </a:p>
          </p:txBody>
        </p:sp>
        <p:sp>
          <p:nvSpPr>
            <p:cNvPr id="12378" name="Rectangle 93"/>
            <p:cNvSpPr>
              <a:spLocks noChangeArrowheads="1"/>
            </p:cNvSpPr>
            <p:nvPr/>
          </p:nvSpPr>
          <p:spPr bwMode="auto">
            <a:xfrm>
              <a:off x="5852" y="3111"/>
              <a:ext cx="57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10.5</a:t>
              </a:r>
              <a:r>
                <a:rPr lang="en-US" sz="2400" b="1" dirty="0">
                  <a:latin typeface="Times New Roman" pitchFamily="18" charset="0"/>
                </a:rPr>
                <a:t>%</a:t>
              </a:r>
              <a:endParaRPr lang="en-US" sz="6000" dirty="0"/>
            </a:p>
          </p:txBody>
        </p:sp>
      </p:grpSp>
      <p:sp>
        <p:nvSpPr>
          <p:cNvPr id="12292" name="TextBox 90"/>
          <p:cNvSpPr txBox="1">
            <a:spLocks noChangeArrowheads="1"/>
          </p:cNvSpPr>
          <p:nvPr/>
        </p:nvSpPr>
        <p:spPr bwMode="auto">
          <a:xfrm>
            <a:off x="7500938" y="2071688"/>
            <a:ext cx="824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HbA1C</a:t>
            </a: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28688" y="214313"/>
            <a:ext cx="7632700" cy="642937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Effect of A1C On Complications in the UKPDS Study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3014" y="152400"/>
            <a:ext cx="7940675" cy="90011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R</a:t>
            </a:r>
            <a:r>
              <a:rPr lang="en-US" sz="4000" b="1" dirty="0" smtClean="0">
                <a:solidFill>
                  <a:srgbClr val="002060"/>
                </a:solidFill>
              </a:rPr>
              <a:t>isk </a:t>
            </a:r>
            <a:r>
              <a:rPr lang="en-US" sz="4000" b="1" dirty="0">
                <a:solidFill>
                  <a:srgbClr val="002060"/>
                </a:solidFill>
              </a:rPr>
              <a:t>of complications 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472940" y="6324600"/>
            <a:ext cx="5294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200" dirty="0" err="1">
                <a:solidFill>
                  <a:schemeClr val="accent5">
                    <a:lumMod val="10000"/>
                  </a:schemeClr>
                </a:solidFill>
                <a:latin typeface="Helvetica" pitchFamily="34" charset="0"/>
              </a:rPr>
              <a:t>Stratton</a:t>
            </a:r>
            <a:r>
              <a:rPr lang="fr-FR" sz="1200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</a:rPr>
              <a:t> IM, </a:t>
            </a:r>
            <a:r>
              <a:rPr lang="fr-FR" sz="1200" i="1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</a:rPr>
              <a:t>et al. BMJ</a:t>
            </a:r>
            <a:r>
              <a:rPr lang="fr-FR" sz="1200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</a:rPr>
              <a:t>. 2000:321:405-412</a:t>
            </a:r>
            <a:r>
              <a:rPr lang="fr-FR" sz="1400" dirty="0">
                <a:solidFill>
                  <a:srgbClr val="003399"/>
                </a:solidFill>
                <a:latin typeface="Helvetica" pitchFamily="34" charset="0"/>
              </a:rPr>
              <a:t>.</a:t>
            </a:r>
            <a:endParaRPr lang="en-US" sz="1400" dirty="0">
              <a:solidFill>
                <a:srgbClr val="003399"/>
              </a:solidFill>
              <a:latin typeface="Helvetica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38200" y="1703387"/>
            <a:ext cx="7331075" cy="3986213"/>
            <a:chOff x="1089" y="1018"/>
            <a:chExt cx="4530" cy="2511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305" y="1714"/>
              <a:ext cx="825" cy="1150"/>
              <a:chOff x="378" y="1238"/>
              <a:chExt cx="1002" cy="1396"/>
            </a:xfrm>
          </p:grpSpPr>
          <p:sp>
            <p:nvSpPr>
              <p:cNvPr id="52" name="AutoShape 8"/>
              <p:cNvSpPr>
                <a:spLocks noChangeArrowheads="1"/>
              </p:cNvSpPr>
              <p:nvPr/>
            </p:nvSpPr>
            <p:spPr bwMode="auto">
              <a:xfrm>
                <a:off x="378" y="1238"/>
                <a:ext cx="1002" cy="1396"/>
              </a:xfrm>
              <a:prstGeom prst="downArrow">
                <a:avLst>
                  <a:gd name="adj1" fmla="val 45713"/>
                  <a:gd name="adj2" fmla="val 41216"/>
                </a:avLst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91395" tIns="45698" rIns="91395" bIns="4569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676" y="2167"/>
                <a:ext cx="481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95" tIns="45698" rIns="91395" bIns="4569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43%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171" y="1722"/>
              <a:ext cx="825" cy="972"/>
              <a:chOff x="1430" y="1238"/>
              <a:chExt cx="1002" cy="1180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>
                <a:off x="1430" y="1238"/>
                <a:ext cx="1002" cy="1180"/>
              </a:xfrm>
              <a:prstGeom prst="downArrow">
                <a:avLst>
                  <a:gd name="adj1" fmla="val 45750"/>
                  <a:gd name="adj2" fmla="val 36829"/>
                </a:avLst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91395" tIns="45698" rIns="91395" bIns="4569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1725" y="2002"/>
                <a:ext cx="482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95" tIns="45698" rIns="91395" bIns="4569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37%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043" y="1722"/>
              <a:ext cx="825" cy="557"/>
              <a:chOff x="2490" y="1238"/>
              <a:chExt cx="1002" cy="676"/>
            </a:xfrm>
          </p:grpSpPr>
          <p:sp>
            <p:nvSpPr>
              <p:cNvPr id="48" name="AutoShape 8"/>
              <p:cNvSpPr>
                <a:spLocks noChangeArrowheads="1"/>
              </p:cNvSpPr>
              <p:nvPr/>
            </p:nvSpPr>
            <p:spPr bwMode="auto">
              <a:xfrm>
                <a:off x="2490" y="1238"/>
                <a:ext cx="1002" cy="676"/>
              </a:xfrm>
              <a:prstGeom prst="downArrow">
                <a:avLst>
                  <a:gd name="adj1" fmla="val 48898"/>
                  <a:gd name="adj2" fmla="val 57250"/>
                </a:avLst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91395" tIns="45698" rIns="91395" bIns="4569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49" name="Text Box 15"/>
              <p:cNvSpPr txBox="1">
                <a:spLocks noChangeArrowheads="1"/>
              </p:cNvSpPr>
              <p:nvPr/>
            </p:nvSpPr>
            <p:spPr bwMode="auto">
              <a:xfrm>
                <a:off x="2784" y="1469"/>
                <a:ext cx="482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95" tIns="45698" rIns="91395" bIns="4569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21%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903" y="1722"/>
              <a:ext cx="825" cy="385"/>
              <a:chOff x="3534" y="1238"/>
              <a:chExt cx="1002" cy="468"/>
            </a:xfrm>
          </p:grpSpPr>
          <p:sp>
            <p:nvSpPr>
              <p:cNvPr id="46" name="AutoShape 8"/>
              <p:cNvSpPr>
                <a:spLocks noChangeArrowheads="1"/>
              </p:cNvSpPr>
              <p:nvPr/>
            </p:nvSpPr>
            <p:spPr bwMode="auto">
              <a:xfrm>
                <a:off x="3534" y="1238"/>
                <a:ext cx="1002" cy="468"/>
              </a:xfrm>
              <a:prstGeom prst="downArrow">
                <a:avLst>
                  <a:gd name="adj1" fmla="val 50500"/>
                  <a:gd name="adj2" fmla="val 82907"/>
                </a:avLst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91395" tIns="45698" rIns="91395" bIns="4569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47" name="Text Box 16"/>
              <p:cNvSpPr txBox="1">
                <a:spLocks noChangeArrowheads="1"/>
              </p:cNvSpPr>
              <p:nvPr/>
            </p:nvSpPr>
            <p:spPr bwMode="auto">
              <a:xfrm>
                <a:off x="3810" y="1282"/>
                <a:ext cx="482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95" tIns="45698" rIns="91395" bIns="4569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14%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4770" y="1722"/>
              <a:ext cx="824" cy="385"/>
              <a:chOff x="4587" y="1238"/>
              <a:chExt cx="1002" cy="468"/>
            </a:xfrm>
          </p:grpSpPr>
          <p:sp>
            <p:nvSpPr>
              <p:cNvPr id="44" name="AutoShape 8"/>
              <p:cNvSpPr>
                <a:spLocks noChangeArrowheads="1"/>
              </p:cNvSpPr>
              <p:nvPr/>
            </p:nvSpPr>
            <p:spPr bwMode="auto">
              <a:xfrm>
                <a:off x="4588" y="1238"/>
                <a:ext cx="1002" cy="468"/>
              </a:xfrm>
              <a:prstGeom prst="downArrow">
                <a:avLst>
                  <a:gd name="adj1" fmla="val 50500"/>
                  <a:gd name="adj2" fmla="val 82907"/>
                </a:avLst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91395" tIns="45698" rIns="91395" bIns="4569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45" name="Text Box 17"/>
              <p:cNvSpPr txBox="1">
                <a:spLocks noChangeArrowheads="1"/>
              </p:cNvSpPr>
              <p:nvPr/>
            </p:nvSpPr>
            <p:spPr bwMode="auto">
              <a:xfrm>
                <a:off x="4910" y="1298"/>
                <a:ext cx="482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95" tIns="45698" rIns="91395" bIns="4569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Helvetica" pitchFamily="34" charset="0"/>
                    <a:cs typeface="Arial" pitchFamily="34" charset="0"/>
                  </a:rPr>
                  <a:t>14%</a:t>
                </a:r>
              </a:p>
            </p:txBody>
          </p:sp>
        </p:grp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3219" y="2648"/>
              <a:ext cx="21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5" tIns="45698" rIns="91395" bIns="4569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Cardiovascular complications</a:t>
              </a: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1106" y="2891"/>
              <a:ext cx="4513" cy="638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395" tIns="45698" rIns="91395" bIns="4569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092" y="2955"/>
              <a:ext cx="1156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5" tIns="45698" rIns="91395" bIns="4569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Amputations or death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from peripheral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vascular disease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(p &lt; 0.0001)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2188" y="2955"/>
              <a:ext cx="788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5" tIns="45698" rIns="91395" bIns="4569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Microvascular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complications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/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(p &lt; 0.0001)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997" y="2955"/>
              <a:ext cx="917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5" tIns="45698" rIns="91395" bIns="4569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Diabetes-related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death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/>
              </a:r>
              <a:b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 (p &lt; 0.0001)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3961" y="2955"/>
              <a:ext cx="706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5" tIns="45698" rIns="91395" bIns="4569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Myocardial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infarction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/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(p &lt; 0.0001)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812" y="2955"/>
              <a:ext cx="736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5" tIns="45698" rIns="91395" bIns="4569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All-cause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mortality</a:t>
              </a:r>
              <a:b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/>
              </a:r>
              <a:b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</a:br>
              <a:r>
                <a:rPr kumimoji="0" lang="fr-FR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 (p &lt; 0.0001)</a:t>
              </a:r>
            </a:p>
          </p:txBody>
        </p:sp>
        <p:sp>
          <p:nvSpPr>
            <p:cNvPr id="43" name="Rectangle 7"/>
            <p:cNvSpPr>
              <a:spLocks/>
            </p:cNvSpPr>
            <p:nvPr/>
          </p:nvSpPr>
          <p:spPr bwMode="auto">
            <a:xfrm>
              <a:off x="1089" y="1018"/>
              <a:ext cx="4515" cy="414"/>
            </a:xfrm>
            <a:prstGeom prst="roundRect">
              <a:avLst>
                <a:gd name="adj" fmla="val 0"/>
              </a:avLst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91395" tIns="45698" rIns="91395" bIns="45698" anchor="ctr"/>
            <a:lstStyle/>
            <a:p>
              <a:pPr marL="249238" marR="0" lvl="0" indent="-249238" algn="ctr" defTabSz="839788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Correlation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between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 a 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1%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 A</a:t>
              </a:r>
              <a:r>
                <a:rPr kumimoji="0" lang="fr-FR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1C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decrease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 and </a:t>
              </a: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reduced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risk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j-lt"/>
                </a:rPr>
                <a:t> of complication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81000" y="1066800"/>
            <a:ext cx="85344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71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260354"/>
            <a:ext cx="9143999" cy="900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3200" b="1" dirty="0" smtClean="0">
                <a:solidFill>
                  <a:srgbClr val="002060"/>
                </a:solidFill>
              </a:rPr>
              <a:t>Uncontrolled hyperglycaemia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>
                <a:solidFill>
                  <a:srgbClr val="002060"/>
                </a:solidFill>
              </a:rPr>
              <a:t>is a global problem</a:t>
            </a:r>
            <a:r>
              <a:rPr lang="it-IT" sz="3200" dirty="0" smtClean="0">
                <a:solidFill>
                  <a:srgbClr val="002060"/>
                </a:solidFill>
              </a:rPr>
              <a:t/>
            </a:r>
            <a:br>
              <a:rPr lang="it-IT" sz="3200" dirty="0" smtClean="0">
                <a:solidFill>
                  <a:srgbClr val="002060"/>
                </a:solidFill>
              </a:rPr>
            </a:br>
            <a:endParaRPr lang="en-GB" sz="3200" dirty="0" smtClean="0">
              <a:solidFill>
                <a:srgbClr val="002060"/>
              </a:solidFill>
            </a:endParaRPr>
          </a:p>
        </p:txBody>
      </p:sp>
      <p:sp>
        <p:nvSpPr>
          <p:cNvPr id="24578" name="Titolo 34"/>
          <p:cNvSpPr>
            <a:spLocks/>
          </p:cNvSpPr>
          <p:nvPr/>
        </p:nvSpPr>
        <p:spPr bwMode="auto">
          <a:xfrm>
            <a:off x="2768600" y="910432"/>
            <a:ext cx="3600450" cy="827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data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Text Box 23"/>
          <p:cNvSpPr txBox="1">
            <a:spLocks noChangeArrowheads="1"/>
          </p:cNvSpPr>
          <p:nvPr/>
        </p:nvSpPr>
        <p:spPr bwMode="auto">
          <a:xfrm>
            <a:off x="22225" y="5867400"/>
            <a:ext cx="2959100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1400" b="1" dirty="0">
                <a:solidFill>
                  <a:srgbClr val="775F55"/>
                </a:solidFill>
              </a:rPr>
              <a:t>*National guidelines target </a:t>
            </a:r>
            <a:r>
              <a:rPr lang="en-NZ" sz="1400" b="1" dirty="0" smtClean="0">
                <a:solidFill>
                  <a:srgbClr val="775F55"/>
                </a:solidFill>
              </a:rPr>
              <a:t>HbA</a:t>
            </a:r>
            <a:r>
              <a:rPr lang="en-NZ" sz="1400" b="1" baseline="-25000" dirty="0" smtClean="0">
                <a:solidFill>
                  <a:srgbClr val="775F55"/>
                </a:solidFill>
              </a:rPr>
              <a:t>1c</a:t>
            </a:r>
            <a:endParaRPr lang="en-GB" sz="1400" b="1" baseline="-25000" dirty="0">
              <a:solidFill>
                <a:srgbClr val="775F55"/>
              </a:solidFill>
            </a:endParaRPr>
          </a:p>
        </p:txBody>
      </p:sp>
      <p:sp>
        <p:nvSpPr>
          <p:cNvPr id="24581" name="Text Box 94"/>
          <p:cNvSpPr txBox="1">
            <a:spLocks noChangeArrowheads="1"/>
          </p:cNvSpPr>
          <p:nvPr/>
        </p:nvSpPr>
        <p:spPr bwMode="auto">
          <a:xfrm>
            <a:off x="3744912" y="6175766"/>
            <a:ext cx="5399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aseline="30000" dirty="0">
                <a:solidFill>
                  <a:srgbClr val="000000"/>
                </a:solidFill>
              </a:rPr>
              <a:t>1</a:t>
            </a:r>
            <a:r>
              <a:rPr lang="en-US" sz="1000" dirty="0">
                <a:solidFill>
                  <a:srgbClr val="000000"/>
                </a:solidFill>
              </a:rPr>
              <a:t>Chen </a:t>
            </a:r>
            <a:r>
              <a:rPr lang="en-US" sz="1000" dirty="0" err="1">
                <a:solidFill>
                  <a:srgbClr val="000000"/>
                </a:solidFill>
              </a:rPr>
              <a:t>Xingbao</a:t>
            </a:r>
            <a:r>
              <a:rPr lang="en-US" sz="1000" dirty="0">
                <a:solidFill>
                  <a:srgbClr val="000000"/>
                </a:solidFill>
              </a:rPr>
              <a:t>, Chinese Health Economics 2003; Tang Ling, China Diabetic Journal 2003;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fr-FR" sz="1000" baseline="30000" dirty="0">
                <a:solidFill>
                  <a:srgbClr val="000000"/>
                </a:solidFill>
              </a:rPr>
              <a:t>2</a:t>
            </a:r>
            <a:r>
              <a:rPr lang="fr-FR" sz="1000" dirty="0">
                <a:solidFill>
                  <a:srgbClr val="000000"/>
                </a:solidFill>
              </a:rPr>
              <a:t>Harris SB, et al. </a:t>
            </a:r>
            <a:r>
              <a:rPr lang="fr-FR" sz="1000" dirty="0" err="1">
                <a:solidFill>
                  <a:srgbClr val="000000"/>
                </a:solidFill>
              </a:rPr>
              <a:t>Diabetes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Res</a:t>
            </a:r>
            <a:r>
              <a:rPr lang="fr-FR" sz="1000" dirty="0">
                <a:solidFill>
                  <a:srgbClr val="000000"/>
                </a:solidFill>
              </a:rPr>
              <a:t> Clin </a:t>
            </a:r>
            <a:r>
              <a:rPr lang="fr-FR" sz="1000" dirty="0" err="1">
                <a:solidFill>
                  <a:srgbClr val="000000"/>
                </a:solidFill>
              </a:rPr>
              <a:t>Pract</a:t>
            </a:r>
            <a:r>
              <a:rPr lang="fr-FR" sz="1000" dirty="0">
                <a:solidFill>
                  <a:srgbClr val="000000"/>
                </a:solidFill>
              </a:rPr>
              <a:t> 2005;70:90</a:t>
            </a:r>
            <a:r>
              <a:rPr lang="en-US" sz="1000" dirty="0">
                <a:solidFill>
                  <a:srgbClr val="000000"/>
                </a:solidFill>
              </a:rPr>
              <a:t>–</a:t>
            </a:r>
            <a:r>
              <a:rPr lang="fr-FR" sz="1000" dirty="0">
                <a:solidFill>
                  <a:srgbClr val="000000"/>
                </a:solidFill>
              </a:rPr>
              <a:t>7; </a:t>
            </a:r>
            <a:r>
              <a:rPr lang="en-GB" sz="1000" baseline="30000" dirty="0">
                <a:solidFill>
                  <a:srgbClr val="000000"/>
                </a:solidFill>
              </a:rPr>
              <a:t>3</a:t>
            </a:r>
            <a:r>
              <a:rPr lang="en-US" sz="1000" dirty="0" err="1">
                <a:solidFill>
                  <a:srgbClr val="000000"/>
                </a:solidFill>
              </a:rPr>
              <a:t>Saydah</a:t>
            </a:r>
            <a:r>
              <a:rPr lang="en-US" sz="1000" dirty="0">
                <a:solidFill>
                  <a:srgbClr val="000000"/>
                </a:solidFill>
              </a:rPr>
              <a:t> SH, et al. JAMA 2004;291:335–42;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baseline="30000" dirty="0">
                <a:solidFill>
                  <a:srgbClr val="000000"/>
                </a:solidFill>
              </a:rPr>
              <a:t>4</a:t>
            </a:r>
            <a:r>
              <a:rPr lang="en-US" sz="1000" dirty="0">
                <a:solidFill>
                  <a:srgbClr val="000000"/>
                </a:solidFill>
              </a:rPr>
              <a:t>Liebl A, et al. </a:t>
            </a:r>
            <a:r>
              <a:rPr lang="en-US" sz="1000" dirty="0" err="1">
                <a:solidFill>
                  <a:srgbClr val="000000"/>
                </a:solidFill>
              </a:rPr>
              <a:t>Diabetologia</a:t>
            </a:r>
            <a:r>
              <a:rPr lang="en-US" sz="1000" dirty="0">
                <a:solidFill>
                  <a:srgbClr val="000000"/>
                </a:solidFill>
              </a:rPr>
              <a:t> 2002;45:S23–8</a:t>
            </a:r>
            <a:endParaRPr lang="fr-FR" sz="1000" dirty="0">
              <a:solidFill>
                <a:srgbClr val="000000"/>
              </a:solidFill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44525" y="1600200"/>
            <a:ext cx="7508875" cy="4251325"/>
            <a:chOff x="289" y="962"/>
            <a:chExt cx="4730" cy="2678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1075" y="1048"/>
              <a:ext cx="3874" cy="1652"/>
              <a:chOff x="1138" y="1048"/>
              <a:chExt cx="47" cy="1652"/>
            </a:xfrm>
          </p:grpSpPr>
          <p:sp>
            <p:nvSpPr>
              <p:cNvPr id="24608" name="Line 33"/>
              <p:cNvSpPr>
                <a:spLocks noChangeShapeType="1"/>
              </p:cNvSpPr>
              <p:nvPr/>
            </p:nvSpPr>
            <p:spPr bwMode="auto">
              <a:xfrm>
                <a:off x="1138" y="2699"/>
                <a:ext cx="47" cy="1"/>
              </a:xfrm>
              <a:prstGeom prst="line">
                <a:avLst/>
              </a:prstGeom>
              <a:noFill/>
              <a:ln w="19050">
                <a:solidFill>
                  <a:srgbClr val="027D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09" name="Line 34"/>
              <p:cNvSpPr>
                <a:spLocks noChangeShapeType="1"/>
              </p:cNvSpPr>
              <p:nvPr/>
            </p:nvSpPr>
            <p:spPr bwMode="auto">
              <a:xfrm>
                <a:off x="1138" y="2148"/>
                <a:ext cx="47" cy="1"/>
              </a:xfrm>
              <a:prstGeom prst="line">
                <a:avLst/>
              </a:prstGeom>
              <a:noFill/>
              <a:ln w="19050">
                <a:solidFill>
                  <a:srgbClr val="027D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10" name="Line 35"/>
              <p:cNvSpPr>
                <a:spLocks noChangeShapeType="1"/>
              </p:cNvSpPr>
              <p:nvPr/>
            </p:nvSpPr>
            <p:spPr bwMode="auto">
              <a:xfrm>
                <a:off x="1138" y="1598"/>
                <a:ext cx="47" cy="1"/>
              </a:xfrm>
              <a:prstGeom prst="line">
                <a:avLst/>
              </a:prstGeom>
              <a:noFill/>
              <a:ln w="19050">
                <a:solidFill>
                  <a:srgbClr val="027D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11" name="Line 36"/>
              <p:cNvSpPr>
                <a:spLocks noChangeShapeType="1"/>
              </p:cNvSpPr>
              <p:nvPr/>
            </p:nvSpPr>
            <p:spPr bwMode="auto">
              <a:xfrm>
                <a:off x="1138" y="1048"/>
                <a:ext cx="47" cy="1"/>
              </a:xfrm>
              <a:prstGeom prst="line">
                <a:avLst/>
              </a:prstGeom>
              <a:noFill/>
              <a:ln w="19050">
                <a:solidFill>
                  <a:srgbClr val="027D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584" name="Text Box 36"/>
            <p:cNvSpPr txBox="1">
              <a:spLocks noChangeArrowheads="1"/>
            </p:cNvSpPr>
            <p:nvPr/>
          </p:nvSpPr>
          <p:spPr bwMode="auto">
            <a:xfrm>
              <a:off x="3022" y="1944"/>
              <a:ext cx="104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HbA</a:t>
              </a:r>
              <a:r>
                <a:rPr lang="en-US" sz="1600" b="1" baseline="-25000">
                  <a:solidFill>
                    <a:prstClr val="black"/>
                  </a:solidFill>
                </a:rPr>
                <a:t>1c </a:t>
              </a:r>
              <a:r>
                <a:rPr lang="en-US" sz="1600" b="1">
                  <a:solidFill>
                    <a:prstClr val="black"/>
                  </a:solidFill>
                </a:rPr>
                <a:t>&lt;7.0%*</a:t>
              </a:r>
            </a:p>
          </p:txBody>
        </p:sp>
        <p:sp>
          <p:nvSpPr>
            <p:cNvPr id="24585" name="Text Box 37"/>
            <p:cNvSpPr txBox="1">
              <a:spLocks noChangeArrowheads="1"/>
            </p:cNvSpPr>
            <p:nvPr/>
          </p:nvSpPr>
          <p:spPr bwMode="auto">
            <a:xfrm>
              <a:off x="3996" y="2177"/>
              <a:ext cx="102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HbA</a:t>
              </a:r>
              <a:r>
                <a:rPr lang="en-US" sz="1600" b="1" baseline="-25000">
                  <a:solidFill>
                    <a:prstClr val="black"/>
                  </a:solidFill>
                </a:rPr>
                <a:t>1c </a:t>
              </a:r>
              <a:r>
                <a:rPr lang="en-US" sz="1600" b="1">
                  <a:solidFill>
                    <a:prstClr val="black"/>
                  </a:solidFill>
                </a:rPr>
                <a:t>≤6.5%*</a:t>
              </a:r>
            </a:p>
          </p:txBody>
        </p:sp>
        <p:sp>
          <p:nvSpPr>
            <p:cNvPr id="24586" name="Text Box 50"/>
            <p:cNvSpPr txBox="1">
              <a:spLocks noChangeArrowheads="1"/>
            </p:cNvSpPr>
            <p:nvPr/>
          </p:nvSpPr>
          <p:spPr bwMode="auto">
            <a:xfrm>
              <a:off x="2115" y="1616"/>
              <a:ext cx="96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HbA</a:t>
              </a:r>
              <a:r>
                <a:rPr lang="en-US" sz="1600" b="1" baseline="-25000">
                  <a:solidFill>
                    <a:prstClr val="black"/>
                  </a:solidFill>
                </a:rPr>
                <a:t>1c </a:t>
              </a:r>
              <a:r>
                <a:rPr lang="en-US" sz="1600" b="1">
                  <a:solidFill>
                    <a:prstClr val="black"/>
                  </a:solidFill>
                </a:rPr>
                <a:t>≤7.0%*</a:t>
              </a:r>
            </a:p>
          </p:txBody>
        </p:sp>
        <p:sp>
          <p:nvSpPr>
            <p:cNvPr id="24587" name="Text Box 63"/>
            <p:cNvSpPr txBox="1">
              <a:spLocks noChangeArrowheads="1"/>
            </p:cNvSpPr>
            <p:nvPr/>
          </p:nvSpPr>
          <p:spPr bwMode="auto">
            <a:xfrm>
              <a:off x="1071" y="1193"/>
              <a:ext cx="1171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HbA</a:t>
              </a:r>
              <a:r>
                <a:rPr lang="en-US" sz="1600" b="1" baseline="-25000">
                  <a:solidFill>
                    <a:prstClr val="black"/>
                  </a:solidFill>
                </a:rPr>
                <a:t>1c </a:t>
              </a:r>
              <a:r>
                <a:rPr lang="en-US" sz="1600" b="1">
                  <a:solidFill>
                    <a:prstClr val="black"/>
                  </a:solidFill>
                  <a:sym typeface="Symbol" pitchFamily="18" charset="2"/>
                </a:rPr>
                <a:t>&lt;</a:t>
              </a:r>
              <a:r>
                <a:rPr lang="en-US" sz="1600" b="1">
                  <a:solidFill>
                    <a:prstClr val="black"/>
                  </a:solidFill>
                </a:rPr>
                <a:t>7.5%</a:t>
              </a:r>
            </a:p>
          </p:txBody>
        </p:sp>
        <p:sp>
          <p:nvSpPr>
            <p:cNvPr id="24588" name="Text Box 28"/>
            <p:cNvSpPr txBox="1">
              <a:spLocks noChangeArrowheads="1"/>
            </p:cNvSpPr>
            <p:nvPr/>
          </p:nvSpPr>
          <p:spPr bwMode="auto">
            <a:xfrm>
              <a:off x="3197" y="3294"/>
              <a:ext cx="698" cy="3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USA</a:t>
              </a:r>
              <a:r>
                <a:rPr lang="en-US" sz="1400" b="1">
                  <a:solidFill>
                    <a:prstClr val="black"/>
                  </a:solidFill>
                </a:rPr>
                <a:t> </a:t>
              </a:r>
            </a:p>
            <a:p>
              <a:pPr algn="ctr"/>
              <a:r>
                <a:rPr lang="en-GB" sz="1400">
                  <a:solidFill>
                    <a:prstClr val="black"/>
                  </a:solidFill>
                </a:rPr>
                <a:t>(NHANES)</a:t>
              </a:r>
              <a:r>
                <a:rPr lang="en-GB" sz="1400" baseline="30000">
                  <a:solidFill>
                    <a:prstClr val="black"/>
                  </a:solidFill>
                </a:rPr>
                <a:t>3</a:t>
              </a: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4589" name="Text Box 29"/>
            <p:cNvSpPr txBox="1">
              <a:spLocks noChangeArrowheads="1"/>
            </p:cNvSpPr>
            <p:nvPr/>
          </p:nvSpPr>
          <p:spPr bwMode="auto">
            <a:xfrm>
              <a:off x="4180" y="3294"/>
              <a:ext cx="655" cy="3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EUROPE</a:t>
              </a:r>
            </a:p>
            <a:p>
              <a:pPr algn="ctr"/>
              <a:r>
                <a:rPr lang="en-GB" sz="1400">
                  <a:solidFill>
                    <a:prstClr val="black"/>
                  </a:solidFill>
                </a:rPr>
                <a:t>(CODE-2)</a:t>
              </a:r>
              <a:r>
                <a:rPr lang="en-GB" sz="1400" baseline="30000">
                  <a:solidFill>
                    <a:prstClr val="black"/>
                  </a:solidFill>
                </a:rPr>
                <a:t>4</a:t>
              </a: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4590" name="Text Box 49"/>
            <p:cNvSpPr txBox="1">
              <a:spLocks noChangeArrowheads="1"/>
            </p:cNvSpPr>
            <p:nvPr/>
          </p:nvSpPr>
          <p:spPr bwMode="auto">
            <a:xfrm>
              <a:off x="2265" y="3294"/>
              <a:ext cx="668" cy="3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CANADA</a:t>
              </a:r>
            </a:p>
            <a:p>
              <a:pPr algn="ctr"/>
              <a:r>
                <a:rPr lang="en-GB" sz="1400">
                  <a:solidFill>
                    <a:prstClr val="black"/>
                  </a:solidFill>
                </a:rPr>
                <a:t>(DICE)</a:t>
              </a:r>
              <a:r>
                <a:rPr lang="en-GB" sz="1400" baseline="30000">
                  <a:solidFill>
                    <a:prstClr val="black"/>
                  </a:solidFill>
                </a:rPr>
                <a:t>2</a:t>
              </a: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4591" name="Text Box 62"/>
            <p:cNvSpPr txBox="1">
              <a:spLocks noChangeArrowheads="1"/>
            </p:cNvSpPr>
            <p:nvPr/>
          </p:nvSpPr>
          <p:spPr bwMode="auto">
            <a:xfrm>
              <a:off x="1311" y="3294"/>
              <a:ext cx="690" cy="3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prstClr val="black"/>
                  </a:solidFill>
                </a:rPr>
                <a:t>CHINA</a:t>
              </a:r>
            </a:p>
            <a:p>
              <a:pPr algn="ctr"/>
              <a:r>
                <a:rPr lang="en-GB" sz="1400">
                  <a:solidFill>
                    <a:prstClr val="black"/>
                  </a:solidFill>
                </a:rPr>
                <a:t>(CODIC-2)</a:t>
              </a:r>
              <a:r>
                <a:rPr lang="en-GB" sz="1400" baseline="30000">
                  <a:solidFill>
                    <a:prstClr val="black"/>
                  </a:solidFill>
                </a:rPr>
                <a:t>1</a:t>
              </a: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4592" name="Text Box 22"/>
            <p:cNvSpPr txBox="1">
              <a:spLocks noChangeArrowheads="1"/>
            </p:cNvSpPr>
            <p:nvPr/>
          </p:nvSpPr>
          <p:spPr bwMode="auto">
            <a:xfrm rot="-5400000">
              <a:off x="-636" y="1928"/>
              <a:ext cx="2291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 dirty="0">
                  <a:solidFill>
                    <a:prstClr val="black"/>
                  </a:solidFill>
                </a:rPr>
                <a:t>Proportion of patients achieving target HbA</a:t>
              </a:r>
              <a:r>
                <a:rPr lang="en-GB" sz="2000" b="1" baseline="-25000" dirty="0">
                  <a:solidFill>
                    <a:prstClr val="black"/>
                  </a:solidFill>
                </a:rPr>
                <a:t>1c</a:t>
              </a:r>
              <a:r>
                <a:rPr lang="en-GB" sz="2000" b="1" dirty="0">
                  <a:solidFill>
                    <a:prstClr val="black"/>
                  </a:solidFill>
                </a:rPr>
                <a:t> (%)</a:t>
              </a: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1312" y="1405"/>
              <a:ext cx="688" cy="18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255" y="1847"/>
              <a:ext cx="688" cy="140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3203" y="2230"/>
              <a:ext cx="687" cy="10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4163" y="2398"/>
              <a:ext cx="688" cy="8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7" name="Line 32"/>
            <p:cNvSpPr>
              <a:spLocks noChangeShapeType="1"/>
            </p:cNvSpPr>
            <p:nvPr/>
          </p:nvSpPr>
          <p:spPr bwMode="auto">
            <a:xfrm>
              <a:off x="1075" y="3249"/>
              <a:ext cx="4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8" name="Line 37"/>
            <p:cNvSpPr>
              <a:spLocks noChangeShapeType="1"/>
            </p:cNvSpPr>
            <p:nvPr/>
          </p:nvSpPr>
          <p:spPr bwMode="auto">
            <a:xfrm>
              <a:off x="1122" y="3249"/>
              <a:ext cx="384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9" name="Rectangle 38"/>
            <p:cNvSpPr>
              <a:spLocks noChangeArrowheads="1"/>
            </p:cNvSpPr>
            <p:nvPr/>
          </p:nvSpPr>
          <p:spPr bwMode="auto">
            <a:xfrm>
              <a:off x="4418" y="244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31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4600" name="Rectangle 39"/>
            <p:cNvSpPr>
              <a:spLocks noChangeArrowheads="1"/>
            </p:cNvSpPr>
            <p:nvPr/>
          </p:nvSpPr>
          <p:spPr bwMode="auto">
            <a:xfrm>
              <a:off x="3457" y="2299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37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4601" name="Rectangle 40"/>
            <p:cNvSpPr>
              <a:spLocks noChangeArrowheads="1"/>
            </p:cNvSpPr>
            <p:nvPr/>
          </p:nvSpPr>
          <p:spPr bwMode="auto">
            <a:xfrm>
              <a:off x="2509" y="190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51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4602" name="Rectangle 41"/>
            <p:cNvSpPr>
              <a:spLocks noChangeArrowheads="1"/>
            </p:cNvSpPr>
            <p:nvPr/>
          </p:nvSpPr>
          <p:spPr bwMode="auto">
            <a:xfrm>
              <a:off x="1567" y="146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67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4603" name="Rectangle 42"/>
            <p:cNvSpPr>
              <a:spLocks noChangeArrowheads="1"/>
            </p:cNvSpPr>
            <p:nvPr/>
          </p:nvSpPr>
          <p:spPr bwMode="auto">
            <a:xfrm>
              <a:off x="919" y="316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b="1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604" name="Rectangle 43"/>
            <p:cNvSpPr>
              <a:spLocks noChangeArrowheads="1"/>
            </p:cNvSpPr>
            <p:nvPr/>
          </p:nvSpPr>
          <p:spPr bwMode="auto">
            <a:xfrm>
              <a:off x="839" y="261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b="1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24605" name="Rectangle 44"/>
            <p:cNvSpPr>
              <a:spLocks noChangeArrowheads="1"/>
            </p:cNvSpPr>
            <p:nvPr/>
          </p:nvSpPr>
          <p:spPr bwMode="auto">
            <a:xfrm>
              <a:off x="839" y="206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b="1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24606" name="Rectangle 45"/>
            <p:cNvSpPr>
              <a:spLocks noChangeArrowheads="1"/>
            </p:cNvSpPr>
            <p:nvPr/>
          </p:nvSpPr>
          <p:spPr bwMode="auto">
            <a:xfrm>
              <a:off x="839" y="151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b="1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24607" name="Rectangle 46"/>
            <p:cNvSpPr>
              <a:spLocks noChangeArrowheads="1"/>
            </p:cNvSpPr>
            <p:nvPr/>
          </p:nvSpPr>
          <p:spPr bwMode="auto">
            <a:xfrm>
              <a:off x="839" y="96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b="1">
                  <a:solidFill>
                    <a:prstClr val="black"/>
                  </a:solidFill>
                </a:rPr>
                <a:t>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95006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112" y="2362200"/>
            <a:ext cx="75632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Intensification</a:t>
            </a:r>
          </a:p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why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7487" y="3144322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?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816978"/>
            <a:ext cx="5198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 2 DM treatment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55650" y="2997200"/>
            <a:ext cx="928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rgbClr val="002060"/>
                </a:solidFill>
                <a:sym typeface="Symbol" pitchFamily="18" charset="2"/>
              </a:rPr>
              <a:t></a:t>
            </a:r>
            <a:r>
              <a:rPr lang="en-US" altLang="en-US" sz="1600" b="1" dirty="0">
                <a:solidFill>
                  <a:srgbClr val="002060"/>
                </a:solidFill>
              </a:rPr>
              <a:t>-Cell</a:t>
            </a:r>
            <a:br>
              <a:rPr lang="en-US" altLang="en-US" sz="1600" b="1" dirty="0">
                <a:solidFill>
                  <a:srgbClr val="002060"/>
                </a:solidFill>
              </a:rPr>
            </a:br>
            <a:r>
              <a:rPr lang="en-US" altLang="en-US" sz="1600" b="1" dirty="0">
                <a:solidFill>
                  <a:srgbClr val="002060"/>
                </a:solidFill>
              </a:rPr>
              <a:t>Function</a:t>
            </a:r>
            <a:br>
              <a:rPr lang="en-US" altLang="en-US" sz="1600" b="1" dirty="0">
                <a:solidFill>
                  <a:srgbClr val="002060"/>
                </a:solidFill>
              </a:rPr>
            </a:br>
            <a:r>
              <a:rPr lang="en-US" altLang="en-US" sz="1600" b="1" dirty="0">
                <a:solidFill>
                  <a:srgbClr val="002060"/>
                </a:solidFill>
              </a:rPr>
              <a:t>(%)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1752600"/>
            <a:ext cx="58738" cy="3302000"/>
            <a:chOff x="1568" y="1232"/>
            <a:chExt cx="42" cy="2080"/>
          </a:xfrm>
        </p:grpSpPr>
        <p:sp>
          <p:nvSpPr>
            <p:cNvPr id="22589" name="Line 5"/>
            <p:cNvSpPr>
              <a:spLocks noChangeShapeType="1"/>
            </p:cNvSpPr>
            <p:nvPr/>
          </p:nvSpPr>
          <p:spPr bwMode="auto">
            <a:xfrm>
              <a:off x="1610" y="1237"/>
              <a:ext cx="0" cy="2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6"/>
            <p:cNvSpPr>
              <a:spLocks noChangeShapeType="1"/>
            </p:cNvSpPr>
            <p:nvPr/>
          </p:nvSpPr>
          <p:spPr bwMode="auto">
            <a:xfrm flipH="1">
              <a:off x="1568" y="1232"/>
              <a:ext cx="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7"/>
            <p:cNvSpPr>
              <a:spLocks noChangeShapeType="1"/>
            </p:cNvSpPr>
            <p:nvPr/>
          </p:nvSpPr>
          <p:spPr bwMode="auto">
            <a:xfrm flipH="1">
              <a:off x="1568" y="2763"/>
              <a:ext cx="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8"/>
            <p:cNvSpPr>
              <a:spLocks noChangeShapeType="1"/>
            </p:cNvSpPr>
            <p:nvPr/>
          </p:nvSpPr>
          <p:spPr bwMode="auto">
            <a:xfrm flipH="1">
              <a:off x="1568" y="2240"/>
              <a:ext cx="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9"/>
            <p:cNvSpPr>
              <a:spLocks noChangeShapeType="1"/>
            </p:cNvSpPr>
            <p:nvPr/>
          </p:nvSpPr>
          <p:spPr bwMode="auto">
            <a:xfrm flipH="1">
              <a:off x="1568" y="1739"/>
              <a:ext cx="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19325" y="4986338"/>
            <a:ext cx="5886450" cy="50800"/>
            <a:chOff x="1573" y="3269"/>
            <a:chExt cx="4171" cy="32"/>
          </a:xfrm>
        </p:grpSpPr>
        <p:sp>
          <p:nvSpPr>
            <p:cNvPr id="22582" name="Line 11"/>
            <p:cNvSpPr>
              <a:spLocks noChangeShapeType="1"/>
            </p:cNvSpPr>
            <p:nvPr/>
          </p:nvSpPr>
          <p:spPr bwMode="auto">
            <a:xfrm>
              <a:off x="1573" y="3274"/>
              <a:ext cx="41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12"/>
            <p:cNvSpPr>
              <a:spLocks noChangeShapeType="1"/>
            </p:cNvSpPr>
            <p:nvPr/>
          </p:nvSpPr>
          <p:spPr bwMode="auto">
            <a:xfrm>
              <a:off x="1893" y="3269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Line 13"/>
            <p:cNvSpPr>
              <a:spLocks noChangeShapeType="1"/>
            </p:cNvSpPr>
            <p:nvPr/>
          </p:nvSpPr>
          <p:spPr bwMode="auto">
            <a:xfrm>
              <a:off x="2480" y="3269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Line 14"/>
            <p:cNvSpPr>
              <a:spLocks noChangeShapeType="1"/>
            </p:cNvSpPr>
            <p:nvPr/>
          </p:nvSpPr>
          <p:spPr bwMode="auto">
            <a:xfrm>
              <a:off x="4165" y="3269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15"/>
            <p:cNvSpPr>
              <a:spLocks noChangeShapeType="1"/>
            </p:cNvSpPr>
            <p:nvPr/>
          </p:nvSpPr>
          <p:spPr bwMode="auto">
            <a:xfrm>
              <a:off x="4741" y="3269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16"/>
            <p:cNvSpPr>
              <a:spLocks noChangeShapeType="1"/>
            </p:cNvSpPr>
            <p:nvPr/>
          </p:nvSpPr>
          <p:spPr bwMode="auto">
            <a:xfrm>
              <a:off x="5322" y="3269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17"/>
            <p:cNvSpPr>
              <a:spLocks noChangeShapeType="1"/>
            </p:cNvSpPr>
            <p:nvPr/>
          </p:nvSpPr>
          <p:spPr bwMode="auto">
            <a:xfrm>
              <a:off x="3322" y="3269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3" name="Line 18"/>
          <p:cNvSpPr>
            <a:spLocks noChangeShapeType="1"/>
          </p:cNvSpPr>
          <p:nvPr/>
        </p:nvSpPr>
        <p:spPr bwMode="auto">
          <a:xfrm>
            <a:off x="3070225" y="2379663"/>
            <a:ext cx="0" cy="261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19"/>
          <p:cNvSpPr>
            <a:spLocks noChangeShapeType="1"/>
          </p:cNvSpPr>
          <p:nvPr/>
        </p:nvSpPr>
        <p:spPr bwMode="auto">
          <a:xfrm>
            <a:off x="4297363" y="3073400"/>
            <a:ext cx="1587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20"/>
          <p:cNvSpPr>
            <a:spLocks noChangeShapeType="1"/>
          </p:cNvSpPr>
          <p:nvPr/>
        </p:nvSpPr>
        <p:spPr bwMode="auto">
          <a:xfrm>
            <a:off x="5105400" y="3614738"/>
            <a:ext cx="0" cy="133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21"/>
          <p:cNvSpPr>
            <a:spLocks noChangeShapeType="1"/>
          </p:cNvSpPr>
          <p:nvPr/>
        </p:nvSpPr>
        <p:spPr bwMode="auto">
          <a:xfrm>
            <a:off x="6248400" y="4267200"/>
            <a:ext cx="20638" cy="728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22"/>
          <p:cNvSpPr txBox="1">
            <a:spLocks noChangeArrowheads="1"/>
          </p:cNvSpPr>
          <p:nvPr/>
        </p:nvSpPr>
        <p:spPr bwMode="auto">
          <a:xfrm>
            <a:off x="3028950" y="3903663"/>
            <a:ext cx="12652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b="1"/>
              <a:t>Postprandial</a:t>
            </a:r>
            <a:br>
              <a:rPr lang="en-US" altLang="en-US" sz="1200" b="1"/>
            </a:br>
            <a:r>
              <a:rPr lang="en-US" altLang="en-US" sz="1200" b="1"/>
              <a:t>Hyperglycemia</a:t>
            </a:r>
            <a:endParaRPr lang="en-US" altLang="en-US" sz="1400"/>
          </a:p>
        </p:txBody>
      </p:sp>
      <p:sp>
        <p:nvSpPr>
          <p:cNvPr id="22538" name="Text Box 23"/>
          <p:cNvSpPr txBox="1">
            <a:spLocks noChangeArrowheads="1"/>
          </p:cNvSpPr>
          <p:nvPr/>
        </p:nvSpPr>
        <p:spPr bwMode="auto">
          <a:xfrm>
            <a:off x="2474913" y="3878263"/>
            <a:ext cx="479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/>
              <a:t>IGT</a:t>
            </a:r>
            <a:endParaRPr lang="en-US" altLang="en-US" sz="1400"/>
          </a:p>
        </p:txBody>
      </p:sp>
      <p:sp>
        <p:nvSpPr>
          <p:cNvPr id="22539" name="Text Box 24"/>
          <p:cNvSpPr txBox="1">
            <a:spLocks noChangeArrowheads="1"/>
          </p:cNvSpPr>
          <p:nvPr/>
        </p:nvSpPr>
        <p:spPr bwMode="auto">
          <a:xfrm>
            <a:off x="4275138" y="3868738"/>
            <a:ext cx="9223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/>
              <a:t>Type 2</a:t>
            </a:r>
            <a:br>
              <a:rPr lang="en-US" altLang="en-US" sz="1400" b="1"/>
            </a:br>
            <a:r>
              <a:rPr lang="en-US" altLang="en-US" sz="1400" b="1"/>
              <a:t>Diabetes</a:t>
            </a:r>
            <a:br>
              <a:rPr lang="en-US" altLang="en-US" sz="1400" b="1"/>
            </a:br>
            <a:r>
              <a:rPr lang="en-US" altLang="en-US" sz="1400" b="1"/>
              <a:t>Phase I</a:t>
            </a:r>
            <a:endParaRPr lang="en-US" altLang="en-US" sz="1600"/>
          </a:p>
        </p:txBody>
      </p:sp>
      <p:sp>
        <p:nvSpPr>
          <p:cNvPr id="22540" name="Text Box 25"/>
          <p:cNvSpPr txBox="1">
            <a:spLocks noChangeArrowheads="1"/>
          </p:cNvSpPr>
          <p:nvPr/>
        </p:nvSpPr>
        <p:spPr bwMode="auto">
          <a:xfrm>
            <a:off x="5257800" y="4191000"/>
            <a:ext cx="922338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/>
              <a:t>Type 2</a:t>
            </a:r>
            <a:br>
              <a:rPr lang="en-US" altLang="en-US" sz="1400" b="1"/>
            </a:br>
            <a:r>
              <a:rPr lang="en-US" altLang="en-US" sz="1400" b="1"/>
              <a:t>Diabetes</a:t>
            </a:r>
            <a:br>
              <a:rPr lang="en-US" altLang="en-US" sz="1400" b="1"/>
            </a:br>
            <a:r>
              <a:rPr lang="en-US" altLang="en-US" sz="1400" b="1"/>
              <a:t>Phase II</a:t>
            </a:r>
            <a:endParaRPr lang="en-US" altLang="en-US" sz="1400"/>
          </a:p>
        </p:txBody>
      </p:sp>
      <p:sp>
        <p:nvSpPr>
          <p:cNvPr id="22541" name="Text Box 26"/>
          <p:cNvSpPr txBox="1">
            <a:spLocks noChangeArrowheads="1"/>
          </p:cNvSpPr>
          <p:nvPr/>
        </p:nvSpPr>
        <p:spPr bwMode="auto">
          <a:xfrm>
            <a:off x="6299200" y="3871913"/>
            <a:ext cx="160813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/>
              <a:t>Type 2 Diabetes</a:t>
            </a:r>
            <a:br>
              <a:rPr lang="en-US" altLang="en-US" sz="1400" b="1"/>
            </a:br>
            <a:r>
              <a:rPr lang="en-US" altLang="en-US" sz="1400" b="1"/>
              <a:t>Phase III</a:t>
            </a:r>
            <a:endParaRPr lang="en-US" altLang="en-US" sz="1400"/>
          </a:p>
        </p:txBody>
      </p:sp>
      <p:sp>
        <p:nvSpPr>
          <p:cNvPr id="22542" name="Line 27"/>
          <p:cNvSpPr>
            <a:spLocks noChangeShapeType="1"/>
          </p:cNvSpPr>
          <p:nvPr/>
        </p:nvSpPr>
        <p:spPr bwMode="auto">
          <a:xfrm>
            <a:off x="2317750" y="1770063"/>
            <a:ext cx="5049838" cy="32083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849813" y="3200400"/>
            <a:ext cx="112712" cy="127000"/>
            <a:chOff x="3437" y="2144"/>
            <a:chExt cx="80" cy="80"/>
          </a:xfrm>
        </p:grpSpPr>
        <p:sp>
          <p:nvSpPr>
            <p:cNvPr id="22580" name="Oval 29"/>
            <p:cNvSpPr>
              <a:spLocks noChangeArrowheads="1"/>
            </p:cNvSpPr>
            <p:nvPr/>
          </p:nvSpPr>
          <p:spPr bwMode="auto">
            <a:xfrm>
              <a:off x="3437" y="2144"/>
              <a:ext cx="80" cy="80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Oval 30"/>
            <p:cNvSpPr>
              <a:spLocks noChangeArrowheads="1"/>
            </p:cNvSpPr>
            <p:nvPr/>
          </p:nvSpPr>
          <p:spPr bwMode="auto">
            <a:xfrm>
              <a:off x="3456" y="2170"/>
              <a:ext cx="35" cy="35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648200" y="3276600"/>
            <a:ext cx="112713" cy="127000"/>
            <a:chOff x="3224" y="2421"/>
            <a:chExt cx="80" cy="80"/>
          </a:xfrm>
        </p:grpSpPr>
        <p:sp>
          <p:nvSpPr>
            <p:cNvPr id="22578" name="Oval 32"/>
            <p:cNvSpPr>
              <a:spLocks noChangeArrowheads="1"/>
            </p:cNvSpPr>
            <p:nvPr/>
          </p:nvSpPr>
          <p:spPr bwMode="auto">
            <a:xfrm>
              <a:off x="3224" y="2421"/>
              <a:ext cx="80" cy="80"/>
            </a:xfrm>
            <a:prstGeom prst="ellipse">
              <a:avLst/>
            </a:prstGeom>
            <a:solidFill>
              <a:srgbClr val="ECEC2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Oval 33"/>
            <p:cNvSpPr>
              <a:spLocks noChangeArrowheads="1"/>
            </p:cNvSpPr>
            <p:nvPr/>
          </p:nvSpPr>
          <p:spPr bwMode="auto">
            <a:xfrm>
              <a:off x="3246" y="2444"/>
              <a:ext cx="35" cy="35"/>
            </a:xfrm>
            <a:prstGeom prst="ellipse">
              <a:avLst/>
            </a:prstGeom>
            <a:solidFill>
              <a:srgbClr val="ECEC2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022850" y="3419475"/>
            <a:ext cx="114300" cy="127000"/>
            <a:chOff x="3224" y="2421"/>
            <a:chExt cx="80" cy="80"/>
          </a:xfrm>
        </p:grpSpPr>
        <p:sp>
          <p:nvSpPr>
            <p:cNvPr id="22576" name="Oval 35"/>
            <p:cNvSpPr>
              <a:spLocks noChangeArrowheads="1"/>
            </p:cNvSpPr>
            <p:nvPr/>
          </p:nvSpPr>
          <p:spPr bwMode="auto">
            <a:xfrm>
              <a:off x="3224" y="2421"/>
              <a:ext cx="80" cy="80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Oval 36"/>
            <p:cNvSpPr>
              <a:spLocks noChangeArrowheads="1"/>
            </p:cNvSpPr>
            <p:nvPr/>
          </p:nvSpPr>
          <p:spPr bwMode="auto">
            <a:xfrm>
              <a:off x="3246" y="2444"/>
              <a:ext cx="35" cy="35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618163" y="3860800"/>
            <a:ext cx="112712" cy="127000"/>
            <a:chOff x="3224" y="2421"/>
            <a:chExt cx="80" cy="80"/>
          </a:xfrm>
        </p:grpSpPr>
        <p:sp>
          <p:nvSpPr>
            <p:cNvPr id="22574" name="Oval 38"/>
            <p:cNvSpPr>
              <a:spLocks noChangeArrowheads="1"/>
            </p:cNvSpPr>
            <p:nvPr/>
          </p:nvSpPr>
          <p:spPr bwMode="auto">
            <a:xfrm>
              <a:off x="3224" y="2421"/>
              <a:ext cx="80" cy="80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Oval 39"/>
            <p:cNvSpPr>
              <a:spLocks noChangeArrowheads="1"/>
            </p:cNvSpPr>
            <p:nvPr/>
          </p:nvSpPr>
          <p:spPr bwMode="auto">
            <a:xfrm>
              <a:off x="3246" y="2444"/>
              <a:ext cx="35" cy="35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429250" y="3724275"/>
            <a:ext cx="114300" cy="127000"/>
            <a:chOff x="3224" y="2421"/>
            <a:chExt cx="80" cy="80"/>
          </a:xfrm>
        </p:grpSpPr>
        <p:sp>
          <p:nvSpPr>
            <p:cNvPr id="22572" name="Oval 41"/>
            <p:cNvSpPr>
              <a:spLocks noChangeArrowheads="1"/>
            </p:cNvSpPr>
            <p:nvPr/>
          </p:nvSpPr>
          <p:spPr bwMode="auto">
            <a:xfrm>
              <a:off x="3224" y="2421"/>
              <a:ext cx="80" cy="80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Oval 42"/>
            <p:cNvSpPr>
              <a:spLocks noChangeArrowheads="1"/>
            </p:cNvSpPr>
            <p:nvPr/>
          </p:nvSpPr>
          <p:spPr bwMode="auto">
            <a:xfrm>
              <a:off x="3246" y="2444"/>
              <a:ext cx="35" cy="35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257800" y="3505200"/>
            <a:ext cx="112713" cy="127000"/>
            <a:chOff x="3224" y="2421"/>
            <a:chExt cx="80" cy="80"/>
          </a:xfrm>
        </p:grpSpPr>
        <p:sp>
          <p:nvSpPr>
            <p:cNvPr id="22570" name="Oval 44"/>
            <p:cNvSpPr>
              <a:spLocks noChangeArrowheads="1"/>
            </p:cNvSpPr>
            <p:nvPr/>
          </p:nvSpPr>
          <p:spPr bwMode="auto">
            <a:xfrm>
              <a:off x="3224" y="2421"/>
              <a:ext cx="80" cy="80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Oval 45"/>
            <p:cNvSpPr>
              <a:spLocks noChangeArrowheads="1"/>
            </p:cNvSpPr>
            <p:nvPr/>
          </p:nvSpPr>
          <p:spPr bwMode="auto">
            <a:xfrm>
              <a:off x="3246" y="2444"/>
              <a:ext cx="35" cy="35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821363" y="4011613"/>
            <a:ext cx="112712" cy="127000"/>
            <a:chOff x="3224" y="2421"/>
            <a:chExt cx="80" cy="80"/>
          </a:xfrm>
        </p:grpSpPr>
        <p:sp>
          <p:nvSpPr>
            <p:cNvPr id="22568" name="Oval 47"/>
            <p:cNvSpPr>
              <a:spLocks noChangeArrowheads="1"/>
            </p:cNvSpPr>
            <p:nvPr/>
          </p:nvSpPr>
          <p:spPr bwMode="auto">
            <a:xfrm>
              <a:off x="3224" y="2421"/>
              <a:ext cx="80" cy="80"/>
            </a:xfrm>
            <a:prstGeom prst="ellipse">
              <a:avLst/>
            </a:prstGeom>
            <a:solidFill>
              <a:srgbClr val="ECEC2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Oval 48"/>
            <p:cNvSpPr>
              <a:spLocks noChangeArrowheads="1"/>
            </p:cNvSpPr>
            <p:nvPr/>
          </p:nvSpPr>
          <p:spPr bwMode="auto">
            <a:xfrm>
              <a:off x="3246" y="2444"/>
              <a:ext cx="35" cy="35"/>
            </a:xfrm>
            <a:prstGeom prst="ellipse">
              <a:avLst/>
            </a:prstGeom>
            <a:solidFill>
              <a:srgbClr val="ECEC26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0" name="Text Box 49"/>
          <p:cNvSpPr txBox="1">
            <a:spLocks noChangeArrowheads="1"/>
          </p:cNvSpPr>
          <p:nvPr/>
        </p:nvSpPr>
        <p:spPr bwMode="auto">
          <a:xfrm>
            <a:off x="1860550" y="405606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25</a:t>
            </a:r>
            <a:endParaRPr lang="en-US" altLang="en-US" sz="1400"/>
          </a:p>
        </p:txBody>
      </p:sp>
      <p:sp>
        <p:nvSpPr>
          <p:cNvPr id="22551" name="Text Box 50"/>
          <p:cNvSpPr txBox="1">
            <a:spLocks noChangeArrowheads="1"/>
          </p:cNvSpPr>
          <p:nvPr/>
        </p:nvSpPr>
        <p:spPr bwMode="auto">
          <a:xfrm>
            <a:off x="1762125" y="1630363"/>
            <a:ext cx="479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100</a:t>
            </a:r>
            <a:endParaRPr lang="en-US" altLang="en-US" sz="1400"/>
          </a:p>
        </p:txBody>
      </p:sp>
      <p:sp>
        <p:nvSpPr>
          <p:cNvPr id="22552" name="Text Box 51"/>
          <p:cNvSpPr txBox="1">
            <a:spLocks noChangeArrowheads="1"/>
          </p:cNvSpPr>
          <p:nvPr/>
        </p:nvSpPr>
        <p:spPr bwMode="auto">
          <a:xfrm>
            <a:off x="1860550" y="243046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75</a:t>
            </a:r>
            <a:endParaRPr lang="en-US" altLang="en-US" sz="1400"/>
          </a:p>
        </p:txBody>
      </p:sp>
      <p:sp>
        <p:nvSpPr>
          <p:cNvPr id="22553" name="Text Box 52"/>
          <p:cNvSpPr txBox="1">
            <a:spLocks noChangeArrowheads="1"/>
          </p:cNvSpPr>
          <p:nvPr/>
        </p:nvSpPr>
        <p:spPr bwMode="auto">
          <a:xfrm>
            <a:off x="1958975" y="4868863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0</a:t>
            </a:r>
            <a:endParaRPr lang="en-US" altLang="en-US" sz="1400"/>
          </a:p>
        </p:txBody>
      </p:sp>
      <p:sp>
        <p:nvSpPr>
          <p:cNvPr id="22554" name="Text Box 53"/>
          <p:cNvSpPr txBox="1">
            <a:spLocks noChangeArrowheads="1"/>
          </p:cNvSpPr>
          <p:nvPr/>
        </p:nvSpPr>
        <p:spPr bwMode="auto">
          <a:xfrm>
            <a:off x="1860550" y="323056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50</a:t>
            </a:r>
            <a:endParaRPr lang="en-US" altLang="en-US" sz="1400"/>
          </a:p>
        </p:txBody>
      </p:sp>
      <p:sp>
        <p:nvSpPr>
          <p:cNvPr id="22555" name="Text Box 54"/>
          <p:cNvSpPr txBox="1">
            <a:spLocks noChangeArrowheads="1"/>
          </p:cNvSpPr>
          <p:nvPr/>
        </p:nvSpPr>
        <p:spPr bwMode="auto">
          <a:xfrm>
            <a:off x="2049463" y="5084763"/>
            <a:ext cx="439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-12</a:t>
            </a:r>
            <a:endParaRPr lang="en-US" altLang="en-US" sz="1400"/>
          </a:p>
        </p:txBody>
      </p:sp>
      <p:sp>
        <p:nvSpPr>
          <p:cNvPr id="22556" name="Text Box 55"/>
          <p:cNvSpPr txBox="1">
            <a:spLocks noChangeArrowheads="1"/>
          </p:cNvSpPr>
          <p:nvPr/>
        </p:nvSpPr>
        <p:spPr bwMode="auto">
          <a:xfrm>
            <a:off x="2455863" y="5084763"/>
            <a:ext cx="439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-10</a:t>
            </a:r>
            <a:endParaRPr lang="en-US" altLang="en-US" sz="1400"/>
          </a:p>
        </p:txBody>
      </p:sp>
      <p:sp>
        <p:nvSpPr>
          <p:cNvPr id="22557" name="Text Box 56"/>
          <p:cNvSpPr txBox="1">
            <a:spLocks noChangeArrowheads="1"/>
          </p:cNvSpPr>
          <p:nvPr/>
        </p:nvSpPr>
        <p:spPr bwMode="auto">
          <a:xfrm>
            <a:off x="3298825" y="5084763"/>
            <a:ext cx="3413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-6</a:t>
            </a:r>
            <a:endParaRPr lang="en-US" altLang="en-US" sz="1400"/>
          </a:p>
        </p:txBody>
      </p:sp>
      <p:sp>
        <p:nvSpPr>
          <p:cNvPr id="22558" name="Text Box 57"/>
          <p:cNvSpPr txBox="1">
            <a:spLocks noChangeArrowheads="1"/>
          </p:cNvSpPr>
          <p:nvPr/>
        </p:nvSpPr>
        <p:spPr bwMode="auto">
          <a:xfrm>
            <a:off x="4122738" y="5084763"/>
            <a:ext cx="341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-2</a:t>
            </a:r>
            <a:endParaRPr lang="en-US" altLang="en-US" sz="1400"/>
          </a:p>
        </p:txBody>
      </p:sp>
      <p:sp>
        <p:nvSpPr>
          <p:cNvPr id="22559" name="Text Box 58"/>
          <p:cNvSpPr txBox="1">
            <a:spLocks noChangeArrowheads="1"/>
          </p:cNvSpPr>
          <p:nvPr/>
        </p:nvSpPr>
        <p:spPr bwMode="auto">
          <a:xfrm>
            <a:off x="4532313" y="5084763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0</a:t>
            </a:r>
            <a:endParaRPr lang="en-US" altLang="en-US" sz="1400"/>
          </a:p>
        </p:txBody>
      </p:sp>
      <p:sp>
        <p:nvSpPr>
          <p:cNvPr id="22560" name="Text Box 59"/>
          <p:cNvSpPr txBox="1">
            <a:spLocks noChangeArrowheads="1"/>
          </p:cNvSpPr>
          <p:nvPr/>
        </p:nvSpPr>
        <p:spPr bwMode="auto">
          <a:xfrm>
            <a:off x="4949825" y="5084763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2</a:t>
            </a:r>
            <a:endParaRPr lang="en-US" altLang="en-US" sz="1400"/>
          </a:p>
        </p:txBody>
      </p:sp>
      <p:sp>
        <p:nvSpPr>
          <p:cNvPr id="22561" name="Text Box 60"/>
          <p:cNvSpPr txBox="1">
            <a:spLocks noChangeArrowheads="1"/>
          </p:cNvSpPr>
          <p:nvPr/>
        </p:nvSpPr>
        <p:spPr bwMode="auto">
          <a:xfrm>
            <a:off x="5619750" y="5084763"/>
            <a:ext cx="425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6</a:t>
            </a:r>
            <a:endParaRPr lang="en-US" altLang="en-US" sz="1400"/>
          </a:p>
        </p:txBody>
      </p:sp>
      <p:sp>
        <p:nvSpPr>
          <p:cNvPr id="22562" name="Text Box 61"/>
          <p:cNvSpPr txBox="1">
            <a:spLocks noChangeArrowheads="1"/>
          </p:cNvSpPr>
          <p:nvPr/>
        </p:nvSpPr>
        <p:spPr bwMode="auto">
          <a:xfrm>
            <a:off x="6477000" y="508476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10</a:t>
            </a:r>
            <a:endParaRPr lang="en-US" altLang="en-US" sz="1400"/>
          </a:p>
        </p:txBody>
      </p:sp>
      <p:sp>
        <p:nvSpPr>
          <p:cNvPr id="22563" name="Text Box 62"/>
          <p:cNvSpPr txBox="1">
            <a:spLocks noChangeArrowheads="1"/>
          </p:cNvSpPr>
          <p:nvPr/>
        </p:nvSpPr>
        <p:spPr bwMode="auto">
          <a:xfrm>
            <a:off x="7312025" y="508476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400" b="1"/>
              <a:t>14</a:t>
            </a:r>
            <a:endParaRPr lang="en-US" altLang="en-US" sz="1400"/>
          </a:p>
        </p:txBody>
      </p:sp>
      <p:sp>
        <p:nvSpPr>
          <p:cNvPr id="22564" name="Text Box 63"/>
          <p:cNvSpPr txBox="1">
            <a:spLocks noChangeArrowheads="1"/>
          </p:cNvSpPr>
          <p:nvPr/>
        </p:nvSpPr>
        <p:spPr bwMode="auto">
          <a:xfrm>
            <a:off x="3733800" y="5562600"/>
            <a:ext cx="32400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rgbClr val="002060"/>
                </a:solidFill>
              </a:rPr>
              <a:t>Years From Diagnosis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22565" name="Text Box 64"/>
          <p:cNvSpPr txBox="1">
            <a:spLocks noChangeArrowheads="1"/>
          </p:cNvSpPr>
          <p:nvPr/>
        </p:nvSpPr>
        <p:spPr bwMode="auto">
          <a:xfrm>
            <a:off x="987425" y="6299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66" name="Text Box 66"/>
          <p:cNvSpPr txBox="1">
            <a:spLocks noChangeArrowheads="1"/>
          </p:cNvSpPr>
          <p:nvPr/>
        </p:nvSpPr>
        <p:spPr bwMode="auto">
          <a:xfrm>
            <a:off x="1447168" y="261492"/>
            <a:ext cx="65782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Diabetes is a progressive condition</a:t>
            </a:r>
          </a:p>
          <a:p>
            <a:pPr algn="ctr"/>
            <a:r>
              <a:rPr lang="en-US" sz="3200" dirty="0" smtClean="0"/>
              <a:t>Beta-cell </a:t>
            </a:r>
            <a:r>
              <a:rPr lang="en-US" sz="3200" dirty="0"/>
              <a:t>function continues to decline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5650" y="1338710"/>
            <a:ext cx="7778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87654" y="2430463"/>
            <a:ext cx="0" cy="769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4765" y="2322979"/>
            <a:ext cx="11288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Clinical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Diagnosis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22555" idx="2"/>
          </p:cNvCxnSpPr>
          <p:nvPr/>
        </p:nvCxnSpPr>
        <p:spPr>
          <a:xfrm flipV="1">
            <a:off x="2268538" y="5389563"/>
            <a:ext cx="794" cy="909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601" y="5562600"/>
            <a:ext cx="105939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Onset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Diabetes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 rot="-5400000">
            <a:off x="-476250" y="2928938"/>
            <a:ext cx="1979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FFFFFF"/>
                </a:solidFill>
                <a:sym typeface="Symbol" pitchFamily="18" charset="2"/>
              </a:rPr>
              <a:t>-</a:t>
            </a:r>
            <a:r>
              <a:rPr lang="en-GB" b="1">
                <a:solidFill>
                  <a:srgbClr val="FFFFFF"/>
                </a:solidFill>
              </a:rPr>
              <a:t>Cell Function, %</a:t>
            </a:r>
            <a:endParaRPr lang="en-GB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579563" y="5734050"/>
            <a:ext cx="357187" cy="1588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1700213" y="5678488"/>
            <a:ext cx="115887" cy="114300"/>
          </a:xfrm>
          <a:prstGeom prst="ellipse">
            <a:avLst/>
          </a:prstGeom>
          <a:solidFill>
            <a:srgbClr val="FF00FF"/>
          </a:solidFill>
          <a:ln w="127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065338" y="5581650"/>
            <a:ext cx="12373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Convention</a:t>
            </a:r>
            <a:r>
              <a:rPr lang="en-GB" dirty="0">
                <a:solidFill>
                  <a:srgbClr val="FFFFFF"/>
                </a:solidFill>
              </a:rPr>
              <a:t>al</a:t>
            </a:r>
            <a:endParaRPr lang="en-GB" b="1" dirty="0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3783013" y="5734050"/>
            <a:ext cx="360362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917950" y="5678488"/>
            <a:ext cx="115888" cy="1143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4271963" y="5581650"/>
            <a:ext cx="1345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 err="1"/>
              <a:t>Sulphonylurea</a:t>
            </a:r>
            <a:endParaRPr lang="en-GB" b="1" dirty="0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6116638" y="5734050"/>
            <a:ext cx="358775" cy="1588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11"/>
          <p:cNvSpPr>
            <a:spLocks/>
          </p:cNvSpPr>
          <p:nvPr/>
        </p:nvSpPr>
        <p:spPr bwMode="auto">
          <a:xfrm>
            <a:off x="6229350" y="5657850"/>
            <a:ext cx="139700" cy="152400"/>
          </a:xfrm>
          <a:custGeom>
            <a:avLst/>
            <a:gdLst>
              <a:gd name="T0" fmla="*/ 0 w 64"/>
              <a:gd name="T1" fmla="*/ 2147483647 h 77"/>
              <a:gd name="T2" fmla="*/ 2147483647 w 64"/>
              <a:gd name="T3" fmla="*/ 0 h 77"/>
              <a:gd name="T4" fmla="*/ 2147483647 w 64"/>
              <a:gd name="T5" fmla="*/ 2147483647 h 77"/>
              <a:gd name="T6" fmla="*/ 2147483647 w 64"/>
              <a:gd name="T7" fmla="*/ 2147483647 h 77"/>
              <a:gd name="T8" fmla="*/ 0 w 64"/>
              <a:gd name="T9" fmla="*/ 2147483647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77"/>
              <a:gd name="T17" fmla="*/ 64 w 64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77">
                <a:moveTo>
                  <a:pt x="0" y="43"/>
                </a:moveTo>
                <a:lnTo>
                  <a:pt x="32" y="0"/>
                </a:lnTo>
                <a:lnTo>
                  <a:pt x="64" y="43"/>
                </a:lnTo>
                <a:lnTo>
                  <a:pt x="32" y="77"/>
                </a:lnTo>
                <a:lnTo>
                  <a:pt x="0" y="43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6607175" y="5581650"/>
            <a:ext cx="101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 err="1"/>
              <a:t>Metformin</a:t>
            </a:r>
            <a:endParaRPr lang="en-GB" b="1" dirty="0"/>
          </a:p>
        </p:txBody>
      </p:sp>
      <p:sp>
        <p:nvSpPr>
          <p:cNvPr id="23564" name="Line 14"/>
          <p:cNvSpPr>
            <a:spLocks noChangeAspect="1" noChangeShapeType="1"/>
          </p:cNvSpPr>
          <p:nvPr/>
        </p:nvSpPr>
        <p:spPr bwMode="auto">
          <a:xfrm>
            <a:off x="1220788" y="4784725"/>
            <a:ext cx="412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5"/>
          <p:cNvSpPr>
            <a:spLocks noChangeAspect="1" noChangeShapeType="1"/>
          </p:cNvSpPr>
          <p:nvPr/>
        </p:nvSpPr>
        <p:spPr bwMode="auto">
          <a:xfrm>
            <a:off x="1220788" y="4143375"/>
            <a:ext cx="412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6"/>
          <p:cNvSpPr>
            <a:spLocks noChangeAspect="1" noChangeShapeType="1"/>
          </p:cNvSpPr>
          <p:nvPr/>
        </p:nvSpPr>
        <p:spPr bwMode="auto">
          <a:xfrm>
            <a:off x="1220788" y="3529013"/>
            <a:ext cx="412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7"/>
          <p:cNvSpPr>
            <a:spLocks noChangeAspect="1" noChangeShapeType="1"/>
          </p:cNvSpPr>
          <p:nvPr/>
        </p:nvSpPr>
        <p:spPr bwMode="auto">
          <a:xfrm>
            <a:off x="1220788" y="2887663"/>
            <a:ext cx="412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8"/>
          <p:cNvSpPr>
            <a:spLocks noChangeAspect="1" noChangeShapeType="1"/>
          </p:cNvSpPr>
          <p:nvPr/>
        </p:nvSpPr>
        <p:spPr bwMode="auto">
          <a:xfrm>
            <a:off x="1220788" y="2257425"/>
            <a:ext cx="412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9"/>
          <p:cNvSpPr>
            <a:spLocks noChangeAspect="1" noChangeShapeType="1"/>
          </p:cNvSpPr>
          <p:nvPr/>
        </p:nvSpPr>
        <p:spPr bwMode="auto">
          <a:xfrm>
            <a:off x="1220788" y="1630363"/>
            <a:ext cx="412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20"/>
          <p:cNvSpPr>
            <a:spLocks noChangeAspect="1" noChangeShapeType="1"/>
          </p:cNvSpPr>
          <p:nvPr/>
        </p:nvSpPr>
        <p:spPr bwMode="auto">
          <a:xfrm flipV="1">
            <a:off x="1262063" y="4784725"/>
            <a:ext cx="1587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21"/>
          <p:cNvSpPr>
            <a:spLocks noChangeAspect="1" noChangeShapeType="1"/>
          </p:cNvSpPr>
          <p:nvPr/>
        </p:nvSpPr>
        <p:spPr bwMode="auto">
          <a:xfrm flipV="1">
            <a:off x="1655763" y="4784725"/>
            <a:ext cx="0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22"/>
          <p:cNvSpPr>
            <a:spLocks noChangeAspect="1" noChangeShapeType="1"/>
          </p:cNvSpPr>
          <p:nvPr/>
        </p:nvSpPr>
        <p:spPr bwMode="auto">
          <a:xfrm flipV="1">
            <a:off x="2058988" y="4784725"/>
            <a:ext cx="1587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3"/>
          <p:cNvSpPr>
            <a:spLocks noChangeAspect="1" noChangeShapeType="1"/>
          </p:cNvSpPr>
          <p:nvPr/>
        </p:nvSpPr>
        <p:spPr bwMode="auto">
          <a:xfrm flipV="1">
            <a:off x="2454275" y="4784725"/>
            <a:ext cx="3175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24"/>
          <p:cNvSpPr>
            <a:spLocks noChangeAspect="1" noChangeShapeType="1"/>
          </p:cNvSpPr>
          <p:nvPr/>
        </p:nvSpPr>
        <p:spPr bwMode="auto">
          <a:xfrm flipV="1">
            <a:off x="2860675" y="4784725"/>
            <a:ext cx="1588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5"/>
          <p:cNvSpPr>
            <a:spLocks noChangeAspect="1" noChangeShapeType="1"/>
          </p:cNvSpPr>
          <p:nvPr/>
        </p:nvSpPr>
        <p:spPr bwMode="auto">
          <a:xfrm flipV="1">
            <a:off x="3254375" y="4784725"/>
            <a:ext cx="1588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26"/>
          <p:cNvSpPr>
            <a:spLocks noChangeAspect="1" noChangeShapeType="1"/>
          </p:cNvSpPr>
          <p:nvPr/>
        </p:nvSpPr>
        <p:spPr bwMode="auto">
          <a:xfrm flipV="1">
            <a:off x="3659188" y="4784725"/>
            <a:ext cx="1587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7"/>
          <p:cNvSpPr>
            <a:spLocks noChangeAspect="1" noChangeShapeType="1"/>
          </p:cNvSpPr>
          <p:nvPr/>
        </p:nvSpPr>
        <p:spPr bwMode="auto">
          <a:xfrm flipV="1">
            <a:off x="4054475" y="4784725"/>
            <a:ext cx="1588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Line 28"/>
          <p:cNvSpPr>
            <a:spLocks noChangeAspect="1" noChangeShapeType="1"/>
          </p:cNvSpPr>
          <p:nvPr/>
        </p:nvSpPr>
        <p:spPr bwMode="auto">
          <a:xfrm flipV="1">
            <a:off x="4459288" y="4784725"/>
            <a:ext cx="1587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29"/>
          <p:cNvSpPr>
            <a:spLocks noChangeAspect="1" noChangeShapeType="1"/>
          </p:cNvSpPr>
          <p:nvPr/>
        </p:nvSpPr>
        <p:spPr bwMode="auto">
          <a:xfrm>
            <a:off x="1182688" y="4784725"/>
            <a:ext cx="793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30"/>
          <p:cNvSpPr>
            <a:spLocks noChangeAspect="1" noChangeShapeType="1"/>
          </p:cNvSpPr>
          <p:nvPr/>
        </p:nvSpPr>
        <p:spPr bwMode="auto">
          <a:xfrm>
            <a:off x="1182688" y="4143375"/>
            <a:ext cx="793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31"/>
          <p:cNvSpPr>
            <a:spLocks noChangeAspect="1" noChangeShapeType="1"/>
          </p:cNvSpPr>
          <p:nvPr/>
        </p:nvSpPr>
        <p:spPr bwMode="auto">
          <a:xfrm>
            <a:off x="1182688" y="3529013"/>
            <a:ext cx="79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Line 32"/>
          <p:cNvSpPr>
            <a:spLocks noChangeAspect="1" noChangeShapeType="1"/>
          </p:cNvSpPr>
          <p:nvPr/>
        </p:nvSpPr>
        <p:spPr bwMode="auto">
          <a:xfrm>
            <a:off x="1182688" y="2887663"/>
            <a:ext cx="793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33"/>
          <p:cNvSpPr>
            <a:spLocks noChangeAspect="1" noChangeShapeType="1"/>
          </p:cNvSpPr>
          <p:nvPr/>
        </p:nvSpPr>
        <p:spPr bwMode="auto">
          <a:xfrm>
            <a:off x="1182688" y="2257425"/>
            <a:ext cx="793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34"/>
          <p:cNvSpPr>
            <a:spLocks noChangeAspect="1" noChangeShapeType="1"/>
          </p:cNvSpPr>
          <p:nvPr/>
        </p:nvSpPr>
        <p:spPr bwMode="auto">
          <a:xfrm>
            <a:off x="1182688" y="1630363"/>
            <a:ext cx="793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35"/>
          <p:cNvSpPr>
            <a:spLocks noChangeAspect="1" noChangeShapeType="1"/>
          </p:cNvSpPr>
          <p:nvPr/>
        </p:nvSpPr>
        <p:spPr bwMode="auto">
          <a:xfrm flipV="1">
            <a:off x="1262063" y="4784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Line 36"/>
          <p:cNvSpPr>
            <a:spLocks noChangeAspect="1" noChangeShapeType="1"/>
          </p:cNvSpPr>
          <p:nvPr/>
        </p:nvSpPr>
        <p:spPr bwMode="auto">
          <a:xfrm flipV="1">
            <a:off x="1655763" y="4784725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37"/>
          <p:cNvSpPr>
            <a:spLocks noChangeAspect="1" noChangeShapeType="1"/>
          </p:cNvSpPr>
          <p:nvPr/>
        </p:nvSpPr>
        <p:spPr bwMode="auto">
          <a:xfrm flipV="1">
            <a:off x="2058988" y="4784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38"/>
          <p:cNvSpPr>
            <a:spLocks noChangeAspect="1" noChangeShapeType="1"/>
          </p:cNvSpPr>
          <p:nvPr/>
        </p:nvSpPr>
        <p:spPr bwMode="auto">
          <a:xfrm flipV="1">
            <a:off x="2454275" y="4784725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39"/>
          <p:cNvSpPr>
            <a:spLocks noChangeAspect="1" noChangeShapeType="1"/>
          </p:cNvSpPr>
          <p:nvPr/>
        </p:nvSpPr>
        <p:spPr bwMode="auto">
          <a:xfrm flipV="1">
            <a:off x="2860675" y="4784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Line 40"/>
          <p:cNvSpPr>
            <a:spLocks noChangeAspect="1" noChangeShapeType="1"/>
          </p:cNvSpPr>
          <p:nvPr/>
        </p:nvSpPr>
        <p:spPr bwMode="auto">
          <a:xfrm flipV="1">
            <a:off x="3254375" y="4784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Line 41"/>
          <p:cNvSpPr>
            <a:spLocks noChangeAspect="1" noChangeShapeType="1"/>
          </p:cNvSpPr>
          <p:nvPr/>
        </p:nvSpPr>
        <p:spPr bwMode="auto">
          <a:xfrm flipV="1">
            <a:off x="3659188" y="4784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Line 42"/>
          <p:cNvSpPr>
            <a:spLocks noChangeAspect="1" noChangeShapeType="1"/>
          </p:cNvSpPr>
          <p:nvPr/>
        </p:nvSpPr>
        <p:spPr bwMode="auto">
          <a:xfrm flipV="1">
            <a:off x="4054475" y="4784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Line 43"/>
          <p:cNvSpPr>
            <a:spLocks noChangeAspect="1" noChangeShapeType="1"/>
          </p:cNvSpPr>
          <p:nvPr/>
        </p:nvSpPr>
        <p:spPr bwMode="auto">
          <a:xfrm flipV="1">
            <a:off x="4459288" y="4784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Line 44"/>
          <p:cNvSpPr>
            <a:spLocks noChangeAspect="1" noChangeShapeType="1"/>
          </p:cNvSpPr>
          <p:nvPr/>
        </p:nvSpPr>
        <p:spPr bwMode="auto">
          <a:xfrm flipV="1">
            <a:off x="1262063" y="1630363"/>
            <a:ext cx="1587" cy="31543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Line 45"/>
          <p:cNvSpPr>
            <a:spLocks noChangeAspect="1" noChangeShapeType="1"/>
          </p:cNvSpPr>
          <p:nvPr/>
        </p:nvSpPr>
        <p:spPr bwMode="auto">
          <a:xfrm>
            <a:off x="1262063" y="4784725"/>
            <a:ext cx="31972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Line 46"/>
          <p:cNvSpPr>
            <a:spLocks noChangeAspect="1" noChangeShapeType="1"/>
          </p:cNvSpPr>
          <p:nvPr/>
        </p:nvSpPr>
        <p:spPr bwMode="auto">
          <a:xfrm flipH="1" flipV="1">
            <a:off x="3659188" y="3754438"/>
            <a:ext cx="395287" cy="138112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Line 47"/>
          <p:cNvSpPr>
            <a:spLocks noChangeAspect="1" noChangeShapeType="1"/>
          </p:cNvSpPr>
          <p:nvPr/>
        </p:nvSpPr>
        <p:spPr bwMode="auto">
          <a:xfrm flipH="1" flipV="1">
            <a:off x="3254375" y="3540125"/>
            <a:ext cx="404813" cy="214313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Line 48"/>
          <p:cNvSpPr>
            <a:spLocks noChangeAspect="1" noChangeShapeType="1"/>
          </p:cNvSpPr>
          <p:nvPr/>
        </p:nvSpPr>
        <p:spPr bwMode="auto">
          <a:xfrm flipH="1" flipV="1">
            <a:off x="2860675" y="3441700"/>
            <a:ext cx="393700" cy="98425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Line 49"/>
          <p:cNvSpPr>
            <a:spLocks noChangeAspect="1" noChangeShapeType="1"/>
          </p:cNvSpPr>
          <p:nvPr/>
        </p:nvSpPr>
        <p:spPr bwMode="auto">
          <a:xfrm flipH="1" flipV="1">
            <a:off x="2454275" y="3327400"/>
            <a:ext cx="406400" cy="114300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Line 50"/>
          <p:cNvSpPr>
            <a:spLocks noChangeAspect="1" noChangeShapeType="1"/>
          </p:cNvSpPr>
          <p:nvPr/>
        </p:nvSpPr>
        <p:spPr bwMode="auto">
          <a:xfrm flipH="1" flipV="1">
            <a:off x="2058988" y="3113088"/>
            <a:ext cx="395287" cy="214312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Line 51"/>
          <p:cNvSpPr>
            <a:spLocks noChangeAspect="1" noChangeShapeType="1"/>
          </p:cNvSpPr>
          <p:nvPr/>
        </p:nvSpPr>
        <p:spPr bwMode="auto">
          <a:xfrm flipH="1">
            <a:off x="1655763" y="3113088"/>
            <a:ext cx="403225" cy="63500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Line 52"/>
          <p:cNvSpPr>
            <a:spLocks noChangeAspect="1" noChangeShapeType="1"/>
          </p:cNvSpPr>
          <p:nvPr/>
        </p:nvSpPr>
        <p:spPr bwMode="auto">
          <a:xfrm flipH="1" flipV="1">
            <a:off x="3659188" y="2936875"/>
            <a:ext cx="395287" cy="2016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03" name="Line 53"/>
          <p:cNvSpPr>
            <a:spLocks noChangeAspect="1" noChangeShapeType="1"/>
          </p:cNvSpPr>
          <p:nvPr/>
        </p:nvSpPr>
        <p:spPr bwMode="auto">
          <a:xfrm flipH="1" flipV="1">
            <a:off x="3254375" y="2598738"/>
            <a:ext cx="404813" cy="33813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04" name="Line 54"/>
          <p:cNvSpPr>
            <a:spLocks noChangeAspect="1" noChangeShapeType="1"/>
          </p:cNvSpPr>
          <p:nvPr/>
        </p:nvSpPr>
        <p:spPr bwMode="auto">
          <a:xfrm flipH="1">
            <a:off x="2860675" y="2598738"/>
            <a:ext cx="393700" cy="15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05" name="Line 55"/>
          <p:cNvSpPr>
            <a:spLocks noChangeAspect="1" noChangeShapeType="1"/>
          </p:cNvSpPr>
          <p:nvPr/>
        </p:nvSpPr>
        <p:spPr bwMode="auto">
          <a:xfrm flipH="1" flipV="1">
            <a:off x="2454275" y="2422525"/>
            <a:ext cx="406400" cy="1762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06" name="Line 56"/>
          <p:cNvSpPr>
            <a:spLocks noChangeAspect="1" noChangeShapeType="1"/>
          </p:cNvSpPr>
          <p:nvPr/>
        </p:nvSpPr>
        <p:spPr bwMode="auto">
          <a:xfrm flipH="1" flipV="1">
            <a:off x="2058988" y="2322513"/>
            <a:ext cx="395287" cy="10001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07" name="Line 57"/>
          <p:cNvSpPr>
            <a:spLocks noChangeAspect="1" noChangeShapeType="1"/>
          </p:cNvSpPr>
          <p:nvPr/>
        </p:nvSpPr>
        <p:spPr bwMode="auto">
          <a:xfrm flipH="1">
            <a:off x="1655763" y="2322513"/>
            <a:ext cx="403225" cy="10048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08" name="Oval 58"/>
          <p:cNvSpPr>
            <a:spLocks noChangeAspect="1" noChangeArrowheads="1"/>
          </p:cNvSpPr>
          <p:nvPr/>
        </p:nvSpPr>
        <p:spPr bwMode="auto">
          <a:xfrm>
            <a:off x="4008438" y="3848100"/>
            <a:ext cx="114300" cy="100013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9" name="Oval 59"/>
          <p:cNvSpPr>
            <a:spLocks noChangeAspect="1" noChangeArrowheads="1"/>
          </p:cNvSpPr>
          <p:nvPr/>
        </p:nvSpPr>
        <p:spPr bwMode="auto">
          <a:xfrm>
            <a:off x="3603625" y="3697288"/>
            <a:ext cx="114300" cy="114300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Oval 60"/>
          <p:cNvSpPr>
            <a:spLocks noChangeAspect="1" noChangeArrowheads="1"/>
          </p:cNvSpPr>
          <p:nvPr/>
        </p:nvSpPr>
        <p:spPr bwMode="auto">
          <a:xfrm>
            <a:off x="3208338" y="3482975"/>
            <a:ext cx="115887" cy="114300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1" name="Oval 61"/>
          <p:cNvSpPr>
            <a:spLocks noChangeAspect="1" noChangeArrowheads="1"/>
          </p:cNvSpPr>
          <p:nvPr/>
        </p:nvSpPr>
        <p:spPr bwMode="auto">
          <a:xfrm>
            <a:off x="2801938" y="3382963"/>
            <a:ext cx="115887" cy="114300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2" name="Oval 62"/>
          <p:cNvSpPr>
            <a:spLocks noChangeAspect="1" noChangeArrowheads="1"/>
          </p:cNvSpPr>
          <p:nvPr/>
        </p:nvSpPr>
        <p:spPr bwMode="auto">
          <a:xfrm>
            <a:off x="2409825" y="3282950"/>
            <a:ext cx="112713" cy="114300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3" name="Oval 63"/>
          <p:cNvSpPr>
            <a:spLocks noChangeAspect="1" noChangeArrowheads="1"/>
          </p:cNvSpPr>
          <p:nvPr/>
        </p:nvSpPr>
        <p:spPr bwMode="auto">
          <a:xfrm>
            <a:off x="2003425" y="3068638"/>
            <a:ext cx="115888" cy="112712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4" name="Oval 64"/>
          <p:cNvSpPr>
            <a:spLocks noChangeAspect="1" noChangeArrowheads="1"/>
          </p:cNvSpPr>
          <p:nvPr/>
        </p:nvSpPr>
        <p:spPr bwMode="auto">
          <a:xfrm>
            <a:off x="1609725" y="3133725"/>
            <a:ext cx="112713" cy="111125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5" name="Rectangle 65"/>
          <p:cNvSpPr>
            <a:spLocks noChangeAspect="1" noChangeArrowheads="1"/>
          </p:cNvSpPr>
          <p:nvPr/>
        </p:nvSpPr>
        <p:spPr bwMode="auto">
          <a:xfrm>
            <a:off x="4008438" y="3081338"/>
            <a:ext cx="114300" cy="1143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6" name="Rectangle 66"/>
          <p:cNvSpPr>
            <a:spLocks noChangeAspect="1" noChangeArrowheads="1"/>
          </p:cNvSpPr>
          <p:nvPr/>
        </p:nvSpPr>
        <p:spPr bwMode="auto">
          <a:xfrm>
            <a:off x="3603625" y="2892425"/>
            <a:ext cx="114300" cy="1016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7" name="Rectangle 67"/>
          <p:cNvSpPr>
            <a:spLocks noChangeAspect="1" noChangeArrowheads="1"/>
          </p:cNvSpPr>
          <p:nvPr/>
        </p:nvSpPr>
        <p:spPr bwMode="auto">
          <a:xfrm>
            <a:off x="3208338" y="2552700"/>
            <a:ext cx="115887" cy="115888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8" name="Rectangle 68"/>
          <p:cNvSpPr>
            <a:spLocks noChangeAspect="1" noChangeArrowheads="1"/>
          </p:cNvSpPr>
          <p:nvPr/>
        </p:nvSpPr>
        <p:spPr bwMode="auto">
          <a:xfrm>
            <a:off x="2801938" y="2552700"/>
            <a:ext cx="115887" cy="1016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9" name="Rectangle 69"/>
          <p:cNvSpPr>
            <a:spLocks noChangeAspect="1" noChangeArrowheads="1"/>
          </p:cNvSpPr>
          <p:nvPr/>
        </p:nvSpPr>
        <p:spPr bwMode="auto">
          <a:xfrm>
            <a:off x="2409825" y="2365375"/>
            <a:ext cx="112713" cy="112713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0" name="Rectangle 70"/>
          <p:cNvSpPr>
            <a:spLocks noChangeAspect="1" noChangeArrowheads="1"/>
          </p:cNvSpPr>
          <p:nvPr/>
        </p:nvSpPr>
        <p:spPr bwMode="auto">
          <a:xfrm>
            <a:off x="2003425" y="2278063"/>
            <a:ext cx="115888" cy="100012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1" name="Rectangle 71"/>
          <p:cNvSpPr>
            <a:spLocks noChangeAspect="1" noChangeArrowheads="1"/>
          </p:cNvSpPr>
          <p:nvPr/>
        </p:nvSpPr>
        <p:spPr bwMode="auto">
          <a:xfrm>
            <a:off x="1609725" y="3282950"/>
            <a:ext cx="112713" cy="100013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2" name="Rectangle 72"/>
          <p:cNvSpPr>
            <a:spLocks noChangeAspect="1" noChangeArrowheads="1"/>
          </p:cNvSpPr>
          <p:nvPr/>
        </p:nvSpPr>
        <p:spPr bwMode="auto">
          <a:xfrm>
            <a:off x="1030288" y="4633913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0</a:t>
            </a:r>
            <a:endParaRPr lang="en-GB" b="1" dirty="0"/>
          </a:p>
        </p:txBody>
      </p:sp>
      <p:sp>
        <p:nvSpPr>
          <p:cNvPr id="23623" name="Rectangle 73"/>
          <p:cNvSpPr>
            <a:spLocks noChangeAspect="1" noChangeArrowheads="1"/>
          </p:cNvSpPr>
          <p:nvPr/>
        </p:nvSpPr>
        <p:spPr bwMode="auto">
          <a:xfrm>
            <a:off x="904875" y="3992563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20</a:t>
            </a:r>
            <a:endParaRPr lang="en-GB" b="1" dirty="0"/>
          </a:p>
        </p:txBody>
      </p:sp>
      <p:sp>
        <p:nvSpPr>
          <p:cNvPr id="23624" name="Rectangle 74"/>
          <p:cNvSpPr>
            <a:spLocks noChangeAspect="1" noChangeArrowheads="1"/>
          </p:cNvSpPr>
          <p:nvPr/>
        </p:nvSpPr>
        <p:spPr bwMode="auto">
          <a:xfrm>
            <a:off x="904875" y="3376613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40</a:t>
            </a:r>
            <a:endParaRPr lang="en-GB" b="1" dirty="0"/>
          </a:p>
        </p:txBody>
      </p:sp>
      <p:sp>
        <p:nvSpPr>
          <p:cNvPr id="23625" name="Rectangle 75"/>
          <p:cNvSpPr>
            <a:spLocks noChangeAspect="1" noChangeArrowheads="1"/>
          </p:cNvSpPr>
          <p:nvPr/>
        </p:nvSpPr>
        <p:spPr bwMode="auto">
          <a:xfrm>
            <a:off x="904875" y="2736850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60</a:t>
            </a:r>
            <a:endParaRPr lang="en-GB" b="1" dirty="0"/>
          </a:p>
        </p:txBody>
      </p:sp>
      <p:sp>
        <p:nvSpPr>
          <p:cNvPr id="23626" name="Rectangle 76"/>
          <p:cNvSpPr>
            <a:spLocks noChangeAspect="1" noChangeArrowheads="1"/>
          </p:cNvSpPr>
          <p:nvPr/>
        </p:nvSpPr>
        <p:spPr bwMode="auto">
          <a:xfrm>
            <a:off x="904875" y="2106613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80</a:t>
            </a:r>
            <a:endParaRPr lang="en-GB" b="1" dirty="0"/>
          </a:p>
        </p:txBody>
      </p:sp>
      <p:sp>
        <p:nvSpPr>
          <p:cNvPr id="23627" name="Rectangle 77"/>
          <p:cNvSpPr>
            <a:spLocks noChangeAspect="1" noChangeArrowheads="1"/>
          </p:cNvSpPr>
          <p:nvPr/>
        </p:nvSpPr>
        <p:spPr bwMode="auto">
          <a:xfrm>
            <a:off x="777875" y="1479550"/>
            <a:ext cx="3510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100</a:t>
            </a:r>
            <a:endParaRPr lang="en-GB" b="1" dirty="0"/>
          </a:p>
        </p:txBody>
      </p:sp>
      <p:sp>
        <p:nvSpPr>
          <p:cNvPr id="23628" name="Rectangle 78"/>
          <p:cNvSpPr>
            <a:spLocks noChangeAspect="1" noChangeArrowheads="1"/>
          </p:cNvSpPr>
          <p:nvPr/>
        </p:nvSpPr>
        <p:spPr bwMode="auto">
          <a:xfrm>
            <a:off x="1592263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0</a:t>
            </a:r>
            <a:endParaRPr lang="en-GB" b="1" dirty="0"/>
          </a:p>
        </p:txBody>
      </p:sp>
      <p:sp>
        <p:nvSpPr>
          <p:cNvPr id="23629" name="Rectangle 79"/>
          <p:cNvSpPr>
            <a:spLocks noChangeAspect="1" noChangeArrowheads="1"/>
          </p:cNvSpPr>
          <p:nvPr/>
        </p:nvSpPr>
        <p:spPr bwMode="auto">
          <a:xfrm>
            <a:off x="1995488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1</a:t>
            </a:r>
            <a:endParaRPr lang="en-GB" b="1" dirty="0"/>
          </a:p>
        </p:txBody>
      </p:sp>
      <p:sp>
        <p:nvSpPr>
          <p:cNvPr id="23630" name="Rectangle 80"/>
          <p:cNvSpPr>
            <a:spLocks noChangeAspect="1" noChangeArrowheads="1"/>
          </p:cNvSpPr>
          <p:nvPr/>
        </p:nvSpPr>
        <p:spPr bwMode="auto">
          <a:xfrm>
            <a:off x="2389188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2</a:t>
            </a:r>
            <a:endParaRPr lang="en-GB" b="1" dirty="0"/>
          </a:p>
        </p:txBody>
      </p:sp>
      <p:sp>
        <p:nvSpPr>
          <p:cNvPr id="23631" name="Rectangle 81"/>
          <p:cNvSpPr>
            <a:spLocks noChangeAspect="1" noChangeArrowheads="1"/>
          </p:cNvSpPr>
          <p:nvPr/>
        </p:nvSpPr>
        <p:spPr bwMode="auto">
          <a:xfrm>
            <a:off x="2797175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3</a:t>
            </a:r>
            <a:endParaRPr lang="en-GB" b="1" dirty="0"/>
          </a:p>
        </p:txBody>
      </p:sp>
      <p:sp>
        <p:nvSpPr>
          <p:cNvPr id="23632" name="Rectangle 82"/>
          <p:cNvSpPr>
            <a:spLocks noChangeAspect="1" noChangeArrowheads="1"/>
          </p:cNvSpPr>
          <p:nvPr/>
        </p:nvSpPr>
        <p:spPr bwMode="auto">
          <a:xfrm>
            <a:off x="3189288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4</a:t>
            </a:r>
            <a:endParaRPr lang="en-GB" b="1" dirty="0"/>
          </a:p>
        </p:txBody>
      </p:sp>
      <p:sp>
        <p:nvSpPr>
          <p:cNvPr id="23633" name="Rectangle 83"/>
          <p:cNvSpPr>
            <a:spLocks noChangeAspect="1" noChangeArrowheads="1"/>
          </p:cNvSpPr>
          <p:nvPr/>
        </p:nvSpPr>
        <p:spPr bwMode="auto">
          <a:xfrm>
            <a:off x="3571875" y="4857750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5</a:t>
            </a:r>
            <a:endParaRPr lang="en-GB" b="1" dirty="0"/>
          </a:p>
        </p:txBody>
      </p:sp>
      <p:sp>
        <p:nvSpPr>
          <p:cNvPr id="23634" name="Rectangle 84"/>
          <p:cNvSpPr>
            <a:spLocks noChangeAspect="1" noChangeArrowheads="1"/>
          </p:cNvSpPr>
          <p:nvPr/>
        </p:nvSpPr>
        <p:spPr bwMode="auto">
          <a:xfrm>
            <a:off x="3987800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6</a:t>
            </a:r>
            <a:endParaRPr lang="en-GB" b="1" dirty="0"/>
          </a:p>
        </p:txBody>
      </p:sp>
      <p:sp>
        <p:nvSpPr>
          <p:cNvPr id="23635" name="Rectangle 85"/>
          <p:cNvSpPr>
            <a:spLocks noChangeAspect="1" noChangeArrowheads="1"/>
          </p:cNvSpPr>
          <p:nvPr/>
        </p:nvSpPr>
        <p:spPr bwMode="auto">
          <a:xfrm>
            <a:off x="4395788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7</a:t>
            </a:r>
            <a:endParaRPr lang="en-GB" b="1" dirty="0"/>
          </a:p>
        </p:txBody>
      </p:sp>
      <p:sp>
        <p:nvSpPr>
          <p:cNvPr id="23636" name="Line 86"/>
          <p:cNvSpPr>
            <a:spLocks noChangeAspect="1" noChangeShapeType="1"/>
          </p:cNvSpPr>
          <p:nvPr/>
        </p:nvSpPr>
        <p:spPr bwMode="auto">
          <a:xfrm>
            <a:off x="7835900" y="4784725"/>
            <a:ext cx="381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7" name="Line 87"/>
          <p:cNvSpPr>
            <a:spLocks noChangeAspect="1" noChangeShapeType="1"/>
          </p:cNvSpPr>
          <p:nvPr/>
        </p:nvSpPr>
        <p:spPr bwMode="auto">
          <a:xfrm>
            <a:off x="7835900" y="4143375"/>
            <a:ext cx="381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8" name="Line 88"/>
          <p:cNvSpPr>
            <a:spLocks noChangeAspect="1" noChangeShapeType="1"/>
          </p:cNvSpPr>
          <p:nvPr/>
        </p:nvSpPr>
        <p:spPr bwMode="auto">
          <a:xfrm>
            <a:off x="7835900" y="3529013"/>
            <a:ext cx="38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9" name="Line 89"/>
          <p:cNvSpPr>
            <a:spLocks noChangeAspect="1" noChangeShapeType="1"/>
          </p:cNvSpPr>
          <p:nvPr/>
        </p:nvSpPr>
        <p:spPr bwMode="auto">
          <a:xfrm>
            <a:off x="7835900" y="2887663"/>
            <a:ext cx="381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0" name="Line 90"/>
          <p:cNvSpPr>
            <a:spLocks noChangeAspect="1" noChangeShapeType="1"/>
          </p:cNvSpPr>
          <p:nvPr/>
        </p:nvSpPr>
        <p:spPr bwMode="auto">
          <a:xfrm>
            <a:off x="7835900" y="2257425"/>
            <a:ext cx="381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1" name="Line 91"/>
          <p:cNvSpPr>
            <a:spLocks noChangeAspect="1" noChangeShapeType="1"/>
          </p:cNvSpPr>
          <p:nvPr/>
        </p:nvSpPr>
        <p:spPr bwMode="auto">
          <a:xfrm>
            <a:off x="7835900" y="1630363"/>
            <a:ext cx="381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2" name="Line 92"/>
          <p:cNvSpPr>
            <a:spLocks noChangeAspect="1" noChangeShapeType="1"/>
          </p:cNvSpPr>
          <p:nvPr/>
        </p:nvSpPr>
        <p:spPr bwMode="auto">
          <a:xfrm flipV="1">
            <a:off x="4637088" y="4784725"/>
            <a:ext cx="1587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3" name="Line 93"/>
          <p:cNvSpPr>
            <a:spLocks noChangeAspect="1" noChangeShapeType="1"/>
          </p:cNvSpPr>
          <p:nvPr/>
        </p:nvSpPr>
        <p:spPr bwMode="auto">
          <a:xfrm flipV="1">
            <a:off x="5030788" y="4784725"/>
            <a:ext cx="1587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4" name="Line 94"/>
          <p:cNvSpPr>
            <a:spLocks noChangeAspect="1" noChangeShapeType="1"/>
          </p:cNvSpPr>
          <p:nvPr/>
        </p:nvSpPr>
        <p:spPr bwMode="auto">
          <a:xfrm flipV="1">
            <a:off x="5438775" y="4784725"/>
            <a:ext cx="1588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5" name="Line 95"/>
          <p:cNvSpPr>
            <a:spLocks noChangeAspect="1" noChangeShapeType="1"/>
          </p:cNvSpPr>
          <p:nvPr/>
        </p:nvSpPr>
        <p:spPr bwMode="auto">
          <a:xfrm flipV="1">
            <a:off x="5830888" y="4784725"/>
            <a:ext cx="1587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6" name="Line 96"/>
          <p:cNvSpPr>
            <a:spLocks noChangeAspect="1" noChangeShapeType="1"/>
          </p:cNvSpPr>
          <p:nvPr/>
        </p:nvSpPr>
        <p:spPr bwMode="auto">
          <a:xfrm flipV="1">
            <a:off x="6235700" y="4784725"/>
            <a:ext cx="1588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7" name="Line 97"/>
          <p:cNvSpPr>
            <a:spLocks noChangeAspect="1" noChangeShapeType="1"/>
          </p:cNvSpPr>
          <p:nvPr/>
        </p:nvSpPr>
        <p:spPr bwMode="auto">
          <a:xfrm flipV="1">
            <a:off x="6632575" y="4784725"/>
            <a:ext cx="1588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8" name="Line 98"/>
          <p:cNvSpPr>
            <a:spLocks noChangeAspect="1" noChangeShapeType="1"/>
          </p:cNvSpPr>
          <p:nvPr/>
        </p:nvSpPr>
        <p:spPr bwMode="auto">
          <a:xfrm flipV="1">
            <a:off x="7037388" y="4784725"/>
            <a:ext cx="0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9" name="Line 99"/>
          <p:cNvSpPr>
            <a:spLocks noChangeAspect="1" noChangeShapeType="1"/>
          </p:cNvSpPr>
          <p:nvPr/>
        </p:nvSpPr>
        <p:spPr bwMode="auto">
          <a:xfrm flipV="1">
            <a:off x="7429500" y="4784725"/>
            <a:ext cx="1588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0" name="Line 100"/>
          <p:cNvSpPr>
            <a:spLocks noChangeAspect="1" noChangeShapeType="1"/>
          </p:cNvSpPr>
          <p:nvPr/>
        </p:nvSpPr>
        <p:spPr bwMode="auto">
          <a:xfrm flipV="1">
            <a:off x="7835900" y="4784725"/>
            <a:ext cx="3175" cy="365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1" name="Line 101"/>
          <p:cNvSpPr>
            <a:spLocks noChangeAspect="1" noChangeShapeType="1"/>
          </p:cNvSpPr>
          <p:nvPr/>
        </p:nvSpPr>
        <p:spPr bwMode="auto">
          <a:xfrm>
            <a:off x="7835900" y="4784725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2" name="Line 102"/>
          <p:cNvSpPr>
            <a:spLocks noChangeAspect="1" noChangeShapeType="1"/>
          </p:cNvSpPr>
          <p:nvPr/>
        </p:nvSpPr>
        <p:spPr bwMode="auto">
          <a:xfrm>
            <a:off x="7835900" y="4143375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3" name="Line 103"/>
          <p:cNvSpPr>
            <a:spLocks noChangeAspect="1" noChangeShapeType="1"/>
          </p:cNvSpPr>
          <p:nvPr/>
        </p:nvSpPr>
        <p:spPr bwMode="auto">
          <a:xfrm>
            <a:off x="7835900" y="3529013"/>
            <a:ext cx="762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4" name="Line 104"/>
          <p:cNvSpPr>
            <a:spLocks noChangeAspect="1" noChangeShapeType="1"/>
          </p:cNvSpPr>
          <p:nvPr/>
        </p:nvSpPr>
        <p:spPr bwMode="auto">
          <a:xfrm>
            <a:off x="7835900" y="2887663"/>
            <a:ext cx="762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" name="Line 105"/>
          <p:cNvSpPr>
            <a:spLocks noChangeAspect="1" noChangeShapeType="1"/>
          </p:cNvSpPr>
          <p:nvPr/>
        </p:nvSpPr>
        <p:spPr bwMode="auto">
          <a:xfrm>
            <a:off x="7835900" y="2257425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" name="Line 106"/>
          <p:cNvSpPr>
            <a:spLocks noChangeAspect="1" noChangeShapeType="1"/>
          </p:cNvSpPr>
          <p:nvPr/>
        </p:nvSpPr>
        <p:spPr bwMode="auto">
          <a:xfrm>
            <a:off x="7835900" y="1630363"/>
            <a:ext cx="762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7" name="Line 107"/>
          <p:cNvSpPr>
            <a:spLocks noChangeAspect="1" noChangeShapeType="1"/>
          </p:cNvSpPr>
          <p:nvPr/>
        </p:nvSpPr>
        <p:spPr bwMode="auto">
          <a:xfrm flipV="1">
            <a:off x="4637088" y="4784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8" name="Line 108"/>
          <p:cNvSpPr>
            <a:spLocks noChangeAspect="1" noChangeShapeType="1"/>
          </p:cNvSpPr>
          <p:nvPr/>
        </p:nvSpPr>
        <p:spPr bwMode="auto">
          <a:xfrm flipV="1">
            <a:off x="5030788" y="4784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9" name="Line 109"/>
          <p:cNvSpPr>
            <a:spLocks noChangeAspect="1" noChangeShapeType="1"/>
          </p:cNvSpPr>
          <p:nvPr/>
        </p:nvSpPr>
        <p:spPr bwMode="auto">
          <a:xfrm flipV="1">
            <a:off x="5438775" y="4784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0" name="Line 110"/>
          <p:cNvSpPr>
            <a:spLocks noChangeAspect="1" noChangeShapeType="1"/>
          </p:cNvSpPr>
          <p:nvPr/>
        </p:nvSpPr>
        <p:spPr bwMode="auto">
          <a:xfrm flipV="1">
            <a:off x="5830888" y="4784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1" name="Line 111"/>
          <p:cNvSpPr>
            <a:spLocks noChangeAspect="1" noChangeShapeType="1"/>
          </p:cNvSpPr>
          <p:nvPr/>
        </p:nvSpPr>
        <p:spPr bwMode="auto">
          <a:xfrm flipV="1">
            <a:off x="6235700" y="4784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2" name="Line 112"/>
          <p:cNvSpPr>
            <a:spLocks noChangeAspect="1" noChangeShapeType="1"/>
          </p:cNvSpPr>
          <p:nvPr/>
        </p:nvSpPr>
        <p:spPr bwMode="auto">
          <a:xfrm flipV="1">
            <a:off x="6632575" y="4784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3" name="Line 113"/>
          <p:cNvSpPr>
            <a:spLocks noChangeAspect="1" noChangeShapeType="1"/>
          </p:cNvSpPr>
          <p:nvPr/>
        </p:nvSpPr>
        <p:spPr bwMode="auto">
          <a:xfrm flipV="1">
            <a:off x="7037388" y="4784725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4" name="Line 114"/>
          <p:cNvSpPr>
            <a:spLocks noChangeAspect="1" noChangeShapeType="1"/>
          </p:cNvSpPr>
          <p:nvPr/>
        </p:nvSpPr>
        <p:spPr bwMode="auto">
          <a:xfrm flipV="1">
            <a:off x="7429500" y="4784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5" name="Line 115"/>
          <p:cNvSpPr>
            <a:spLocks noChangeAspect="1" noChangeShapeType="1"/>
          </p:cNvSpPr>
          <p:nvPr/>
        </p:nvSpPr>
        <p:spPr bwMode="auto">
          <a:xfrm flipV="1">
            <a:off x="7835900" y="4784725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6" name="Line 116"/>
          <p:cNvSpPr>
            <a:spLocks noChangeAspect="1" noChangeShapeType="1"/>
          </p:cNvSpPr>
          <p:nvPr/>
        </p:nvSpPr>
        <p:spPr bwMode="auto">
          <a:xfrm flipV="1">
            <a:off x="7835900" y="1630363"/>
            <a:ext cx="3175" cy="31543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7" name="Line 117"/>
          <p:cNvSpPr>
            <a:spLocks noChangeAspect="1" noChangeShapeType="1"/>
          </p:cNvSpPr>
          <p:nvPr/>
        </p:nvSpPr>
        <p:spPr bwMode="auto">
          <a:xfrm>
            <a:off x="4637088" y="4784725"/>
            <a:ext cx="319881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8" name="Line 118"/>
          <p:cNvSpPr>
            <a:spLocks noChangeAspect="1" noChangeShapeType="1"/>
          </p:cNvSpPr>
          <p:nvPr/>
        </p:nvSpPr>
        <p:spPr bwMode="auto">
          <a:xfrm flipH="1" flipV="1">
            <a:off x="7037388" y="3578225"/>
            <a:ext cx="392112" cy="190500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9" name="Line 119"/>
          <p:cNvSpPr>
            <a:spLocks noChangeAspect="1" noChangeShapeType="1"/>
          </p:cNvSpPr>
          <p:nvPr/>
        </p:nvSpPr>
        <p:spPr bwMode="auto">
          <a:xfrm flipH="1" flipV="1">
            <a:off x="6632575" y="3327400"/>
            <a:ext cx="404813" cy="250825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0" name="Line 120"/>
          <p:cNvSpPr>
            <a:spLocks noChangeAspect="1" noChangeShapeType="1"/>
          </p:cNvSpPr>
          <p:nvPr/>
        </p:nvSpPr>
        <p:spPr bwMode="auto">
          <a:xfrm flipH="1" flipV="1">
            <a:off x="6235700" y="3162300"/>
            <a:ext cx="396875" cy="165100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1" name="Line 121"/>
          <p:cNvSpPr>
            <a:spLocks noChangeAspect="1" noChangeShapeType="1"/>
          </p:cNvSpPr>
          <p:nvPr/>
        </p:nvSpPr>
        <p:spPr bwMode="auto">
          <a:xfrm flipH="1" flipV="1">
            <a:off x="5830888" y="3089275"/>
            <a:ext cx="404812" cy="73025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2" name="Line 122"/>
          <p:cNvSpPr>
            <a:spLocks noChangeAspect="1" noChangeShapeType="1"/>
          </p:cNvSpPr>
          <p:nvPr/>
        </p:nvSpPr>
        <p:spPr bwMode="auto">
          <a:xfrm flipH="1" flipV="1">
            <a:off x="5438775" y="2835275"/>
            <a:ext cx="392113" cy="254000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3" name="Line 123"/>
          <p:cNvSpPr>
            <a:spLocks noChangeAspect="1" noChangeShapeType="1"/>
          </p:cNvSpPr>
          <p:nvPr/>
        </p:nvSpPr>
        <p:spPr bwMode="auto">
          <a:xfrm flipH="1">
            <a:off x="5030788" y="2835275"/>
            <a:ext cx="407987" cy="63500"/>
          </a:xfrm>
          <a:prstGeom prst="line">
            <a:avLst/>
          </a:prstGeom>
          <a:noFill/>
          <a:ln w="254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4" name="Line 124"/>
          <p:cNvSpPr>
            <a:spLocks noChangeAspect="1" noChangeShapeType="1"/>
          </p:cNvSpPr>
          <p:nvPr/>
        </p:nvSpPr>
        <p:spPr bwMode="auto">
          <a:xfrm flipH="1" flipV="1">
            <a:off x="7037388" y="2951163"/>
            <a:ext cx="392112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75" name="Line 125"/>
          <p:cNvSpPr>
            <a:spLocks noChangeAspect="1" noChangeShapeType="1"/>
          </p:cNvSpPr>
          <p:nvPr/>
        </p:nvSpPr>
        <p:spPr bwMode="auto">
          <a:xfrm flipH="1" flipV="1">
            <a:off x="6632575" y="2586038"/>
            <a:ext cx="404813" cy="3651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76" name="Line 126"/>
          <p:cNvSpPr>
            <a:spLocks noChangeAspect="1" noChangeShapeType="1"/>
          </p:cNvSpPr>
          <p:nvPr/>
        </p:nvSpPr>
        <p:spPr bwMode="auto">
          <a:xfrm flipH="1">
            <a:off x="6235700" y="2586038"/>
            <a:ext cx="39687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77" name="Line 127"/>
          <p:cNvSpPr>
            <a:spLocks noChangeAspect="1" noChangeShapeType="1"/>
          </p:cNvSpPr>
          <p:nvPr/>
        </p:nvSpPr>
        <p:spPr bwMode="auto">
          <a:xfrm flipH="1" flipV="1">
            <a:off x="5830888" y="2409825"/>
            <a:ext cx="404812" cy="1762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78" name="Line 128"/>
          <p:cNvSpPr>
            <a:spLocks noChangeAspect="1" noChangeShapeType="1"/>
          </p:cNvSpPr>
          <p:nvPr/>
        </p:nvSpPr>
        <p:spPr bwMode="auto">
          <a:xfrm flipH="1" flipV="1">
            <a:off x="5438775" y="2070100"/>
            <a:ext cx="392113" cy="3397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79" name="Line 129"/>
          <p:cNvSpPr>
            <a:spLocks noChangeAspect="1" noChangeShapeType="1"/>
          </p:cNvSpPr>
          <p:nvPr/>
        </p:nvSpPr>
        <p:spPr bwMode="auto">
          <a:xfrm flipH="1">
            <a:off x="5030788" y="2070100"/>
            <a:ext cx="407987" cy="10048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680" name="Line 130"/>
          <p:cNvSpPr>
            <a:spLocks noChangeAspect="1" noChangeShapeType="1"/>
          </p:cNvSpPr>
          <p:nvPr/>
        </p:nvSpPr>
        <p:spPr bwMode="auto">
          <a:xfrm flipH="1" flipV="1">
            <a:off x="7037388" y="3452813"/>
            <a:ext cx="392112" cy="1397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1" name="Line 131"/>
          <p:cNvSpPr>
            <a:spLocks noChangeAspect="1" noChangeShapeType="1"/>
          </p:cNvSpPr>
          <p:nvPr/>
        </p:nvSpPr>
        <p:spPr bwMode="auto">
          <a:xfrm flipH="1" flipV="1">
            <a:off x="6632575" y="3113088"/>
            <a:ext cx="404813" cy="33972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2" name="Line 132"/>
          <p:cNvSpPr>
            <a:spLocks noChangeAspect="1" noChangeShapeType="1"/>
          </p:cNvSpPr>
          <p:nvPr/>
        </p:nvSpPr>
        <p:spPr bwMode="auto">
          <a:xfrm flipH="1" flipV="1">
            <a:off x="6235700" y="3038475"/>
            <a:ext cx="396875" cy="74613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3" name="Line 133"/>
          <p:cNvSpPr>
            <a:spLocks noChangeAspect="1" noChangeShapeType="1"/>
          </p:cNvSpPr>
          <p:nvPr/>
        </p:nvSpPr>
        <p:spPr bwMode="auto">
          <a:xfrm flipH="1" flipV="1">
            <a:off x="5830888" y="2862263"/>
            <a:ext cx="404812" cy="17621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4" name="Line 134"/>
          <p:cNvSpPr>
            <a:spLocks noChangeAspect="1" noChangeShapeType="1"/>
          </p:cNvSpPr>
          <p:nvPr/>
        </p:nvSpPr>
        <p:spPr bwMode="auto">
          <a:xfrm flipH="1" flipV="1">
            <a:off x="5438775" y="2847975"/>
            <a:ext cx="392113" cy="14288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5" name="Line 135"/>
          <p:cNvSpPr>
            <a:spLocks noChangeAspect="1" noChangeShapeType="1"/>
          </p:cNvSpPr>
          <p:nvPr/>
        </p:nvSpPr>
        <p:spPr bwMode="auto">
          <a:xfrm flipH="1">
            <a:off x="5030788" y="2847975"/>
            <a:ext cx="407987" cy="328613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6" name="Oval 136"/>
          <p:cNvSpPr>
            <a:spLocks noChangeAspect="1" noChangeArrowheads="1"/>
          </p:cNvSpPr>
          <p:nvPr/>
        </p:nvSpPr>
        <p:spPr bwMode="auto">
          <a:xfrm>
            <a:off x="7386638" y="3722688"/>
            <a:ext cx="114300" cy="100012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7" name="Oval 137"/>
          <p:cNvSpPr>
            <a:spLocks noChangeAspect="1" noChangeArrowheads="1"/>
          </p:cNvSpPr>
          <p:nvPr/>
        </p:nvSpPr>
        <p:spPr bwMode="auto">
          <a:xfrm>
            <a:off x="6978650" y="3521075"/>
            <a:ext cx="114300" cy="114300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8" name="Oval 138"/>
          <p:cNvSpPr>
            <a:spLocks noChangeAspect="1" noChangeArrowheads="1"/>
          </p:cNvSpPr>
          <p:nvPr/>
        </p:nvSpPr>
        <p:spPr bwMode="auto">
          <a:xfrm>
            <a:off x="6584950" y="3282950"/>
            <a:ext cx="114300" cy="114300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9" name="Oval 139"/>
          <p:cNvSpPr>
            <a:spLocks noChangeAspect="1" noChangeArrowheads="1"/>
          </p:cNvSpPr>
          <p:nvPr/>
        </p:nvSpPr>
        <p:spPr bwMode="auto">
          <a:xfrm>
            <a:off x="6180138" y="3106738"/>
            <a:ext cx="115887" cy="114300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0" name="Oval 140"/>
          <p:cNvSpPr>
            <a:spLocks noChangeAspect="1" noChangeArrowheads="1"/>
          </p:cNvSpPr>
          <p:nvPr/>
        </p:nvSpPr>
        <p:spPr bwMode="auto">
          <a:xfrm>
            <a:off x="5786438" y="3030538"/>
            <a:ext cx="112712" cy="115887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1" name="Oval 141"/>
          <p:cNvSpPr>
            <a:spLocks noChangeAspect="1" noChangeArrowheads="1"/>
          </p:cNvSpPr>
          <p:nvPr/>
        </p:nvSpPr>
        <p:spPr bwMode="auto">
          <a:xfrm>
            <a:off x="5378450" y="2781300"/>
            <a:ext cx="115888" cy="111125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2" name="Oval 142"/>
          <p:cNvSpPr>
            <a:spLocks noChangeAspect="1" noChangeArrowheads="1"/>
          </p:cNvSpPr>
          <p:nvPr/>
        </p:nvSpPr>
        <p:spPr bwMode="auto">
          <a:xfrm>
            <a:off x="4987925" y="2854325"/>
            <a:ext cx="112713" cy="115888"/>
          </a:xfrm>
          <a:prstGeom prst="ellipse">
            <a:avLst/>
          </a:prstGeom>
          <a:solidFill>
            <a:srgbClr val="F939E7"/>
          </a:solidFill>
          <a:ln w="12700">
            <a:solidFill>
              <a:srgbClr val="F939E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3" name="Rectangle 143"/>
          <p:cNvSpPr>
            <a:spLocks noChangeAspect="1" noChangeArrowheads="1"/>
          </p:cNvSpPr>
          <p:nvPr/>
        </p:nvSpPr>
        <p:spPr bwMode="auto">
          <a:xfrm>
            <a:off x="7386638" y="3017838"/>
            <a:ext cx="114300" cy="115887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4" name="Rectangle 144"/>
          <p:cNvSpPr>
            <a:spLocks noChangeAspect="1" noChangeArrowheads="1"/>
          </p:cNvSpPr>
          <p:nvPr/>
        </p:nvSpPr>
        <p:spPr bwMode="auto">
          <a:xfrm>
            <a:off x="6978650" y="2905125"/>
            <a:ext cx="114300" cy="1143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5" name="Rectangle 145"/>
          <p:cNvSpPr>
            <a:spLocks noChangeAspect="1" noChangeArrowheads="1"/>
          </p:cNvSpPr>
          <p:nvPr/>
        </p:nvSpPr>
        <p:spPr bwMode="auto">
          <a:xfrm>
            <a:off x="6584950" y="2541588"/>
            <a:ext cx="114300" cy="112712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6" name="Rectangle 146"/>
          <p:cNvSpPr>
            <a:spLocks noChangeAspect="1" noChangeArrowheads="1"/>
          </p:cNvSpPr>
          <p:nvPr/>
        </p:nvSpPr>
        <p:spPr bwMode="auto">
          <a:xfrm>
            <a:off x="6180138" y="2541588"/>
            <a:ext cx="115887" cy="112712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7" name="Rectangle 147"/>
          <p:cNvSpPr>
            <a:spLocks noChangeAspect="1" noChangeArrowheads="1"/>
          </p:cNvSpPr>
          <p:nvPr/>
        </p:nvSpPr>
        <p:spPr bwMode="auto">
          <a:xfrm>
            <a:off x="5786438" y="2352675"/>
            <a:ext cx="112712" cy="1143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8" name="Rectangle 148"/>
          <p:cNvSpPr>
            <a:spLocks noChangeAspect="1" noChangeArrowheads="1"/>
          </p:cNvSpPr>
          <p:nvPr/>
        </p:nvSpPr>
        <p:spPr bwMode="auto">
          <a:xfrm>
            <a:off x="5378450" y="2025650"/>
            <a:ext cx="115888" cy="1143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9" name="Rectangle 149"/>
          <p:cNvSpPr>
            <a:spLocks noChangeAspect="1" noChangeArrowheads="1"/>
          </p:cNvSpPr>
          <p:nvPr/>
        </p:nvSpPr>
        <p:spPr bwMode="auto">
          <a:xfrm>
            <a:off x="4987925" y="3030538"/>
            <a:ext cx="112713" cy="115887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0" name="Freeform 150"/>
          <p:cNvSpPr>
            <a:spLocks noChangeAspect="1"/>
          </p:cNvSpPr>
          <p:nvPr/>
        </p:nvSpPr>
        <p:spPr bwMode="auto">
          <a:xfrm>
            <a:off x="7378700" y="3540125"/>
            <a:ext cx="114300" cy="112713"/>
          </a:xfrm>
          <a:custGeom>
            <a:avLst/>
            <a:gdLst>
              <a:gd name="T0" fmla="*/ 0 w 73"/>
              <a:gd name="T1" fmla="*/ 2147483647 h 77"/>
              <a:gd name="T2" fmla="*/ 2147483647 w 73"/>
              <a:gd name="T3" fmla="*/ 0 h 77"/>
              <a:gd name="T4" fmla="*/ 2147483647 w 73"/>
              <a:gd name="T5" fmla="*/ 2147483647 h 77"/>
              <a:gd name="T6" fmla="*/ 2147483647 w 73"/>
              <a:gd name="T7" fmla="*/ 2147483647 h 77"/>
              <a:gd name="T8" fmla="*/ 0 w 73"/>
              <a:gd name="T9" fmla="*/ 2147483647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77"/>
              <a:gd name="T17" fmla="*/ 73 w 73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77">
                <a:moveTo>
                  <a:pt x="0" y="35"/>
                </a:moveTo>
                <a:lnTo>
                  <a:pt x="32" y="0"/>
                </a:lnTo>
                <a:lnTo>
                  <a:pt x="73" y="35"/>
                </a:lnTo>
                <a:lnTo>
                  <a:pt x="32" y="77"/>
                </a:lnTo>
                <a:lnTo>
                  <a:pt x="0" y="35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1" name="Freeform 151"/>
          <p:cNvSpPr>
            <a:spLocks noChangeAspect="1"/>
          </p:cNvSpPr>
          <p:nvPr/>
        </p:nvSpPr>
        <p:spPr bwMode="auto">
          <a:xfrm>
            <a:off x="6973888" y="3389313"/>
            <a:ext cx="114300" cy="114300"/>
          </a:xfrm>
          <a:custGeom>
            <a:avLst/>
            <a:gdLst>
              <a:gd name="T0" fmla="*/ 0 w 72"/>
              <a:gd name="T1" fmla="*/ 2147483647 h 78"/>
              <a:gd name="T2" fmla="*/ 2147483647 w 72"/>
              <a:gd name="T3" fmla="*/ 0 h 78"/>
              <a:gd name="T4" fmla="*/ 2147483647 w 72"/>
              <a:gd name="T5" fmla="*/ 2147483647 h 78"/>
              <a:gd name="T6" fmla="*/ 2147483647 w 72"/>
              <a:gd name="T7" fmla="*/ 2147483647 h 78"/>
              <a:gd name="T8" fmla="*/ 0 w 72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8"/>
              <a:gd name="T17" fmla="*/ 72 w 7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8">
                <a:moveTo>
                  <a:pt x="0" y="43"/>
                </a:moveTo>
                <a:lnTo>
                  <a:pt x="40" y="0"/>
                </a:lnTo>
                <a:lnTo>
                  <a:pt x="72" y="43"/>
                </a:lnTo>
                <a:lnTo>
                  <a:pt x="40" y="78"/>
                </a:lnTo>
                <a:lnTo>
                  <a:pt x="0" y="43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2" name="Freeform 152"/>
          <p:cNvSpPr>
            <a:spLocks noChangeAspect="1"/>
          </p:cNvSpPr>
          <p:nvPr/>
        </p:nvSpPr>
        <p:spPr bwMode="auto">
          <a:xfrm>
            <a:off x="6578600" y="3063875"/>
            <a:ext cx="115888" cy="98425"/>
          </a:xfrm>
          <a:custGeom>
            <a:avLst/>
            <a:gdLst>
              <a:gd name="T0" fmla="*/ 0 w 73"/>
              <a:gd name="T1" fmla="*/ 2147483647 h 68"/>
              <a:gd name="T2" fmla="*/ 2147483647 w 73"/>
              <a:gd name="T3" fmla="*/ 0 h 68"/>
              <a:gd name="T4" fmla="*/ 2147483647 w 73"/>
              <a:gd name="T5" fmla="*/ 2147483647 h 68"/>
              <a:gd name="T6" fmla="*/ 2147483647 w 73"/>
              <a:gd name="T7" fmla="*/ 2147483647 h 68"/>
              <a:gd name="T8" fmla="*/ 0 w 73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68"/>
              <a:gd name="T17" fmla="*/ 73 w 73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68">
                <a:moveTo>
                  <a:pt x="0" y="34"/>
                </a:moveTo>
                <a:lnTo>
                  <a:pt x="33" y="0"/>
                </a:lnTo>
                <a:lnTo>
                  <a:pt x="73" y="34"/>
                </a:lnTo>
                <a:lnTo>
                  <a:pt x="33" y="68"/>
                </a:lnTo>
                <a:lnTo>
                  <a:pt x="0" y="34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3" name="Freeform 153"/>
          <p:cNvSpPr>
            <a:spLocks noChangeAspect="1"/>
          </p:cNvSpPr>
          <p:nvPr/>
        </p:nvSpPr>
        <p:spPr bwMode="auto">
          <a:xfrm>
            <a:off x="6172200" y="2987675"/>
            <a:ext cx="115888" cy="101600"/>
          </a:xfrm>
          <a:custGeom>
            <a:avLst/>
            <a:gdLst>
              <a:gd name="T0" fmla="*/ 0 w 73"/>
              <a:gd name="T1" fmla="*/ 2147483647 h 69"/>
              <a:gd name="T2" fmla="*/ 2147483647 w 73"/>
              <a:gd name="T3" fmla="*/ 0 h 69"/>
              <a:gd name="T4" fmla="*/ 2147483647 w 73"/>
              <a:gd name="T5" fmla="*/ 2147483647 h 69"/>
              <a:gd name="T6" fmla="*/ 2147483647 w 73"/>
              <a:gd name="T7" fmla="*/ 2147483647 h 69"/>
              <a:gd name="T8" fmla="*/ 0 w 73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69"/>
              <a:gd name="T17" fmla="*/ 73 w 73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69">
                <a:moveTo>
                  <a:pt x="0" y="35"/>
                </a:moveTo>
                <a:lnTo>
                  <a:pt x="40" y="0"/>
                </a:lnTo>
                <a:lnTo>
                  <a:pt x="73" y="35"/>
                </a:lnTo>
                <a:lnTo>
                  <a:pt x="40" y="69"/>
                </a:lnTo>
                <a:lnTo>
                  <a:pt x="0" y="35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4" name="Freeform 154"/>
          <p:cNvSpPr>
            <a:spLocks noChangeAspect="1"/>
          </p:cNvSpPr>
          <p:nvPr/>
        </p:nvSpPr>
        <p:spPr bwMode="auto">
          <a:xfrm>
            <a:off x="5780088" y="2811463"/>
            <a:ext cx="112712" cy="112712"/>
          </a:xfrm>
          <a:custGeom>
            <a:avLst/>
            <a:gdLst>
              <a:gd name="T0" fmla="*/ 0 w 72"/>
              <a:gd name="T1" fmla="*/ 2147483647 h 77"/>
              <a:gd name="T2" fmla="*/ 2147483647 w 72"/>
              <a:gd name="T3" fmla="*/ 0 h 77"/>
              <a:gd name="T4" fmla="*/ 2147483647 w 72"/>
              <a:gd name="T5" fmla="*/ 2147483647 h 77"/>
              <a:gd name="T6" fmla="*/ 2147483647 w 72"/>
              <a:gd name="T7" fmla="*/ 2147483647 h 77"/>
              <a:gd name="T8" fmla="*/ 0 w 72"/>
              <a:gd name="T9" fmla="*/ 2147483647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7"/>
              <a:gd name="T17" fmla="*/ 72 w 72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7">
                <a:moveTo>
                  <a:pt x="0" y="35"/>
                </a:moveTo>
                <a:lnTo>
                  <a:pt x="32" y="0"/>
                </a:lnTo>
                <a:lnTo>
                  <a:pt x="72" y="35"/>
                </a:lnTo>
                <a:lnTo>
                  <a:pt x="32" y="77"/>
                </a:lnTo>
                <a:lnTo>
                  <a:pt x="0" y="35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5" name="Freeform 155"/>
          <p:cNvSpPr>
            <a:spLocks noChangeAspect="1"/>
          </p:cNvSpPr>
          <p:nvPr/>
        </p:nvSpPr>
        <p:spPr bwMode="auto">
          <a:xfrm>
            <a:off x="5373688" y="2819400"/>
            <a:ext cx="115887" cy="112713"/>
          </a:xfrm>
          <a:custGeom>
            <a:avLst/>
            <a:gdLst>
              <a:gd name="T0" fmla="*/ 0 w 73"/>
              <a:gd name="T1" fmla="*/ 2147483647 h 77"/>
              <a:gd name="T2" fmla="*/ 2147483647 w 73"/>
              <a:gd name="T3" fmla="*/ 0 h 77"/>
              <a:gd name="T4" fmla="*/ 2147483647 w 73"/>
              <a:gd name="T5" fmla="*/ 2147483647 h 77"/>
              <a:gd name="T6" fmla="*/ 2147483647 w 73"/>
              <a:gd name="T7" fmla="*/ 2147483647 h 77"/>
              <a:gd name="T8" fmla="*/ 0 w 73"/>
              <a:gd name="T9" fmla="*/ 2147483647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77"/>
              <a:gd name="T17" fmla="*/ 73 w 73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77">
                <a:moveTo>
                  <a:pt x="0" y="34"/>
                </a:moveTo>
                <a:lnTo>
                  <a:pt x="41" y="0"/>
                </a:lnTo>
                <a:lnTo>
                  <a:pt x="73" y="34"/>
                </a:lnTo>
                <a:lnTo>
                  <a:pt x="41" y="77"/>
                </a:lnTo>
                <a:lnTo>
                  <a:pt x="0" y="34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6" name="Freeform 156"/>
          <p:cNvSpPr>
            <a:spLocks noChangeAspect="1"/>
          </p:cNvSpPr>
          <p:nvPr/>
        </p:nvSpPr>
        <p:spPr bwMode="auto">
          <a:xfrm>
            <a:off x="4979988" y="3113088"/>
            <a:ext cx="112712" cy="112712"/>
          </a:xfrm>
          <a:custGeom>
            <a:avLst/>
            <a:gdLst>
              <a:gd name="T0" fmla="*/ 0 w 72"/>
              <a:gd name="T1" fmla="*/ 2147483647 h 77"/>
              <a:gd name="T2" fmla="*/ 2147483647 w 72"/>
              <a:gd name="T3" fmla="*/ 0 h 77"/>
              <a:gd name="T4" fmla="*/ 2147483647 w 72"/>
              <a:gd name="T5" fmla="*/ 2147483647 h 77"/>
              <a:gd name="T6" fmla="*/ 2147483647 w 72"/>
              <a:gd name="T7" fmla="*/ 2147483647 h 77"/>
              <a:gd name="T8" fmla="*/ 0 w 72"/>
              <a:gd name="T9" fmla="*/ 2147483647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7"/>
              <a:gd name="T17" fmla="*/ 72 w 72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7">
                <a:moveTo>
                  <a:pt x="0" y="43"/>
                </a:moveTo>
                <a:lnTo>
                  <a:pt x="32" y="0"/>
                </a:lnTo>
                <a:lnTo>
                  <a:pt x="72" y="43"/>
                </a:lnTo>
                <a:lnTo>
                  <a:pt x="32" y="77"/>
                </a:lnTo>
                <a:lnTo>
                  <a:pt x="0" y="43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4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7" name="Rectangle 157"/>
          <p:cNvSpPr>
            <a:spLocks noChangeAspect="1" noChangeArrowheads="1"/>
          </p:cNvSpPr>
          <p:nvPr/>
        </p:nvSpPr>
        <p:spPr bwMode="auto">
          <a:xfrm>
            <a:off x="7934325" y="4633913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0</a:t>
            </a:r>
            <a:endParaRPr lang="en-GB" b="1" dirty="0"/>
          </a:p>
        </p:txBody>
      </p:sp>
      <p:sp>
        <p:nvSpPr>
          <p:cNvPr id="23708" name="Rectangle 158"/>
          <p:cNvSpPr>
            <a:spLocks noChangeAspect="1" noChangeArrowheads="1"/>
          </p:cNvSpPr>
          <p:nvPr/>
        </p:nvSpPr>
        <p:spPr bwMode="auto">
          <a:xfrm>
            <a:off x="7934325" y="3992563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20</a:t>
            </a:r>
            <a:endParaRPr lang="en-GB" b="1" dirty="0"/>
          </a:p>
        </p:txBody>
      </p:sp>
      <p:sp>
        <p:nvSpPr>
          <p:cNvPr id="23709" name="Rectangle 159"/>
          <p:cNvSpPr>
            <a:spLocks noChangeAspect="1" noChangeArrowheads="1"/>
          </p:cNvSpPr>
          <p:nvPr/>
        </p:nvSpPr>
        <p:spPr bwMode="auto">
          <a:xfrm>
            <a:off x="7934325" y="3376613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40</a:t>
            </a:r>
            <a:endParaRPr lang="en-GB" b="1" dirty="0"/>
          </a:p>
        </p:txBody>
      </p:sp>
      <p:sp>
        <p:nvSpPr>
          <p:cNvPr id="23710" name="Rectangle 160"/>
          <p:cNvSpPr>
            <a:spLocks noChangeAspect="1" noChangeArrowheads="1"/>
          </p:cNvSpPr>
          <p:nvPr/>
        </p:nvSpPr>
        <p:spPr bwMode="auto">
          <a:xfrm>
            <a:off x="7934325" y="2736850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60</a:t>
            </a:r>
            <a:endParaRPr lang="en-GB" b="1" dirty="0"/>
          </a:p>
        </p:txBody>
      </p:sp>
      <p:sp>
        <p:nvSpPr>
          <p:cNvPr id="23711" name="Rectangle 161"/>
          <p:cNvSpPr>
            <a:spLocks noChangeAspect="1" noChangeArrowheads="1"/>
          </p:cNvSpPr>
          <p:nvPr/>
        </p:nvSpPr>
        <p:spPr bwMode="auto">
          <a:xfrm>
            <a:off x="7934325" y="2106613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80</a:t>
            </a:r>
            <a:endParaRPr lang="en-GB" b="1" dirty="0"/>
          </a:p>
        </p:txBody>
      </p:sp>
      <p:sp>
        <p:nvSpPr>
          <p:cNvPr id="23712" name="Rectangle 162"/>
          <p:cNvSpPr>
            <a:spLocks noChangeAspect="1" noChangeArrowheads="1"/>
          </p:cNvSpPr>
          <p:nvPr/>
        </p:nvSpPr>
        <p:spPr bwMode="auto">
          <a:xfrm>
            <a:off x="7935913" y="1479550"/>
            <a:ext cx="3510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100</a:t>
            </a:r>
            <a:endParaRPr lang="en-GB" b="1" dirty="0"/>
          </a:p>
        </p:txBody>
      </p:sp>
      <p:sp>
        <p:nvSpPr>
          <p:cNvPr id="23713" name="Rectangle 163"/>
          <p:cNvSpPr>
            <a:spLocks noChangeAspect="1" noChangeArrowheads="1"/>
          </p:cNvSpPr>
          <p:nvPr/>
        </p:nvSpPr>
        <p:spPr bwMode="auto">
          <a:xfrm>
            <a:off x="4929188" y="4857750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0</a:t>
            </a:r>
            <a:endParaRPr lang="en-GB" b="1" dirty="0"/>
          </a:p>
        </p:txBody>
      </p:sp>
      <p:sp>
        <p:nvSpPr>
          <p:cNvPr id="23714" name="Rectangle 164"/>
          <p:cNvSpPr>
            <a:spLocks noChangeAspect="1" noChangeArrowheads="1"/>
          </p:cNvSpPr>
          <p:nvPr/>
        </p:nvSpPr>
        <p:spPr bwMode="auto">
          <a:xfrm>
            <a:off x="5370513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1</a:t>
            </a:r>
            <a:endParaRPr lang="en-GB" b="1" dirty="0"/>
          </a:p>
        </p:txBody>
      </p:sp>
      <p:sp>
        <p:nvSpPr>
          <p:cNvPr id="23715" name="Rectangle 165"/>
          <p:cNvSpPr>
            <a:spLocks noChangeAspect="1" noChangeArrowheads="1"/>
          </p:cNvSpPr>
          <p:nvPr/>
        </p:nvSpPr>
        <p:spPr bwMode="auto">
          <a:xfrm>
            <a:off x="5767388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2</a:t>
            </a:r>
            <a:endParaRPr lang="en-GB" b="1" dirty="0"/>
          </a:p>
        </p:txBody>
      </p:sp>
      <p:sp>
        <p:nvSpPr>
          <p:cNvPr id="23716" name="Rectangle 166"/>
          <p:cNvSpPr>
            <a:spLocks noChangeAspect="1" noChangeArrowheads="1"/>
          </p:cNvSpPr>
          <p:nvPr/>
        </p:nvSpPr>
        <p:spPr bwMode="auto">
          <a:xfrm>
            <a:off x="6172200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3</a:t>
            </a:r>
            <a:endParaRPr lang="en-GB" b="1" dirty="0"/>
          </a:p>
        </p:txBody>
      </p:sp>
      <p:sp>
        <p:nvSpPr>
          <p:cNvPr id="23717" name="Rectangle 167"/>
          <p:cNvSpPr>
            <a:spLocks noChangeAspect="1" noChangeArrowheads="1"/>
          </p:cNvSpPr>
          <p:nvPr/>
        </p:nvSpPr>
        <p:spPr bwMode="auto">
          <a:xfrm>
            <a:off x="6564313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4</a:t>
            </a:r>
            <a:endParaRPr lang="en-GB" b="1" dirty="0"/>
          </a:p>
        </p:txBody>
      </p:sp>
      <p:sp>
        <p:nvSpPr>
          <p:cNvPr id="23718" name="Rectangle 168"/>
          <p:cNvSpPr>
            <a:spLocks noChangeAspect="1" noChangeArrowheads="1"/>
          </p:cNvSpPr>
          <p:nvPr/>
        </p:nvSpPr>
        <p:spPr bwMode="auto">
          <a:xfrm>
            <a:off x="6973888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5</a:t>
            </a:r>
            <a:endParaRPr lang="en-GB" b="1" dirty="0"/>
          </a:p>
        </p:txBody>
      </p:sp>
      <p:sp>
        <p:nvSpPr>
          <p:cNvPr id="23719" name="Rectangle 169"/>
          <p:cNvSpPr>
            <a:spLocks noChangeAspect="1" noChangeArrowheads="1"/>
          </p:cNvSpPr>
          <p:nvPr/>
        </p:nvSpPr>
        <p:spPr bwMode="auto">
          <a:xfrm>
            <a:off x="7366000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6</a:t>
            </a:r>
            <a:endParaRPr lang="en-GB" b="1" dirty="0"/>
          </a:p>
        </p:txBody>
      </p:sp>
      <p:sp>
        <p:nvSpPr>
          <p:cNvPr id="23720" name="Rectangle 170"/>
          <p:cNvSpPr>
            <a:spLocks noChangeAspect="1" noChangeArrowheads="1"/>
          </p:cNvSpPr>
          <p:nvPr/>
        </p:nvSpPr>
        <p:spPr bwMode="auto">
          <a:xfrm>
            <a:off x="7772400" y="484663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dirty="0"/>
              <a:t>7</a:t>
            </a:r>
            <a:endParaRPr lang="en-GB" b="1" dirty="0"/>
          </a:p>
        </p:txBody>
      </p:sp>
      <p:sp>
        <p:nvSpPr>
          <p:cNvPr id="23721" name="Rectangle 171"/>
          <p:cNvSpPr>
            <a:spLocks noChangeArrowheads="1"/>
          </p:cNvSpPr>
          <p:nvPr/>
        </p:nvSpPr>
        <p:spPr bwMode="auto">
          <a:xfrm rot="-5400000">
            <a:off x="7505700" y="2995613"/>
            <a:ext cx="1979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ym typeface="Symbol" pitchFamily="18" charset="2"/>
              </a:rPr>
              <a:t></a:t>
            </a:r>
            <a:r>
              <a:rPr lang="en-GB" b="1"/>
              <a:t>-Cell Function, %</a:t>
            </a:r>
          </a:p>
        </p:txBody>
      </p:sp>
      <p:sp>
        <p:nvSpPr>
          <p:cNvPr id="23722" name="Rectangle 172"/>
          <p:cNvSpPr>
            <a:spLocks noChangeArrowheads="1"/>
          </p:cNvSpPr>
          <p:nvPr/>
        </p:nvSpPr>
        <p:spPr bwMode="auto">
          <a:xfrm>
            <a:off x="3087688" y="5141913"/>
            <a:ext cx="295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/>
              <a:t>Years From Randomization</a:t>
            </a:r>
            <a:endParaRPr lang="en-GB"/>
          </a:p>
        </p:txBody>
      </p:sp>
      <p:sp>
        <p:nvSpPr>
          <p:cNvPr id="23723" name="Rectangle 173"/>
          <p:cNvSpPr>
            <a:spLocks noChangeArrowheads="1"/>
          </p:cNvSpPr>
          <p:nvPr/>
        </p:nvSpPr>
        <p:spPr bwMode="auto">
          <a:xfrm>
            <a:off x="1924050" y="1479550"/>
            <a:ext cx="17962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 dirty="0" err="1"/>
              <a:t>Nonobese</a:t>
            </a:r>
            <a:r>
              <a:rPr lang="en-GB" b="1" dirty="0"/>
              <a:t> Patients</a:t>
            </a:r>
          </a:p>
        </p:txBody>
      </p:sp>
      <p:sp>
        <p:nvSpPr>
          <p:cNvPr id="23724" name="Rectangle 174"/>
          <p:cNvSpPr>
            <a:spLocks noChangeArrowheads="1"/>
          </p:cNvSpPr>
          <p:nvPr/>
        </p:nvSpPr>
        <p:spPr bwMode="auto">
          <a:xfrm>
            <a:off x="5530850" y="1479550"/>
            <a:ext cx="1429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 dirty="0"/>
              <a:t>Obese Patients</a:t>
            </a:r>
          </a:p>
        </p:txBody>
      </p:sp>
      <p:sp>
        <p:nvSpPr>
          <p:cNvPr id="23725" name="Rectangle 176"/>
          <p:cNvSpPr>
            <a:spLocks noGrp="1" noChangeArrowheads="1"/>
          </p:cNvSpPr>
          <p:nvPr>
            <p:ph type="title" idx="4294967295"/>
          </p:nvPr>
        </p:nvSpPr>
        <p:spPr>
          <a:xfrm>
            <a:off x="-214313" y="285750"/>
            <a:ext cx="9144001" cy="1143000"/>
          </a:xfrm>
          <a:noFill/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GB" sz="2400" dirty="0" smtClean="0">
                <a:solidFill>
                  <a:schemeClr val="tx1"/>
                </a:solidFill>
                <a:effectLst/>
              </a:rPr>
              <a:t>        </a:t>
            </a:r>
            <a:r>
              <a:rPr lang="en-GB" sz="2800" b="1" dirty="0" smtClean="0">
                <a:solidFill>
                  <a:srgbClr val="002060"/>
                </a:solidFill>
                <a:effectLst/>
              </a:rPr>
              <a:t>Progressive Loss of </a:t>
            </a:r>
            <a:r>
              <a:rPr lang="en-GB" sz="2800" b="1" dirty="0" smtClean="0">
                <a:solidFill>
                  <a:srgbClr val="002060"/>
                </a:solidFill>
                <a:effectLst/>
                <a:sym typeface="Symbol" pitchFamily="18" charset="2"/>
              </a:rPr>
              <a:t></a:t>
            </a:r>
            <a:r>
              <a:rPr lang="en-GB" sz="2800" b="1" dirty="0" smtClean="0">
                <a:solidFill>
                  <a:srgbClr val="002060"/>
                </a:solidFill>
                <a:effectLst/>
              </a:rPr>
              <a:t>-Cell  Function in T2DM: UKPDS</a:t>
            </a:r>
            <a:endParaRPr lang="en-GB" sz="3200" b="1" dirty="0" smtClean="0">
              <a:solidFill>
                <a:srgbClr val="002060"/>
              </a:solidFill>
              <a:effectLst/>
            </a:endParaRPr>
          </a:p>
        </p:txBody>
      </p:sp>
      <p:cxnSp>
        <p:nvCxnSpPr>
          <p:cNvPr id="175" name="Straight Connector 174"/>
          <p:cNvCxnSpPr>
            <a:stCxn id="23584" idx="1"/>
            <a:endCxn id="23595" idx="0"/>
          </p:cNvCxnSpPr>
          <p:nvPr/>
        </p:nvCxnSpPr>
        <p:spPr>
          <a:xfrm rot="16200000" flipH="1">
            <a:off x="-314325" y="3208337"/>
            <a:ext cx="3152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23595" idx="0"/>
          </p:cNvCxnSpPr>
          <p:nvPr/>
        </p:nvCxnSpPr>
        <p:spPr>
          <a:xfrm rot="16200000" flipH="1">
            <a:off x="2870994" y="3175793"/>
            <a:ext cx="15875" cy="3233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3667" idx="0"/>
            <a:endCxn id="23667" idx="1"/>
          </p:cNvCxnSpPr>
          <p:nvPr/>
        </p:nvCxnSpPr>
        <p:spPr>
          <a:xfrm rot="16200000" flipH="1">
            <a:off x="6235700" y="3186113"/>
            <a:ext cx="1588" cy="319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3667" idx="0"/>
          </p:cNvCxnSpPr>
          <p:nvPr/>
        </p:nvCxnSpPr>
        <p:spPr>
          <a:xfrm rot="5400000" flipH="1" flipV="1">
            <a:off x="3050381" y="3186907"/>
            <a:ext cx="3184525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 flipH="1" flipV="1">
            <a:off x="6261894" y="3186907"/>
            <a:ext cx="3184525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50875" y="990600"/>
            <a:ext cx="79819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8B721B0-F5F2-4C39-9EE8-1E5227D0092B}" type="slidenum">
              <a:rPr lang="en-GB" smtClean="0">
                <a:latin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2991" y="719068"/>
            <a:ext cx="6338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 2 DM treatment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590112" y="2362200"/>
            <a:ext cx="75632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Intensification</a:t>
            </a:r>
          </a:p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how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487" y="3144322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?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0112" y="2057400"/>
            <a:ext cx="75632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0400" y="5943600"/>
            <a:ext cx="2514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Resources and</a:t>
            </a:r>
          </a:p>
          <a:p>
            <a:pPr algn="ctr"/>
            <a:r>
              <a:rPr lang="en-US" dirty="0" smtClean="0"/>
              <a:t>Support system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00400" y="5181600"/>
            <a:ext cx="2514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Motivation</a:t>
            </a:r>
          </a:p>
          <a:p>
            <a:pPr algn="ctr"/>
            <a:r>
              <a:rPr lang="en-US" dirty="0" smtClean="0"/>
              <a:t>Self-care capacities</a:t>
            </a:r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00400" y="4419600"/>
            <a:ext cx="2514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Established vascular complications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200400" y="3657600"/>
            <a:ext cx="2514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Important </a:t>
            </a:r>
          </a:p>
          <a:p>
            <a:pPr algn="ctr"/>
            <a:r>
              <a:rPr lang="en-US" dirty="0" smtClean="0"/>
              <a:t>co-morbidities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00400" y="2895600"/>
            <a:ext cx="2514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expectancy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2133600"/>
            <a:ext cx="2514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Disease duration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200400" y="1371600"/>
            <a:ext cx="2514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Risks potentially associated with hypoglycemia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1524000"/>
            <a:ext cx="62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2133600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Newly</a:t>
            </a:r>
          </a:p>
          <a:p>
            <a:r>
              <a:rPr lang="en-US" dirty="0" smtClean="0"/>
              <a:t> diagnosed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0" y="304800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43600" y="30480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15240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3886200"/>
            <a:ext cx="8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Absent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495800"/>
            <a:ext cx="8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Absent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53340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6096000"/>
            <a:ext cx="108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43600" y="2133600"/>
            <a:ext cx="98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</a:t>
            </a:r>
          </a:p>
          <a:p>
            <a:r>
              <a:rPr lang="en-US" dirty="0" smtClean="0"/>
              <a:t>standing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43600" y="3810000"/>
            <a:ext cx="75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4572000"/>
            <a:ext cx="75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19800" y="5257800"/>
            <a:ext cx="62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43600" y="6019800"/>
            <a:ext cx="93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38200" y="1295400"/>
            <a:ext cx="914400" cy="5181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162800" y="1371600"/>
            <a:ext cx="914400" cy="518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641970" y="3489915"/>
            <a:ext cx="3786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More  Stringent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735326" y="3642315"/>
            <a:ext cx="3624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Less   Stringent</a:t>
            </a:r>
            <a:endParaRPr lang="en-US" sz="4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85851" y="424189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HbA1c  </a:t>
            </a:r>
            <a:endParaRPr lang="en-US" sz="2800" b="1" dirty="0"/>
          </a:p>
        </p:txBody>
      </p:sp>
      <p:cxnSp>
        <p:nvCxnSpPr>
          <p:cNvPr id="41" name="Straight Connector 40"/>
          <p:cNvCxnSpPr>
            <a:stCxn id="39" idx="1"/>
          </p:cNvCxnSpPr>
          <p:nvPr/>
        </p:nvCxnSpPr>
        <p:spPr>
          <a:xfrm flipH="1">
            <a:off x="1295400" y="685799"/>
            <a:ext cx="249045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1029494" y="95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9" idx="3"/>
          </p:cNvCxnSpPr>
          <p:nvPr/>
        </p:nvCxnSpPr>
        <p:spPr>
          <a:xfrm flipH="1">
            <a:off x="5103841" y="674132"/>
            <a:ext cx="2516159" cy="116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7354094" y="95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00400" y="990600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Patient /Disease 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228600" y="6608928"/>
            <a:ext cx="2971800" cy="2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8" rIns="91395" bIns="45698">
            <a:spAutoFit/>
          </a:bodyPr>
          <a:lstStyle/>
          <a:p>
            <a:r>
              <a:rPr lang="en-US" altLang="en-US" sz="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ＭＳ Ｐゴシック" pitchFamily="34" charset="-128"/>
                <a:cs typeface="Times" pitchFamily="18" charset="0"/>
              </a:rPr>
              <a:t>Inzucchi</a:t>
            </a:r>
            <a:r>
              <a:rPr lang="en-US" alt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ＭＳ Ｐゴシック" pitchFamily="34" charset="-128"/>
                <a:cs typeface="Times" pitchFamily="18" charset="0"/>
              </a:rPr>
              <a:t> </a:t>
            </a:r>
            <a:r>
              <a:rPr lang="en-US" alt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ＭＳ Ｐゴシック" pitchFamily="34" charset="-128"/>
                <a:cs typeface="Times" pitchFamily="18" charset="0"/>
              </a:rPr>
              <a:t>et al. Diabetes Care 2015;38:140-149</a:t>
            </a:r>
            <a:endParaRPr lang="en-US" altLang="en-US" sz="9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ＭＳ Ｐゴシック" pitchFamily="34" charset="-128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033" y="27355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– 7%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96587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 – 8%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055961" y="3276600"/>
            <a:ext cx="2590800" cy="1905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Metformin 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22110" y="2281447"/>
            <a:ext cx="1905000" cy="10759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SU</a:t>
            </a:r>
            <a:endParaRPr lang="en-US" sz="4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2110" y="3733800"/>
            <a:ext cx="19050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TZD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22110" y="5181600"/>
            <a:ext cx="1905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Insulin 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212006" y="2200695"/>
            <a:ext cx="1905000" cy="10759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GLP-1</a:t>
            </a:r>
            <a:endParaRPr lang="en-US" sz="4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248400" y="3671326"/>
            <a:ext cx="19050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DPP-4-i</a:t>
            </a:r>
            <a:endParaRPr lang="en-US" sz="36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248400" y="5181600"/>
            <a:ext cx="1905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SGLT-2-i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29437" y="457200"/>
            <a:ext cx="563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Anti-Hyperglycemic Agents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endCxn id="15" idx="3"/>
          </p:cNvCxnSpPr>
          <p:nvPr/>
        </p:nvCxnSpPr>
        <p:spPr>
          <a:xfrm flipH="1" flipV="1">
            <a:off x="2527110" y="2819400"/>
            <a:ext cx="1892490" cy="457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19600" y="2738646"/>
            <a:ext cx="1792406" cy="537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46761" y="4229100"/>
            <a:ext cx="5652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</p:cNvCxnSpPr>
          <p:nvPr/>
        </p:nvCxnSpPr>
        <p:spPr>
          <a:xfrm flipH="1">
            <a:off x="2527110" y="4229100"/>
            <a:ext cx="528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2818" y="5173717"/>
            <a:ext cx="1785582" cy="435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7" idx="3"/>
          </p:cNvCxnSpPr>
          <p:nvPr/>
        </p:nvCxnSpPr>
        <p:spPr>
          <a:xfrm flipH="1">
            <a:off x="2527110" y="5173718"/>
            <a:ext cx="1935708" cy="465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7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77024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 2 DM treatment</a:t>
            </a:r>
            <a:b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Intensification 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6386" y="3733800"/>
            <a:ext cx="5230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badi MT Condensed Light" pitchFamily="34" charset="0"/>
              </a:rPr>
              <a:t>H. </a:t>
            </a:r>
            <a:r>
              <a:rPr lang="en-US" sz="2800" dirty="0" err="1" smtClean="0">
                <a:latin typeface="Abadi MT Condensed Light" pitchFamily="34" charset="0"/>
              </a:rPr>
              <a:t>Delshad</a:t>
            </a:r>
            <a:r>
              <a:rPr lang="en-US" sz="2800" dirty="0" smtClean="0">
                <a:latin typeface="Abadi MT Condensed Light" pitchFamily="34" charset="0"/>
              </a:rPr>
              <a:t> M.D </a:t>
            </a:r>
          </a:p>
          <a:p>
            <a:pPr algn="ctr"/>
            <a:r>
              <a:rPr lang="en-US" sz="2800" dirty="0" smtClean="0">
                <a:latin typeface="Amazone BT" pitchFamily="66" charset="0"/>
              </a:rPr>
              <a:t>Endocrinologist</a:t>
            </a:r>
          </a:p>
          <a:p>
            <a:pPr algn="ctr"/>
            <a:r>
              <a:rPr lang="en-US" sz="2800" dirty="0" smtClean="0">
                <a:latin typeface="Abadi MT Condensed Light" pitchFamily="34" charset="0"/>
              </a:rPr>
              <a:t>Research Institute for Endocrine Sciences </a:t>
            </a:r>
            <a:endParaRPr lang="en-US" sz="2800" dirty="0">
              <a:latin typeface="Abadi MT Condense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Choice </a:t>
            </a:r>
            <a:r>
              <a:rPr lang="en-US" dirty="0">
                <a:latin typeface="Arial" panose="020B0604020202020204" pitchFamily="34" charset="0"/>
              </a:rPr>
              <a:t>of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pharmacologic agents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905000"/>
            <a:ext cx="7924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include: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Efficacy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Hypoglycemia risk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History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ASCVD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Impact on weight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Potential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Renal effects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Delivery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versus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Cost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Patient preferences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3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16725" y="6474884"/>
            <a:ext cx="2133600" cy="211667"/>
          </a:xfrm>
          <a:noFill/>
        </p:spPr>
        <p:txBody>
          <a:bodyPr/>
          <a:lstStyle/>
          <a:p>
            <a:fld id="{4A9CD19C-4A1A-4F0D-A929-09971EE72F29}" type="slidenum">
              <a:rPr lang="fr-FR" smtClean="0">
                <a:latin typeface="Arial" pitchFamily="34" charset="0"/>
              </a:rPr>
              <a:pPr/>
              <a:t>21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7347" name="Rectangle 49"/>
          <p:cNvSpPr>
            <a:spLocks noGrp="1" noChangeArrowheads="1"/>
          </p:cNvSpPr>
          <p:nvPr>
            <p:ph type="title"/>
          </p:nvPr>
        </p:nvSpPr>
        <p:spPr>
          <a:xfrm>
            <a:off x="457200" y="423333"/>
            <a:ext cx="8229600" cy="406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Expected HbA</a:t>
            </a:r>
            <a:r>
              <a:rPr lang="en-US" sz="2800" baseline="-25000" dirty="0" smtClean="0"/>
              <a:t>1c</a:t>
            </a:r>
            <a:r>
              <a:rPr lang="en-US" sz="2800" dirty="0" smtClean="0"/>
              <a:t> reduction according  to intervention</a:t>
            </a:r>
          </a:p>
        </p:txBody>
      </p:sp>
      <p:graphicFrame>
        <p:nvGraphicFramePr>
          <p:cNvPr id="233693" name="Group 22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51031399"/>
              </p:ext>
            </p:extLst>
          </p:nvPr>
        </p:nvGraphicFramePr>
        <p:xfrm>
          <a:off x="646114" y="1661584"/>
          <a:ext cx="7921625" cy="4285797"/>
        </p:xfrm>
        <a:graphic>
          <a:graphicData uri="http://schemas.openxmlformats.org/drawingml/2006/table">
            <a:tbl>
              <a:tblPr/>
              <a:tblGrid>
                <a:gridCol w="3960812"/>
                <a:gridCol w="1781175"/>
                <a:gridCol w="309563"/>
                <a:gridCol w="18700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>
                      <a:noFill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Expected ↓ in HbA</a:t>
                      </a:r>
                      <a:r>
                        <a:rPr kumimoji="0" lang="en-US" sz="2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1c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880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Lifestyle interventions</a:t>
                      </a:r>
                    </a:p>
                  </a:txBody>
                  <a:tcPr marL="90000" marR="90000" marT="1080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108000" marB="46800"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90000" marR="90000" marT="1080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Metformin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Sulfonylureas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Insulin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Unlimited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Glinides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kumimoji="0" lang="en-US" sz="2000" b="0" i="0" u="none" strike="noStrike" cap="none" normalizeH="0" baseline="5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1.5%</a:t>
                      </a:r>
                      <a:r>
                        <a:rPr kumimoji="0" lang="en-US" sz="2000" b="0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Thiazolidinediones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Glucosidase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inhibitors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GLP-1 agonist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Pramlintide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DPP-IV inhibitors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3" name="Text Box 48"/>
          <p:cNvSpPr txBox="1">
            <a:spLocks noChangeArrowheads="1"/>
          </p:cNvSpPr>
          <p:nvPr/>
        </p:nvSpPr>
        <p:spPr bwMode="auto">
          <a:xfrm>
            <a:off x="447676" y="6454683"/>
            <a:ext cx="3895725" cy="25872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46800" tIns="46800" rIns="46800" bIns="46800" anchor="b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da-DK" sz="1000" i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a-DK" sz="1100" i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Nathan DM, et al. </a:t>
            </a:r>
            <a:r>
              <a:rPr lang="fr-FR" sz="1100" i="1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Diabetes</a:t>
            </a:r>
            <a:r>
              <a:rPr lang="fr-FR" sz="1100" i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Care 2009;32:193-203</a:t>
            </a:r>
            <a:r>
              <a:rPr lang="fr-FR" sz="1050" i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19524" name="Rectangle 222"/>
          <p:cNvSpPr>
            <a:spLocks noChangeArrowheads="1"/>
          </p:cNvSpPr>
          <p:nvPr/>
        </p:nvSpPr>
        <p:spPr bwMode="auto">
          <a:xfrm>
            <a:off x="655638" y="3276601"/>
            <a:ext cx="7904162" cy="393700"/>
          </a:xfrm>
          <a:prstGeom prst="rect">
            <a:avLst/>
          </a:prstGeom>
          <a:noFill/>
          <a:ln w="28575" cap="rnd" algn="ctr">
            <a:solidFill>
              <a:srgbClr val="FF3300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066800"/>
            <a:ext cx="75632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3088518"/>
              </p:ext>
            </p:extLst>
          </p:nvPr>
        </p:nvGraphicFramePr>
        <p:xfrm>
          <a:off x="838200" y="152400"/>
          <a:ext cx="7772400" cy="65142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742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Efficacy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Hypoglycemia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Weight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CV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ASCVD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CHF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Metformin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Potential </a:t>
                      </a:r>
                    </a:p>
                    <a:p>
                      <a:pPr algn="ctr"/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 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 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TZD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Potential </a:t>
                      </a:r>
                    </a:p>
                    <a:p>
                      <a:pPr algn="ctr"/>
                      <a:r>
                        <a:rPr lang="en-US" dirty="0" smtClean="0"/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Increased </a:t>
                      </a:r>
                    </a:p>
                    <a:p>
                      <a:pPr algn="ctr"/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GLP-1 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Neutral </a:t>
                      </a:r>
                    </a:p>
                    <a:p>
                      <a:pPr algn="l"/>
                      <a:r>
                        <a:rPr lang="en-US" dirty="0" smtClean="0"/>
                        <a:t>Benefit : </a:t>
                      </a:r>
                    </a:p>
                    <a:p>
                      <a:pPr algn="ctr"/>
                      <a:r>
                        <a:rPr lang="en-US" dirty="0" err="1" smtClean="0"/>
                        <a:t>Liraglutide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 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DDP-4 </a:t>
                      </a:r>
                      <a:r>
                        <a:rPr lang="en-US" dirty="0" err="1" smtClean="0"/>
                        <a:t>Inh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1600" dirty="0" smtClean="0"/>
                        <a:t>Intermediate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Neutral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400" dirty="0" smtClean="0"/>
                        <a:t>Potential Risk:</a:t>
                      </a:r>
                    </a:p>
                    <a:p>
                      <a:r>
                        <a:rPr lang="en-US" sz="1400" dirty="0" smtClean="0"/>
                        <a:t>    </a:t>
                      </a:r>
                      <a:r>
                        <a:rPr lang="en-US" sz="1400" dirty="0" err="1" smtClean="0"/>
                        <a:t>Saxagliptin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    </a:t>
                      </a:r>
                      <a:r>
                        <a:rPr lang="en-US" sz="1400" dirty="0" err="1" smtClean="0"/>
                        <a:t>Alogliptin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951647">
                <a:tc>
                  <a:txBody>
                    <a:bodyPr/>
                    <a:lstStyle/>
                    <a:p>
                      <a:r>
                        <a:rPr lang="en-US" dirty="0" smtClean="0"/>
                        <a:t>SGLT-2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Inh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Intermediate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No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Loss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 :</a:t>
                      </a:r>
                    </a:p>
                    <a:p>
                      <a:r>
                        <a:rPr lang="en-US" sz="1600" dirty="0" err="1" smtClean="0"/>
                        <a:t>Canaglifluzin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empaglifluzin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 :</a:t>
                      </a:r>
                    </a:p>
                    <a:p>
                      <a:r>
                        <a:rPr lang="en-US" sz="1600" dirty="0" err="1" smtClean="0"/>
                        <a:t>Canaglifluzin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empaglifluzin</a:t>
                      </a:r>
                      <a:endParaRPr lang="en-US" sz="1600" dirty="0" smtClean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Gain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133600" y="152400"/>
            <a:ext cx="0" cy="65142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15200" y="609600"/>
            <a:ext cx="0" cy="60570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152400"/>
            <a:ext cx="0" cy="65142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200" y="152400"/>
            <a:ext cx="0" cy="65142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0"/>
            <a:endCxn id="3" idx="2"/>
          </p:cNvCxnSpPr>
          <p:nvPr/>
        </p:nvCxnSpPr>
        <p:spPr>
          <a:xfrm>
            <a:off x="4724400" y="152400"/>
            <a:ext cx="0" cy="65142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609600"/>
            <a:ext cx="28956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2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1"/>
            <a:ext cx="8229600" cy="5410199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More than </a:t>
            </a:r>
            <a:r>
              <a:rPr lang="en-US" b="1" dirty="0" smtClean="0">
                <a:solidFill>
                  <a:srgbClr val="00B0F0"/>
                </a:solidFill>
              </a:rPr>
              <a:t>20 types </a:t>
            </a:r>
            <a:r>
              <a:rPr lang="en-US" b="1" dirty="0" smtClean="0"/>
              <a:t>of insulin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Different  time of onset and duration of action.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 Among the criteria considered in choosing insulin are: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            </a:t>
            </a:r>
            <a:r>
              <a:rPr lang="en-US" sz="2800" b="1" dirty="0" smtClean="0">
                <a:solidFill>
                  <a:srgbClr val="0070C0"/>
                </a:solidFill>
              </a:rPr>
              <a:t>○</a:t>
            </a:r>
            <a:r>
              <a:rPr lang="en-US" b="1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How soon it starts working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(onset) 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           </a:t>
            </a:r>
            <a:r>
              <a:rPr lang="en-US" sz="2800" dirty="0" smtClean="0">
                <a:solidFill>
                  <a:srgbClr val="0070C0"/>
                </a:solidFill>
              </a:rPr>
              <a:t>○</a:t>
            </a:r>
            <a:r>
              <a:rPr lang="en-US" sz="2800" dirty="0" smtClean="0">
                <a:solidFill>
                  <a:srgbClr val="C00000"/>
                </a:solidFill>
              </a:rPr>
              <a:t> When it works the hardest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(peak time)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           </a:t>
            </a:r>
            <a:r>
              <a:rPr lang="en-US" sz="2800" dirty="0" smtClean="0">
                <a:solidFill>
                  <a:srgbClr val="0070C0"/>
                </a:solidFill>
              </a:rPr>
              <a:t>○ </a:t>
            </a:r>
            <a:r>
              <a:rPr lang="en-US" sz="2800" dirty="0" smtClean="0">
                <a:solidFill>
                  <a:srgbClr val="C00000"/>
                </a:solidFill>
              </a:rPr>
              <a:t>How long it lasts in the body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(duration)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78689" y="188640"/>
            <a:ext cx="65739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ＭＳ Ｐゴシック" charset="-128"/>
              </a:rPr>
              <a:t>Types of Insulin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2583690"/>
              </p:ext>
            </p:extLst>
          </p:nvPr>
        </p:nvGraphicFramePr>
        <p:xfrm>
          <a:off x="228600" y="870045"/>
          <a:ext cx="8686800" cy="5740916"/>
        </p:xfrm>
        <a:graphic>
          <a:graphicData uri="http://schemas.openxmlformats.org/drawingml/2006/table">
            <a:tbl>
              <a:tblPr/>
              <a:tblGrid>
                <a:gridCol w="1798320"/>
                <a:gridCol w="1722120"/>
                <a:gridCol w="137158"/>
                <a:gridCol w="1584962"/>
                <a:gridCol w="1722120"/>
                <a:gridCol w="1722120"/>
              </a:tblGrid>
              <a:tr h="448035">
                <a:tc>
                  <a:txBody>
                    <a:bodyPr/>
                    <a:lstStyle/>
                    <a:p>
                      <a:r>
                        <a:rPr lang="en-US" sz="1900" b="1" dirty="0"/>
                        <a:t>Insulin Type</a:t>
                      </a:r>
                      <a:r>
                        <a:rPr lang="en-US" sz="1900" dirty="0"/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Product</a:t>
                      </a:r>
                      <a:r>
                        <a:rPr lang="en-US" sz="1900"/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Onset</a:t>
                      </a:r>
                      <a:r>
                        <a:rPr lang="en-US" sz="1900"/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Peak</a:t>
                      </a:r>
                      <a:r>
                        <a:rPr lang="en-US" sz="1900"/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Duration</a:t>
                      </a:r>
                      <a:r>
                        <a:rPr lang="en-US" sz="1900"/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365">
                <a:tc gridSpan="6">
                  <a:txBody>
                    <a:bodyPr/>
                    <a:lstStyle/>
                    <a:p>
                      <a:r>
                        <a:rPr lang="en-US" sz="1900" i="1" dirty="0">
                          <a:solidFill>
                            <a:srgbClr val="C00000"/>
                          </a:solidFill>
                        </a:rPr>
                        <a:t>Rapid-Acting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1900" dirty="0"/>
                        <a:t>  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/>
                        <a:t> </a:t>
                      </a:r>
                      <a:r>
                        <a:rPr lang="en-US" sz="1900" dirty="0" err="1" smtClean="0"/>
                        <a:t>Aspart</a:t>
                      </a:r>
                      <a:r>
                        <a:rPr lang="en-US" sz="1900" dirty="0" smtClean="0"/>
                        <a:t> </a:t>
                      </a:r>
                    </a:p>
                    <a:p>
                      <a:r>
                        <a:rPr lang="en-US" sz="1900" dirty="0"/>
                        <a:t>  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Glulisine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/>
                        <a:t>  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Lispro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Novolog</a:t>
                      </a:r>
                      <a:endParaRPr lang="en-US" sz="1900" dirty="0"/>
                    </a:p>
                    <a:p>
                      <a:pPr algn="ctr"/>
                      <a:r>
                        <a:rPr lang="en-US" sz="1900" dirty="0" err="1" smtClean="0"/>
                        <a:t>Apidra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 err="1"/>
                        <a:t>Humalog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7018" marR="17018" marT="17018" marB="170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10-30 </a:t>
                      </a:r>
                      <a:r>
                        <a:rPr lang="en-US" sz="1900" dirty="0" smtClean="0"/>
                        <a:t>min.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/>
                        <a:t>10-30 </a:t>
                      </a:r>
                      <a:r>
                        <a:rPr lang="en-US" sz="1900" dirty="0" smtClean="0"/>
                        <a:t>min.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/>
                        <a:t>10-30 </a:t>
                      </a:r>
                      <a:r>
                        <a:rPr lang="en-US" sz="1900" dirty="0" smtClean="0"/>
                        <a:t>min.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1 - 3 h.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 smtClean="0"/>
                        <a:t>1 - 3 h.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 smtClean="0"/>
                        <a:t>1 - 3 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3-5 </a:t>
                      </a:r>
                      <a:r>
                        <a:rPr lang="en-US" sz="1900" dirty="0" smtClean="0"/>
                        <a:t>h.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/>
                        <a:t>3-5 </a:t>
                      </a:r>
                      <a:r>
                        <a:rPr lang="en-US" sz="1900" dirty="0" smtClean="0"/>
                        <a:t>h.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/>
                        <a:t>3-5 </a:t>
                      </a:r>
                      <a:r>
                        <a:rPr lang="en-US" sz="1900" dirty="0" smtClean="0"/>
                        <a:t>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 gridSpan="6">
                  <a:txBody>
                    <a:bodyPr/>
                    <a:lstStyle/>
                    <a:p>
                      <a:r>
                        <a:rPr lang="en-US" sz="1900" i="1" dirty="0">
                          <a:solidFill>
                            <a:srgbClr val="C00000"/>
                          </a:solidFill>
                        </a:rPr>
                        <a:t>Short-Acting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997">
                <a:tc>
                  <a:txBody>
                    <a:bodyPr/>
                    <a:lstStyle/>
                    <a:p>
                      <a:r>
                        <a:rPr lang="en-US" sz="1900" dirty="0"/>
                        <a:t>   </a:t>
                      </a:r>
                      <a:r>
                        <a:rPr lang="en-US" sz="1900" dirty="0" smtClean="0"/>
                        <a:t>Regular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/>
                        <a:t>Humulin R</a:t>
                      </a:r>
                      <a:br>
                        <a:rPr lang="en-US" sz="1900"/>
                      </a:br>
                      <a:r>
                        <a:rPr lang="en-US" sz="1900"/>
                        <a:t>Novolin R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7018" marR="17018" marT="17018" marB="170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0.5-1 </a:t>
                      </a:r>
                      <a:r>
                        <a:rPr lang="en-US" sz="1900" dirty="0" smtClean="0"/>
                        <a:t>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2-5 </a:t>
                      </a:r>
                      <a:r>
                        <a:rPr lang="en-US" sz="1900" dirty="0" smtClean="0"/>
                        <a:t>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6 – 8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924">
                <a:tc gridSpan="6">
                  <a:txBody>
                    <a:bodyPr/>
                    <a:lstStyle/>
                    <a:p>
                      <a:r>
                        <a:rPr lang="en-US" sz="1900" i="1" dirty="0">
                          <a:solidFill>
                            <a:srgbClr val="C00000"/>
                          </a:solidFill>
                        </a:rPr>
                        <a:t>Intermediate-Acting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997">
                <a:tc>
                  <a:txBody>
                    <a:bodyPr/>
                    <a:lstStyle/>
                    <a:p>
                      <a:r>
                        <a:rPr lang="en-US" sz="1900" dirty="0"/>
                        <a:t>   NPH insulin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/>
                        <a:t>Humulin N</a:t>
                      </a:r>
                      <a:br>
                        <a:rPr lang="en-US" sz="1900"/>
                      </a:br>
                      <a:r>
                        <a:rPr lang="en-US" sz="1900"/>
                        <a:t>Novolin N</a:t>
                      </a: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7018" marR="17018" marT="17018" marB="170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1 -2 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4-8 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 – 12 h.</a:t>
                      </a:r>
                    </a:p>
                    <a:p>
                      <a:pPr algn="ctr"/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7">
                <a:tc gridSpan="6">
                  <a:txBody>
                    <a:bodyPr/>
                    <a:lstStyle/>
                    <a:p>
                      <a:r>
                        <a:rPr lang="en-US" sz="1900" i="1" dirty="0" smtClean="0">
                          <a:solidFill>
                            <a:srgbClr val="C00000"/>
                          </a:solidFill>
                        </a:rPr>
                        <a:t>Long-Acting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6475">
                <a:tc>
                  <a:txBody>
                    <a:bodyPr/>
                    <a:lstStyle/>
                    <a:p>
                      <a:r>
                        <a:rPr lang="en-US" sz="1900" dirty="0"/>
                        <a:t>   </a:t>
                      </a:r>
                      <a:r>
                        <a:rPr lang="en-US" sz="1900" dirty="0" err="1" smtClean="0"/>
                        <a:t>Detemir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/>
                        <a:t>   </a:t>
                      </a:r>
                      <a:r>
                        <a:rPr lang="en-US" sz="1900" baseline="0" dirty="0" err="1" smtClean="0"/>
                        <a:t>G</a:t>
                      </a:r>
                      <a:r>
                        <a:rPr lang="en-US" sz="1900" dirty="0" err="1" smtClean="0"/>
                        <a:t>largine</a:t>
                      </a:r>
                      <a:endParaRPr lang="en-US" sz="1900" dirty="0" smtClean="0"/>
                    </a:p>
                    <a:p>
                      <a:r>
                        <a:rPr lang="en-US" sz="19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1900" dirty="0" err="1" smtClean="0">
                          <a:solidFill>
                            <a:schemeClr val="tx1"/>
                          </a:solidFill>
                        </a:rPr>
                        <a:t>Degludec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(ultra- )  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900" dirty="0" smtClean="0">
                          <a:solidFill>
                            <a:srgbClr val="C00000"/>
                          </a:solidFill>
                        </a:rPr>
                        <a:t>Premixed 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Levemir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 smtClean="0"/>
                        <a:t>Lantus</a:t>
                      </a:r>
                    </a:p>
                    <a:p>
                      <a:pPr algn="ctr"/>
                      <a:r>
                        <a:rPr lang="en-US" sz="1900" dirty="0" err="1" smtClean="0"/>
                        <a:t>Teresiba</a:t>
                      </a:r>
                      <a:endParaRPr lang="en-US" sz="1900" dirty="0" smtClean="0"/>
                    </a:p>
                    <a:p>
                      <a:pPr algn="ctr"/>
                      <a:r>
                        <a:rPr lang="en-US" sz="1900" dirty="0" smtClean="0"/>
                        <a:t>  Novomix-30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7018" marR="17018" marT="17018" marB="170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30 – 60 min.</a:t>
                      </a:r>
                    </a:p>
                    <a:p>
                      <a:pPr algn="ctr"/>
                      <a:r>
                        <a:rPr lang="en-US" sz="1900" dirty="0" smtClean="0"/>
                        <a:t>30 – 60 min.</a:t>
                      </a:r>
                    </a:p>
                    <a:p>
                      <a:pPr algn="ctr"/>
                      <a:r>
                        <a:rPr lang="en-US" sz="1900" dirty="0" smtClean="0"/>
                        <a:t>30 – 60 min.</a:t>
                      </a:r>
                    </a:p>
                    <a:p>
                      <a:pPr algn="ctr"/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Minimal peak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Minimal </a:t>
                      </a:r>
                      <a:r>
                        <a:rPr lang="en-US" sz="1900" dirty="0" smtClean="0"/>
                        <a:t>peak</a:t>
                      </a:r>
                    </a:p>
                    <a:p>
                      <a:pPr algn="ctr"/>
                      <a:r>
                        <a:rPr lang="en-US" sz="1900" dirty="0" smtClean="0"/>
                        <a:t>No peak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16 </a:t>
                      </a:r>
                      <a:r>
                        <a:rPr lang="en-US" sz="1900" dirty="0"/>
                        <a:t>to 24 </a:t>
                      </a:r>
                      <a:r>
                        <a:rPr lang="en-US" sz="1900" dirty="0" smtClean="0"/>
                        <a:t>h.</a:t>
                      </a:r>
                      <a:r>
                        <a:rPr lang="en-US" sz="1900" dirty="0"/>
                        <a:t/>
                      </a:r>
                      <a:br>
                        <a:rPr lang="en-US" sz="1900" dirty="0"/>
                      </a:br>
                      <a:r>
                        <a:rPr lang="en-US" sz="1900" dirty="0" smtClean="0"/>
                        <a:t>16 </a:t>
                      </a:r>
                      <a:r>
                        <a:rPr lang="en-US" sz="1900" dirty="0"/>
                        <a:t>to </a:t>
                      </a:r>
                      <a:r>
                        <a:rPr lang="en-US" sz="1900" dirty="0" smtClean="0"/>
                        <a:t>24 h.</a:t>
                      </a:r>
                    </a:p>
                    <a:p>
                      <a:pPr algn="ctr"/>
                      <a:r>
                        <a:rPr lang="en-US" sz="1900" dirty="0" smtClean="0"/>
                        <a:t>24 to 40 h.</a:t>
                      </a:r>
                      <a:endParaRPr lang="en-US" sz="1900" dirty="0"/>
                    </a:p>
                  </a:txBody>
                  <a:tcPr marL="17018" marR="17018" marT="17019" marB="17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80" name="Rectangle 1"/>
          <p:cNvSpPr>
            <a:spLocks noChangeArrowheads="1"/>
          </p:cNvSpPr>
          <p:nvPr/>
        </p:nvSpPr>
        <p:spPr bwMode="auto">
          <a:xfrm>
            <a:off x="1447801" y="91017"/>
            <a:ext cx="6092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Available insulin injections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382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7056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2705100" y="37719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905500" y="37719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571500" y="37719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228600" y="1295400"/>
            <a:ext cx="8610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00100" y="37719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52700" y="37719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05300" y="37719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4.f.ii.humaninsulin_re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240088" cy="639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2047466"/>
            <a:ext cx="4606925" cy="366753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latin typeface="+mn-lt"/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ＭＳ Ｐゴシック" charset="-128"/>
              </a:rPr>
              <a:t>Exist </a:t>
            </a:r>
            <a:r>
              <a:rPr lang="en-US" kern="0" dirty="0">
                <a:latin typeface="+mn-lt"/>
                <a:ea typeface="ＭＳ Ｐゴシック" charset="-128"/>
              </a:rPr>
              <a:t>in solution in </a:t>
            </a:r>
            <a:r>
              <a:rPr lang="en-US" kern="0" dirty="0" err="1">
                <a:latin typeface="+mn-lt"/>
                <a:ea typeface="ＭＳ Ｐゴシック" charset="-128"/>
              </a:rPr>
              <a:t>hexameric</a:t>
            </a:r>
            <a:r>
              <a:rPr lang="en-US" kern="0" dirty="0">
                <a:latin typeface="+mn-lt"/>
                <a:ea typeface="ＭＳ Ｐゴシック" charset="-128"/>
              </a:rPr>
              <a:t> form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</a:rPr>
              <a:t>Onset of action : 0.5 – 1 hour after SC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</a:rPr>
              <a:t>It peaks 2 – 4 hours after SC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</a:rPr>
              <a:t>The duration of action range 8 – 10 hours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</a:rPr>
              <a:t>It peaks much later than the blood glucose rise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</a:rPr>
              <a:t>Exerts its effect for too long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</a:rPr>
              <a:t>Risk of hyperglycemia in the first 30 minutes and hypoglycemia many hours after </a:t>
            </a:r>
            <a:r>
              <a:rPr lang="en-US" kern="0" dirty="0" smtClean="0">
                <a:latin typeface="+mn-lt"/>
                <a:ea typeface="ＭＳ Ｐゴシック" charset="-128"/>
              </a:rPr>
              <a:t>meals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kern="0" dirty="0">
              <a:latin typeface="+mn-lt"/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ＭＳ Ｐゴシック" charset="-128"/>
            </a:endParaRPr>
          </a:p>
        </p:txBody>
      </p:sp>
      <p:sp>
        <p:nvSpPr>
          <p:cNvPr id="61444" name="Title 4"/>
          <p:cNvSpPr>
            <a:spLocks noGrp="1"/>
          </p:cNvSpPr>
          <p:nvPr>
            <p:ph type="title"/>
          </p:nvPr>
        </p:nvSpPr>
        <p:spPr>
          <a:xfrm>
            <a:off x="4419600" y="762000"/>
            <a:ext cx="3887787" cy="615951"/>
          </a:xfrm>
        </p:spPr>
        <p:txBody>
          <a:bodyPr wrap="none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ea typeface="SimSun" pitchFamily="2" charset="-122"/>
              </a:rPr>
              <a:t>Regular Insulin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05657" y="6050757"/>
            <a:ext cx="2159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39486" y="5490898"/>
            <a:ext cx="120861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686800" cy="84031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</a:rPr>
              <a:t>                    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Rapid Analogs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491" name="Picture 6" descr="4.f.ii.monom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304801"/>
            <a:ext cx="3402012" cy="615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0" y="4076700"/>
            <a:ext cx="4572000" cy="2806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Arial" charset="0"/>
                <a:ea typeface="ＭＳ Ｐゴシック" charset="-128"/>
              </a:rPr>
              <a:t>Exist in solution in </a:t>
            </a:r>
            <a:r>
              <a:rPr lang="en-US" kern="0" dirty="0" err="1">
                <a:latin typeface="Arial" charset="0"/>
                <a:ea typeface="ＭＳ Ｐゴシック" charset="-128"/>
              </a:rPr>
              <a:t>monomeric</a:t>
            </a:r>
            <a:r>
              <a:rPr lang="en-US" kern="0" dirty="0">
                <a:latin typeface="Arial" charset="0"/>
                <a:ea typeface="ＭＳ Ｐゴシック" charset="-128"/>
              </a:rPr>
              <a:t> form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Arial" charset="0"/>
                <a:ea typeface="ＭＳ Ｐゴシック" charset="-128"/>
              </a:rPr>
              <a:t>Onset of action : up to </a:t>
            </a:r>
            <a:r>
              <a:rPr lang="en-US" kern="0" dirty="0" smtClean="0">
                <a:latin typeface="Arial" charset="0"/>
                <a:ea typeface="ＭＳ Ｐゴシック" charset="-128"/>
              </a:rPr>
              <a:t>30 min. after </a:t>
            </a:r>
            <a:r>
              <a:rPr lang="en-US" kern="0" dirty="0">
                <a:latin typeface="Arial" charset="0"/>
                <a:ea typeface="ＭＳ Ｐゴシック" charset="-128"/>
              </a:rPr>
              <a:t>SC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Arial" charset="0"/>
                <a:ea typeface="ＭＳ Ｐゴシック" charset="-128"/>
              </a:rPr>
              <a:t>Peaks 1– </a:t>
            </a:r>
            <a:r>
              <a:rPr lang="en-US" kern="0" dirty="0" smtClean="0">
                <a:latin typeface="Arial" charset="0"/>
                <a:ea typeface="ＭＳ Ｐゴシック" charset="-128"/>
              </a:rPr>
              <a:t>3 </a:t>
            </a:r>
            <a:r>
              <a:rPr lang="en-US" kern="0" dirty="0">
                <a:latin typeface="Arial" charset="0"/>
                <a:ea typeface="ＭＳ Ｐゴシック" charset="-128"/>
              </a:rPr>
              <a:t>hours after SC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Arial" charset="0"/>
                <a:ea typeface="ＭＳ Ｐゴシック" charset="-128"/>
              </a:rPr>
              <a:t>The duration of action up </a:t>
            </a:r>
            <a:r>
              <a:rPr lang="en-US" kern="0" dirty="0" smtClean="0">
                <a:latin typeface="Arial" charset="0"/>
                <a:ea typeface="ＭＳ Ｐゴシック" charset="-128"/>
              </a:rPr>
              <a:t>to 6 - 8 hours</a:t>
            </a:r>
            <a:endParaRPr lang="en-US" kern="0" dirty="0">
              <a:latin typeface="Arial" charset="0"/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Arial" charset="0"/>
                <a:ea typeface="ＭＳ Ｐゴシック" charset="-128"/>
              </a:rPr>
              <a:t>Peak  when the blood glucose rise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Arial" charset="0"/>
                <a:ea typeface="ＭＳ Ｐゴシック" charset="-128"/>
              </a:rPr>
              <a:t>No risk of hyper- or hypoglycemia</a:t>
            </a:r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a typeface="ＭＳ Ｐゴシック" charset="-128"/>
              </a:rPr>
              <a:t>Dose given immediately pre-meal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Arial" charset="0"/>
              <a:ea typeface="ＭＳ Ｐゴシック" charset="-128"/>
            </a:endParaRP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5148264" y="1773767"/>
            <a:ext cx="25442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○ </a:t>
            </a:r>
            <a:r>
              <a:rPr lang="en-US" sz="4000" b="1" dirty="0" err="1">
                <a:solidFill>
                  <a:srgbClr val="C00000"/>
                </a:solidFill>
              </a:rPr>
              <a:t>Lispro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○ </a:t>
            </a:r>
            <a:r>
              <a:rPr lang="en-US" sz="4000" b="1" dirty="0" err="1">
                <a:solidFill>
                  <a:srgbClr val="C00000"/>
                </a:solidFill>
              </a:rPr>
              <a:t>Aspart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○ </a:t>
            </a:r>
            <a:r>
              <a:rPr lang="en-US" sz="4000" b="1" dirty="0" err="1">
                <a:solidFill>
                  <a:srgbClr val="C00000"/>
                </a:solidFill>
              </a:rPr>
              <a:t>Glulysine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39185" y="5192714"/>
            <a:ext cx="1655233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4.3f.iii.glargine_rev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"/>
            <a:ext cx="31115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0" y="914401"/>
            <a:ext cx="5272021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Slow  dissolution of  the  </a:t>
            </a:r>
            <a:r>
              <a:rPr lang="en-US" sz="2800" b="1" dirty="0" err="1"/>
              <a:t>Glargine</a:t>
            </a:r>
            <a:r>
              <a:rPr lang="en-US" sz="2800" b="1" dirty="0"/>
              <a:t> 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hexamers</a:t>
            </a:r>
            <a:r>
              <a:rPr lang="en-US" sz="2800" dirty="0"/>
              <a:t> at the injection  site </a:t>
            </a:r>
          </a:p>
          <a:p>
            <a:r>
              <a:rPr lang="en-US" sz="2800" dirty="0"/>
              <a:t> results in a relatively constant </a:t>
            </a:r>
          </a:p>
          <a:p>
            <a:r>
              <a:rPr lang="en-US" sz="2800" dirty="0"/>
              <a:t> release with no  pronounced </a:t>
            </a:r>
          </a:p>
          <a:p>
            <a:r>
              <a:rPr lang="en-US" sz="2800" dirty="0"/>
              <a:t> peak over a  period of up to </a:t>
            </a:r>
          </a:p>
          <a:p>
            <a:r>
              <a:rPr lang="en-US" sz="2800" dirty="0"/>
              <a:t> 24 hours.</a:t>
            </a:r>
          </a:p>
          <a:p>
            <a:endParaRPr lang="en-US" sz="2800" dirty="0"/>
          </a:p>
          <a:p>
            <a:r>
              <a:rPr lang="en-US" sz="2800" dirty="0"/>
              <a:t>  </a:t>
            </a:r>
            <a:r>
              <a:rPr lang="en-US" sz="3200" dirty="0">
                <a:solidFill>
                  <a:srgbClr val="C00000"/>
                </a:solidFill>
              </a:rPr>
              <a:t>Onset of  action =  </a:t>
            </a:r>
            <a:r>
              <a:rPr lang="en-US" sz="3200" dirty="0" smtClean="0">
                <a:solidFill>
                  <a:srgbClr val="C00000"/>
                </a:solidFill>
              </a:rPr>
              <a:t>30-60 min.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>
                <a:solidFill>
                  <a:srgbClr val="C00000"/>
                </a:solidFill>
              </a:rPr>
              <a:t>Peak = </a:t>
            </a:r>
            <a:r>
              <a:rPr lang="en-US" sz="3200" dirty="0" smtClean="0">
                <a:solidFill>
                  <a:srgbClr val="C00000"/>
                </a:solidFill>
              </a:rPr>
              <a:t>minimal peak</a:t>
            </a:r>
            <a:endParaRPr lang="en-US" sz="32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dirty="0" smtClean="0">
                <a:solidFill>
                  <a:srgbClr val="C00000"/>
                </a:solidFill>
              </a:rPr>
              <a:t>Duration = 16-24 </a:t>
            </a:r>
            <a:r>
              <a:rPr lang="en-US" sz="3200" dirty="0">
                <a:solidFill>
                  <a:srgbClr val="C00000"/>
                </a:solidFill>
              </a:rPr>
              <a:t>hours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249529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PHARMACOKINETICS :</a:t>
            </a:r>
          </a:p>
        </p:txBody>
      </p:sp>
      <p:cxnSp>
        <p:nvCxnSpPr>
          <p:cNvPr id="7" name="Straight Connector 6"/>
          <p:cNvCxnSpPr>
            <a:stCxn id="66563" idx="1"/>
            <a:endCxn id="66563" idx="3"/>
          </p:cNvCxnSpPr>
          <p:nvPr/>
        </p:nvCxnSpPr>
        <p:spPr>
          <a:xfrm>
            <a:off x="0" y="3838279"/>
            <a:ext cx="5272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52400"/>
            <a:ext cx="3554276" cy="267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91244"/>
            <a:ext cx="747832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Insulin </a:t>
            </a:r>
            <a:r>
              <a:rPr lang="en-US" sz="4400" b="1" dirty="0" err="1" smtClean="0">
                <a:solidFill>
                  <a:srgbClr val="002060"/>
                </a:solidFill>
              </a:rPr>
              <a:t>Degludec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Newest long acting basal insulin with longer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half life (25 -40 h.)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S.C injection it forms multi-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hexamers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which form  S.C depots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5254114"/>
            <a:ext cx="4572000" cy="14773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Onset </a:t>
            </a:r>
            <a:r>
              <a:rPr lang="en-US" dirty="0">
                <a:solidFill>
                  <a:srgbClr val="C00000"/>
                </a:solidFill>
              </a:rPr>
              <a:t>of  action =  30-60 min.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  Peak = </a:t>
            </a:r>
            <a:r>
              <a:rPr lang="en-US" dirty="0" smtClean="0">
                <a:solidFill>
                  <a:srgbClr val="C00000"/>
                </a:solidFill>
              </a:rPr>
              <a:t>flat ( no peak)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 Duration = </a:t>
            </a:r>
            <a:r>
              <a:rPr lang="en-US" dirty="0" smtClean="0">
                <a:solidFill>
                  <a:srgbClr val="C00000"/>
                </a:solidFill>
              </a:rPr>
              <a:t> 24 - 40 </a:t>
            </a:r>
            <a:r>
              <a:rPr lang="en-US" dirty="0">
                <a:solidFill>
                  <a:srgbClr val="C00000"/>
                </a:solidFill>
              </a:rPr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xmlns="" val="11636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 rot="-5400000">
            <a:off x="-884116" y="3350654"/>
            <a:ext cx="2469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Relative Insulin Effect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527425" y="5795433"/>
            <a:ext cx="15585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Time (Hours)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976314" y="2042584"/>
            <a:ext cx="1587" cy="31220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976313" y="5177367"/>
            <a:ext cx="7010400" cy="2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976314" y="5177367"/>
            <a:ext cx="1587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1682750" y="5177367"/>
            <a:ext cx="1588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V="1">
            <a:off x="2397125" y="5177367"/>
            <a:ext cx="1588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3103564" y="5177367"/>
            <a:ext cx="1587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V="1">
            <a:off x="3817939" y="5177367"/>
            <a:ext cx="1587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V="1">
            <a:off x="4525964" y="5177367"/>
            <a:ext cx="1587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5232400" y="5177367"/>
            <a:ext cx="1588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5948363" y="5177367"/>
            <a:ext cx="0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V="1">
            <a:off x="6654800" y="5177367"/>
            <a:ext cx="0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923926" y="5380567"/>
            <a:ext cx="1234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0</a:t>
            </a:r>
            <a:endParaRPr lang="en-US" sz="2800" b="1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1630364" y="5380567"/>
            <a:ext cx="1234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2</a:t>
            </a:r>
            <a:endParaRPr lang="en-US" sz="2800" b="1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2346326" y="5380567"/>
            <a:ext cx="1234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4</a:t>
            </a:r>
            <a:endParaRPr lang="en-US" sz="2800" b="1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3052764" y="5380567"/>
            <a:ext cx="1234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6</a:t>
            </a:r>
            <a:endParaRPr lang="en-US" sz="2800" b="1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3767139" y="5380567"/>
            <a:ext cx="1234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8</a:t>
            </a:r>
            <a:endParaRPr lang="en-US" sz="2800" b="1"/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4424363" y="5380567"/>
            <a:ext cx="246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10</a:t>
            </a:r>
            <a:endParaRPr lang="en-US" sz="2800" b="1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5130800" y="5380567"/>
            <a:ext cx="246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12</a:t>
            </a:r>
            <a:endParaRPr lang="en-US" sz="2800" b="1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5845175" y="5380567"/>
            <a:ext cx="246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14</a:t>
            </a:r>
            <a:endParaRPr lang="en-US" sz="2800" b="1"/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6553200" y="5380567"/>
            <a:ext cx="246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16</a:t>
            </a:r>
            <a:endParaRPr lang="en-US" sz="2800" b="1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98017" y="4056387"/>
            <a:ext cx="6996181" cy="988484"/>
            <a:chOff x="801" y="2496"/>
            <a:chExt cx="4409" cy="622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801" y="2496"/>
              <a:ext cx="4409" cy="622"/>
              <a:chOff x="1438" y="3022"/>
              <a:chExt cx="3732" cy="482"/>
            </a:xfrm>
          </p:grpSpPr>
          <p:sp>
            <p:nvSpPr>
              <p:cNvPr id="76857" name="Line 26"/>
              <p:cNvSpPr>
                <a:spLocks noChangeShapeType="1"/>
              </p:cNvSpPr>
              <p:nvPr/>
            </p:nvSpPr>
            <p:spPr bwMode="auto">
              <a:xfrm>
                <a:off x="1494" y="3503"/>
                <a:ext cx="61" cy="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438" y="3022"/>
                <a:ext cx="3732" cy="482"/>
                <a:chOff x="1438" y="3022"/>
                <a:chExt cx="3732" cy="482"/>
              </a:xfrm>
            </p:grpSpPr>
            <p:sp>
              <p:nvSpPr>
                <p:cNvPr id="76859" name="Line 28"/>
                <p:cNvSpPr>
                  <a:spLocks noChangeShapeType="1"/>
                </p:cNvSpPr>
                <p:nvPr/>
              </p:nvSpPr>
              <p:spPr bwMode="auto">
                <a:xfrm>
                  <a:off x="1438" y="3503"/>
                  <a:ext cx="56" cy="1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0" name="Freeform 29"/>
                <p:cNvSpPr>
                  <a:spLocks/>
                </p:cNvSpPr>
                <p:nvPr/>
              </p:nvSpPr>
              <p:spPr bwMode="auto">
                <a:xfrm>
                  <a:off x="1555" y="3503"/>
                  <a:ext cx="56" cy="1"/>
                </a:xfrm>
                <a:custGeom>
                  <a:avLst/>
                  <a:gdLst>
                    <a:gd name="T0" fmla="*/ 0 w 56"/>
                    <a:gd name="T1" fmla="*/ 0 h 1"/>
                    <a:gd name="T2" fmla="*/ 28 w 56"/>
                    <a:gd name="T3" fmla="*/ 0 h 1"/>
                    <a:gd name="T4" fmla="*/ 56 w 5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1"/>
                    <a:gd name="T11" fmla="*/ 56 w 5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1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1" name="Freeform 30"/>
                <p:cNvSpPr>
                  <a:spLocks/>
                </p:cNvSpPr>
                <p:nvPr/>
              </p:nvSpPr>
              <p:spPr bwMode="auto">
                <a:xfrm>
                  <a:off x="1611" y="3475"/>
                  <a:ext cx="62" cy="28"/>
                </a:xfrm>
                <a:custGeom>
                  <a:avLst/>
                  <a:gdLst>
                    <a:gd name="T0" fmla="*/ 0 w 62"/>
                    <a:gd name="T1" fmla="*/ 28 h 28"/>
                    <a:gd name="T2" fmla="*/ 28 w 62"/>
                    <a:gd name="T3" fmla="*/ 17 h 28"/>
                    <a:gd name="T4" fmla="*/ 45 w 62"/>
                    <a:gd name="T5" fmla="*/ 6 h 28"/>
                    <a:gd name="T6" fmla="*/ 62 w 62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28"/>
                    <a:gd name="T14" fmla="*/ 62 w 6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28">
                      <a:moveTo>
                        <a:pt x="0" y="28"/>
                      </a:moveTo>
                      <a:lnTo>
                        <a:pt x="28" y="17"/>
                      </a:lnTo>
                      <a:lnTo>
                        <a:pt x="45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2" name="Freeform 31"/>
                <p:cNvSpPr>
                  <a:spLocks/>
                </p:cNvSpPr>
                <p:nvPr/>
              </p:nvSpPr>
              <p:spPr bwMode="auto">
                <a:xfrm>
                  <a:off x="1673" y="3447"/>
                  <a:ext cx="117" cy="28"/>
                </a:xfrm>
                <a:custGeom>
                  <a:avLst/>
                  <a:gdLst>
                    <a:gd name="T0" fmla="*/ 0 w 117"/>
                    <a:gd name="T1" fmla="*/ 28 h 28"/>
                    <a:gd name="T2" fmla="*/ 28 w 117"/>
                    <a:gd name="T3" fmla="*/ 23 h 28"/>
                    <a:gd name="T4" fmla="*/ 56 w 117"/>
                    <a:gd name="T5" fmla="*/ 17 h 28"/>
                    <a:gd name="T6" fmla="*/ 89 w 117"/>
                    <a:gd name="T7" fmla="*/ 12 h 28"/>
                    <a:gd name="T8" fmla="*/ 117 w 11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28"/>
                    <a:gd name="T17" fmla="*/ 117 w 11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28">
                      <a:moveTo>
                        <a:pt x="0" y="28"/>
                      </a:moveTo>
                      <a:lnTo>
                        <a:pt x="28" y="23"/>
                      </a:lnTo>
                      <a:lnTo>
                        <a:pt x="56" y="17"/>
                      </a:lnTo>
                      <a:lnTo>
                        <a:pt x="89" y="12"/>
                      </a:lnTo>
                      <a:lnTo>
                        <a:pt x="117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3" name="Freeform 32"/>
                <p:cNvSpPr>
                  <a:spLocks/>
                </p:cNvSpPr>
                <p:nvPr/>
              </p:nvSpPr>
              <p:spPr bwMode="auto">
                <a:xfrm>
                  <a:off x="1790" y="3386"/>
                  <a:ext cx="112" cy="61"/>
                </a:xfrm>
                <a:custGeom>
                  <a:avLst/>
                  <a:gdLst>
                    <a:gd name="T0" fmla="*/ 0 w 112"/>
                    <a:gd name="T1" fmla="*/ 61 h 61"/>
                    <a:gd name="T2" fmla="*/ 28 w 112"/>
                    <a:gd name="T3" fmla="*/ 50 h 61"/>
                    <a:gd name="T4" fmla="*/ 56 w 112"/>
                    <a:gd name="T5" fmla="*/ 33 h 61"/>
                    <a:gd name="T6" fmla="*/ 112 w 112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61"/>
                    <a:gd name="T14" fmla="*/ 112 w 112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61">
                      <a:moveTo>
                        <a:pt x="0" y="61"/>
                      </a:moveTo>
                      <a:lnTo>
                        <a:pt x="28" y="50"/>
                      </a:lnTo>
                      <a:lnTo>
                        <a:pt x="56" y="33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902" y="3330"/>
                  <a:ext cx="118" cy="56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020" y="3268"/>
                  <a:ext cx="117" cy="62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137" y="3212"/>
                  <a:ext cx="118" cy="56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7" name="Freeform 36"/>
                <p:cNvSpPr>
                  <a:spLocks/>
                </p:cNvSpPr>
                <p:nvPr/>
              </p:nvSpPr>
              <p:spPr bwMode="auto">
                <a:xfrm>
                  <a:off x="2255" y="3156"/>
                  <a:ext cx="117" cy="56"/>
                </a:xfrm>
                <a:custGeom>
                  <a:avLst/>
                  <a:gdLst>
                    <a:gd name="T0" fmla="*/ 0 w 117"/>
                    <a:gd name="T1" fmla="*/ 56 h 56"/>
                    <a:gd name="T2" fmla="*/ 27 w 117"/>
                    <a:gd name="T3" fmla="*/ 45 h 56"/>
                    <a:gd name="T4" fmla="*/ 50 w 117"/>
                    <a:gd name="T5" fmla="*/ 28 h 56"/>
                    <a:gd name="T6" fmla="*/ 78 w 117"/>
                    <a:gd name="T7" fmla="*/ 17 h 56"/>
                    <a:gd name="T8" fmla="*/ 117 w 117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56"/>
                    <a:gd name="T17" fmla="*/ 117 w 117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56">
                      <a:moveTo>
                        <a:pt x="0" y="56"/>
                      </a:moveTo>
                      <a:lnTo>
                        <a:pt x="27" y="45"/>
                      </a:lnTo>
                      <a:lnTo>
                        <a:pt x="50" y="28"/>
                      </a:lnTo>
                      <a:lnTo>
                        <a:pt x="78" y="17"/>
                      </a:lnTo>
                      <a:lnTo>
                        <a:pt x="117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8" name="Freeform 37"/>
                <p:cNvSpPr>
                  <a:spLocks/>
                </p:cNvSpPr>
                <p:nvPr/>
              </p:nvSpPr>
              <p:spPr bwMode="auto">
                <a:xfrm>
                  <a:off x="2372" y="3094"/>
                  <a:ext cx="229" cy="62"/>
                </a:xfrm>
                <a:custGeom>
                  <a:avLst/>
                  <a:gdLst>
                    <a:gd name="T0" fmla="*/ 0 w 229"/>
                    <a:gd name="T1" fmla="*/ 62 h 62"/>
                    <a:gd name="T2" fmla="*/ 50 w 229"/>
                    <a:gd name="T3" fmla="*/ 45 h 62"/>
                    <a:gd name="T4" fmla="*/ 106 w 229"/>
                    <a:gd name="T5" fmla="*/ 28 h 62"/>
                    <a:gd name="T6" fmla="*/ 168 w 229"/>
                    <a:gd name="T7" fmla="*/ 12 h 62"/>
                    <a:gd name="T8" fmla="*/ 229 w 229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9"/>
                    <a:gd name="T16" fmla="*/ 0 h 62"/>
                    <a:gd name="T17" fmla="*/ 229 w 229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9" h="62">
                      <a:moveTo>
                        <a:pt x="0" y="62"/>
                      </a:moveTo>
                      <a:lnTo>
                        <a:pt x="50" y="45"/>
                      </a:lnTo>
                      <a:lnTo>
                        <a:pt x="106" y="28"/>
                      </a:lnTo>
                      <a:lnTo>
                        <a:pt x="168" y="12"/>
                      </a:lnTo>
                      <a:lnTo>
                        <a:pt x="229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9" name="Freeform 38"/>
                <p:cNvSpPr>
                  <a:spLocks/>
                </p:cNvSpPr>
                <p:nvPr/>
              </p:nvSpPr>
              <p:spPr bwMode="auto">
                <a:xfrm>
                  <a:off x="2601" y="3066"/>
                  <a:ext cx="235" cy="28"/>
                </a:xfrm>
                <a:custGeom>
                  <a:avLst/>
                  <a:gdLst>
                    <a:gd name="T0" fmla="*/ 0 w 235"/>
                    <a:gd name="T1" fmla="*/ 28 h 28"/>
                    <a:gd name="T2" fmla="*/ 118 w 235"/>
                    <a:gd name="T3" fmla="*/ 12 h 28"/>
                    <a:gd name="T4" fmla="*/ 235 w 235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235"/>
                    <a:gd name="T10" fmla="*/ 0 h 28"/>
                    <a:gd name="T11" fmla="*/ 235 w 235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5" h="28">
                      <a:moveTo>
                        <a:pt x="0" y="28"/>
                      </a:moveTo>
                      <a:lnTo>
                        <a:pt x="118" y="12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70" name="Freeform 39"/>
                <p:cNvSpPr>
                  <a:spLocks/>
                </p:cNvSpPr>
                <p:nvPr/>
              </p:nvSpPr>
              <p:spPr bwMode="auto">
                <a:xfrm>
                  <a:off x="2836" y="3038"/>
                  <a:ext cx="235" cy="28"/>
                </a:xfrm>
                <a:custGeom>
                  <a:avLst/>
                  <a:gdLst>
                    <a:gd name="T0" fmla="*/ 0 w 235"/>
                    <a:gd name="T1" fmla="*/ 28 h 28"/>
                    <a:gd name="T2" fmla="*/ 118 w 235"/>
                    <a:gd name="T3" fmla="*/ 12 h 28"/>
                    <a:gd name="T4" fmla="*/ 235 w 235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235"/>
                    <a:gd name="T10" fmla="*/ 0 h 28"/>
                    <a:gd name="T11" fmla="*/ 235 w 235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5" h="28">
                      <a:moveTo>
                        <a:pt x="0" y="28"/>
                      </a:moveTo>
                      <a:lnTo>
                        <a:pt x="118" y="12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71" name="Freeform 40"/>
                <p:cNvSpPr>
                  <a:spLocks/>
                </p:cNvSpPr>
                <p:nvPr/>
              </p:nvSpPr>
              <p:spPr bwMode="auto">
                <a:xfrm>
                  <a:off x="3071" y="3022"/>
                  <a:ext cx="235" cy="16"/>
                </a:xfrm>
                <a:custGeom>
                  <a:avLst/>
                  <a:gdLst>
                    <a:gd name="T0" fmla="*/ 0 w 235"/>
                    <a:gd name="T1" fmla="*/ 16 h 16"/>
                    <a:gd name="T2" fmla="*/ 56 w 235"/>
                    <a:gd name="T3" fmla="*/ 11 h 16"/>
                    <a:gd name="T4" fmla="*/ 101 w 235"/>
                    <a:gd name="T5" fmla="*/ 5 h 16"/>
                    <a:gd name="T6" fmla="*/ 129 w 235"/>
                    <a:gd name="T7" fmla="*/ 5 h 16"/>
                    <a:gd name="T8" fmla="*/ 163 w 235"/>
                    <a:gd name="T9" fmla="*/ 0 h 16"/>
                    <a:gd name="T10" fmla="*/ 196 w 235"/>
                    <a:gd name="T11" fmla="*/ 0 h 16"/>
                    <a:gd name="T12" fmla="*/ 235 w 235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5"/>
                    <a:gd name="T22" fmla="*/ 0 h 16"/>
                    <a:gd name="T23" fmla="*/ 235 w 235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5" h="16">
                      <a:moveTo>
                        <a:pt x="0" y="16"/>
                      </a:moveTo>
                      <a:lnTo>
                        <a:pt x="56" y="11"/>
                      </a:lnTo>
                      <a:lnTo>
                        <a:pt x="101" y="5"/>
                      </a:lnTo>
                      <a:lnTo>
                        <a:pt x="129" y="5"/>
                      </a:lnTo>
                      <a:lnTo>
                        <a:pt x="163" y="0"/>
                      </a:lnTo>
                      <a:lnTo>
                        <a:pt x="196" y="0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72" name="Freeform 41"/>
                <p:cNvSpPr>
                  <a:spLocks/>
                </p:cNvSpPr>
                <p:nvPr/>
              </p:nvSpPr>
              <p:spPr bwMode="auto">
                <a:xfrm>
                  <a:off x="3306" y="3022"/>
                  <a:ext cx="465" cy="16"/>
                </a:xfrm>
                <a:custGeom>
                  <a:avLst/>
                  <a:gdLst>
                    <a:gd name="T0" fmla="*/ 0 w 465"/>
                    <a:gd name="T1" fmla="*/ 0 h 16"/>
                    <a:gd name="T2" fmla="*/ 45 w 465"/>
                    <a:gd name="T3" fmla="*/ 0 h 16"/>
                    <a:gd name="T4" fmla="*/ 101 w 465"/>
                    <a:gd name="T5" fmla="*/ 0 h 16"/>
                    <a:gd name="T6" fmla="*/ 157 w 465"/>
                    <a:gd name="T7" fmla="*/ 5 h 16"/>
                    <a:gd name="T8" fmla="*/ 219 w 465"/>
                    <a:gd name="T9" fmla="*/ 5 h 16"/>
                    <a:gd name="T10" fmla="*/ 342 w 465"/>
                    <a:gd name="T11" fmla="*/ 11 h 16"/>
                    <a:gd name="T12" fmla="*/ 465 w 465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5"/>
                    <a:gd name="T22" fmla="*/ 0 h 16"/>
                    <a:gd name="T23" fmla="*/ 465 w 465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5" h="16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101" y="0"/>
                      </a:lnTo>
                      <a:lnTo>
                        <a:pt x="157" y="5"/>
                      </a:lnTo>
                      <a:lnTo>
                        <a:pt x="219" y="5"/>
                      </a:lnTo>
                      <a:lnTo>
                        <a:pt x="342" y="11"/>
                      </a:lnTo>
                      <a:lnTo>
                        <a:pt x="465" y="16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73" name="Freeform 42"/>
                <p:cNvSpPr>
                  <a:spLocks/>
                </p:cNvSpPr>
                <p:nvPr/>
              </p:nvSpPr>
              <p:spPr bwMode="auto">
                <a:xfrm>
                  <a:off x="3771" y="3038"/>
                  <a:ext cx="464" cy="28"/>
                </a:xfrm>
                <a:custGeom>
                  <a:avLst/>
                  <a:gdLst>
                    <a:gd name="T0" fmla="*/ 0 w 464"/>
                    <a:gd name="T1" fmla="*/ 0 h 28"/>
                    <a:gd name="T2" fmla="*/ 229 w 464"/>
                    <a:gd name="T3" fmla="*/ 12 h 28"/>
                    <a:gd name="T4" fmla="*/ 464 w 464"/>
                    <a:gd name="T5" fmla="*/ 28 h 28"/>
                    <a:gd name="T6" fmla="*/ 0 60000 65536"/>
                    <a:gd name="T7" fmla="*/ 0 60000 65536"/>
                    <a:gd name="T8" fmla="*/ 0 60000 65536"/>
                    <a:gd name="T9" fmla="*/ 0 w 464"/>
                    <a:gd name="T10" fmla="*/ 0 h 28"/>
                    <a:gd name="T11" fmla="*/ 464 w 464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4" h="28">
                      <a:moveTo>
                        <a:pt x="0" y="0"/>
                      </a:moveTo>
                      <a:lnTo>
                        <a:pt x="229" y="12"/>
                      </a:lnTo>
                      <a:lnTo>
                        <a:pt x="464" y="28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74" name="Freeform 43"/>
                <p:cNvSpPr>
                  <a:spLocks/>
                </p:cNvSpPr>
                <p:nvPr/>
              </p:nvSpPr>
              <p:spPr bwMode="auto">
                <a:xfrm>
                  <a:off x="4235" y="3066"/>
                  <a:ext cx="470" cy="28"/>
                </a:xfrm>
                <a:custGeom>
                  <a:avLst/>
                  <a:gdLst>
                    <a:gd name="T0" fmla="*/ 0 w 470"/>
                    <a:gd name="T1" fmla="*/ 0 h 28"/>
                    <a:gd name="T2" fmla="*/ 235 w 470"/>
                    <a:gd name="T3" fmla="*/ 12 h 28"/>
                    <a:gd name="T4" fmla="*/ 470 w 470"/>
                    <a:gd name="T5" fmla="*/ 28 h 28"/>
                    <a:gd name="T6" fmla="*/ 0 60000 65536"/>
                    <a:gd name="T7" fmla="*/ 0 60000 65536"/>
                    <a:gd name="T8" fmla="*/ 0 60000 65536"/>
                    <a:gd name="T9" fmla="*/ 0 w 470"/>
                    <a:gd name="T10" fmla="*/ 0 h 28"/>
                    <a:gd name="T11" fmla="*/ 470 w 470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0" h="28">
                      <a:moveTo>
                        <a:pt x="0" y="0"/>
                      </a:moveTo>
                      <a:lnTo>
                        <a:pt x="235" y="12"/>
                      </a:lnTo>
                      <a:lnTo>
                        <a:pt x="470" y="28"/>
                      </a:lnTo>
                    </a:path>
                  </a:pathLst>
                </a:cu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75" name="Line 44"/>
                <p:cNvSpPr>
                  <a:spLocks noChangeShapeType="1"/>
                </p:cNvSpPr>
                <p:nvPr/>
              </p:nvSpPr>
              <p:spPr bwMode="auto">
                <a:xfrm>
                  <a:off x="4705" y="3094"/>
                  <a:ext cx="465" cy="28"/>
                </a:xfrm>
                <a:prstGeom prst="line">
                  <a:avLst/>
                </a:prstGeom>
                <a:noFill/>
                <a:ln w="26988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6856" name="Text Box 45"/>
            <p:cNvSpPr txBox="1">
              <a:spLocks noChangeArrowheads="1"/>
            </p:cNvSpPr>
            <p:nvPr/>
          </p:nvSpPr>
          <p:spPr bwMode="auto">
            <a:xfrm>
              <a:off x="4108" y="2673"/>
              <a:ext cx="1031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Long (Glargine)</a:t>
              </a:r>
            </a:p>
          </p:txBody>
        </p:sp>
      </p:grpSp>
      <p:sp>
        <p:nvSpPr>
          <p:cNvPr id="76825" name="Line 46"/>
          <p:cNvSpPr>
            <a:spLocks noChangeShapeType="1"/>
          </p:cNvSpPr>
          <p:nvPr/>
        </p:nvSpPr>
        <p:spPr bwMode="auto">
          <a:xfrm flipV="1">
            <a:off x="7273925" y="5177367"/>
            <a:ext cx="0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6" name="Line 47"/>
          <p:cNvSpPr>
            <a:spLocks noChangeShapeType="1"/>
          </p:cNvSpPr>
          <p:nvPr/>
        </p:nvSpPr>
        <p:spPr bwMode="auto">
          <a:xfrm flipV="1">
            <a:off x="7981950" y="5177367"/>
            <a:ext cx="0" cy="7196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7" name="Rectangle 48"/>
          <p:cNvSpPr>
            <a:spLocks noChangeArrowheads="1"/>
          </p:cNvSpPr>
          <p:nvPr/>
        </p:nvSpPr>
        <p:spPr bwMode="auto">
          <a:xfrm>
            <a:off x="7172325" y="5380567"/>
            <a:ext cx="246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18</a:t>
            </a:r>
            <a:endParaRPr lang="en-US" sz="2800" b="1"/>
          </a:p>
        </p:txBody>
      </p:sp>
      <p:sp>
        <p:nvSpPr>
          <p:cNvPr id="76828" name="Rectangle 49"/>
          <p:cNvSpPr>
            <a:spLocks noChangeArrowheads="1"/>
          </p:cNvSpPr>
          <p:nvPr/>
        </p:nvSpPr>
        <p:spPr bwMode="auto">
          <a:xfrm>
            <a:off x="7880350" y="5380567"/>
            <a:ext cx="246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/>
              <a:t>20</a:t>
            </a:r>
            <a:endParaRPr lang="en-US" sz="2800" b="1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093789" y="3357034"/>
            <a:ext cx="5240337" cy="1769533"/>
            <a:chOff x="957" y="2118"/>
            <a:chExt cx="3714" cy="1114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957" y="2276"/>
              <a:ext cx="3714" cy="956"/>
              <a:chOff x="1494" y="2557"/>
              <a:chExt cx="3676" cy="918"/>
            </a:xfrm>
          </p:grpSpPr>
          <p:sp>
            <p:nvSpPr>
              <p:cNvPr id="76839" name="Line 52"/>
              <p:cNvSpPr>
                <a:spLocks noChangeShapeType="1"/>
              </p:cNvSpPr>
              <p:nvPr/>
            </p:nvSpPr>
            <p:spPr bwMode="auto">
              <a:xfrm flipV="1">
                <a:off x="1494" y="3447"/>
                <a:ext cx="61" cy="28"/>
              </a:xfrm>
              <a:prstGeom prst="line">
                <a:avLst/>
              </a:pr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0" name="Freeform 53"/>
              <p:cNvSpPr>
                <a:spLocks/>
              </p:cNvSpPr>
              <p:nvPr/>
            </p:nvSpPr>
            <p:spPr bwMode="auto">
              <a:xfrm>
                <a:off x="1611" y="3386"/>
                <a:ext cx="62" cy="28"/>
              </a:xfrm>
              <a:custGeom>
                <a:avLst/>
                <a:gdLst>
                  <a:gd name="T0" fmla="*/ 0 w 62"/>
                  <a:gd name="T1" fmla="*/ 28 h 28"/>
                  <a:gd name="T2" fmla="*/ 28 w 62"/>
                  <a:gd name="T3" fmla="*/ 17 h 28"/>
                  <a:gd name="T4" fmla="*/ 45 w 62"/>
                  <a:gd name="T5" fmla="*/ 11 h 28"/>
                  <a:gd name="T6" fmla="*/ 62 w 62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28"/>
                  <a:gd name="T14" fmla="*/ 62 w 62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28">
                    <a:moveTo>
                      <a:pt x="0" y="28"/>
                    </a:moveTo>
                    <a:lnTo>
                      <a:pt x="28" y="17"/>
                    </a:lnTo>
                    <a:lnTo>
                      <a:pt x="45" y="11"/>
                    </a:lnTo>
                    <a:lnTo>
                      <a:pt x="62" y="0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Freeform 54"/>
              <p:cNvSpPr>
                <a:spLocks/>
              </p:cNvSpPr>
              <p:nvPr/>
            </p:nvSpPr>
            <p:spPr bwMode="auto">
              <a:xfrm>
                <a:off x="1673" y="3285"/>
                <a:ext cx="117" cy="101"/>
              </a:xfrm>
              <a:custGeom>
                <a:avLst/>
                <a:gdLst>
                  <a:gd name="T0" fmla="*/ 0 w 117"/>
                  <a:gd name="T1" fmla="*/ 101 h 101"/>
                  <a:gd name="T2" fmla="*/ 28 w 117"/>
                  <a:gd name="T3" fmla="*/ 78 h 101"/>
                  <a:gd name="T4" fmla="*/ 56 w 117"/>
                  <a:gd name="T5" fmla="*/ 50 h 101"/>
                  <a:gd name="T6" fmla="*/ 89 w 117"/>
                  <a:gd name="T7" fmla="*/ 22 h 101"/>
                  <a:gd name="T8" fmla="*/ 117 w 11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01"/>
                  <a:gd name="T17" fmla="*/ 117 w 11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01">
                    <a:moveTo>
                      <a:pt x="0" y="101"/>
                    </a:moveTo>
                    <a:lnTo>
                      <a:pt x="28" y="78"/>
                    </a:lnTo>
                    <a:lnTo>
                      <a:pt x="56" y="50"/>
                    </a:lnTo>
                    <a:lnTo>
                      <a:pt x="89" y="22"/>
                    </a:lnTo>
                    <a:lnTo>
                      <a:pt x="117" y="0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2" name="Freeform 55"/>
              <p:cNvSpPr>
                <a:spLocks/>
              </p:cNvSpPr>
              <p:nvPr/>
            </p:nvSpPr>
            <p:spPr bwMode="auto">
              <a:xfrm>
                <a:off x="1790" y="3212"/>
                <a:ext cx="112" cy="73"/>
              </a:xfrm>
              <a:custGeom>
                <a:avLst/>
                <a:gdLst>
                  <a:gd name="T0" fmla="*/ 0 w 112"/>
                  <a:gd name="T1" fmla="*/ 73 h 73"/>
                  <a:gd name="T2" fmla="*/ 28 w 112"/>
                  <a:gd name="T3" fmla="*/ 56 h 73"/>
                  <a:gd name="T4" fmla="*/ 56 w 112"/>
                  <a:gd name="T5" fmla="*/ 39 h 73"/>
                  <a:gd name="T6" fmla="*/ 84 w 112"/>
                  <a:gd name="T7" fmla="*/ 22 h 73"/>
                  <a:gd name="T8" fmla="*/ 112 w 11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73"/>
                  <a:gd name="T17" fmla="*/ 112 w 11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73">
                    <a:moveTo>
                      <a:pt x="0" y="73"/>
                    </a:moveTo>
                    <a:lnTo>
                      <a:pt x="28" y="56"/>
                    </a:lnTo>
                    <a:lnTo>
                      <a:pt x="56" y="39"/>
                    </a:lnTo>
                    <a:lnTo>
                      <a:pt x="84" y="22"/>
                    </a:lnTo>
                    <a:lnTo>
                      <a:pt x="112" y="0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3" name="Freeform 56"/>
              <p:cNvSpPr>
                <a:spLocks/>
              </p:cNvSpPr>
              <p:nvPr/>
            </p:nvSpPr>
            <p:spPr bwMode="auto">
              <a:xfrm>
                <a:off x="1902" y="3066"/>
                <a:ext cx="118" cy="146"/>
              </a:xfrm>
              <a:custGeom>
                <a:avLst/>
                <a:gdLst>
                  <a:gd name="T0" fmla="*/ 0 w 118"/>
                  <a:gd name="T1" fmla="*/ 146 h 146"/>
                  <a:gd name="T2" fmla="*/ 28 w 118"/>
                  <a:gd name="T3" fmla="*/ 112 h 146"/>
                  <a:gd name="T4" fmla="*/ 56 w 118"/>
                  <a:gd name="T5" fmla="*/ 79 h 146"/>
                  <a:gd name="T6" fmla="*/ 90 w 118"/>
                  <a:gd name="T7" fmla="*/ 40 h 146"/>
                  <a:gd name="T8" fmla="*/ 118 w 118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146"/>
                  <a:gd name="T17" fmla="*/ 118 w 118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146">
                    <a:moveTo>
                      <a:pt x="0" y="146"/>
                    </a:moveTo>
                    <a:lnTo>
                      <a:pt x="28" y="112"/>
                    </a:lnTo>
                    <a:lnTo>
                      <a:pt x="56" y="79"/>
                    </a:lnTo>
                    <a:lnTo>
                      <a:pt x="90" y="40"/>
                    </a:lnTo>
                    <a:lnTo>
                      <a:pt x="118" y="0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4" name="Line 57"/>
              <p:cNvSpPr>
                <a:spLocks noChangeShapeType="1"/>
              </p:cNvSpPr>
              <p:nvPr/>
            </p:nvSpPr>
            <p:spPr bwMode="auto">
              <a:xfrm flipV="1">
                <a:off x="2020" y="2921"/>
                <a:ext cx="117" cy="145"/>
              </a:xfrm>
              <a:prstGeom prst="line">
                <a:avLst/>
              </a:pr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5" name="Line 58"/>
              <p:cNvSpPr>
                <a:spLocks noChangeShapeType="1"/>
              </p:cNvSpPr>
              <p:nvPr/>
            </p:nvSpPr>
            <p:spPr bwMode="auto">
              <a:xfrm flipV="1">
                <a:off x="2137" y="2775"/>
                <a:ext cx="118" cy="146"/>
              </a:xfrm>
              <a:prstGeom prst="line">
                <a:avLst/>
              </a:pr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6" name="Freeform 59"/>
              <p:cNvSpPr>
                <a:spLocks/>
              </p:cNvSpPr>
              <p:nvPr/>
            </p:nvSpPr>
            <p:spPr bwMode="auto">
              <a:xfrm>
                <a:off x="2255" y="2630"/>
                <a:ext cx="117" cy="145"/>
              </a:xfrm>
              <a:custGeom>
                <a:avLst/>
                <a:gdLst>
                  <a:gd name="T0" fmla="*/ 0 w 117"/>
                  <a:gd name="T1" fmla="*/ 145 h 145"/>
                  <a:gd name="T2" fmla="*/ 27 w 117"/>
                  <a:gd name="T3" fmla="*/ 106 h 145"/>
                  <a:gd name="T4" fmla="*/ 50 w 117"/>
                  <a:gd name="T5" fmla="*/ 67 h 145"/>
                  <a:gd name="T6" fmla="*/ 78 w 117"/>
                  <a:gd name="T7" fmla="*/ 33 h 145"/>
                  <a:gd name="T8" fmla="*/ 117 w 117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45"/>
                  <a:gd name="T17" fmla="*/ 117 w 117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45">
                    <a:moveTo>
                      <a:pt x="0" y="145"/>
                    </a:moveTo>
                    <a:lnTo>
                      <a:pt x="27" y="106"/>
                    </a:lnTo>
                    <a:lnTo>
                      <a:pt x="50" y="67"/>
                    </a:lnTo>
                    <a:lnTo>
                      <a:pt x="78" y="33"/>
                    </a:lnTo>
                    <a:lnTo>
                      <a:pt x="117" y="0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7" name="Freeform 60"/>
              <p:cNvSpPr>
                <a:spLocks/>
              </p:cNvSpPr>
              <p:nvPr/>
            </p:nvSpPr>
            <p:spPr bwMode="auto">
              <a:xfrm>
                <a:off x="2372" y="2557"/>
                <a:ext cx="229" cy="73"/>
              </a:xfrm>
              <a:custGeom>
                <a:avLst/>
                <a:gdLst>
                  <a:gd name="T0" fmla="*/ 0 w 229"/>
                  <a:gd name="T1" fmla="*/ 73 h 73"/>
                  <a:gd name="T2" fmla="*/ 50 w 229"/>
                  <a:gd name="T3" fmla="*/ 45 h 73"/>
                  <a:gd name="T4" fmla="*/ 106 w 229"/>
                  <a:gd name="T5" fmla="*/ 22 h 73"/>
                  <a:gd name="T6" fmla="*/ 168 w 229"/>
                  <a:gd name="T7" fmla="*/ 5 h 73"/>
                  <a:gd name="T8" fmla="*/ 229 w 22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73"/>
                  <a:gd name="T17" fmla="*/ 229 w 229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73">
                    <a:moveTo>
                      <a:pt x="0" y="73"/>
                    </a:moveTo>
                    <a:lnTo>
                      <a:pt x="50" y="45"/>
                    </a:lnTo>
                    <a:lnTo>
                      <a:pt x="106" y="22"/>
                    </a:lnTo>
                    <a:lnTo>
                      <a:pt x="168" y="5"/>
                    </a:lnTo>
                    <a:lnTo>
                      <a:pt x="229" y="0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Freeform 61"/>
              <p:cNvSpPr>
                <a:spLocks/>
              </p:cNvSpPr>
              <p:nvPr/>
            </p:nvSpPr>
            <p:spPr bwMode="auto">
              <a:xfrm>
                <a:off x="2601" y="2557"/>
                <a:ext cx="235" cy="73"/>
              </a:xfrm>
              <a:custGeom>
                <a:avLst/>
                <a:gdLst>
                  <a:gd name="T0" fmla="*/ 0 w 235"/>
                  <a:gd name="T1" fmla="*/ 0 h 73"/>
                  <a:gd name="T2" fmla="*/ 28 w 235"/>
                  <a:gd name="T3" fmla="*/ 0 h 73"/>
                  <a:gd name="T4" fmla="*/ 56 w 235"/>
                  <a:gd name="T5" fmla="*/ 5 h 73"/>
                  <a:gd name="T6" fmla="*/ 118 w 235"/>
                  <a:gd name="T7" fmla="*/ 28 h 73"/>
                  <a:gd name="T8" fmla="*/ 174 w 235"/>
                  <a:gd name="T9" fmla="*/ 50 h 73"/>
                  <a:gd name="T10" fmla="*/ 235 w 235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5"/>
                  <a:gd name="T19" fmla="*/ 0 h 73"/>
                  <a:gd name="T20" fmla="*/ 235 w 23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5" h="73">
                    <a:moveTo>
                      <a:pt x="0" y="0"/>
                    </a:moveTo>
                    <a:lnTo>
                      <a:pt x="28" y="0"/>
                    </a:lnTo>
                    <a:lnTo>
                      <a:pt x="56" y="5"/>
                    </a:lnTo>
                    <a:lnTo>
                      <a:pt x="118" y="28"/>
                    </a:lnTo>
                    <a:lnTo>
                      <a:pt x="174" y="50"/>
                    </a:lnTo>
                    <a:lnTo>
                      <a:pt x="235" y="73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Freeform 62"/>
              <p:cNvSpPr>
                <a:spLocks/>
              </p:cNvSpPr>
              <p:nvPr/>
            </p:nvSpPr>
            <p:spPr bwMode="auto">
              <a:xfrm>
                <a:off x="2836" y="2630"/>
                <a:ext cx="235" cy="72"/>
              </a:xfrm>
              <a:custGeom>
                <a:avLst/>
                <a:gdLst>
                  <a:gd name="T0" fmla="*/ 0 w 235"/>
                  <a:gd name="T1" fmla="*/ 0 h 72"/>
                  <a:gd name="T2" fmla="*/ 118 w 235"/>
                  <a:gd name="T3" fmla="*/ 33 h 72"/>
                  <a:gd name="T4" fmla="*/ 235 w 235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72"/>
                  <a:gd name="T11" fmla="*/ 235 w 235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72">
                    <a:moveTo>
                      <a:pt x="0" y="0"/>
                    </a:moveTo>
                    <a:lnTo>
                      <a:pt x="118" y="33"/>
                    </a:lnTo>
                    <a:lnTo>
                      <a:pt x="235" y="72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Freeform 63"/>
              <p:cNvSpPr>
                <a:spLocks/>
              </p:cNvSpPr>
              <p:nvPr/>
            </p:nvSpPr>
            <p:spPr bwMode="auto">
              <a:xfrm>
                <a:off x="3071" y="2702"/>
                <a:ext cx="235" cy="101"/>
              </a:xfrm>
              <a:custGeom>
                <a:avLst/>
                <a:gdLst>
                  <a:gd name="T0" fmla="*/ 0 w 235"/>
                  <a:gd name="T1" fmla="*/ 0 h 101"/>
                  <a:gd name="T2" fmla="*/ 56 w 235"/>
                  <a:gd name="T3" fmla="*/ 23 h 101"/>
                  <a:gd name="T4" fmla="*/ 101 w 235"/>
                  <a:gd name="T5" fmla="*/ 45 h 101"/>
                  <a:gd name="T6" fmla="*/ 129 w 235"/>
                  <a:gd name="T7" fmla="*/ 56 h 101"/>
                  <a:gd name="T8" fmla="*/ 163 w 235"/>
                  <a:gd name="T9" fmla="*/ 68 h 101"/>
                  <a:gd name="T10" fmla="*/ 196 w 235"/>
                  <a:gd name="T11" fmla="*/ 84 h 101"/>
                  <a:gd name="T12" fmla="*/ 235 w 235"/>
                  <a:gd name="T13" fmla="*/ 101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5"/>
                  <a:gd name="T22" fmla="*/ 0 h 101"/>
                  <a:gd name="T23" fmla="*/ 235 w 235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5" h="101">
                    <a:moveTo>
                      <a:pt x="0" y="0"/>
                    </a:moveTo>
                    <a:lnTo>
                      <a:pt x="56" y="23"/>
                    </a:lnTo>
                    <a:lnTo>
                      <a:pt x="101" y="45"/>
                    </a:lnTo>
                    <a:lnTo>
                      <a:pt x="129" y="56"/>
                    </a:lnTo>
                    <a:lnTo>
                      <a:pt x="163" y="68"/>
                    </a:lnTo>
                    <a:lnTo>
                      <a:pt x="196" y="84"/>
                    </a:lnTo>
                    <a:lnTo>
                      <a:pt x="235" y="101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1" name="Freeform 64"/>
              <p:cNvSpPr>
                <a:spLocks/>
              </p:cNvSpPr>
              <p:nvPr/>
            </p:nvSpPr>
            <p:spPr bwMode="auto">
              <a:xfrm>
                <a:off x="3306" y="2803"/>
                <a:ext cx="465" cy="191"/>
              </a:xfrm>
              <a:custGeom>
                <a:avLst/>
                <a:gdLst>
                  <a:gd name="T0" fmla="*/ 0 w 465"/>
                  <a:gd name="T1" fmla="*/ 0 h 191"/>
                  <a:gd name="T2" fmla="*/ 45 w 465"/>
                  <a:gd name="T3" fmla="*/ 17 h 191"/>
                  <a:gd name="T4" fmla="*/ 101 w 465"/>
                  <a:gd name="T5" fmla="*/ 39 h 191"/>
                  <a:gd name="T6" fmla="*/ 157 w 465"/>
                  <a:gd name="T7" fmla="*/ 62 h 191"/>
                  <a:gd name="T8" fmla="*/ 219 w 465"/>
                  <a:gd name="T9" fmla="*/ 90 h 191"/>
                  <a:gd name="T10" fmla="*/ 342 w 465"/>
                  <a:gd name="T11" fmla="*/ 140 h 191"/>
                  <a:gd name="T12" fmla="*/ 465 w 465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5"/>
                  <a:gd name="T22" fmla="*/ 0 h 191"/>
                  <a:gd name="T23" fmla="*/ 465 w 465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5" h="191">
                    <a:moveTo>
                      <a:pt x="0" y="0"/>
                    </a:moveTo>
                    <a:lnTo>
                      <a:pt x="45" y="17"/>
                    </a:lnTo>
                    <a:lnTo>
                      <a:pt x="101" y="39"/>
                    </a:lnTo>
                    <a:lnTo>
                      <a:pt x="157" y="62"/>
                    </a:lnTo>
                    <a:lnTo>
                      <a:pt x="219" y="90"/>
                    </a:lnTo>
                    <a:lnTo>
                      <a:pt x="342" y="140"/>
                    </a:lnTo>
                    <a:lnTo>
                      <a:pt x="465" y="191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2" name="Freeform 65"/>
              <p:cNvSpPr>
                <a:spLocks/>
              </p:cNvSpPr>
              <p:nvPr/>
            </p:nvSpPr>
            <p:spPr bwMode="auto">
              <a:xfrm>
                <a:off x="3771" y="2994"/>
                <a:ext cx="464" cy="218"/>
              </a:xfrm>
              <a:custGeom>
                <a:avLst/>
                <a:gdLst>
                  <a:gd name="T0" fmla="*/ 0 w 464"/>
                  <a:gd name="T1" fmla="*/ 0 h 218"/>
                  <a:gd name="T2" fmla="*/ 117 w 464"/>
                  <a:gd name="T3" fmla="*/ 56 h 218"/>
                  <a:gd name="T4" fmla="*/ 229 w 464"/>
                  <a:gd name="T5" fmla="*/ 112 h 218"/>
                  <a:gd name="T6" fmla="*/ 347 w 464"/>
                  <a:gd name="T7" fmla="*/ 168 h 218"/>
                  <a:gd name="T8" fmla="*/ 464 w 464"/>
                  <a:gd name="T9" fmla="*/ 218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4"/>
                  <a:gd name="T16" fmla="*/ 0 h 218"/>
                  <a:gd name="T17" fmla="*/ 464 w 46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4" h="218">
                    <a:moveTo>
                      <a:pt x="0" y="0"/>
                    </a:moveTo>
                    <a:lnTo>
                      <a:pt x="117" y="56"/>
                    </a:lnTo>
                    <a:lnTo>
                      <a:pt x="229" y="112"/>
                    </a:lnTo>
                    <a:lnTo>
                      <a:pt x="347" y="168"/>
                    </a:lnTo>
                    <a:lnTo>
                      <a:pt x="464" y="218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3" name="Freeform 66"/>
              <p:cNvSpPr>
                <a:spLocks/>
              </p:cNvSpPr>
              <p:nvPr/>
            </p:nvSpPr>
            <p:spPr bwMode="auto">
              <a:xfrm>
                <a:off x="4235" y="3212"/>
                <a:ext cx="470" cy="146"/>
              </a:xfrm>
              <a:custGeom>
                <a:avLst/>
                <a:gdLst>
                  <a:gd name="T0" fmla="*/ 0 w 470"/>
                  <a:gd name="T1" fmla="*/ 0 h 146"/>
                  <a:gd name="T2" fmla="*/ 118 w 470"/>
                  <a:gd name="T3" fmla="*/ 45 h 146"/>
                  <a:gd name="T4" fmla="*/ 235 w 470"/>
                  <a:gd name="T5" fmla="*/ 84 h 146"/>
                  <a:gd name="T6" fmla="*/ 353 w 470"/>
                  <a:gd name="T7" fmla="*/ 118 h 146"/>
                  <a:gd name="T8" fmla="*/ 470 w 470"/>
                  <a:gd name="T9" fmla="*/ 14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46"/>
                  <a:gd name="T17" fmla="*/ 470 w 470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46">
                    <a:moveTo>
                      <a:pt x="0" y="0"/>
                    </a:moveTo>
                    <a:lnTo>
                      <a:pt x="118" y="45"/>
                    </a:lnTo>
                    <a:lnTo>
                      <a:pt x="235" y="84"/>
                    </a:lnTo>
                    <a:lnTo>
                      <a:pt x="353" y="118"/>
                    </a:lnTo>
                    <a:lnTo>
                      <a:pt x="470" y="146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4" name="Freeform 67"/>
              <p:cNvSpPr>
                <a:spLocks/>
              </p:cNvSpPr>
              <p:nvPr/>
            </p:nvSpPr>
            <p:spPr bwMode="auto">
              <a:xfrm>
                <a:off x="4705" y="3358"/>
                <a:ext cx="465" cy="73"/>
              </a:xfrm>
              <a:custGeom>
                <a:avLst/>
                <a:gdLst>
                  <a:gd name="T0" fmla="*/ 0 w 465"/>
                  <a:gd name="T1" fmla="*/ 0 h 73"/>
                  <a:gd name="T2" fmla="*/ 118 w 465"/>
                  <a:gd name="T3" fmla="*/ 22 h 73"/>
                  <a:gd name="T4" fmla="*/ 235 w 465"/>
                  <a:gd name="T5" fmla="*/ 39 h 73"/>
                  <a:gd name="T6" fmla="*/ 347 w 465"/>
                  <a:gd name="T7" fmla="*/ 56 h 73"/>
                  <a:gd name="T8" fmla="*/ 465 w 465"/>
                  <a:gd name="T9" fmla="*/ 7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73"/>
                  <a:gd name="T17" fmla="*/ 465 w 46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73">
                    <a:moveTo>
                      <a:pt x="0" y="0"/>
                    </a:moveTo>
                    <a:lnTo>
                      <a:pt x="118" y="22"/>
                    </a:lnTo>
                    <a:lnTo>
                      <a:pt x="235" y="39"/>
                    </a:lnTo>
                    <a:lnTo>
                      <a:pt x="347" y="56"/>
                    </a:lnTo>
                    <a:lnTo>
                      <a:pt x="465" y="73"/>
                    </a:lnTo>
                  </a:path>
                </a:pathLst>
              </a:custGeom>
              <a:noFill/>
              <a:ln w="269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38" name="Text Box 68"/>
            <p:cNvSpPr txBox="1">
              <a:spLocks noChangeArrowheads="1"/>
            </p:cNvSpPr>
            <p:nvPr/>
          </p:nvSpPr>
          <p:spPr bwMode="auto">
            <a:xfrm>
              <a:off x="2452" y="2118"/>
              <a:ext cx="1451" cy="2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Intermediate (NPH)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979488" y="2889252"/>
            <a:ext cx="3556000" cy="2290233"/>
            <a:chOff x="803" y="1676"/>
            <a:chExt cx="2240" cy="1442"/>
          </a:xfrm>
        </p:grpSpPr>
        <p:sp>
          <p:nvSpPr>
            <p:cNvPr id="76835" name="Text Box 73"/>
            <p:cNvSpPr txBox="1">
              <a:spLocks noChangeArrowheads="1"/>
            </p:cNvSpPr>
            <p:nvPr/>
          </p:nvSpPr>
          <p:spPr bwMode="auto">
            <a:xfrm>
              <a:off x="1321" y="1676"/>
              <a:ext cx="1024" cy="23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Short (Regular)</a:t>
              </a:r>
            </a:p>
          </p:txBody>
        </p:sp>
        <p:sp>
          <p:nvSpPr>
            <p:cNvPr id="76836" name="Freeform 74"/>
            <p:cNvSpPr>
              <a:spLocks/>
            </p:cNvSpPr>
            <p:nvPr/>
          </p:nvSpPr>
          <p:spPr bwMode="auto">
            <a:xfrm>
              <a:off x="803" y="1914"/>
              <a:ext cx="2240" cy="1204"/>
            </a:xfrm>
            <a:custGeom>
              <a:avLst/>
              <a:gdLst>
                <a:gd name="T0" fmla="*/ 0 w 2166"/>
                <a:gd name="T1" fmla="*/ 2460767 h 962"/>
                <a:gd name="T2" fmla="*/ 137 w 2166"/>
                <a:gd name="T3" fmla="*/ 2292371 h 962"/>
                <a:gd name="T4" fmla="*/ 310 w 2166"/>
                <a:gd name="T5" fmla="*/ 2013840 h 962"/>
                <a:gd name="T6" fmla="*/ 449 w 2166"/>
                <a:gd name="T7" fmla="*/ 1580492 h 962"/>
                <a:gd name="T8" fmla="*/ 661 w 2166"/>
                <a:gd name="T9" fmla="*/ 900920 h 962"/>
                <a:gd name="T10" fmla="*/ 818 w 2166"/>
                <a:gd name="T11" fmla="*/ 685173 h 962"/>
                <a:gd name="T12" fmla="*/ 1107 w 2166"/>
                <a:gd name="T13" fmla="*/ 329658 h 962"/>
                <a:gd name="T14" fmla="*/ 1399 w 2166"/>
                <a:gd name="T15" fmla="*/ 130143 h 962"/>
                <a:gd name="T16" fmla="*/ 1729 w 2166"/>
                <a:gd name="T17" fmla="*/ 20728 h 962"/>
                <a:gd name="T18" fmla="*/ 2040 w 2166"/>
                <a:gd name="T19" fmla="*/ 37865 h 962"/>
                <a:gd name="T20" fmla="*/ 2378 w 2166"/>
                <a:gd name="T21" fmla="*/ 236537 h 962"/>
                <a:gd name="T22" fmla="*/ 2760 w 2166"/>
                <a:gd name="T23" fmla="*/ 530472 h 962"/>
                <a:gd name="T24" fmla="*/ 3249 w 2166"/>
                <a:gd name="T25" fmla="*/ 962224 h 962"/>
                <a:gd name="T26" fmla="*/ 3913 w 2166"/>
                <a:gd name="T27" fmla="*/ 1596572 h 962"/>
                <a:gd name="T28" fmla="*/ 4724 w 2166"/>
                <a:gd name="T29" fmla="*/ 1966161 h 962"/>
                <a:gd name="T30" fmla="*/ 5744 w 2166"/>
                <a:gd name="T31" fmla="*/ 2183248 h 962"/>
                <a:gd name="T32" fmla="*/ 6438 w 2166"/>
                <a:gd name="T33" fmla="*/ 2338304 h 962"/>
                <a:gd name="T34" fmla="*/ 7026 w 2166"/>
                <a:gd name="T35" fmla="*/ 2477040 h 9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6"/>
                <a:gd name="T55" fmla="*/ 0 h 962"/>
                <a:gd name="T56" fmla="*/ 2166 w 2166"/>
                <a:gd name="T57" fmla="*/ 962 h 9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6" h="962">
                  <a:moveTo>
                    <a:pt x="0" y="956"/>
                  </a:moveTo>
                  <a:cubicBezTo>
                    <a:pt x="13" y="937"/>
                    <a:pt x="26" y="919"/>
                    <a:pt x="42" y="890"/>
                  </a:cubicBezTo>
                  <a:cubicBezTo>
                    <a:pt x="58" y="861"/>
                    <a:pt x="80" y="828"/>
                    <a:pt x="96" y="782"/>
                  </a:cubicBezTo>
                  <a:cubicBezTo>
                    <a:pt x="112" y="736"/>
                    <a:pt x="120" y="686"/>
                    <a:pt x="138" y="614"/>
                  </a:cubicBezTo>
                  <a:cubicBezTo>
                    <a:pt x="156" y="542"/>
                    <a:pt x="185" y="408"/>
                    <a:pt x="204" y="350"/>
                  </a:cubicBezTo>
                  <a:cubicBezTo>
                    <a:pt x="223" y="292"/>
                    <a:pt x="229" y="303"/>
                    <a:pt x="252" y="266"/>
                  </a:cubicBezTo>
                  <a:cubicBezTo>
                    <a:pt x="275" y="229"/>
                    <a:pt x="312" y="164"/>
                    <a:pt x="342" y="128"/>
                  </a:cubicBezTo>
                  <a:cubicBezTo>
                    <a:pt x="372" y="92"/>
                    <a:pt x="400" y="70"/>
                    <a:pt x="432" y="50"/>
                  </a:cubicBezTo>
                  <a:cubicBezTo>
                    <a:pt x="464" y="30"/>
                    <a:pt x="501" y="14"/>
                    <a:pt x="534" y="8"/>
                  </a:cubicBezTo>
                  <a:cubicBezTo>
                    <a:pt x="567" y="2"/>
                    <a:pt x="597" y="0"/>
                    <a:pt x="630" y="14"/>
                  </a:cubicBezTo>
                  <a:cubicBezTo>
                    <a:pt x="663" y="28"/>
                    <a:pt x="695" y="60"/>
                    <a:pt x="732" y="92"/>
                  </a:cubicBezTo>
                  <a:cubicBezTo>
                    <a:pt x="769" y="124"/>
                    <a:pt x="807" y="159"/>
                    <a:pt x="852" y="206"/>
                  </a:cubicBezTo>
                  <a:cubicBezTo>
                    <a:pt x="897" y="253"/>
                    <a:pt x="943" y="305"/>
                    <a:pt x="1002" y="374"/>
                  </a:cubicBezTo>
                  <a:cubicBezTo>
                    <a:pt x="1061" y="443"/>
                    <a:pt x="1130" y="555"/>
                    <a:pt x="1206" y="620"/>
                  </a:cubicBezTo>
                  <a:cubicBezTo>
                    <a:pt x="1282" y="685"/>
                    <a:pt x="1364" y="726"/>
                    <a:pt x="1458" y="764"/>
                  </a:cubicBezTo>
                  <a:cubicBezTo>
                    <a:pt x="1552" y="802"/>
                    <a:pt x="1682" y="824"/>
                    <a:pt x="1770" y="848"/>
                  </a:cubicBezTo>
                  <a:cubicBezTo>
                    <a:pt x="1858" y="872"/>
                    <a:pt x="1920" y="889"/>
                    <a:pt x="1986" y="908"/>
                  </a:cubicBezTo>
                  <a:cubicBezTo>
                    <a:pt x="2052" y="927"/>
                    <a:pt x="2136" y="954"/>
                    <a:pt x="2166" y="96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979488" y="2243668"/>
            <a:ext cx="3683000" cy="2935817"/>
            <a:chOff x="803" y="1269"/>
            <a:chExt cx="2320" cy="1849"/>
          </a:xfrm>
        </p:grpSpPr>
        <p:sp>
          <p:nvSpPr>
            <p:cNvPr id="76833" name="Text Box 76"/>
            <p:cNvSpPr txBox="1">
              <a:spLocks noChangeArrowheads="1"/>
            </p:cNvSpPr>
            <p:nvPr/>
          </p:nvSpPr>
          <p:spPr bwMode="auto">
            <a:xfrm>
              <a:off x="1057" y="1269"/>
              <a:ext cx="2066" cy="23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Rapid (Lispro, Aspart , Glulysine)</a:t>
              </a:r>
            </a:p>
          </p:txBody>
        </p:sp>
        <p:sp>
          <p:nvSpPr>
            <p:cNvPr id="76834" name="Freeform 77"/>
            <p:cNvSpPr>
              <a:spLocks/>
            </p:cNvSpPr>
            <p:nvPr/>
          </p:nvSpPr>
          <p:spPr bwMode="auto">
            <a:xfrm>
              <a:off x="803" y="1492"/>
              <a:ext cx="1973" cy="1626"/>
            </a:xfrm>
            <a:custGeom>
              <a:avLst/>
              <a:gdLst>
                <a:gd name="T0" fmla="*/ 0 w 1908"/>
                <a:gd name="T1" fmla="*/ 9431305 h 1260"/>
                <a:gd name="T2" fmla="*/ 90 w 1908"/>
                <a:gd name="T3" fmla="*/ 8665216 h 1260"/>
                <a:gd name="T4" fmla="*/ 253 w 1908"/>
                <a:gd name="T5" fmla="*/ 7040110 h 1260"/>
                <a:gd name="T6" fmla="*/ 346 w 1908"/>
                <a:gd name="T7" fmla="*/ 5281338 h 1260"/>
                <a:gd name="T8" fmla="*/ 449 w 1908"/>
                <a:gd name="T9" fmla="*/ 3605466 h 1260"/>
                <a:gd name="T10" fmla="*/ 561 w 1908"/>
                <a:gd name="T11" fmla="*/ 2070951 h 1260"/>
                <a:gd name="T12" fmla="*/ 696 w 1908"/>
                <a:gd name="T13" fmla="*/ 903199 h 1260"/>
                <a:gd name="T14" fmla="*/ 891 w 1908"/>
                <a:gd name="T15" fmla="*/ 86507 h 1260"/>
                <a:gd name="T16" fmla="*/ 1105 w 1908"/>
                <a:gd name="T17" fmla="*/ 360258 h 1260"/>
                <a:gd name="T18" fmla="*/ 1222 w 1908"/>
                <a:gd name="T19" fmla="*/ 903199 h 1260"/>
                <a:gd name="T20" fmla="*/ 1376 w 1908"/>
                <a:gd name="T21" fmla="*/ 1806206 h 1260"/>
                <a:gd name="T22" fmla="*/ 1721 w 1908"/>
                <a:gd name="T23" fmla="*/ 4695103 h 1260"/>
                <a:gd name="T24" fmla="*/ 2092 w 1908"/>
                <a:gd name="T25" fmla="*/ 5954732 h 1260"/>
                <a:gd name="T26" fmla="*/ 2716 w 1908"/>
                <a:gd name="T27" fmla="*/ 6857787 h 1260"/>
                <a:gd name="T28" fmla="*/ 3491 w 1908"/>
                <a:gd name="T29" fmla="*/ 7759757 h 1260"/>
                <a:gd name="T30" fmla="*/ 4419 w 1908"/>
                <a:gd name="T31" fmla="*/ 8392240 h 1260"/>
                <a:gd name="T32" fmla="*/ 4842 w 1908"/>
                <a:gd name="T33" fmla="*/ 8665216 h 1260"/>
                <a:gd name="T34" fmla="*/ 5658 w 1908"/>
                <a:gd name="T35" fmla="*/ 9160264 h 1260"/>
                <a:gd name="T36" fmla="*/ 6158 w 1908"/>
                <a:gd name="T37" fmla="*/ 9473348 h 12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8"/>
                <a:gd name="T58" fmla="*/ 0 h 1260"/>
                <a:gd name="T59" fmla="*/ 1908 w 1908"/>
                <a:gd name="T60" fmla="*/ 1260 h 12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8" h="1260">
                  <a:moveTo>
                    <a:pt x="0" y="1254"/>
                  </a:moveTo>
                  <a:cubicBezTo>
                    <a:pt x="8" y="1229"/>
                    <a:pt x="17" y="1205"/>
                    <a:pt x="30" y="1152"/>
                  </a:cubicBezTo>
                  <a:cubicBezTo>
                    <a:pt x="43" y="1099"/>
                    <a:pt x="65" y="1011"/>
                    <a:pt x="78" y="936"/>
                  </a:cubicBezTo>
                  <a:cubicBezTo>
                    <a:pt x="91" y="861"/>
                    <a:pt x="98" y="778"/>
                    <a:pt x="108" y="702"/>
                  </a:cubicBezTo>
                  <a:cubicBezTo>
                    <a:pt x="118" y="626"/>
                    <a:pt x="127" y="551"/>
                    <a:pt x="138" y="480"/>
                  </a:cubicBezTo>
                  <a:cubicBezTo>
                    <a:pt x="149" y="409"/>
                    <a:pt x="161" y="336"/>
                    <a:pt x="174" y="276"/>
                  </a:cubicBezTo>
                  <a:cubicBezTo>
                    <a:pt x="187" y="216"/>
                    <a:pt x="199" y="164"/>
                    <a:pt x="216" y="120"/>
                  </a:cubicBezTo>
                  <a:cubicBezTo>
                    <a:pt x="233" y="76"/>
                    <a:pt x="255" y="24"/>
                    <a:pt x="276" y="12"/>
                  </a:cubicBezTo>
                  <a:cubicBezTo>
                    <a:pt x="297" y="0"/>
                    <a:pt x="325" y="30"/>
                    <a:pt x="342" y="48"/>
                  </a:cubicBezTo>
                  <a:cubicBezTo>
                    <a:pt x="359" y="66"/>
                    <a:pt x="364" y="88"/>
                    <a:pt x="378" y="120"/>
                  </a:cubicBezTo>
                  <a:cubicBezTo>
                    <a:pt x="392" y="152"/>
                    <a:pt x="400" y="156"/>
                    <a:pt x="426" y="240"/>
                  </a:cubicBezTo>
                  <a:cubicBezTo>
                    <a:pt x="452" y="324"/>
                    <a:pt x="497" y="532"/>
                    <a:pt x="534" y="624"/>
                  </a:cubicBezTo>
                  <a:cubicBezTo>
                    <a:pt x="571" y="716"/>
                    <a:pt x="597" y="744"/>
                    <a:pt x="648" y="792"/>
                  </a:cubicBezTo>
                  <a:cubicBezTo>
                    <a:pt x="699" y="840"/>
                    <a:pt x="768" y="872"/>
                    <a:pt x="840" y="912"/>
                  </a:cubicBezTo>
                  <a:cubicBezTo>
                    <a:pt x="912" y="952"/>
                    <a:pt x="992" y="998"/>
                    <a:pt x="1080" y="1032"/>
                  </a:cubicBezTo>
                  <a:cubicBezTo>
                    <a:pt x="1168" y="1066"/>
                    <a:pt x="1298" y="1096"/>
                    <a:pt x="1368" y="1116"/>
                  </a:cubicBezTo>
                  <a:cubicBezTo>
                    <a:pt x="1438" y="1136"/>
                    <a:pt x="1436" y="1135"/>
                    <a:pt x="1500" y="1152"/>
                  </a:cubicBezTo>
                  <a:cubicBezTo>
                    <a:pt x="1564" y="1169"/>
                    <a:pt x="1684" y="1200"/>
                    <a:pt x="1752" y="1218"/>
                  </a:cubicBezTo>
                  <a:cubicBezTo>
                    <a:pt x="1820" y="1236"/>
                    <a:pt x="1864" y="1248"/>
                    <a:pt x="1908" y="1260"/>
                  </a:cubicBez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68" name="Rectangle 78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61595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2">
                    <a:lumMod val="75000"/>
                  </a:schemeClr>
                </a:solidFill>
                <a:ea typeface="SimSun" pitchFamily="2" charset="-122"/>
              </a:rPr>
              <a:t>Insulin Time Action Curves</a:t>
            </a:r>
          </a:p>
        </p:txBody>
      </p:sp>
      <p:sp>
        <p:nvSpPr>
          <p:cNvPr id="9" name="Freeform 8"/>
          <p:cNvSpPr/>
          <p:nvPr/>
        </p:nvSpPr>
        <p:spPr>
          <a:xfrm>
            <a:off x="1180749" y="4953000"/>
            <a:ext cx="6856480" cy="107006"/>
          </a:xfrm>
          <a:custGeom>
            <a:avLst/>
            <a:gdLst>
              <a:gd name="connsiteX0" fmla="*/ 0 w 4749421"/>
              <a:gd name="connsiteY0" fmla="*/ 177421 h 247089"/>
              <a:gd name="connsiteX1" fmla="*/ 341194 w 4749421"/>
              <a:gd name="connsiteY1" fmla="*/ 218364 h 247089"/>
              <a:gd name="connsiteX2" fmla="*/ 491320 w 4749421"/>
              <a:gd name="connsiteY2" fmla="*/ 191069 h 247089"/>
              <a:gd name="connsiteX3" fmla="*/ 573206 w 4749421"/>
              <a:gd name="connsiteY3" fmla="*/ 163773 h 247089"/>
              <a:gd name="connsiteX4" fmla="*/ 641445 w 4749421"/>
              <a:gd name="connsiteY4" fmla="*/ 150125 h 247089"/>
              <a:gd name="connsiteX5" fmla="*/ 723331 w 4749421"/>
              <a:gd name="connsiteY5" fmla="*/ 122830 h 247089"/>
              <a:gd name="connsiteX6" fmla="*/ 805218 w 4749421"/>
              <a:gd name="connsiteY6" fmla="*/ 109182 h 247089"/>
              <a:gd name="connsiteX7" fmla="*/ 928048 w 4749421"/>
              <a:gd name="connsiteY7" fmla="*/ 68239 h 247089"/>
              <a:gd name="connsiteX8" fmla="*/ 968991 w 4749421"/>
              <a:gd name="connsiteY8" fmla="*/ 54591 h 247089"/>
              <a:gd name="connsiteX9" fmla="*/ 1023582 w 4749421"/>
              <a:gd name="connsiteY9" fmla="*/ 40943 h 247089"/>
              <a:gd name="connsiteX10" fmla="*/ 1173708 w 4749421"/>
              <a:gd name="connsiteY10" fmla="*/ 0 h 247089"/>
              <a:gd name="connsiteX11" fmla="*/ 1651379 w 4749421"/>
              <a:gd name="connsiteY11" fmla="*/ 13648 h 247089"/>
              <a:gd name="connsiteX12" fmla="*/ 1951630 w 4749421"/>
              <a:gd name="connsiteY12" fmla="*/ 40943 h 247089"/>
              <a:gd name="connsiteX13" fmla="*/ 2074460 w 4749421"/>
              <a:gd name="connsiteY13" fmla="*/ 68239 h 247089"/>
              <a:gd name="connsiteX14" fmla="*/ 2606723 w 4749421"/>
              <a:gd name="connsiteY14" fmla="*/ 95534 h 247089"/>
              <a:gd name="connsiteX15" fmla="*/ 2743200 w 4749421"/>
              <a:gd name="connsiteY15" fmla="*/ 109182 h 247089"/>
              <a:gd name="connsiteX16" fmla="*/ 2838734 w 4749421"/>
              <a:gd name="connsiteY16" fmla="*/ 122830 h 247089"/>
              <a:gd name="connsiteX17" fmla="*/ 4121624 w 4749421"/>
              <a:gd name="connsiteY17" fmla="*/ 150125 h 247089"/>
              <a:gd name="connsiteX18" fmla="*/ 4299045 w 4749421"/>
              <a:gd name="connsiteY18" fmla="*/ 163773 h 247089"/>
              <a:gd name="connsiteX19" fmla="*/ 4367284 w 4749421"/>
              <a:gd name="connsiteY19" fmla="*/ 177421 h 247089"/>
              <a:gd name="connsiteX20" fmla="*/ 4749421 w 4749421"/>
              <a:gd name="connsiteY20" fmla="*/ 150125 h 24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49421" h="247089">
                <a:moveTo>
                  <a:pt x="0" y="177421"/>
                </a:moveTo>
                <a:cubicBezTo>
                  <a:pt x="136715" y="286793"/>
                  <a:pt x="47465" y="240122"/>
                  <a:pt x="341194" y="218364"/>
                </a:cubicBezTo>
                <a:cubicBezTo>
                  <a:pt x="387982" y="214898"/>
                  <a:pt x="444772" y="205033"/>
                  <a:pt x="491320" y="191069"/>
                </a:cubicBezTo>
                <a:cubicBezTo>
                  <a:pt x="518878" y="182802"/>
                  <a:pt x="544993" y="169416"/>
                  <a:pt x="573206" y="163773"/>
                </a:cubicBezTo>
                <a:cubicBezTo>
                  <a:pt x="595952" y="159224"/>
                  <a:pt x="619066" y="156228"/>
                  <a:pt x="641445" y="150125"/>
                </a:cubicBezTo>
                <a:cubicBezTo>
                  <a:pt x="669203" y="142555"/>
                  <a:pt x="694951" y="127560"/>
                  <a:pt x="723331" y="122830"/>
                </a:cubicBezTo>
                <a:lnTo>
                  <a:pt x="805218" y="109182"/>
                </a:lnTo>
                <a:lnTo>
                  <a:pt x="928048" y="68239"/>
                </a:lnTo>
                <a:cubicBezTo>
                  <a:pt x="941696" y="63690"/>
                  <a:pt x="955035" y="58080"/>
                  <a:pt x="968991" y="54591"/>
                </a:cubicBezTo>
                <a:cubicBezTo>
                  <a:pt x="987188" y="50042"/>
                  <a:pt x="1005616" y="46333"/>
                  <a:pt x="1023582" y="40943"/>
                </a:cubicBezTo>
                <a:cubicBezTo>
                  <a:pt x="1162103" y="-613"/>
                  <a:pt x="1049338" y="24874"/>
                  <a:pt x="1173708" y="0"/>
                </a:cubicBezTo>
                <a:cubicBezTo>
                  <a:pt x="1332932" y="4549"/>
                  <a:pt x="1492311" y="5276"/>
                  <a:pt x="1651379" y="13648"/>
                </a:cubicBezTo>
                <a:cubicBezTo>
                  <a:pt x="1751736" y="18930"/>
                  <a:pt x="1951630" y="40943"/>
                  <a:pt x="1951630" y="40943"/>
                </a:cubicBezTo>
                <a:cubicBezTo>
                  <a:pt x="1977938" y="47520"/>
                  <a:pt x="2050636" y="66615"/>
                  <a:pt x="2074460" y="68239"/>
                </a:cubicBezTo>
                <a:cubicBezTo>
                  <a:pt x="2251703" y="80324"/>
                  <a:pt x="2429401" y="84678"/>
                  <a:pt x="2606723" y="95534"/>
                </a:cubicBezTo>
                <a:cubicBezTo>
                  <a:pt x="2652357" y="98328"/>
                  <a:pt x="2697794" y="103840"/>
                  <a:pt x="2743200" y="109182"/>
                </a:cubicBezTo>
                <a:cubicBezTo>
                  <a:pt x="2775148" y="112941"/>
                  <a:pt x="2806580" y="121875"/>
                  <a:pt x="2838734" y="122830"/>
                </a:cubicBezTo>
                <a:lnTo>
                  <a:pt x="4121624" y="150125"/>
                </a:lnTo>
                <a:cubicBezTo>
                  <a:pt x="4180764" y="154674"/>
                  <a:pt x="4240093" y="157223"/>
                  <a:pt x="4299045" y="163773"/>
                </a:cubicBezTo>
                <a:cubicBezTo>
                  <a:pt x="4322100" y="166335"/>
                  <a:pt x="4344087" y="177421"/>
                  <a:pt x="4367284" y="177421"/>
                </a:cubicBezTo>
                <a:cubicBezTo>
                  <a:pt x="4728316" y="177421"/>
                  <a:pt x="4649587" y="249959"/>
                  <a:pt x="4749421" y="15012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1000" y="4812268"/>
            <a:ext cx="10615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Degludec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0"/>
            <a:ext cx="8077200" cy="48936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64-year-old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with type 2 diabetes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years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ago, which is currently being treated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(1000 mg twice daily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Gliclazide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(160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 daily)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Sitagliptin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once daily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overweight, with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BMI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kg/m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does not have any diabetic complications.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being treated with 10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Lisinopril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daily, and dyslipidemia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being treated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Rosuvastatin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daily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history of cardiovascular disease or hypoglycemia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68580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Discussion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5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intensification routes as the diabetes progresses</a:t>
            </a:r>
            <a:r>
              <a:rPr lang="fa-IR" dirty="0" smtClean="0"/>
              <a:t> </a:t>
            </a:r>
            <a:r>
              <a:rPr lang="en-US" dirty="0" smtClean="0"/>
              <a:t>(ADA 2018)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6096000"/>
            <a:ext cx="731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5181600"/>
            <a:ext cx="1524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1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90800" y="4724400"/>
            <a:ext cx="15240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2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14800" y="4114800"/>
            <a:ext cx="1524000" cy="1981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3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638800" y="3524616"/>
            <a:ext cx="1524000" cy="259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4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162800" y="2819400"/>
            <a:ext cx="1524000" cy="3276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5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114800"/>
            <a:ext cx="1252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Lifestyle</a:t>
            </a:r>
          </a:p>
          <a:p>
            <a:r>
              <a:rPr lang="en-US" dirty="0" smtClean="0"/>
              <a:t>        +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392566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Additional </a:t>
            </a:r>
          </a:p>
          <a:p>
            <a:pPr algn="ctr"/>
            <a:r>
              <a:rPr lang="en-US" dirty="0" smtClean="0"/>
              <a:t>  OADs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3392269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Basal Insulin</a:t>
            </a:r>
          </a:p>
          <a:p>
            <a:pPr algn="ctr"/>
            <a:r>
              <a:rPr lang="en-US" dirty="0" smtClean="0"/>
              <a:t>+OHA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0963" y="2471644"/>
            <a:ext cx="1590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Basal-plus</a:t>
            </a:r>
          </a:p>
          <a:p>
            <a:pPr algn="ctr"/>
            <a:r>
              <a:rPr lang="en-US" dirty="0" smtClean="0"/>
              <a:t> </a:t>
            </a:r>
            <a:r>
              <a:rPr lang="en-US" sz="1600" dirty="0" smtClean="0"/>
              <a:t>Basal+GLP-1-RA</a:t>
            </a:r>
          </a:p>
          <a:p>
            <a:pPr algn="ctr"/>
            <a:r>
              <a:rPr lang="en-US" dirty="0"/>
              <a:t>BID Premix </a:t>
            </a:r>
            <a:r>
              <a:rPr lang="en-US" dirty="0" smtClean="0"/>
              <a:t>Ins.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62069" y="1589226"/>
            <a:ext cx="2018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Basal-bolus</a:t>
            </a:r>
          </a:p>
          <a:p>
            <a:pPr algn="ctr"/>
            <a:r>
              <a:rPr lang="en-US" dirty="0" smtClean="0"/>
              <a:t>3 times </a:t>
            </a:r>
            <a:r>
              <a:rPr lang="en-US" dirty="0"/>
              <a:t>Premix Ins.</a:t>
            </a:r>
          </a:p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0" y="1752600"/>
            <a:ext cx="80772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164771" y="3516086"/>
            <a:ext cx="7511143" cy="2373085"/>
          </a:xfrm>
          <a:custGeom>
            <a:avLst/>
            <a:gdLst>
              <a:gd name="connsiteX0" fmla="*/ 0 w 7511143"/>
              <a:gd name="connsiteY0" fmla="*/ 2362200 h 2373085"/>
              <a:gd name="connsiteX1" fmla="*/ 413658 w 7511143"/>
              <a:gd name="connsiteY1" fmla="*/ 2351314 h 2373085"/>
              <a:gd name="connsiteX2" fmla="*/ 1121229 w 7511143"/>
              <a:gd name="connsiteY2" fmla="*/ 2373085 h 2373085"/>
              <a:gd name="connsiteX3" fmla="*/ 1251858 w 7511143"/>
              <a:gd name="connsiteY3" fmla="*/ 2362200 h 2373085"/>
              <a:gd name="connsiteX4" fmla="*/ 1317172 w 7511143"/>
              <a:gd name="connsiteY4" fmla="*/ 2329543 h 2373085"/>
              <a:gd name="connsiteX5" fmla="*/ 1338943 w 7511143"/>
              <a:gd name="connsiteY5" fmla="*/ 2307771 h 2373085"/>
              <a:gd name="connsiteX6" fmla="*/ 1371600 w 7511143"/>
              <a:gd name="connsiteY6" fmla="*/ 2296885 h 2373085"/>
              <a:gd name="connsiteX7" fmla="*/ 1436915 w 7511143"/>
              <a:gd name="connsiteY7" fmla="*/ 2242457 h 2373085"/>
              <a:gd name="connsiteX8" fmla="*/ 1480458 w 7511143"/>
              <a:gd name="connsiteY8" fmla="*/ 2155371 h 2373085"/>
              <a:gd name="connsiteX9" fmla="*/ 1524000 w 7511143"/>
              <a:gd name="connsiteY9" fmla="*/ 2068285 h 2373085"/>
              <a:gd name="connsiteX10" fmla="*/ 1534886 w 7511143"/>
              <a:gd name="connsiteY10" fmla="*/ 2035628 h 2373085"/>
              <a:gd name="connsiteX11" fmla="*/ 1556658 w 7511143"/>
              <a:gd name="connsiteY11" fmla="*/ 1905000 h 2373085"/>
              <a:gd name="connsiteX12" fmla="*/ 1567543 w 7511143"/>
              <a:gd name="connsiteY12" fmla="*/ 1872343 h 2373085"/>
              <a:gd name="connsiteX13" fmla="*/ 1589315 w 7511143"/>
              <a:gd name="connsiteY13" fmla="*/ 1839685 h 2373085"/>
              <a:gd name="connsiteX14" fmla="*/ 1654629 w 7511143"/>
              <a:gd name="connsiteY14" fmla="*/ 1796143 h 2373085"/>
              <a:gd name="connsiteX15" fmla="*/ 1719943 w 7511143"/>
              <a:gd name="connsiteY15" fmla="*/ 1665514 h 2373085"/>
              <a:gd name="connsiteX16" fmla="*/ 1817915 w 7511143"/>
              <a:gd name="connsiteY16" fmla="*/ 1621971 h 2373085"/>
              <a:gd name="connsiteX17" fmla="*/ 1850572 w 7511143"/>
              <a:gd name="connsiteY17" fmla="*/ 1611085 h 2373085"/>
              <a:gd name="connsiteX18" fmla="*/ 1926772 w 7511143"/>
              <a:gd name="connsiteY18" fmla="*/ 1578428 h 2373085"/>
              <a:gd name="connsiteX19" fmla="*/ 2394858 w 7511143"/>
              <a:gd name="connsiteY19" fmla="*/ 1589314 h 2373085"/>
              <a:gd name="connsiteX20" fmla="*/ 2623458 w 7511143"/>
              <a:gd name="connsiteY20" fmla="*/ 1600200 h 2373085"/>
              <a:gd name="connsiteX21" fmla="*/ 2819400 w 7511143"/>
              <a:gd name="connsiteY21" fmla="*/ 1589314 h 2373085"/>
              <a:gd name="connsiteX22" fmla="*/ 2939143 w 7511143"/>
              <a:gd name="connsiteY22" fmla="*/ 1567543 h 2373085"/>
              <a:gd name="connsiteX23" fmla="*/ 2960915 w 7511143"/>
              <a:gd name="connsiteY23" fmla="*/ 1545771 h 2373085"/>
              <a:gd name="connsiteX24" fmla="*/ 2993572 w 7511143"/>
              <a:gd name="connsiteY24" fmla="*/ 1524000 h 2373085"/>
              <a:gd name="connsiteX25" fmla="*/ 3037115 w 7511143"/>
              <a:gd name="connsiteY25" fmla="*/ 1480457 h 2373085"/>
              <a:gd name="connsiteX26" fmla="*/ 3058886 w 7511143"/>
              <a:gd name="connsiteY26" fmla="*/ 1360714 h 2373085"/>
              <a:gd name="connsiteX27" fmla="*/ 3069772 w 7511143"/>
              <a:gd name="connsiteY27" fmla="*/ 1328057 h 2373085"/>
              <a:gd name="connsiteX28" fmla="*/ 3102429 w 7511143"/>
              <a:gd name="connsiteY28" fmla="*/ 1306285 h 2373085"/>
              <a:gd name="connsiteX29" fmla="*/ 3135086 w 7511143"/>
              <a:gd name="connsiteY29" fmla="*/ 1240971 h 2373085"/>
              <a:gd name="connsiteX30" fmla="*/ 3178629 w 7511143"/>
              <a:gd name="connsiteY30" fmla="*/ 1197428 h 2373085"/>
              <a:gd name="connsiteX31" fmla="*/ 3200400 w 7511143"/>
              <a:gd name="connsiteY31" fmla="*/ 1164771 h 2373085"/>
              <a:gd name="connsiteX32" fmla="*/ 3243943 w 7511143"/>
              <a:gd name="connsiteY32" fmla="*/ 1121228 h 2373085"/>
              <a:gd name="connsiteX33" fmla="*/ 3418115 w 7511143"/>
              <a:gd name="connsiteY33" fmla="*/ 1099457 h 2373085"/>
              <a:gd name="connsiteX34" fmla="*/ 3461658 w 7511143"/>
              <a:gd name="connsiteY34" fmla="*/ 1088571 h 2373085"/>
              <a:gd name="connsiteX35" fmla="*/ 3494315 w 7511143"/>
              <a:gd name="connsiteY35" fmla="*/ 1077685 h 2373085"/>
              <a:gd name="connsiteX36" fmla="*/ 3668486 w 7511143"/>
              <a:gd name="connsiteY36" fmla="*/ 1088571 h 2373085"/>
              <a:gd name="connsiteX37" fmla="*/ 4278086 w 7511143"/>
              <a:gd name="connsiteY37" fmla="*/ 1110343 h 2373085"/>
              <a:gd name="connsiteX38" fmla="*/ 4528458 w 7511143"/>
              <a:gd name="connsiteY38" fmla="*/ 1088571 h 2373085"/>
              <a:gd name="connsiteX39" fmla="*/ 4561115 w 7511143"/>
              <a:gd name="connsiteY39" fmla="*/ 1066800 h 2373085"/>
              <a:gd name="connsiteX40" fmla="*/ 4604658 w 7511143"/>
              <a:gd name="connsiteY40" fmla="*/ 1023257 h 2373085"/>
              <a:gd name="connsiteX41" fmla="*/ 4626429 w 7511143"/>
              <a:gd name="connsiteY41" fmla="*/ 1001485 h 2373085"/>
              <a:gd name="connsiteX42" fmla="*/ 4648200 w 7511143"/>
              <a:gd name="connsiteY42" fmla="*/ 957943 h 2373085"/>
              <a:gd name="connsiteX43" fmla="*/ 4724400 w 7511143"/>
              <a:gd name="connsiteY43" fmla="*/ 903514 h 2373085"/>
              <a:gd name="connsiteX44" fmla="*/ 4757058 w 7511143"/>
              <a:gd name="connsiteY44" fmla="*/ 870857 h 2373085"/>
              <a:gd name="connsiteX45" fmla="*/ 4822372 w 7511143"/>
              <a:gd name="connsiteY45" fmla="*/ 827314 h 2373085"/>
              <a:gd name="connsiteX46" fmla="*/ 4876800 w 7511143"/>
              <a:gd name="connsiteY46" fmla="*/ 783771 h 2373085"/>
              <a:gd name="connsiteX47" fmla="*/ 4898572 w 7511143"/>
              <a:gd name="connsiteY47" fmla="*/ 762000 h 2373085"/>
              <a:gd name="connsiteX48" fmla="*/ 4931229 w 7511143"/>
              <a:gd name="connsiteY48" fmla="*/ 740228 h 2373085"/>
              <a:gd name="connsiteX49" fmla="*/ 5116286 w 7511143"/>
              <a:gd name="connsiteY49" fmla="*/ 718457 h 2373085"/>
              <a:gd name="connsiteX50" fmla="*/ 5181600 w 7511143"/>
              <a:gd name="connsiteY50" fmla="*/ 696685 h 2373085"/>
              <a:gd name="connsiteX51" fmla="*/ 5214258 w 7511143"/>
              <a:gd name="connsiteY51" fmla="*/ 685800 h 2373085"/>
              <a:gd name="connsiteX52" fmla="*/ 5268686 w 7511143"/>
              <a:gd name="connsiteY52" fmla="*/ 674914 h 2373085"/>
              <a:gd name="connsiteX53" fmla="*/ 6008915 w 7511143"/>
              <a:gd name="connsiteY53" fmla="*/ 674914 h 2373085"/>
              <a:gd name="connsiteX54" fmla="*/ 6019800 w 7511143"/>
              <a:gd name="connsiteY54" fmla="*/ 631371 h 2373085"/>
              <a:gd name="connsiteX55" fmla="*/ 6063343 w 7511143"/>
              <a:gd name="connsiteY55" fmla="*/ 587828 h 2373085"/>
              <a:gd name="connsiteX56" fmla="*/ 6128658 w 7511143"/>
              <a:gd name="connsiteY56" fmla="*/ 555171 h 2373085"/>
              <a:gd name="connsiteX57" fmla="*/ 6172200 w 7511143"/>
              <a:gd name="connsiteY57" fmla="*/ 500743 h 2373085"/>
              <a:gd name="connsiteX58" fmla="*/ 6204858 w 7511143"/>
              <a:gd name="connsiteY58" fmla="*/ 435428 h 2373085"/>
              <a:gd name="connsiteX59" fmla="*/ 6259286 w 7511143"/>
              <a:gd name="connsiteY59" fmla="*/ 337457 h 2373085"/>
              <a:gd name="connsiteX60" fmla="*/ 6302829 w 7511143"/>
              <a:gd name="connsiteY60" fmla="*/ 283028 h 2373085"/>
              <a:gd name="connsiteX61" fmla="*/ 6335486 w 7511143"/>
              <a:gd name="connsiteY61" fmla="*/ 272143 h 2373085"/>
              <a:gd name="connsiteX62" fmla="*/ 6444343 w 7511143"/>
              <a:gd name="connsiteY62" fmla="*/ 163285 h 2373085"/>
              <a:gd name="connsiteX63" fmla="*/ 6466115 w 7511143"/>
              <a:gd name="connsiteY63" fmla="*/ 141514 h 2373085"/>
              <a:gd name="connsiteX64" fmla="*/ 6498772 w 7511143"/>
              <a:gd name="connsiteY64" fmla="*/ 108857 h 2373085"/>
              <a:gd name="connsiteX65" fmla="*/ 6564086 w 7511143"/>
              <a:gd name="connsiteY65" fmla="*/ 65314 h 2373085"/>
              <a:gd name="connsiteX66" fmla="*/ 6618515 w 7511143"/>
              <a:gd name="connsiteY66" fmla="*/ 21771 h 2373085"/>
              <a:gd name="connsiteX67" fmla="*/ 6683829 w 7511143"/>
              <a:gd name="connsiteY67" fmla="*/ 10885 h 2373085"/>
              <a:gd name="connsiteX68" fmla="*/ 6716486 w 7511143"/>
              <a:gd name="connsiteY68" fmla="*/ 0 h 2373085"/>
              <a:gd name="connsiteX69" fmla="*/ 7380515 w 7511143"/>
              <a:gd name="connsiteY69" fmla="*/ 21771 h 2373085"/>
              <a:gd name="connsiteX70" fmla="*/ 7467600 w 7511143"/>
              <a:gd name="connsiteY70" fmla="*/ 32657 h 2373085"/>
              <a:gd name="connsiteX71" fmla="*/ 7511143 w 7511143"/>
              <a:gd name="connsiteY71" fmla="*/ 54428 h 237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511143" h="2373085">
                <a:moveTo>
                  <a:pt x="0" y="2362200"/>
                </a:moveTo>
                <a:cubicBezTo>
                  <a:pt x="137886" y="2358571"/>
                  <a:pt x="275731" y="2349975"/>
                  <a:pt x="413658" y="2351314"/>
                </a:cubicBezTo>
                <a:cubicBezTo>
                  <a:pt x="649615" y="2353605"/>
                  <a:pt x="1121229" y="2373085"/>
                  <a:pt x="1121229" y="2373085"/>
                </a:cubicBezTo>
                <a:cubicBezTo>
                  <a:pt x="1164772" y="2369457"/>
                  <a:pt x="1208547" y="2367975"/>
                  <a:pt x="1251858" y="2362200"/>
                </a:cubicBezTo>
                <a:cubicBezTo>
                  <a:pt x="1276001" y="2358981"/>
                  <a:pt x="1298826" y="2344220"/>
                  <a:pt x="1317172" y="2329543"/>
                </a:cubicBezTo>
                <a:cubicBezTo>
                  <a:pt x="1325186" y="2323132"/>
                  <a:pt x="1330142" y="2313052"/>
                  <a:pt x="1338943" y="2307771"/>
                </a:cubicBezTo>
                <a:cubicBezTo>
                  <a:pt x="1348782" y="2301867"/>
                  <a:pt x="1361337" y="2302017"/>
                  <a:pt x="1371600" y="2296885"/>
                </a:cubicBezTo>
                <a:cubicBezTo>
                  <a:pt x="1401914" y="2281728"/>
                  <a:pt x="1412838" y="2266534"/>
                  <a:pt x="1436915" y="2242457"/>
                </a:cubicBezTo>
                <a:cubicBezTo>
                  <a:pt x="1461932" y="2167406"/>
                  <a:pt x="1442459" y="2193370"/>
                  <a:pt x="1480458" y="2155371"/>
                </a:cubicBezTo>
                <a:cubicBezTo>
                  <a:pt x="1505474" y="2080320"/>
                  <a:pt x="1486002" y="2106285"/>
                  <a:pt x="1524000" y="2068285"/>
                </a:cubicBezTo>
                <a:cubicBezTo>
                  <a:pt x="1527629" y="2057399"/>
                  <a:pt x="1532636" y="2046880"/>
                  <a:pt x="1534886" y="2035628"/>
                </a:cubicBezTo>
                <a:cubicBezTo>
                  <a:pt x="1553325" y="1943437"/>
                  <a:pt x="1537181" y="1982911"/>
                  <a:pt x="1556658" y="1905000"/>
                </a:cubicBezTo>
                <a:cubicBezTo>
                  <a:pt x="1559441" y="1893868"/>
                  <a:pt x="1562412" y="1882606"/>
                  <a:pt x="1567543" y="1872343"/>
                </a:cubicBezTo>
                <a:cubicBezTo>
                  <a:pt x="1573394" y="1860641"/>
                  <a:pt x="1579469" y="1848300"/>
                  <a:pt x="1589315" y="1839685"/>
                </a:cubicBezTo>
                <a:cubicBezTo>
                  <a:pt x="1609007" y="1822455"/>
                  <a:pt x="1654629" y="1796143"/>
                  <a:pt x="1654629" y="1796143"/>
                </a:cubicBezTo>
                <a:cubicBezTo>
                  <a:pt x="1667048" y="1758885"/>
                  <a:pt x="1683767" y="1689631"/>
                  <a:pt x="1719943" y="1665514"/>
                </a:cubicBezTo>
                <a:cubicBezTo>
                  <a:pt x="1771695" y="1631013"/>
                  <a:pt x="1740188" y="1647880"/>
                  <a:pt x="1817915" y="1621971"/>
                </a:cubicBezTo>
                <a:cubicBezTo>
                  <a:pt x="1828801" y="1618342"/>
                  <a:pt x="1841025" y="1617450"/>
                  <a:pt x="1850572" y="1611085"/>
                </a:cubicBezTo>
                <a:cubicBezTo>
                  <a:pt x="1895677" y="1581015"/>
                  <a:pt x="1870537" y="1592487"/>
                  <a:pt x="1926772" y="1578428"/>
                </a:cubicBezTo>
                <a:lnTo>
                  <a:pt x="2394858" y="1589314"/>
                </a:lnTo>
                <a:cubicBezTo>
                  <a:pt x="2471107" y="1591697"/>
                  <a:pt x="2547172" y="1600200"/>
                  <a:pt x="2623458" y="1600200"/>
                </a:cubicBezTo>
                <a:cubicBezTo>
                  <a:pt x="2688873" y="1600200"/>
                  <a:pt x="2754086" y="1592943"/>
                  <a:pt x="2819400" y="1589314"/>
                </a:cubicBezTo>
                <a:cubicBezTo>
                  <a:pt x="2831399" y="1587814"/>
                  <a:pt x="2912650" y="1583439"/>
                  <a:pt x="2939143" y="1567543"/>
                </a:cubicBezTo>
                <a:cubicBezTo>
                  <a:pt x="2947944" y="1562263"/>
                  <a:pt x="2952901" y="1552182"/>
                  <a:pt x="2960915" y="1545771"/>
                </a:cubicBezTo>
                <a:cubicBezTo>
                  <a:pt x="2971131" y="1537598"/>
                  <a:pt x="2983639" y="1532514"/>
                  <a:pt x="2993572" y="1524000"/>
                </a:cubicBezTo>
                <a:cubicBezTo>
                  <a:pt x="3009157" y="1510642"/>
                  <a:pt x="3037115" y="1480457"/>
                  <a:pt x="3037115" y="1480457"/>
                </a:cubicBezTo>
                <a:cubicBezTo>
                  <a:pt x="3041969" y="1451332"/>
                  <a:pt x="3051277" y="1391150"/>
                  <a:pt x="3058886" y="1360714"/>
                </a:cubicBezTo>
                <a:cubicBezTo>
                  <a:pt x="3061669" y="1349582"/>
                  <a:pt x="3062604" y="1337017"/>
                  <a:pt x="3069772" y="1328057"/>
                </a:cubicBezTo>
                <a:cubicBezTo>
                  <a:pt x="3077945" y="1317841"/>
                  <a:pt x="3091543" y="1313542"/>
                  <a:pt x="3102429" y="1306285"/>
                </a:cubicBezTo>
                <a:cubicBezTo>
                  <a:pt x="3112965" y="1274678"/>
                  <a:pt x="3112066" y="1267827"/>
                  <a:pt x="3135086" y="1240971"/>
                </a:cubicBezTo>
                <a:cubicBezTo>
                  <a:pt x="3148444" y="1225386"/>
                  <a:pt x="3167243" y="1214507"/>
                  <a:pt x="3178629" y="1197428"/>
                </a:cubicBezTo>
                <a:cubicBezTo>
                  <a:pt x="3185886" y="1186542"/>
                  <a:pt x="3191886" y="1174704"/>
                  <a:pt x="3200400" y="1164771"/>
                </a:cubicBezTo>
                <a:cubicBezTo>
                  <a:pt x="3213758" y="1149186"/>
                  <a:pt x="3223623" y="1124131"/>
                  <a:pt x="3243943" y="1121228"/>
                </a:cubicBezTo>
                <a:cubicBezTo>
                  <a:pt x="3352671" y="1105696"/>
                  <a:pt x="3294642" y="1113176"/>
                  <a:pt x="3418115" y="1099457"/>
                </a:cubicBezTo>
                <a:cubicBezTo>
                  <a:pt x="3432629" y="1095828"/>
                  <a:pt x="3447273" y="1092681"/>
                  <a:pt x="3461658" y="1088571"/>
                </a:cubicBezTo>
                <a:cubicBezTo>
                  <a:pt x="3472691" y="1085419"/>
                  <a:pt x="3482840" y="1077685"/>
                  <a:pt x="3494315" y="1077685"/>
                </a:cubicBezTo>
                <a:cubicBezTo>
                  <a:pt x="3552485" y="1077685"/>
                  <a:pt x="3610359" y="1086335"/>
                  <a:pt x="3668486" y="1088571"/>
                </a:cubicBezTo>
                <a:cubicBezTo>
                  <a:pt x="4563116" y="1122981"/>
                  <a:pt x="3690700" y="1080973"/>
                  <a:pt x="4278086" y="1110343"/>
                </a:cubicBezTo>
                <a:cubicBezTo>
                  <a:pt x="4361543" y="1103086"/>
                  <a:pt x="4445660" y="1101309"/>
                  <a:pt x="4528458" y="1088571"/>
                </a:cubicBezTo>
                <a:cubicBezTo>
                  <a:pt x="4541389" y="1086582"/>
                  <a:pt x="4551182" y="1075314"/>
                  <a:pt x="4561115" y="1066800"/>
                </a:cubicBezTo>
                <a:cubicBezTo>
                  <a:pt x="4576700" y="1053442"/>
                  <a:pt x="4590144" y="1037771"/>
                  <a:pt x="4604658" y="1023257"/>
                </a:cubicBezTo>
                <a:cubicBezTo>
                  <a:pt x="4611915" y="1016000"/>
                  <a:pt x="4621839" y="1010665"/>
                  <a:pt x="4626429" y="1001485"/>
                </a:cubicBezTo>
                <a:cubicBezTo>
                  <a:pt x="4633686" y="986971"/>
                  <a:pt x="4638768" y="971148"/>
                  <a:pt x="4648200" y="957943"/>
                </a:cubicBezTo>
                <a:cubicBezTo>
                  <a:pt x="4683580" y="908411"/>
                  <a:pt x="4676313" y="937861"/>
                  <a:pt x="4724400" y="903514"/>
                </a:cubicBezTo>
                <a:cubicBezTo>
                  <a:pt x="4736927" y="894566"/>
                  <a:pt x="4744906" y="880309"/>
                  <a:pt x="4757058" y="870857"/>
                </a:cubicBezTo>
                <a:cubicBezTo>
                  <a:pt x="4777712" y="854793"/>
                  <a:pt x="4822372" y="827314"/>
                  <a:pt x="4822372" y="827314"/>
                </a:cubicBezTo>
                <a:cubicBezTo>
                  <a:pt x="4865732" y="762273"/>
                  <a:pt x="4818379" y="818823"/>
                  <a:pt x="4876800" y="783771"/>
                </a:cubicBezTo>
                <a:cubicBezTo>
                  <a:pt x="4885601" y="778491"/>
                  <a:pt x="4890558" y="768411"/>
                  <a:pt x="4898572" y="762000"/>
                </a:cubicBezTo>
                <a:cubicBezTo>
                  <a:pt x="4908788" y="753827"/>
                  <a:pt x="4919527" y="746079"/>
                  <a:pt x="4931229" y="740228"/>
                </a:cubicBezTo>
                <a:cubicBezTo>
                  <a:pt x="4980709" y="715488"/>
                  <a:pt x="5092225" y="720176"/>
                  <a:pt x="5116286" y="718457"/>
                </a:cubicBezTo>
                <a:lnTo>
                  <a:pt x="5181600" y="696685"/>
                </a:lnTo>
                <a:cubicBezTo>
                  <a:pt x="5192486" y="693056"/>
                  <a:pt x="5203006" y="688050"/>
                  <a:pt x="5214258" y="685800"/>
                </a:cubicBezTo>
                <a:lnTo>
                  <a:pt x="5268686" y="674914"/>
                </a:lnTo>
                <a:cubicBezTo>
                  <a:pt x="5326772" y="676297"/>
                  <a:pt x="5879195" y="698936"/>
                  <a:pt x="6008915" y="674914"/>
                </a:cubicBezTo>
                <a:cubicBezTo>
                  <a:pt x="6023626" y="672190"/>
                  <a:pt x="6011871" y="644058"/>
                  <a:pt x="6019800" y="631371"/>
                </a:cubicBezTo>
                <a:cubicBezTo>
                  <a:pt x="6030679" y="613965"/>
                  <a:pt x="6048829" y="602342"/>
                  <a:pt x="6063343" y="587828"/>
                </a:cubicBezTo>
                <a:cubicBezTo>
                  <a:pt x="6095693" y="555479"/>
                  <a:pt x="6075160" y="568546"/>
                  <a:pt x="6128658" y="555171"/>
                </a:cubicBezTo>
                <a:cubicBezTo>
                  <a:pt x="6164241" y="448414"/>
                  <a:pt x="6106552" y="599214"/>
                  <a:pt x="6172200" y="500743"/>
                </a:cubicBezTo>
                <a:cubicBezTo>
                  <a:pt x="6252451" y="380367"/>
                  <a:pt x="6126629" y="513657"/>
                  <a:pt x="6204858" y="435428"/>
                </a:cubicBezTo>
                <a:cubicBezTo>
                  <a:pt x="6239593" y="331221"/>
                  <a:pt x="6204971" y="402635"/>
                  <a:pt x="6259286" y="337457"/>
                </a:cubicBezTo>
                <a:cubicBezTo>
                  <a:pt x="6274115" y="319662"/>
                  <a:pt x="6281719" y="295694"/>
                  <a:pt x="6302829" y="283028"/>
                </a:cubicBezTo>
                <a:cubicBezTo>
                  <a:pt x="6312668" y="277124"/>
                  <a:pt x="6324600" y="275771"/>
                  <a:pt x="6335486" y="272143"/>
                </a:cubicBezTo>
                <a:lnTo>
                  <a:pt x="6444343" y="163285"/>
                </a:lnTo>
                <a:lnTo>
                  <a:pt x="6466115" y="141514"/>
                </a:lnTo>
                <a:cubicBezTo>
                  <a:pt x="6477001" y="130628"/>
                  <a:pt x="6485963" y="117396"/>
                  <a:pt x="6498772" y="108857"/>
                </a:cubicBezTo>
                <a:cubicBezTo>
                  <a:pt x="6520543" y="94343"/>
                  <a:pt x="6545583" y="83816"/>
                  <a:pt x="6564086" y="65314"/>
                </a:cubicBezTo>
                <a:cubicBezTo>
                  <a:pt x="6578949" y="50452"/>
                  <a:pt x="6597919" y="28636"/>
                  <a:pt x="6618515" y="21771"/>
                </a:cubicBezTo>
                <a:cubicBezTo>
                  <a:pt x="6639454" y="14791"/>
                  <a:pt x="6662283" y="15673"/>
                  <a:pt x="6683829" y="10885"/>
                </a:cubicBezTo>
                <a:cubicBezTo>
                  <a:pt x="6695030" y="8396"/>
                  <a:pt x="6705600" y="3628"/>
                  <a:pt x="6716486" y="0"/>
                </a:cubicBezTo>
                <a:cubicBezTo>
                  <a:pt x="6957675" y="5243"/>
                  <a:pt x="7153269" y="2010"/>
                  <a:pt x="7380515" y="21771"/>
                </a:cubicBezTo>
                <a:cubicBezTo>
                  <a:pt x="7409659" y="24305"/>
                  <a:pt x="7438572" y="29028"/>
                  <a:pt x="7467600" y="32657"/>
                </a:cubicBezTo>
                <a:cubicBezTo>
                  <a:pt x="7505126" y="45166"/>
                  <a:pt x="7492144" y="35429"/>
                  <a:pt x="7511143" y="5442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990600" y="1981200"/>
            <a:ext cx="299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logical stepwise approuch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0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6350" cy="730251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2800" b="1" dirty="0" smtClean="0"/>
              <a:t>T2DM Treatment</a:t>
            </a:r>
            <a:r>
              <a:rPr lang="en-GB" altLang="en-US" sz="2800" dirty="0" smtClean="0"/>
              <a:t>: ADA/EASD position statement 2018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00794" y="5473572"/>
            <a:ext cx="6320806" cy="5355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04" tIns="45703" rIns="91404" bIns="45703" anchor="ctr"/>
          <a:lstStyle/>
          <a:p>
            <a:pPr algn="ctr" defTabSz="685509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Combination Injectable Therapy 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2557463" y="1350433"/>
            <a:ext cx="5841590" cy="30004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4" tIns="45703" rIns="91404" bIns="45703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350" b="1" dirty="0"/>
              <a:t>Healthy eating, weight control, increased physical activity</a:t>
            </a:r>
            <a:endParaRPr lang="en-US" altLang="en-US" sz="1350" b="1" dirty="0"/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779463" y="2374900"/>
            <a:ext cx="1257300" cy="3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>
            <a:spAutoFit/>
          </a:bodyPr>
          <a:lstStyle/>
          <a:p>
            <a:r>
              <a:rPr lang="en-GB" altLang="en-US" sz="800">
                <a:solidFill>
                  <a:srgbClr val="001965"/>
                </a:solidFill>
                <a:latin typeface="Verdana" pitchFamily="34" charset="0"/>
              </a:rPr>
              <a:t>Not at target HbA</a:t>
            </a:r>
            <a:r>
              <a:rPr lang="en-GB" altLang="en-US" sz="800" baseline="-25000">
                <a:solidFill>
                  <a:srgbClr val="001965"/>
                </a:solidFill>
                <a:latin typeface="Verdana" pitchFamily="34" charset="0"/>
              </a:rPr>
              <a:t>1c</a:t>
            </a:r>
            <a:r>
              <a:rPr lang="en-GB" altLang="en-US" sz="800">
                <a:solidFill>
                  <a:srgbClr val="001965"/>
                </a:solidFill>
                <a:latin typeface="Verdana" pitchFamily="34" charset="0"/>
              </a:rPr>
              <a:t> after ~3 months </a:t>
            </a:r>
            <a:endParaRPr lang="en-US" altLang="en-US" sz="800">
              <a:solidFill>
                <a:srgbClr val="001965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57" y="3121258"/>
            <a:ext cx="1790598" cy="307742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pPr defTabSz="685509">
              <a:defRPr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Two-drug </a:t>
            </a:r>
            <a:r>
              <a:rPr lang="en-GB" sz="1100" b="1" dirty="0" smtClean="0">
                <a:solidFill>
                  <a:srgbClr val="FF0000"/>
                </a:solidFill>
                <a:cs typeface="Arial" charset="0"/>
              </a:rPr>
              <a:t>combinations</a:t>
            </a:r>
            <a:r>
              <a:rPr lang="en-GB" sz="1400" b="1" dirty="0" smtClean="0">
                <a:solidFill>
                  <a:srgbClr val="00B050"/>
                </a:solidFill>
                <a:cs typeface="Arial" charset="0"/>
              </a:rPr>
              <a:t>*</a:t>
            </a:r>
            <a:endParaRPr lang="en-US" sz="11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28651" y="4167717"/>
            <a:ext cx="1598613" cy="4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>
            <a:spAutoFit/>
          </a:bodyPr>
          <a:lstStyle/>
          <a:p>
            <a:r>
              <a:rPr lang="en-GB" altLang="en-US" sz="1000" b="1" dirty="0">
                <a:solidFill>
                  <a:srgbClr val="FF0000"/>
                </a:solidFill>
                <a:latin typeface="Verdana" pitchFamily="34" charset="0"/>
              </a:rPr>
              <a:t>Three-drug combinations</a:t>
            </a:r>
            <a:endParaRPr lang="en-US" altLang="en-US" sz="1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87070" y="1776416"/>
            <a:ext cx="1549400" cy="604837"/>
            <a:chOff x="2924632" y="176784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2924632" y="176784"/>
              <a:ext cx="1208349" cy="604174"/>
            </a:xfrm>
            <a:prstGeom prst="roundRect">
              <a:avLst/>
            </a:prstGeom>
            <a:solidFill>
              <a:srgbClr val="8DA2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954346" y="206913"/>
              <a:ext cx="1148922" cy="54391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srgbClr val="FFFFFF"/>
                  </a:solidFill>
                </a:rPr>
                <a:t>MET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94401" y="2845123"/>
            <a:ext cx="970027" cy="747183"/>
            <a:chOff x="426" y="1034712"/>
            <a:chExt cx="1208349" cy="13007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Rounded Rectangle 42"/>
            <p:cNvSpPr/>
            <p:nvPr/>
          </p:nvSpPr>
          <p:spPr>
            <a:xfrm>
              <a:off x="426" y="1034712"/>
              <a:ext cx="1208349" cy="1300782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59099" y="1093146"/>
              <a:ext cx="1091003" cy="11839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8890" rIns="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SU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194401" y="3996300"/>
            <a:ext cx="996781" cy="1109101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6"/>
          <p:cNvSpPr/>
          <p:nvPr/>
        </p:nvSpPr>
        <p:spPr>
          <a:xfrm>
            <a:off x="2194398" y="4054485"/>
            <a:ext cx="1002760" cy="9976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3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dirty="0">
                <a:solidFill>
                  <a:srgbClr val="FFFFFF"/>
                </a:solidFill>
              </a:rPr>
              <a:t>TZD</a:t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FF"/>
                </a:solidFill>
              </a:rPr>
              <a:t>DPP-4i</a:t>
            </a:r>
            <a:r>
              <a:rPr lang="en-GB" sz="1000" b="1" dirty="0">
                <a:solidFill>
                  <a:srgbClr val="FFFFFF"/>
                </a:solidFill>
              </a:rPr>
              <a:t/>
            </a:r>
            <a:br>
              <a:rPr lang="en-GB" sz="1000" b="1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GLP-1RA</a:t>
            </a:r>
            <a:r>
              <a:rPr lang="en-GB" sz="1000" dirty="0">
                <a:solidFill>
                  <a:srgbClr val="FFFF00"/>
                </a:solidFill>
              </a:rPr>
              <a:t> </a:t>
            </a:r>
            <a:br>
              <a:rPr lang="en-GB" sz="1000" dirty="0">
                <a:solidFill>
                  <a:srgbClr val="FFFF00"/>
                </a:solidFill>
              </a:rPr>
            </a:br>
            <a:r>
              <a:rPr lang="en-GB" sz="1000" b="1" dirty="0">
                <a:solidFill>
                  <a:srgbClr val="FFFF00"/>
                </a:solidFill>
              </a:rPr>
              <a:t>Insulin </a:t>
            </a:r>
          </a:p>
          <a:p>
            <a:pPr algn="ctr" defTabSz="62203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dirty="0">
                <a:solidFill>
                  <a:srgbClr val="FFFFFF"/>
                </a:solidFill>
              </a:rPr>
              <a:t>SGLT-2i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26559" y="2870077"/>
            <a:ext cx="998060" cy="736923"/>
            <a:chOff x="1462529" y="1034712"/>
            <a:chExt cx="1208349" cy="12613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1462529" y="1034712"/>
              <a:ext cx="1208349" cy="1261335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1521203" y="1092927"/>
              <a:ext cx="1091003" cy="11449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TZD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3326560" y="4005487"/>
            <a:ext cx="1075328" cy="1099916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Rounded Rectangle 10"/>
          <p:cNvSpPr/>
          <p:nvPr/>
        </p:nvSpPr>
        <p:spPr>
          <a:xfrm>
            <a:off x="3279736" y="4114437"/>
            <a:ext cx="1149350" cy="9376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3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dirty="0">
                <a:solidFill>
                  <a:srgbClr val="FFFFFF"/>
                </a:solidFill>
              </a:rPr>
              <a:t>SU</a:t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FF"/>
                </a:solidFill>
              </a:rPr>
              <a:t>DPP-4i</a:t>
            </a:r>
            <a:r>
              <a:rPr lang="en-GB" sz="1000" b="1" dirty="0">
                <a:solidFill>
                  <a:srgbClr val="FFFFFF"/>
                </a:solidFill>
              </a:rPr>
              <a:t/>
            </a:r>
            <a:br>
              <a:rPr lang="en-GB" sz="1000" b="1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GLP-1RA</a:t>
            </a:r>
            <a:r>
              <a:rPr lang="en-GB" sz="1000" dirty="0">
                <a:solidFill>
                  <a:srgbClr val="FFFFFF"/>
                </a:solidFill>
              </a:rPr>
              <a:t> </a:t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b="1" dirty="0">
                <a:solidFill>
                  <a:srgbClr val="FFFF00"/>
                </a:solidFill>
              </a:rPr>
              <a:t>Insulin</a:t>
            </a:r>
            <a:r>
              <a:rPr lang="en-GB" sz="1000" dirty="0">
                <a:solidFill>
                  <a:srgbClr val="FFFFFF"/>
                </a:solidFill>
              </a:rPr>
              <a:t> </a:t>
            </a:r>
          </a:p>
          <a:p>
            <a:pPr algn="ctr" defTabSz="62203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dirty="0">
                <a:solidFill>
                  <a:srgbClr val="FFFFFF"/>
                </a:solidFill>
              </a:rPr>
              <a:t>SGLT-2i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58976" y="2867311"/>
            <a:ext cx="853007" cy="707308"/>
          </a:xfrm>
          <a:prstGeom prst="roundRect">
            <a:avLst/>
          </a:prstGeom>
          <a:solidFill>
            <a:srgbClr val="8278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12"/>
          <p:cNvSpPr/>
          <p:nvPr/>
        </p:nvSpPr>
        <p:spPr>
          <a:xfrm>
            <a:off x="4641850" y="2863852"/>
            <a:ext cx="769938" cy="679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3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>
                <a:solidFill>
                  <a:srgbClr val="FFFFFF"/>
                </a:solidFill>
              </a:rPr>
              <a:t>DPP-4i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516188" y="3996782"/>
            <a:ext cx="1049318" cy="1108620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SU</a:t>
              </a:r>
              <a:br>
                <a:rPr lang="en-GB" sz="1000" dirty="0">
                  <a:solidFill>
                    <a:srgbClr val="FFFFFF"/>
                  </a:solidFill>
                </a:rPr>
              </a:br>
              <a:r>
                <a:rPr lang="en-GB" sz="1000" dirty="0">
                  <a:solidFill>
                    <a:srgbClr val="FFFFFF"/>
                  </a:solidFill>
                </a:rPr>
                <a:t>TZD</a:t>
              </a:r>
              <a:br>
                <a:rPr lang="en-GB" sz="1000" dirty="0">
                  <a:solidFill>
                    <a:srgbClr val="FFFFFF"/>
                  </a:solidFill>
                </a:rPr>
              </a:br>
              <a:r>
                <a:rPr lang="en-GB" sz="1000" b="1" dirty="0">
                  <a:solidFill>
                    <a:srgbClr val="FFFF00"/>
                  </a:solidFill>
                </a:rPr>
                <a:t>Insulin </a:t>
              </a:r>
            </a:p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SGLT-2i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700661" y="2872290"/>
            <a:ext cx="820249" cy="739903"/>
          </a:xfrm>
          <a:prstGeom prst="roundRect">
            <a:avLst/>
          </a:prstGeom>
          <a:solidFill>
            <a:srgbClr val="82786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762593" y="2858880"/>
            <a:ext cx="932635" cy="719667"/>
            <a:chOff x="5848837" y="1034712"/>
            <a:chExt cx="1208349" cy="12214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848837" y="1034712"/>
              <a:ext cx="1208349" cy="1221411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20"/>
            <p:cNvSpPr/>
            <p:nvPr/>
          </p:nvSpPr>
          <p:spPr>
            <a:xfrm>
              <a:off x="5907510" y="1094352"/>
              <a:ext cx="1091003" cy="11021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GLP-1 RA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796882" y="4003233"/>
            <a:ext cx="1104129" cy="1102171"/>
            <a:chOff x="6150924" y="2509877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6150924" y="2509877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22"/>
            <p:cNvSpPr/>
            <p:nvPr/>
          </p:nvSpPr>
          <p:spPr>
            <a:xfrm>
              <a:off x="6181053" y="2538903"/>
              <a:ext cx="1148090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TZD</a:t>
              </a:r>
              <a:br>
                <a:rPr lang="en-GB" sz="1000" dirty="0">
                  <a:solidFill>
                    <a:srgbClr val="FFFFFF"/>
                  </a:solidFill>
                </a:rPr>
              </a:br>
              <a:r>
                <a:rPr lang="en-GB" sz="1000" dirty="0">
                  <a:solidFill>
                    <a:srgbClr val="FFFFFF"/>
                  </a:solidFill>
                </a:rPr>
                <a:t>DPP-4i</a:t>
              </a:r>
              <a:br>
                <a:rPr lang="en-GB" sz="1000" dirty="0">
                  <a:solidFill>
                    <a:srgbClr val="FFFFFF"/>
                  </a:solidFill>
                </a:rPr>
              </a:br>
              <a:r>
                <a:rPr lang="en-GB" sz="1000" dirty="0">
                  <a:solidFill>
                    <a:schemeClr val="bg1"/>
                  </a:solidFill>
                </a:rPr>
                <a:t>GLP-1RA </a:t>
              </a:r>
            </a:p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SGLT-2i</a:t>
              </a:r>
              <a:endParaRPr lang="en-GB" sz="1000" b="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9492" name="Straight Connector 59391"/>
          <p:cNvCxnSpPr>
            <a:cxnSpLocks noChangeShapeType="1"/>
          </p:cNvCxnSpPr>
          <p:nvPr/>
        </p:nvCxnSpPr>
        <p:spPr bwMode="auto">
          <a:xfrm flipV="1">
            <a:off x="2679701" y="2510367"/>
            <a:ext cx="565467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</p:spPr>
      </p:cxn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732347" y="4003231"/>
            <a:ext cx="1015032" cy="1102172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SU</a:t>
              </a:r>
              <a:br>
                <a:rPr lang="en-GB" sz="1000" dirty="0">
                  <a:solidFill>
                    <a:srgbClr val="FFFFFF"/>
                  </a:solidFill>
                </a:rPr>
              </a:br>
              <a:r>
                <a:rPr lang="en-GB" sz="1000" dirty="0" smtClean="0">
                  <a:solidFill>
                    <a:srgbClr val="FFFFFF"/>
                  </a:solidFill>
                </a:rPr>
                <a:t>TZD</a:t>
              </a:r>
            </a:p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 smtClean="0">
                  <a:solidFill>
                    <a:srgbClr val="FFFFFF"/>
                  </a:solidFill>
                </a:rPr>
                <a:t>SGLT-2i</a:t>
              </a:r>
              <a:r>
                <a:rPr lang="en-GB" sz="1000" dirty="0">
                  <a:solidFill>
                    <a:srgbClr val="FFFFFF"/>
                  </a:solidFill>
                </a:rPr>
                <a:t/>
              </a:r>
              <a:br>
                <a:rPr lang="en-GB" sz="1000" dirty="0">
                  <a:solidFill>
                    <a:srgbClr val="FFFFFF"/>
                  </a:solidFill>
                </a:rPr>
              </a:br>
              <a:r>
                <a:rPr lang="en-GB" sz="1000" b="1" dirty="0">
                  <a:solidFill>
                    <a:srgbClr val="FFFF00"/>
                  </a:solidFill>
                </a:rPr>
                <a:t>Insulin</a:t>
              </a:r>
            </a:p>
          </p:txBody>
        </p:sp>
      </p:grpSp>
      <p:cxnSp>
        <p:nvCxnSpPr>
          <p:cNvPr id="19494" name="Straight Connector 59398"/>
          <p:cNvCxnSpPr>
            <a:cxnSpLocks noChangeShapeType="1"/>
          </p:cNvCxnSpPr>
          <p:nvPr/>
        </p:nvCxnSpPr>
        <p:spPr bwMode="auto">
          <a:xfrm flipH="1">
            <a:off x="5661025" y="2381251"/>
            <a:ext cx="0" cy="137583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</p:spPr>
      </p:cxnSp>
      <p:cxnSp>
        <p:nvCxnSpPr>
          <p:cNvPr id="19495" name="Straight Arrow Connector 59"/>
          <p:cNvCxnSpPr>
            <a:cxnSpLocks noChangeShapeType="1"/>
          </p:cNvCxnSpPr>
          <p:nvPr/>
        </p:nvCxnSpPr>
        <p:spPr bwMode="auto">
          <a:xfrm>
            <a:off x="2693988" y="3619501"/>
            <a:ext cx="0" cy="353484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496" name="Straight Arrow Connector 60"/>
          <p:cNvCxnSpPr>
            <a:cxnSpLocks noChangeShapeType="1"/>
          </p:cNvCxnSpPr>
          <p:nvPr/>
        </p:nvCxnSpPr>
        <p:spPr bwMode="auto">
          <a:xfrm>
            <a:off x="3816350" y="3608917"/>
            <a:ext cx="0" cy="35348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497" name="Straight Arrow Connector 61"/>
          <p:cNvCxnSpPr>
            <a:cxnSpLocks noChangeShapeType="1"/>
          </p:cNvCxnSpPr>
          <p:nvPr/>
        </p:nvCxnSpPr>
        <p:spPr bwMode="auto">
          <a:xfrm>
            <a:off x="4991100" y="3604685"/>
            <a:ext cx="0" cy="35136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498" name="Straight Arrow Connector 62"/>
          <p:cNvCxnSpPr>
            <a:cxnSpLocks noChangeShapeType="1"/>
          </p:cNvCxnSpPr>
          <p:nvPr/>
        </p:nvCxnSpPr>
        <p:spPr bwMode="auto">
          <a:xfrm>
            <a:off x="7232650" y="3617384"/>
            <a:ext cx="0" cy="36406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499" name="Straight Arrow Connector 63"/>
          <p:cNvCxnSpPr>
            <a:cxnSpLocks noChangeShapeType="1"/>
          </p:cNvCxnSpPr>
          <p:nvPr/>
        </p:nvCxnSpPr>
        <p:spPr bwMode="auto">
          <a:xfrm>
            <a:off x="8348663" y="3632201"/>
            <a:ext cx="0" cy="35136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sp>
        <p:nvSpPr>
          <p:cNvPr id="19500" name="TextBox 64"/>
          <p:cNvSpPr txBox="1">
            <a:spLocks noChangeArrowheads="1"/>
          </p:cNvSpPr>
          <p:nvPr/>
        </p:nvSpPr>
        <p:spPr bwMode="auto">
          <a:xfrm>
            <a:off x="655638" y="5564717"/>
            <a:ext cx="1598612" cy="4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>
            <a:spAutoFit/>
          </a:bodyPr>
          <a:lstStyle/>
          <a:p>
            <a:r>
              <a:rPr lang="en-GB" altLang="en-US" sz="1000" b="1" dirty="0">
                <a:solidFill>
                  <a:srgbClr val="FF0000"/>
                </a:solidFill>
                <a:latin typeface="Verdana" pitchFamily="34" charset="0"/>
              </a:rPr>
              <a:t>More complex strategies</a:t>
            </a:r>
            <a:endParaRPr lang="en-US" altLang="en-US" sz="1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638" y="1824567"/>
            <a:ext cx="1598612" cy="276965"/>
          </a:xfrm>
          <a:prstGeom prst="rect">
            <a:avLst/>
          </a:prstGeom>
          <a:noFill/>
        </p:spPr>
        <p:txBody>
          <a:bodyPr lIns="91404" tIns="45703" rIns="91404" bIns="45703">
            <a:spAutoFit/>
          </a:bodyPr>
          <a:lstStyle/>
          <a:p>
            <a:pPr defTabSz="685509">
              <a:defRPr/>
            </a:pPr>
            <a:r>
              <a:rPr lang="en-GB" sz="1200" b="1" dirty="0">
                <a:solidFill>
                  <a:srgbClr val="FF0000"/>
                </a:solidFill>
                <a:cs typeface="Arial" charset="0"/>
              </a:rPr>
              <a:t>Initial </a:t>
            </a:r>
            <a:r>
              <a:rPr lang="en-GB" sz="1200" b="1" dirty="0" err="1">
                <a:solidFill>
                  <a:srgbClr val="FF0000"/>
                </a:solidFill>
                <a:cs typeface="Arial" charset="0"/>
              </a:rPr>
              <a:t>monotherapy</a:t>
            </a:r>
            <a:endParaRPr lang="en-US" sz="1200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19502" name="Straight Arrow Connector 59400"/>
          <p:cNvCxnSpPr>
            <a:cxnSpLocks noChangeShapeType="1"/>
          </p:cNvCxnSpPr>
          <p:nvPr/>
        </p:nvCxnSpPr>
        <p:spPr bwMode="auto">
          <a:xfrm>
            <a:off x="771525" y="2315634"/>
            <a:ext cx="0" cy="759884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503" name="Straight Arrow Connector 68"/>
          <p:cNvCxnSpPr>
            <a:cxnSpLocks noChangeShapeType="1"/>
          </p:cNvCxnSpPr>
          <p:nvPr/>
        </p:nvCxnSpPr>
        <p:spPr bwMode="auto">
          <a:xfrm>
            <a:off x="771525" y="3477685"/>
            <a:ext cx="0" cy="755649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504" name="Straight Arrow Connector 69"/>
          <p:cNvCxnSpPr>
            <a:cxnSpLocks noChangeShapeType="1"/>
          </p:cNvCxnSpPr>
          <p:nvPr/>
        </p:nvCxnSpPr>
        <p:spPr bwMode="auto">
          <a:xfrm flipH="1">
            <a:off x="771526" y="4646085"/>
            <a:ext cx="9525" cy="91863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grpSp>
        <p:nvGrpSpPr>
          <p:cNvPr id="11" name="Group 59410"/>
          <p:cNvGrpSpPr>
            <a:grpSpLocks/>
          </p:cNvGrpSpPr>
          <p:nvPr/>
        </p:nvGrpSpPr>
        <p:grpSpPr bwMode="auto">
          <a:xfrm>
            <a:off x="542925" y="2082801"/>
            <a:ext cx="198438" cy="3748617"/>
            <a:chOff x="104775" y="2231191"/>
            <a:chExt cx="198438" cy="3749285"/>
          </a:xfrm>
        </p:grpSpPr>
        <p:grpSp>
          <p:nvGrpSpPr>
            <p:cNvPr id="12" name="Group 59407"/>
            <p:cNvGrpSpPr>
              <a:grpSpLocks/>
            </p:cNvGrpSpPr>
            <p:nvPr/>
          </p:nvGrpSpPr>
          <p:grpSpPr bwMode="auto">
            <a:xfrm>
              <a:off x="104775" y="2231191"/>
              <a:ext cx="122238" cy="3749284"/>
              <a:chOff x="104775" y="2231191"/>
              <a:chExt cx="122238" cy="3749284"/>
            </a:xfrm>
          </p:grpSpPr>
          <p:cxnSp>
            <p:nvCxnSpPr>
              <p:cNvPr id="19523" name="Straight Connector 59404"/>
              <p:cNvCxnSpPr>
                <a:cxnSpLocks noChangeShapeType="1"/>
              </p:cNvCxnSpPr>
              <p:nvPr/>
            </p:nvCxnSpPr>
            <p:spPr bwMode="auto">
              <a:xfrm>
                <a:off x="104775" y="2240716"/>
                <a:ext cx="0" cy="3739759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19524" name="Straight Connector 59406"/>
              <p:cNvCxnSpPr>
                <a:cxnSpLocks noChangeShapeType="1"/>
              </p:cNvCxnSpPr>
              <p:nvPr/>
            </p:nvCxnSpPr>
            <p:spPr bwMode="auto">
              <a:xfrm flipH="1" flipV="1">
                <a:off x="104775" y="223119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19525" name="Straight Connector 76"/>
              <p:cNvCxnSpPr>
                <a:cxnSpLocks noChangeShapeType="1"/>
              </p:cNvCxnSpPr>
              <p:nvPr/>
            </p:nvCxnSpPr>
            <p:spPr bwMode="auto">
              <a:xfrm flipH="1" flipV="1">
                <a:off x="114300" y="346944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</p:spPr>
          </p:cxnSp>
        </p:grpSp>
        <p:cxnSp>
          <p:nvCxnSpPr>
            <p:cNvPr id="19522" name="Straight Arrow Connector 59409"/>
            <p:cNvCxnSpPr>
              <a:cxnSpLocks noChangeShapeType="1"/>
            </p:cNvCxnSpPr>
            <p:nvPr/>
          </p:nvCxnSpPr>
          <p:spPr bwMode="auto">
            <a:xfrm>
              <a:off x="104775" y="5980476"/>
              <a:ext cx="198438" cy="0"/>
            </a:xfrm>
            <a:prstGeom prst="straightConnector1">
              <a:avLst/>
            </a:prstGeom>
            <a:noFill/>
            <a:ln w="19050" algn="ctr">
              <a:solidFill>
                <a:srgbClr val="001965"/>
              </a:solidFill>
              <a:prstDash val="sysDash"/>
              <a:round/>
              <a:headEnd/>
              <a:tailEnd type="arrow" w="med" len="med"/>
            </a:ln>
          </p:spPr>
        </p:cxnSp>
      </p:grpSp>
      <p:sp>
        <p:nvSpPr>
          <p:cNvPr id="19506" name="TextBox 84"/>
          <p:cNvSpPr txBox="1">
            <a:spLocks noChangeArrowheads="1"/>
          </p:cNvSpPr>
          <p:nvPr/>
        </p:nvSpPr>
        <p:spPr bwMode="auto">
          <a:xfrm>
            <a:off x="779463" y="4747684"/>
            <a:ext cx="1474787" cy="46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>
            <a:spAutoFit/>
          </a:bodyPr>
          <a:lstStyle/>
          <a:p>
            <a:r>
              <a:rPr lang="en-GB" altLang="en-US" sz="800">
                <a:solidFill>
                  <a:srgbClr val="001965"/>
                </a:solidFill>
                <a:latin typeface="Verdana" pitchFamily="34" charset="0"/>
              </a:rPr>
              <a:t>Not at target HbA</a:t>
            </a:r>
            <a:r>
              <a:rPr lang="en-GB" altLang="en-US" sz="800" baseline="-25000">
                <a:solidFill>
                  <a:srgbClr val="001965"/>
                </a:solidFill>
                <a:latin typeface="Verdana" pitchFamily="34" charset="0"/>
              </a:rPr>
              <a:t>1c</a:t>
            </a:r>
            <a:r>
              <a:rPr lang="en-GB" altLang="en-US" sz="800">
                <a:solidFill>
                  <a:srgbClr val="001965"/>
                </a:solidFill>
                <a:latin typeface="Verdana" pitchFamily="34" charset="0"/>
              </a:rPr>
              <a:t> after 3-6 months combination therapy with insulin</a:t>
            </a:r>
            <a:endParaRPr lang="en-US" altLang="en-US" sz="800">
              <a:solidFill>
                <a:srgbClr val="001965"/>
              </a:solidFill>
              <a:latin typeface="Verdana" pitchFamily="34" charset="0"/>
            </a:endParaRPr>
          </a:p>
        </p:txBody>
      </p:sp>
      <p:cxnSp>
        <p:nvCxnSpPr>
          <p:cNvPr id="19507" name="Straight Arrow Connector 103"/>
          <p:cNvCxnSpPr>
            <a:cxnSpLocks noChangeShapeType="1"/>
          </p:cNvCxnSpPr>
          <p:nvPr/>
        </p:nvCxnSpPr>
        <p:spPr bwMode="auto">
          <a:xfrm>
            <a:off x="2679700" y="2529418"/>
            <a:ext cx="0" cy="35136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508" name="Straight Arrow Connector 104"/>
          <p:cNvCxnSpPr>
            <a:cxnSpLocks noChangeShapeType="1"/>
          </p:cNvCxnSpPr>
          <p:nvPr/>
        </p:nvCxnSpPr>
        <p:spPr bwMode="auto">
          <a:xfrm>
            <a:off x="3816350" y="2518834"/>
            <a:ext cx="0" cy="35136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509" name="Straight Arrow Connector 105"/>
          <p:cNvCxnSpPr>
            <a:cxnSpLocks noChangeShapeType="1"/>
          </p:cNvCxnSpPr>
          <p:nvPr/>
        </p:nvCxnSpPr>
        <p:spPr bwMode="auto">
          <a:xfrm>
            <a:off x="4989513" y="2514601"/>
            <a:ext cx="0" cy="35136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510" name="Straight Arrow Connector 106"/>
          <p:cNvCxnSpPr>
            <a:cxnSpLocks noChangeShapeType="1"/>
          </p:cNvCxnSpPr>
          <p:nvPr/>
        </p:nvCxnSpPr>
        <p:spPr bwMode="auto">
          <a:xfrm>
            <a:off x="7221538" y="2491318"/>
            <a:ext cx="0" cy="361949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511" name="Straight Arrow Connector 107"/>
          <p:cNvCxnSpPr>
            <a:cxnSpLocks noChangeShapeType="1"/>
          </p:cNvCxnSpPr>
          <p:nvPr/>
        </p:nvCxnSpPr>
        <p:spPr bwMode="auto">
          <a:xfrm>
            <a:off x="8334375" y="2493434"/>
            <a:ext cx="0" cy="35136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sp>
        <p:nvSpPr>
          <p:cNvPr id="19512" name="TextBox 110"/>
          <p:cNvSpPr txBox="1">
            <a:spLocks noChangeArrowheads="1"/>
          </p:cNvSpPr>
          <p:nvPr/>
        </p:nvSpPr>
        <p:spPr bwMode="auto">
          <a:xfrm>
            <a:off x="779463" y="3577167"/>
            <a:ext cx="1257300" cy="3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>
            <a:spAutoFit/>
          </a:bodyPr>
          <a:lstStyle/>
          <a:p>
            <a:r>
              <a:rPr lang="en-GB" altLang="en-US" sz="800">
                <a:solidFill>
                  <a:srgbClr val="001965"/>
                </a:solidFill>
                <a:latin typeface="Verdana" pitchFamily="34" charset="0"/>
              </a:rPr>
              <a:t>Not at target HbA</a:t>
            </a:r>
            <a:r>
              <a:rPr lang="en-GB" altLang="en-US" sz="800" baseline="-25000">
                <a:solidFill>
                  <a:srgbClr val="001965"/>
                </a:solidFill>
                <a:latin typeface="Verdana" pitchFamily="34" charset="0"/>
              </a:rPr>
              <a:t>1c</a:t>
            </a:r>
            <a:r>
              <a:rPr lang="en-GB" altLang="en-US" sz="800">
                <a:solidFill>
                  <a:srgbClr val="001965"/>
                </a:solidFill>
                <a:latin typeface="Verdana" pitchFamily="34" charset="0"/>
              </a:rPr>
              <a:t> after ~3 months </a:t>
            </a:r>
            <a:endParaRPr lang="en-US" altLang="en-US" sz="800">
              <a:solidFill>
                <a:srgbClr val="001965"/>
              </a:solidFill>
              <a:latin typeface="Verdana" pitchFamily="34" charset="0"/>
            </a:endParaRP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7796883" y="2840348"/>
            <a:ext cx="1094225" cy="726456"/>
            <a:chOff x="4386734" y="1034712"/>
            <a:chExt cx="1208349" cy="1194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Rounded Rectangle 96"/>
            <p:cNvSpPr/>
            <p:nvPr/>
          </p:nvSpPr>
          <p:spPr>
            <a:xfrm>
              <a:off x="4386734" y="1034712"/>
              <a:ext cx="1208349" cy="1194719"/>
            </a:xfrm>
            <a:prstGeom prst="roundRect">
              <a:avLst/>
            </a:prstGeom>
            <a:solidFill>
              <a:srgbClr val="88003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16"/>
            <p:cNvSpPr/>
            <p:nvPr/>
          </p:nvSpPr>
          <p:spPr>
            <a:xfrm>
              <a:off x="4445485" y="1093047"/>
              <a:ext cx="1090848" cy="10780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b="1" dirty="0" smtClean="0">
                  <a:solidFill>
                    <a:srgbClr val="FFFFFF"/>
                  </a:solidFill>
                </a:rPr>
                <a:t>Insulin</a:t>
              </a:r>
            </a:p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b="1" dirty="0" smtClean="0">
                  <a:solidFill>
                    <a:srgbClr val="FFFFFF"/>
                  </a:solidFill>
                </a:rPr>
                <a:t> Basal  </a:t>
              </a:r>
              <a:endParaRPr lang="en-GB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8" name="Rounded Rectangle 8"/>
          <p:cNvSpPr/>
          <p:nvPr/>
        </p:nvSpPr>
        <p:spPr bwMode="auto">
          <a:xfrm>
            <a:off x="5733358" y="2853795"/>
            <a:ext cx="798248" cy="749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03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dirty="0">
                <a:solidFill>
                  <a:srgbClr val="FFFFFF"/>
                </a:solidFill>
              </a:rPr>
              <a:t>SGLT-2i   </a:t>
            </a:r>
          </a:p>
        </p:txBody>
      </p: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5675726" y="3996300"/>
            <a:ext cx="998697" cy="1109101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SU</a:t>
              </a:r>
              <a:br>
                <a:rPr lang="en-GB" sz="1000" dirty="0">
                  <a:solidFill>
                    <a:srgbClr val="FFFFFF"/>
                  </a:solidFill>
                </a:rPr>
              </a:br>
              <a:r>
                <a:rPr lang="en-GB" sz="1000" dirty="0">
                  <a:solidFill>
                    <a:srgbClr val="FFFFFF"/>
                  </a:solidFill>
                </a:rPr>
                <a:t>TZD</a:t>
              </a:r>
              <a:r>
                <a:rPr lang="en-GB" sz="1000" b="1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GLP-1RA</a:t>
              </a:r>
              <a:br>
                <a:rPr lang="en-GB" sz="1000" dirty="0">
                  <a:solidFill>
                    <a:schemeClr val="bg1"/>
                  </a:solidFill>
                </a:rPr>
              </a:br>
              <a:r>
                <a:rPr lang="en-GB" sz="1000" b="1" dirty="0">
                  <a:solidFill>
                    <a:srgbClr val="FFFF00"/>
                  </a:solidFill>
                </a:rPr>
                <a:t>Insulin</a:t>
              </a:r>
            </a:p>
          </p:txBody>
        </p:sp>
      </p:grpSp>
      <p:cxnSp>
        <p:nvCxnSpPr>
          <p:cNvPr id="19518" name="Straight Arrow Connector 106"/>
          <p:cNvCxnSpPr>
            <a:cxnSpLocks noChangeShapeType="1"/>
          </p:cNvCxnSpPr>
          <p:nvPr/>
        </p:nvCxnSpPr>
        <p:spPr bwMode="auto">
          <a:xfrm>
            <a:off x="6132513" y="2529418"/>
            <a:ext cx="0" cy="361949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cxnSp>
        <p:nvCxnSpPr>
          <p:cNvPr id="19519" name="Straight Arrow Connector 106"/>
          <p:cNvCxnSpPr>
            <a:cxnSpLocks noChangeShapeType="1"/>
          </p:cNvCxnSpPr>
          <p:nvPr/>
        </p:nvCxnSpPr>
        <p:spPr bwMode="auto">
          <a:xfrm>
            <a:off x="6151563" y="3634318"/>
            <a:ext cx="0" cy="361949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</p:spPr>
      </p:cxnSp>
      <p:sp>
        <p:nvSpPr>
          <p:cNvPr id="71" name="Rectangle 70"/>
          <p:cNvSpPr/>
          <p:nvPr/>
        </p:nvSpPr>
        <p:spPr>
          <a:xfrm>
            <a:off x="2384748" y="6122128"/>
            <a:ext cx="647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</a:rPr>
              <a:t>*</a:t>
            </a:r>
            <a:r>
              <a:rPr lang="en-US" sz="1200" dirty="0" smtClean="0">
                <a:latin typeface="Arial" panose="020B0604020202020204" pitchFamily="34" charset="0"/>
              </a:rPr>
              <a:t>For </a:t>
            </a:r>
            <a:r>
              <a:rPr lang="en-US" sz="1200" dirty="0">
                <a:latin typeface="Arial" panose="020B0604020202020204" pitchFamily="34" charset="0"/>
              </a:rPr>
              <a:t>patients with ASCVD, add </a:t>
            </a:r>
            <a:r>
              <a:rPr lang="en-US" sz="1200" dirty="0" smtClean="0">
                <a:latin typeface="Arial" panose="020B0604020202020204" pitchFamily="34" charset="0"/>
              </a:rPr>
              <a:t>a second </a:t>
            </a:r>
            <a:r>
              <a:rPr lang="en-US" sz="1200" dirty="0">
                <a:latin typeface="Arial" panose="020B0604020202020204" pitchFamily="34" charset="0"/>
              </a:rPr>
              <a:t>agent with evidence of </a:t>
            </a:r>
            <a:r>
              <a:rPr lang="en-US" sz="1200" dirty="0" smtClean="0">
                <a:latin typeface="Arial" panose="020B0604020202020204" pitchFamily="34" charset="0"/>
              </a:rPr>
              <a:t>cardiovascular risk reduction</a:t>
            </a:r>
          </a:p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sz="14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Liraglutide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, </a:t>
            </a:r>
            <a:r>
              <a:rPr lang="en-US" sz="14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Canagliflozin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, </a:t>
            </a:r>
            <a:r>
              <a:rPr lang="en-US" sz="14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Empagliflozin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rgbClr val="C00000"/>
                </a:solidFill>
              </a:rPr>
              <a:t>T2DM Treatment</a:t>
            </a:r>
            <a:r>
              <a:rPr lang="en-GB" altLang="en-US" sz="2800" dirty="0" smtClean="0">
                <a:solidFill>
                  <a:srgbClr val="C00000"/>
                </a:solidFill>
              </a:rPr>
              <a:t>: ADA/EASD position statement 2018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1447800"/>
            <a:ext cx="303320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Initial  therapy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933700" y="2400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296694" y="2399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324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Initiate Basal Insulin</a:t>
            </a:r>
          </a:p>
          <a:p>
            <a:pPr algn="ctr"/>
            <a:r>
              <a:rPr lang="en-US" dirty="0" smtClean="0"/>
              <a:t>Usually with </a:t>
            </a:r>
            <a:r>
              <a:rPr lang="en-US" dirty="0" err="1" smtClean="0"/>
              <a:t>Metformin</a:t>
            </a:r>
            <a:r>
              <a:rPr lang="en-US" dirty="0" smtClean="0"/>
              <a:t> +/- other noninsulin agent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371600"/>
            <a:ext cx="63246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</a:rPr>
              <a:t>Start:</a:t>
            </a:r>
            <a:r>
              <a:rPr lang="en-US" dirty="0" smtClean="0">
                <a:solidFill>
                  <a:schemeClr val="tx1"/>
                </a:solidFill>
              </a:rPr>
              <a:t>  0.1 – 0.2 U/kg/day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Adjust :</a:t>
            </a:r>
            <a:r>
              <a:rPr lang="en-US" dirty="0" smtClean="0">
                <a:solidFill>
                  <a:schemeClr val="tx1"/>
                </a:solidFill>
              </a:rPr>
              <a:t> 2 – 4 U once or twice weekly to reach FBG target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667000"/>
            <a:ext cx="20957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A1c not controlled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190" y="3391695"/>
            <a:ext cx="2667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Add 1 rapid-acting insulin before largest meal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190" y="4038600"/>
            <a:ext cx="2667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Start:</a:t>
            </a:r>
            <a:r>
              <a:rPr lang="en-US" sz="1400" dirty="0" smtClean="0">
                <a:solidFill>
                  <a:schemeClr val="tx1"/>
                </a:solidFill>
              </a:rPr>
              <a:t>  0.1 U/kg  or 4 units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en-US" sz="1400" b="1" dirty="0" smtClean="0">
                <a:solidFill>
                  <a:schemeClr val="tx1"/>
                </a:solidFill>
              </a:rPr>
              <a:t>Adjust :</a:t>
            </a:r>
            <a:r>
              <a:rPr lang="en-US" sz="1400" dirty="0" smtClean="0">
                <a:solidFill>
                  <a:schemeClr val="tx1"/>
                </a:solidFill>
              </a:rPr>
              <a:t> 1– 2 U once or twice weekly until SMBG target reached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839" y="5246040"/>
            <a:ext cx="20957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A1c not controlled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3190" y="5946786"/>
            <a:ext cx="2667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Add ≥ 2 rapid-acting insulin before   meal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34100" y="3352800"/>
            <a:ext cx="2667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Change to premixed insulin twice daily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34100" y="4075907"/>
            <a:ext cx="2667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Start:</a:t>
            </a:r>
            <a:r>
              <a:rPr lang="en-US" sz="1400" dirty="0" smtClean="0">
                <a:solidFill>
                  <a:schemeClr val="tx1"/>
                </a:solidFill>
              </a:rPr>
              <a:t>  divide current basal dose into 2/3 AM, 1/3 PM or 1/2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+ 1/2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en-US" sz="1400" b="1" dirty="0" smtClean="0">
                <a:solidFill>
                  <a:schemeClr val="tx1"/>
                </a:solidFill>
              </a:rPr>
              <a:t>Adjust :</a:t>
            </a:r>
            <a:r>
              <a:rPr lang="en-US" sz="1400" dirty="0" smtClean="0">
                <a:solidFill>
                  <a:schemeClr val="tx1"/>
                </a:solidFill>
              </a:rPr>
              <a:t> 1– 2 U once or twice weekly until SMBG target reached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6869" y="5287075"/>
            <a:ext cx="20957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A1c not controlled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60258" y="5942805"/>
            <a:ext cx="2667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Change to premixed insulin 3 times daily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10200" y="2819400"/>
            <a:ext cx="1066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09800" y="2819400"/>
            <a:ext cx="1066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211094" y="3085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943894" y="3085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038600" y="251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383114" y="5789611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359898" y="5152283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65084" y="580489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448711" y="510619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91000" y="3048000"/>
            <a:ext cx="19903" cy="375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38800" y="4075907"/>
            <a:ext cx="3794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971800" y="4075907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429000"/>
            <a:ext cx="2504364" cy="102421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76600" y="4343400"/>
            <a:ext cx="2362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600" dirty="0" err="1" smtClean="0"/>
              <a:t>Liraglutide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400" b="1" dirty="0" smtClean="0"/>
              <a:t>Start</a:t>
            </a:r>
            <a:r>
              <a:rPr lang="en-US" sz="1400" dirty="0" smtClean="0"/>
              <a:t>:  0.6 mg for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week</a:t>
            </a:r>
          </a:p>
          <a:p>
            <a:r>
              <a:rPr lang="en-US" sz="1400" dirty="0" smtClean="0"/>
              <a:t>            1.2 mg for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week</a:t>
            </a:r>
          </a:p>
          <a:p>
            <a:r>
              <a:rPr lang="en-US" sz="1400" dirty="0" smtClean="0"/>
              <a:t>            1.8 mg from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week</a:t>
            </a:r>
          </a:p>
          <a:p>
            <a:r>
              <a:rPr lang="en-US" sz="1400" b="1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10508" y="6044400"/>
            <a:ext cx="16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goals not met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334000" y="6229066"/>
            <a:ext cx="811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971799" y="6229066"/>
            <a:ext cx="738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26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4" y="45243"/>
            <a:ext cx="89154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Once </a:t>
            </a:r>
            <a:r>
              <a:rPr lang="fr-FR" sz="3200" b="1" dirty="0" smtClean="0">
                <a:solidFill>
                  <a:srgbClr val="002060"/>
                </a:solidFill>
              </a:rPr>
              <a:t>Daily Basal Insuline </a:t>
            </a:r>
            <a:r>
              <a:rPr lang="fr-FR" sz="3200" b="1" dirty="0" err="1" smtClean="0">
                <a:solidFill>
                  <a:srgbClr val="002060"/>
                </a:solidFill>
              </a:rPr>
              <a:t>Maintains</a:t>
            </a:r>
            <a:r>
              <a:rPr lang="fr-FR" sz="3200" b="1" dirty="0" smtClean="0">
                <a:solidFill>
                  <a:srgbClr val="002060"/>
                </a:solidFill>
              </a:rPr>
              <a:t> HbA1c Target </a:t>
            </a:r>
            <a:r>
              <a:rPr lang="fr-FR" sz="3200" b="1" dirty="0">
                <a:solidFill>
                  <a:srgbClr val="002060"/>
                </a:solidFill>
              </a:rPr>
              <a:t>for at least 2.5 </a:t>
            </a:r>
            <a:r>
              <a:rPr lang="fr-FR" sz="3200" b="1" dirty="0" err="1" smtClean="0">
                <a:solidFill>
                  <a:srgbClr val="002060"/>
                </a:solidFill>
              </a:rPr>
              <a:t>Years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887537" y="6368870"/>
            <a:ext cx="6965949" cy="211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95" tIns="45698" rIns="91395" bIns="45698">
            <a:spAutoFit/>
          </a:bodyPr>
          <a:lstStyle/>
          <a:p>
            <a:pPr algn="r" eaLnBrk="0" hangingPunct="0">
              <a:lnSpc>
                <a:spcPct val="60000"/>
              </a:lnSpc>
              <a:spcAft>
                <a:spcPts val="1200"/>
              </a:spcAft>
            </a:pPr>
            <a:r>
              <a:rPr lang="fr-FR" sz="1200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Schreiber S </a:t>
            </a:r>
            <a:r>
              <a:rPr lang="fr-FR" sz="1200" i="1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et al</a:t>
            </a:r>
            <a:r>
              <a:rPr lang="fr-FR" sz="1200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. . </a:t>
            </a:r>
            <a:r>
              <a:rPr lang="fr-FR" sz="1200" i="1" dirty="0" err="1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Curr</a:t>
            </a:r>
            <a:r>
              <a:rPr lang="fr-FR" sz="1200" i="1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 Med </a:t>
            </a:r>
            <a:r>
              <a:rPr lang="fr-FR" sz="1200" i="1" dirty="0" err="1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Res</a:t>
            </a:r>
            <a:r>
              <a:rPr lang="fr-FR" sz="1200" i="1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 </a:t>
            </a:r>
            <a:r>
              <a:rPr lang="fr-FR" sz="1200" i="1" dirty="0" err="1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Opin</a:t>
            </a:r>
            <a:r>
              <a:rPr lang="fr-FR" sz="1200" dirty="0">
                <a:solidFill>
                  <a:schemeClr val="accent5">
                    <a:lumMod val="10000"/>
                  </a:schemeClr>
                </a:solidFill>
                <a:latin typeface="Helvetica" pitchFamily="34" charset="0"/>
                <a:cs typeface="Arial" pitchFamily="34" charset="0"/>
              </a:rPr>
              <a:t> 2007 Dec;23(12):3131-6.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418262" y="2776537"/>
            <a:ext cx="1196975" cy="1531938"/>
            <a:chOff x="3912" y="1604"/>
            <a:chExt cx="754" cy="965"/>
          </a:xfrm>
        </p:grpSpPr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 rot="10800000">
              <a:off x="3912" y="1604"/>
              <a:ext cx="754" cy="965"/>
            </a:xfrm>
            <a:prstGeom prst="triangle">
              <a:avLst>
                <a:gd name="adj" fmla="val 50000"/>
              </a:avLst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4058" y="1663"/>
              <a:ext cx="453" cy="29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1395" tIns="45698" rIns="91395" bIns="45698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-1.6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19625" y="2776537"/>
            <a:ext cx="1196975" cy="1531938"/>
            <a:chOff x="2779" y="1604"/>
            <a:chExt cx="754" cy="965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 rot="10800000">
              <a:off x="2779" y="1604"/>
              <a:ext cx="754" cy="965"/>
            </a:xfrm>
            <a:prstGeom prst="triangle">
              <a:avLst>
                <a:gd name="adj" fmla="val 50000"/>
              </a:avLst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2925" y="1663"/>
              <a:ext cx="453" cy="29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1395" tIns="45698" rIns="91395" bIns="45698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cs typeface="Arial" pitchFamily="34" charset="0"/>
                </a:rPr>
                <a:t>-1.6</a:t>
              </a:r>
            </a:p>
          </p:txBody>
        </p:sp>
      </p:grp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3095625" y="3040062"/>
            <a:ext cx="884237" cy="21764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4772025" y="4343400"/>
            <a:ext cx="884237" cy="8731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6565900" y="4343400"/>
            <a:ext cx="885825" cy="8731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232150" y="3230562"/>
            <a:ext cx="60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8" rIns="91395" bIns="45698" anchor="ctr">
            <a:spAutoFit/>
          </a:bodyPr>
          <a:lstStyle/>
          <a:p>
            <a:pPr algn="ctr"/>
            <a:r>
              <a:rPr lang="fr-FR" sz="2400" b="1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8.6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4905375" y="45212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8" rIns="91395" bIns="45698" anchor="ctr">
            <a:spAutoFit/>
          </a:bodyPr>
          <a:lstStyle/>
          <a:p>
            <a:pPr algn="ctr"/>
            <a:r>
              <a:rPr lang="fr-FR" sz="2400" b="1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7.0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6704012" y="45212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8" rIns="91395" bIns="45698" anchor="ctr">
            <a:spAutoFit/>
          </a:bodyPr>
          <a:lstStyle/>
          <a:p>
            <a:pPr algn="ctr"/>
            <a:r>
              <a:rPr lang="fr-FR" sz="2400" b="1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7.0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2170112" y="5222875"/>
            <a:ext cx="611505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127250" y="1824037"/>
            <a:ext cx="112712" cy="2578100"/>
            <a:chOff x="1315" y="991"/>
            <a:chExt cx="3261" cy="1360"/>
          </a:xfrm>
        </p:grpSpPr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1315" y="2351"/>
              <a:ext cx="3261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1315" y="1888"/>
              <a:ext cx="3261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>
              <a:off x="1315" y="1444"/>
              <a:ext cx="3261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1315" y="991"/>
              <a:ext cx="3261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Line 22"/>
          <p:cNvSpPr>
            <a:spLocks noChangeShapeType="1"/>
          </p:cNvSpPr>
          <p:nvPr/>
        </p:nvSpPr>
        <p:spPr bwMode="auto">
          <a:xfrm>
            <a:off x="2241550" y="1811337"/>
            <a:ext cx="0" cy="3411538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4367212" y="5211762"/>
            <a:ext cx="0" cy="80963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6081712" y="5211762"/>
            <a:ext cx="0" cy="80963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 rot="-5400000">
            <a:off x="415925" y="3397250"/>
            <a:ext cx="200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>
            <a:spAutoFit/>
          </a:bodyPr>
          <a:lstStyle/>
          <a:p>
            <a:pPr algn="ctr"/>
            <a:r>
              <a:rPr lang="fr-FR" sz="2000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HbA</a:t>
            </a:r>
            <a:r>
              <a:rPr lang="fr-FR" sz="2000" baseline="-25000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1C</a:t>
            </a:r>
            <a:r>
              <a:rPr lang="fr-FR" sz="2000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 (%)</a:t>
            </a: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1316037" y="1635125"/>
            <a:ext cx="811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>
            <a:spAutoFit/>
          </a:bodyPr>
          <a:lstStyle/>
          <a:p>
            <a:pPr algn="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1316037" y="2490787"/>
            <a:ext cx="81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>
            <a:spAutoFit/>
          </a:bodyPr>
          <a:lstStyle/>
          <a:p>
            <a:pPr algn="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9</a:t>
            </a: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1316037" y="3336925"/>
            <a:ext cx="811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>
            <a:spAutoFit/>
          </a:bodyPr>
          <a:lstStyle/>
          <a:p>
            <a:pPr algn="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8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1316037" y="4214812"/>
            <a:ext cx="81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>
            <a:spAutoFit/>
          </a:bodyPr>
          <a:lstStyle/>
          <a:p>
            <a:pPr algn="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7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1316037" y="5076825"/>
            <a:ext cx="811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>
            <a:spAutoFit/>
          </a:bodyPr>
          <a:lstStyle/>
          <a:p>
            <a:pPr algn="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6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3276600" y="5281612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>
            <a:spAutoFit/>
          </a:bodyPr>
          <a:lstStyle/>
          <a:p>
            <a:pPr algn="ct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0</a:t>
            </a:r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059362" y="531971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8" rIns="91395" bIns="45698" anchor="ctr">
            <a:spAutoFit/>
          </a:bodyPr>
          <a:lstStyle/>
          <a:p>
            <a:pPr algn="ct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9</a:t>
            </a: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6805612" y="5319712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8" rIns="91395" bIns="45698" anchor="ctr">
            <a:spAutoFit/>
          </a:bodyPr>
          <a:lstStyle/>
          <a:p>
            <a:pPr algn="ctr"/>
            <a:r>
              <a:rPr lang="fr-FR">
                <a:solidFill>
                  <a:srgbClr val="003399"/>
                </a:solidFill>
                <a:latin typeface="Helvetica" pitchFamily="34" charset="0"/>
                <a:cs typeface="Arial" pitchFamily="34" charset="0"/>
              </a:rPr>
              <a:t>30</a:t>
            </a: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3382962" y="1587500"/>
            <a:ext cx="3467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5" tIns="45698" rIns="91395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3399"/>
                </a:solidFill>
                <a:latin typeface="Helvetica" pitchFamily="34" charset="0"/>
                <a:cs typeface="Tahoma" pitchFamily="34" charset="0"/>
              </a:rPr>
              <a:t>Reduced </a:t>
            </a:r>
            <a:r>
              <a:rPr lang="en-US" sz="2000" dirty="0" err="1">
                <a:solidFill>
                  <a:srgbClr val="003399"/>
                </a:solidFill>
                <a:latin typeface="Helvetica" pitchFamily="34" charset="0"/>
                <a:cs typeface="Tahoma" pitchFamily="34" charset="0"/>
              </a:rPr>
              <a:t>Hypoglycaemia</a:t>
            </a:r>
            <a:r>
              <a:rPr lang="en-US" sz="2000" dirty="0">
                <a:solidFill>
                  <a:srgbClr val="003399"/>
                </a:solidFill>
                <a:latin typeface="Helvetic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497262" y="5600700"/>
            <a:ext cx="3467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5" tIns="45698" rIns="91395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3399"/>
                </a:solidFill>
                <a:latin typeface="Helvetica" pitchFamily="34" charset="0"/>
                <a:cs typeface="Tahoma" pitchFamily="34" charset="0"/>
              </a:rPr>
              <a:t>Time (months) </a:t>
            </a:r>
          </a:p>
        </p:txBody>
      </p:sp>
    </p:spTree>
    <p:extLst>
      <p:ext uri="{BB962C8B-B14F-4D97-AF65-F5344CB8AC3E}">
        <p14:creationId xmlns:p14="http://schemas.microsoft.com/office/powerpoint/2010/main" xmlns="" val="14170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81000" y="685800"/>
            <a:ext cx="8593138" cy="8043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1480" tIns="25560" rIns="51480" bIns="25560" anchor="ctr"/>
          <a:lstStyle/>
          <a:p>
            <a:pPr algn="ctr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4638" algn="l"/>
                <a:tab pos="4538663" algn="l"/>
                <a:tab pos="4992688" algn="l"/>
                <a:tab pos="5446713" algn="l"/>
                <a:tab pos="5900738" algn="l"/>
                <a:tab pos="6354763" algn="l"/>
                <a:tab pos="6808788" algn="l"/>
                <a:tab pos="7262813" algn="l"/>
                <a:tab pos="7716838" algn="l"/>
                <a:tab pos="8170863" algn="l"/>
                <a:tab pos="8624888" algn="l"/>
                <a:tab pos="9078913" algn="l"/>
              </a:tabLst>
            </a:pPr>
            <a:r>
              <a:rPr lang="en-US" sz="2800" b="1" dirty="0">
                <a:solidFill>
                  <a:srgbClr val="001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patient should be offered a premix versus                            basal- bolus/basal plus regimen?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52400" y="6400800"/>
            <a:ext cx="4285874" cy="28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8400" tIns="34200" rIns="68400" bIns="342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1965"/>
                </a:solidFill>
              </a:rPr>
              <a:t>Mosenzon</a:t>
            </a:r>
            <a:r>
              <a:rPr lang="en-US" sz="1400" dirty="0">
                <a:solidFill>
                  <a:srgbClr val="001965"/>
                </a:solidFill>
              </a:rPr>
              <a:t> O, et al. </a:t>
            </a:r>
            <a:r>
              <a:rPr lang="en-US" sz="1400" i="1" dirty="0">
                <a:solidFill>
                  <a:srgbClr val="001965"/>
                </a:solidFill>
              </a:rPr>
              <a:t>Diabetes Care </a:t>
            </a:r>
            <a:r>
              <a:rPr lang="en-US" sz="1400" dirty="0">
                <a:solidFill>
                  <a:srgbClr val="001965"/>
                </a:solidFill>
              </a:rPr>
              <a:t>2013; 36(2):S212-S218.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1081839"/>
              </p:ext>
            </p:extLst>
          </p:nvPr>
        </p:nvGraphicFramePr>
        <p:xfrm>
          <a:off x="762000" y="2133600"/>
          <a:ext cx="7545387" cy="364066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63987"/>
                <a:gridCol w="3581400"/>
              </a:tblGrid>
              <a:tr h="8094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Premix insulin analogs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0000" marR="90000" marT="54633" marB="45569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Basal plus/basal bolus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0000" marR="90000" marT="54633" marB="45569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Patient preference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Type 1 diabetes (any age)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</a:tr>
              <a:tr h="5414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Older age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Younger age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</a:tr>
              <a:tr h="5700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Need assistance with injections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Highly motivated and compliant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</a:tr>
              <a:tr h="5584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Organized lifestyle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Active lifestyle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</a:tr>
              <a:tr h="5880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Two meals a day or evening main meal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5569" marB="455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variability in eating habits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77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612" marB="45569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92620420"/>
              </p:ext>
            </p:extLst>
          </p:nvPr>
        </p:nvGraphicFramePr>
        <p:xfrm>
          <a:off x="1066800" y="1397000"/>
          <a:ext cx="7391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9059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Basal bolus / Prandial Insulin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985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Fewer Nocturnal Hypoglycemic Events With Aspart vs Regular Human Insulin</a:t>
            </a:r>
            <a:endParaRPr lang="en-US" b="0" smtClean="0">
              <a:solidFill>
                <a:srgbClr val="006195"/>
              </a:solidFill>
            </a:endParaRP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04800"/>
            <a:ext cx="8280400" cy="621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543800" cy="3657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Determining initial insulin </a:t>
            </a: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dosages for basal-bolus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9"/>
          <p:cNvSpPr txBox="1">
            <a:spLocks noGrp="1" noChangeArrowheads="1"/>
          </p:cNvSpPr>
          <p:nvPr>
            <p:ph type="title"/>
          </p:nvPr>
        </p:nvSpPr>
        <p:spPr>
          <a:xfrm>
            <a:off x="304800" y="313729"/>
            <a:ext cx="8610600" cy="615553"/>
          </a:xfr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How </a:t>
            </a:r>
            <a:r>
              <a:rPr lang="en-US" sz="4000" dirty="0">
                <a:solidFill>
                  <a:schemeClr val="bg1"/>
                </a:solidFill>
              </a:rPr>
              <a:t>is insulin normally secreted ? </a:t>
            </a:r>
          </a:p>
        </p:txBody>
      </p:sp>
      <p:sp>
        <p:nvSpPr>
          <p:cNvPr id="6" name="Freeform 17"/>
          <p:cNvSpPr>
            <a:spLocks/>
          </p:cNvSpPr>
          <p:nvPr/>
        </p:nvSpPr>
        <p:spPr bwMode="gray">
          <a:xfrm>
            <a:off x="1600200" y="1524000"/>
            <a:ext cx="5340350" cy="2874963"/>
          </a:xfrm>
          <a:custGeom>
            <a:avLst/>
            <a:gdLst>
              <a:gd name="T0" fmla="*/ 2147483647 w 3656"/>
              <a:gd name="T1" fmla="*/ 2147483647 h 2016"/>
              <a:gd name="T2" fmla="*/ 2147483647 w 3656"/>
              <a:gd name="T3" fmla="*/ 2147483647 h 2016"/>
              <a:gd name="T4" fmla="*/ 2147483647 w 3656"/>
              <a:gd name="T5" fmla="*/ 2147483647 h 2016"/>
              <a:gd name="T6" fmla="*/ 2147483647 w 3656"/>
              <a:gd name="T7" fmla="*/ 2147483647 h 2016"/>
              <a:gd name="T8" fmla="*/ 2147483647 w 3656"/>
              <a:gd name="T9" fmla="*/ 2147483647 h 2016"/>
              <a:gd name="T10" fmla="*/ 2147483647 w 3656"/>
              <a:gd name="T11" fmla="*/ 2147483647 h 2016"/>
              <a:gd name="T12" fmla="*/ 2147483647 w 3656"/>
              <a:gd name="T13" fmla="*/ 2147483647 h 2016"/>
              <a:gd name="T14" fmla="*/ 2147483647 w 3656"/>
              <a:gd name="T15" fmla="*/ 2147483647 h 2016"/>
              <a:gd name="T16" fmla="*/ 2147483647 w 3656"/>
              <a:gd name="T17" fmla="*/ 2147483647 h 2016"/>
              <a:gd name="T18" fmla="*/ 2147483647 w 3656"/>
              <a:gd name="T19" fmla="*/ 2147483647 h 2016"/>
              <a:gd name="T20" fmla="*/ 2147483647 w 3656"/>
              <a:gd name="T21" fmla="*/ 2147483647 h 2016"/>
              <a:gd name="T22" fmla="*/ 2147483647 w 3656"/>
              <a:gd name="T23" fmla="*/ 2147483647 h 2016"/>
              <a:gd name="T24" fmla="*/ 2147483647 w 3656"/>
              <a:gd name="T25" fmla="*/ 2147483647 h 2016"/>
              <a:gd name="T26" fmla="*/ 2147483647 w 3656"/>
              <a:gd name="T27" fmla="*/ 2147483647 h 2016"/>
              <a:gd name="T28" fmla="*/ 2147483647 w 3656"/>
              <a:gd name="T29" fmla="*/ 2147483647 h 2016"/>
              <a:gd name="T30" fmla="*/ 2147483647 w 3656"/>
              <a:gd name="T31" fmla="*/ 2147483647 h 2016"/>
              <a:gd name="T32" fmla="*/ 2147483647 w 3656"/>
              <a:gd name="T33" fmla="*/ 2147483647 h 2016"/>
              <a:gd name="T34" fmla="*/ 2147483647 w 3656"/>
              <a:gd name="T35" fmla="*/ 2147483647 h 2016"/>
              <a:gd name="T36" fmla="*/ 2147483647 w 3656"/>
              <a:gd name="T37" fmla="*/ 2147483647 h 2016"/>
              <a:gd name="T38" fmla="*/ 2147483647 w 3656"/>
              <a:gd name="T39" fmla="*/ 2147483647 h 2016"/>
              <a:gd name="T40" fmla="*/ 2147483647 w 3656"/>
              <a:gd name="T41" fmla="*/ 2147483647 h 2016"/>
              <a:gd name="T42" fmla="*/ 2147483647 w 3656"/>
              <a:gd name="T43" fmla="*/ 2147483647 h 2016"/>
              <a:gd name="T44" fmla="*/ 2147483647 w 3656"/>
              <a:gd name="T45" fmla="*/ 2147483647 h 2016"/>
              <a:gd name="T46" fmla="*/ 2147483647 w 3656"/>
              <a:gd name="T47" fmla="*/ 2147483647 h 2016"/>
              <a:gd name="T48" fmla="*/ 2147483647 w 3656"/>
              <a:gd name="T49" fmla="*/ 2147483647 h 2016"/>
              <a:gd name="T50" fmla="*/ 2147483647 w 3656"/>
              <a:gd name="T51" fmla="*/ 2147483647 h 2016"/>
              <a:gd name="T52" fmla="*/ 2147483647 w 3656"/>
              <a:gd name="T53" fmla="*/ 2147483647 h 2016"/>
              <a:gd name="T54" fmla="*/ 2147483647 w 3656"/>
              <a:gd name="T55" fmla="*/ 2147483647 h 2016"/>
              <a:gd name="T56" fmla="*/ 2147483647 w 3656"/>
              <a:gd name="T57" fmla="*/ 2147483647 h 2016"/>
              <a:gd name="T58" fmla="*/ 2147483647 w 3656"/>
              <a:gd name="T59" fmla="*/ 2147483647 h 2016"/>
              <a:gd name="T60" fmla="*/ 2147483647 w 3656"/>
              <a:gd name="T61" fmla="*/ 2147483647 h 2016"/>
              <a:gd name="T62" fmla="*/ 2147483647 w 3656"/>
              <a:gd name="T63" fmla="*/ 2147483647 h 2016"/>
              <a:gd name="T64" fmla="*/ 2147483647 w 3656"/>
              <a:gd name="T65" fmla="*/ 2147483647 h 2016"/>
              <a:gd name="T66" fmla="*/ 2147483647 w 3656"/>
              <a:gd name="T67" fmla="*/ 2147483647 h 2016"/>
              <a:gd name="T68" fmla="*/ 2147483647 w 3656"/>
              <a:gd name="T69" fmla="*/ 2147483647 h 2016"/>
              <a:gd name="T70" fmla="*/ 2147483647 w 3656"/>
              <a:gd name="T71" fmla="*/ 2147483647 h 2016"/>
              <a:gd name="T72" fmla="*/ 2147483647 w 3656"/>
              <a:gd name="T73" fmla="*/ 2147483647 h 2016"/>
              <a:gd name="T74" fmla="*/ 2147483647 w 3656"/>
              <a:gd name="T75" fmla="*/ 2147483647 h 2016"/>
              <a:gd name="T76" fmla="*/ 2147483647 w 3656"/>
              <a:gd name="T77" fmla="*/ 2147483647 h 2016"/>
              <a:gd name="T78" fmla="*/ 2147483647 w 3656"/>
              <a:gd name="T79" fmla="*/ 2147483647 h 2016"/>
              <a:gd name="T80" fmla="*/ 2147483647 w 3656"/>
              <a:gd name="T81" fmla="*/ 2147483647 h 2016"/>
              <a:gd name="T82" fmla="*/ 2147483647 w 3656"/>
              <a:gd name="T83" fmla="*/ 2147483647 h 2016"/>
              <a:gd name="T84" fmla="*/ 2147483647 w 3656"/>
              <a:gd name="T85" fmla="*/ 2147483647 h 2016"/>
              <a:gd name="T86" fmla="*/ 2147483647 w 3656"/>
              <a:gd name="T87" fmla="*/ 2147483647 h 2016"/>
              <a:gd name="T88" fmla="*/ 2147483647 w 3656"/>
              <a:gd name="T89" fmla="*/ 2147483647 h 2016"/>
              <a:gd name="T90" fmla="*/ 2147483647 w 3656"/>
              <a:gd name="T91" fmla="*/ 2147483647 h 2016"/>
              <a:gd name="T92" fmla="*/ 2147483647 w 3656"/>
              <a:gd name="T93" fmla="*/ 2147483647 h 2016"/>
              <a:gd name="T94" fmla="*/ 2147483647 w 3656"/>
              <a:gd name="T95" fmla="*/ 2147483647 h 2016"/>
              <a:gd name="T96" fmla="*/ 2147483647 w 3656"/>
              <a:gd name="T97" fmla="*/ 2147483647 h 2016"/>
              <a:gd name="T98" fmla="*/ 2147483647 w 3656"/>
              <a:gd name="T99" fmla="*/ 2147483647 h 2016"/>
              <a:gd name="T100" fmla="*/ 2147483647 w 3656"/>
              <a:gd name="T101" fmla="*/ 2147483647 h 2016"/>
              <a:gd name="T102" fmla="*/ 2147483647 w 3656"/>
              <a:gd name="T103" fmla="*/ 2147483647 h 2016"/>
              <a:gd name="T104" fmla="*/ 2147483647 w 3656"/>
              <a:gd name="T105" fmla="*/ 2147483647 h 2016"/>
              <a:gd name="T106" fmla="*/ 2147483647 w 3656"/>
              <a:gd name="T107" fmla="*/ 2147483647 h 2016"/>
              <a:gd name="T108" fmla="*/ 2147483647 w 3656"/>
              <a:gd name="T109" fmla="*/ 2147483647 h 2016"/>
              <a:gd name="T110" fmla="*/ 0 w 3656"/>
              <a:gd name="T111" fmla="*/ 2147483647 h 20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56"/>
              <a:gd name="T169" fmla="*/ 0 h 2016"/>
              <a:gd name="T170" fmla="*/ 3656 w 3656"/>
              <a:gd name="T171" fmla="*/ 2016 h 20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56" h="2016">
                <a:moveTo>
                  <a:pt x="0" y="1768"/>
                </a:moveTo>
                <a:lnTo>
                  <a:pt x="30" y="1680"/>
                </a:lnTo>
                <a:lnTo>
                  <a:pt x="53" y="1320"/>
                </a:lnTo>
                <a:lnTo>
                  <a:pt x="61" y="984"/>
                </a:lnTo>
                <a:lnTo>
                  <a:pt x="84" y="624"/>
                </a:lnTo>
                <a:lnTo>
                  <a:pt x="122" y="424"/>
                </a:lnTo>
                <a:lnTo>
                  <a:pt x="145" y="368"/>
                </a:lnTo>
                <a:lnTo>
                  <a:pt x="107" y="256"/>
                </a:lnTo>
                <a:lnTo>
                  <a:pt x="114" y="248"/>
                </a:lnTo>
                <a:lnTo>
                  <a:pt x="114" y="216"/>
                </a:lnTo>
                <a:lnTo>
                  <a:pt x="122" y="168"/>
                </a:lnTo>
                <a:lnTo>
                  <a:pt x="129" y="128"/>
                </a:lnTo>
                <a:lnTo>
                  <a:pt x="145" y="88"/>
                </a:lnTo>
                <a:lnTo>
                  <a:pt x="152" y="48"/>
                </a:lnTo>
                <a:lnTo>
                  <a:pt x="160" y="24"/>
                </a:lnTo>
                <a:lnTo>
                  <a:pt x="160" y="8"/>
                </a:lnTo>
                <a:lnTo>
                  <a:pt x="206" y="16"/>
                </a:lnTo>
                <a:lnTo>
                  <a:pt x="206" y="24"/>
                </a:lnTo>
                <a:lnTo>
                  <a:pt x="206" y="48"/>
                </a:lnTo>
                <a:lnTo>
                  <a:pt x="213" y="80"/>
                </a:lnTo>
                <a:lnTo>
                  <a:pt x="221" y="120"/>
                </a:lnTo>
                <a:lnTo>
                  <a:pt x="236" y="152"/>
                </a:lnTo>
                <a:lnTo>
                  <a:pt x="259" y="184"/>
                </a:lnTo>
                <a:lnTo>
                  <a:pt x="282" y="224"/>
                </a:lnTo>
                <a:lnTo>
                  <a:pt x="297" y="272"/>
                </a:lnTo>
                <a:lnTo>
                  <a:pt x="305" y="336"/>
                </a:lnTo>
                <a:lnTo>
                  <a:pt x="305" y="392"/>
                </a:lnTo>
                <a:lnTo>
                  <a:pt x="305" y="448"/>
                </a:lnTo>
                <a:lnTo>
                  <a:pt x="305" y="488"/>
                </a:lnTo>
                <a:lnTo>
                  <a:pt x="313" y="520"/>
                </a:lnTo>
                <a:lnTo>
                  <a:pt x="328" y="536"/>
                </a:lnTo>
                <a:lnTo>
                  <a:pt x="336" y="536"/>
                </a:lnTo>
                <a:lnTo>
                  <a:pt x="343" y="536"/>
                </a:lnTo>
                <a:lnTo>
                  <a:pt x="343" y="560"/>
                </a:lnTo>
                <a:lnTo>
                  <a:pt x="419" y="584"/>
                </a:lnTo>
                <a:lnTo>
                  <a:pt x="458" y="840"/>
                </a:lnTo>
                <a:lnTo>
                  <a:pt x="526" y="896"/>
                </a:lnTo>
                <a:lnTo>
                  <a:pt x="618" y="1112"/>
                </a:lnTo>
                <a:lnTo>
                  <a:pt x="717" y="1336"/>
                </a:lnTo>
                <a:lnTo>
                  <a:pt x="763" y="1232"/>
                </a:lnTo>
                <a:lnTo>
                  <a:pt x="801" y="960"/>
                </a:lnTo>
                <a:lnTo>
                  <a:pt x="839" y="696"/>
                </a:lnTo>
                <a:lnTo>
                  <a:pt x="862" y="432"/>
                </a:lnTo>
                <a:lnTo>
                  <a:pt x="916" y="384"/>
                </a:lnTo>
                <a:lnTo>
                  <a:pt x="862" y="272"/>
                </a:lnTo>
                <a:lnTo>
                  <a:pt x="862" y="256"/>
                </a:lnTo>
                <a:lnTo>
                  <a:pt x="870" y="224"/>
                </a:lnTo>
                <a:lnTo>
                  <a:pt x="870" y="176"/>
                </a:lnTo>
                <a:lnTo>
                  <a:pt x="877" y="120"/>
                </a:lnTo>
                <a:lnTo>
                  <a:pt x="885" y="72"/>
                </a:lnTo>
                <a:lnTo>
                  <a:pt x="885" y="32"/>
                </a:lnTo>
                <a:lnTo>
                  <a:pt x="893" y="8"/>
                </a:lnTo>
                <a:lnTo>
                  <a:pt x="893" y="0"/>
                </a:lnTo>
                <a:lnTo>
                  <a:pt x="908" y="0"/>
                </a:lnTo>
                <a:lnTo>
                  <a:pt x="931" y="8"/>
                </a:lnTo>
                <a:lnTo>
                  <a:pt x="954" y="32"/>
                </a:lnTo>
                <a:lnTo>
                  <a:pt x="977" y="64"/>
                </a:lnTo>
                <a:lnTo>
                  <a:pt x="992" y="120"/>
                </a:lnTo>
                <a:lnTo>
                  <a:pt x="1000" y="192"/>
                </a:lnTo>
                <a:lnTo>
                  <a:pt x="992" y="288"/>
                </a:lnTo>
                <a:lnTo>
                  <a:pt x="1000" y="288"/>
                </a:lnTo>
                <a:lnTo>
                  <a:pt x="1015" y="296"/>
                </a:lnTo>
                <a:lnTo>
                  <a:pt x="1038" y="312"/>
                </a:lnTo>
                <a:lnTo>
                  <a:pt x="1068" y="336"/>
                </a:lnTo>
                <a:lnTo>
                  <a:pt x="1091" y="376"/>
                </a:lnTo>
                <a:lnTo>
                  <a:pt x="1114" y="432"/>
                </a:lnTo>
                <a:lnTo>
                  <a:pt x="1122" y="520"/>
                </a:lnTo>
                <a:lnTo>
                  <a:pt x="1129" y="528"/>
                </a:lnTo>
                <a:lnTo>
                  <a:pt x="1145" y="552"/>
                </a:lnTo>
                <a:lnTo>
                  <a:pt x="1160" y="600"/>
                </a:lnTo>
                <a:lnTo>
                  <a:pt x="1175" y="672"/>
                </a:lnTo>
                <a:lnTo>
                  <a:pt x="1198" y="760"/>
                </a:lnTo>
                <a:lnTo>
                  <a:pt x="1206" y="872"/>
                </a:lnTo>
                <a:lnTo>
                  <a:pt x="1213" y="880"/>
                </a:lnTo>
                <a:lnTo>
                  <a:pt x="1290" y="744"/>
                </a:lnTo>
                <a:lnTo>
                  <a:pt x="1343" y="752"/>
                </a:lnTo>
                <a:lnTo>
                  <a:pt x="1343" y="760"/>
                </a:lnTo>
                <a:lnTo>
                  <a:pt x="1358" y="776"/>
                </a:lnTo>
                <a:lnTo>
                  <a:pt x="1374" y="816"/>
                </a:lnTo>
                <a:lnTo>
                  <a:pt x="1397" y="864"/>
                </a:lnTo>
                <a:lnTo>
                  <a:pt x="1412" y="936"/>
                </a:lnTo>
                <a:lnTo>
                  <a:pt x="1419" y="1016"/>
                </a:lnTo>
                <a:lnTo>
                  <a:pt x="1419" y="1128"/>
                </a:lnTo>
                <a:lnTo>
                  <a:pt x="1435" y="1128"/>
                </a:lnTo>
                <a:lnTo>
                  <a:pt x="1450" y="1152"/>
                </a:lnTo>
                <a:lnTo>
                  <a:pt x="1488" y="1184"/>
                </a:lnTo>
                <a:lnTo>
                  <a:pt x="1519" y="1224"/>
                </a:lnTo>
                <a:lnTo>
                  <a:pt x="1557" y="1264"/>
                </a:lnTo>
                <a:lnTo>
                  <a:pt x="1595" y="1312"/>
                </a:lnTo>
                <a:lnTo>
                  <a:pt x="1618" y="1360"/>
                </a:lnTo>
                <a:lnTo>
                  <a:pt x="1633" y="1392"/>
                </a:lnTo>
                <a:lnTo>
                  <a:pt x="1648" y="1400"/>
                </a:lnTo>
                <a:lnTo>
                  <a:pt x="1664" y="1392"/>
                </a:lnTo>
                <a:lnTo>
                  <a:pt x="1679" y="1376"/>
                </a:lnTo>
                <a:lnTo>
                  <a:pt x="1687" y="1352"/>
                </a:lnTo>
                <a:lnTo>
                  <a:pt x="1687" y="1336"/>
                </a:lnTo>
                <a:lnTo>
                  <a:pt x="1694" y="1328"/>
                </a:lnTo>
                <a:lnTo>
                  <a:pt x="1694" y="1312"/>
                </a:lnTo>
                <a:lnTo>
                  <a:pt x="1694" y="1280"/>
                </a:lnTo>
                <a:lnTo>
                  <a:pt x="1694" y="1240"/>
                </a:lnTo>
                <a:lnTo>
                  <a:pt x="1694" y="1184"/>
                </a:lnTo>
                <a:lnTo>
                  <a:pt x="1694" y="1120"/>
                </a:lnTo>
                <a:lnTo>
                  <a:pt x="1694" y="1064"/>
                </a:lnTo>
                <a:lnTo>
                  <a:pt x="1694" y="1008"/>
                </a:lnTo>
                <a:lnTo>
                  <a:pt x="1702" y="968"/>
                </a:lnTo>
                <a:lnTo>
                  <a:pt x="1702" y="952"/>
                </a:lnTo>
                <a:lnTo>
                  <a:pt x="1702" y="928"/>
                </a:lnTo>
                <a:lnTo>
                  <a:pt x="1702" y="888"/>
                </a:lnTo>
                <a:lnTo>
                  <a:pt x="1702" y="856"/>
                </a:lnTo>
                <a:lnTo>
                  <a:pt x="1694" y="816"/>
                </a:lnTo>
                <a:lnTo>
                  <a:pt x="1694" y="792"/>
                </a:lnTo>
                <a:lnTo>
                  <a:pt x="1694" y="776"/>
                </a:lnTo>
                <a:lnTo>
                  <a:pt x="1771" y="504"/>
                </a:lnTo>
                <a:lnTo>
                  <a:pt x="1771" y="488"/>
                </a:lnTo>
                <a:lnTo>
                  <a:pt x="1778" y="456"/>
                </a:lnTo>
                <a:lnTo>
                  <a:pt x="1778" y="408"/>
                </a:lnTo>
                <a:lnTo>
                  <a:pt x="1778" y="352"/>
                </a:lnTo>
                <a:lnTo>
                  <a:pt x="1778" y="304"/>
                </a:lnTo>
                <a:lnTo>
                  <a:pt x="1786" y="264"/>
                </a:lnTo>
                <a:lnTo>
                  <a:pt x="1786" y="232"/>
                </a:lnTo>
                <a:lnTo>
                  <a:pt x="1801" y="184"/>
                </a:lnTo>
                <a:lnTo>
                  <a:pt x="1809" y="136"/>
                </a:lnTo>
                <a:lnTo>
                  <a:pt x="1824" y="88"/>
                </a:lnTo>
                <a:lnTo>
                  <a:pt x="1832" y="48"/>
                </a:lnTo>
                <a:lnTo>
                  <a:pt x="1839" y="24"/>
                </a:lnTo>
                <a:lnTo>
                  <a:pt x="1839" y="8"/>
                </a:lnTo>
                <a:lnTo>
                  <a:pt x="1908" y="240"/>
                </a:lnTo>
                <a:lnTo>
                  <a:pt x="1939" y="328"/>
                </a:lnTo>
                <a:lnTo>
                  <a:pt x="1939" y="344"/>
                </a:lnTo>
                <a:lnTo>
                  <a:pt x="1939" y="376"/>
                </a:lnTo>
                <a:lnTo>
                  <a:pt x="1939" y="424"/>
                </a:lnTo>
                <a:lnTo>
                  <a:pt x="1939" y="480"/>
                </a:lnTo>
                <a:lnTo>
                  <a:pt x="1939" y="544"/>
                </a:lnTo>
                <a:lnTo>
                  <a:pt x="1946" y="600"/>
                </a:lnTo>
                <a:lnTo>
                  <a:pt x="1946" y="648"/>
                </a:lnTo>
                <a:lnTo>
                  <a:pt x="1961" y="680"/>
                </a:lnTo>
                <a:lnTo>
                  <a:pt x="1969" y="680"/>
                </a:lnTo>
                <a:lnTo>
                  <a:pt x="1992" y="688"/>
                </a:lnTo>
                <a:lnTo>
                  <a:pt x="2022" y="704"/>
                </a:lnTo>
                <a:lnTo>
                  <a:pt x="2053" y="728"/>
                </a:lnTo>
                <a:lnTo>
                  <a:pt x="2084" y="760"/>
                </a:lnTo>
                <a:lnTo>
                  <a:pt x="2114" y="824"/>
                </a:lnTo>
                <a:lnTo>
                  <a:pt x="2137" y="904"/>
                </a:lnTo>
                <a:lnTo>
                  <a:pt x="2145" y="904"/>
                </a:lnTo>
                <a:lnTo>
                  <a:pt x="2168" y="920"/>
                </a:lnTo>
                <a:lnTo>
                  <a:pt x="2206" y="936"/>
                </a:lnTo>
                <a:lnTo>
                  <a:pt x="2251" y="968"/>
                </a:lnTo>
                <a:lnTo>
                  <a:pt x="2297" y="992"/>
                </a:lnTo>
                <a:lnTo>
                  <a:pt x="2335" y="1024"/>
                </a:lnTo>
                <a:lnTo>
                  <a:pt x="2366" y="1064"/>
                </a:lnTo>
                <a:lnTo>
                  <a:pt x="2381" y="1096"/>
                </a:lnTo>
                <a:lnTo>
                  <a:pt x="2389" y="1096"/>
                </a:lnTo>
                <a:lnTo>
                  <a:pt x="2389" y="1104"/>
                </a:lnTo>
                <a:lnTo>
                  <a:pt x="2389" y="1136"/>
                </a:lnTo>
                <a:lnTo>
                  <a:pt x="2389" y="1152"/>
                </a:lnTo>
                <a:lnTo>
                  <a:pt x="2397" y="1160"/>
                </a:lnTo>
                <a:lnTo>
                  <a:pt x="2412" y="1160"/>
                </a:lnTo>
                <a:lnTo>
                  <a:pt x="2427" y="1168"/>
                </a:lnTo>
                <a:lnTo>
                  <a:pt x="2450" y="1176"/>
                </a:lnTo>
                <a:lnTo>
                  <a:pt x="2473" y="1200"/>
                </a:lnTo>
                <a:lnTo>
                  <a:pt x="2496" y="1240"/>
                </a:lnTo>
                <a:lnTo>
                  <a:pt x="2519" y="1280"/>
                </a:lnTo>
                <a:lnTo>
                  <a:pt x="2526" y="1304"/>
                </a:lnTo>
                <a:lnTo>
                  <a:pt x="2526" y="1312"/>
                </a:lnTo>
                <a:lnTo>
                  <a:pt x="2534" y="1312"/>
                </a:lnTo>
                <a:lnTo>
                  <a:pt x="2549" y="1328"/>
                </a:lnTo>
                <a:lnTo>
                  <a:pt x="2572" y="1352"/>
                </a:lnTo>
                <a:lnTo>
                  <a:pt x="2587" y="1368"/>
                </a:lnTo>
                <a:lnTo>
                  <a:pt x="2595" y="1376"/>
                </a:lnTo>
                <a:lnTo>
                  <a:pt x="2595" y="1392"/>
                </a:lnTo>
                <a:lnTo>
                  <a:pt x="2603" y="1400"/>
                </a:lnTo>
                <a:lnTo>
                  <a:pt x="2610" y="1400"/>
                </a:lnTo>
                <a:lnTo>
                  <a:pt x="2626" y="1392"/>
                </a:lnTo>
                <a:lnTo>
                  <a:pt x="2656" y="1392"/>
                </a:lnTo>
                <a:lnTo>
                  <a:pt x="2687" y="1400"/>
                </a:lnTo>
                <a:lnTo>
                  <a:pt x="2725" y="1416"/>
                </a:lnTo>
                <a:lnTo>
                  <a:pt x="2755" y="1448"/>
                </a:lnTo>
                <a:lnTo>
                  <a:pt x="2793" y="1504"/>
                </a:lnTo>
                <a:lnTo>
                  <a:pt x="2916" y="1536"/>
                </a:lnTo>
                <a:lnTo>
                  <a:pt x="2923" y="1544"/>
                </a:lnTo>
                <a:lnTo>
                  <a:pt x="2938" y="1568"/>
                </a:lnTo>
                <a:lnTo>
                  <a:pt x="2961" y="1592"/>
                </a:lnTo>
                <a:lnTo>
                  <a:pt x="2992" y="1616"/>
                </a:lnTo>
                <a:lnTo>
                  <a:pt x="3007" y="1640"/>
                </a:lnTo>
                <a:lnTo>
                  <a:pt x="3030" y="1656"/>
                </a:lnTo>
                <a:lnTo>
                  <a:pt x="3045" y="1656"/>
                </a:lnTo>
                <a:lnTo>
                  <a:pt x="3061" y="1648"/>
                </a:lnTo>
                <a:lnTo>
                  <a:pt x="3084" y="1648"/>
                </a:lnTo>
                <a:lnTo>
                  <a:pt x="3091" y="1640"/>
                </a:lnTo>
                <a:lnTo>
                  <a:pt x="3190" y="1704"/>
                </a:lnTo>
                <a:lnTo>
                  <a:pt x="3358" y="1720"/>
                </a:lnTo>
                <a:lnTo>
                  <a:pt x="3396" y="1752"/>
                </a:lnTo>
                <a:lnTo>
                  <a:pt x="3526" y="1776"/>
                </a:lnTo>
                <a:lnTo>
                  <a:pt x="3534" y="1776"/>
                </a:lnTo>
                <a:lnTo>
                  <a:pt x="3557" y="1784"/>
                </a:lnTo>
                <a:lnTo>
                  <a:pt x="3587" y="1784"/>
                </a:lnTo>
                <a:lnTo>
                  <a:pt x="3625" y="1784"/>
                </a:lnTo>
                <a:lnTo>
                  <a:pt x="3641" y="1792"/>
                </a:lnTo>
                <a:lnTo>
                  <a:pt x="3648" y="1816"/>
                </a:lnTo>
                <a:lnTo>
                  <a:pt x="3656" y="1848"/>
                </a:lnTo>
                <a:lnTo>
                  <a:pt x="3656" y="1896"/>
                </a:lnTo>
                <a:lnTo>
                  <a:pt x="3656" y="1936"/>
                </a:lnTo>
                <a:lnTo>
                  <a:pt x="3648" y="1976"/>
                </a:lnTo>
                <a:lnTo>
                  <a:pt x="3648" y="2008"/>
                </a:lnTo>
                <a:lnTo>
                  <a:pt x="3648" y="2016"/>
                </a:lnTo>
                <a:lnTo>
                  <a:pt x="3534" y="1992"/>
                </a:lnTo>
                <a:lnTo>
                  <a:pt x="3526" y="1992"/>
                </a:lnTo>
                <a:lnTo>
                  <a:pt x="3496" y="1984"/>
                </a:lnTo>
                <a:lnTo>
                  <a:pt x="3458" y="1976"/>
                </a:lnTo>
                <a:lnTo>
                  <a:pt x="3412" y="1968"/>
                </a:lnTo>
                <a:lnTo>
                  <a:pt x="3358" y="1960"/>
                </a:lnTo>
                <a:lnTo>
                  <a:pt x="3313" y="1960"/>
                </a:lnTo>
                <a:lnTo>
                  <a:pt x="3274" y="1960"/>
                </a:lnTo>
                <a:lnTo>
                  <a:pt x="3251" y="1976"/>
                </a:lnTo>
                <a:lnTo>
                  <a:pt x="3229" y="1984"/>
                </a:lnTo>
                <a:lnTo>
                  <a:pt x="3198" y="1984"/>
                </a:lnTo>
                <a:lnTo>
                  <a:pt x="3175" y="1976"/>
                </a:lnTo>
                <a:lnTo>
                  <a:pt x="3145" y="1960"/>
                </a:lnTo>
                <a:lnTo>
                  <a:pt x="3106" y="1952"/>
                </a:lnTo>
                <a:lnTo>
                  <a:pt x="3061" y="1960"/>
                </a:lnTo>
                <a:lnTo>
                  <a:pt x="3015" y="1968"/>
                </a:lnTo>
                <a:lnTo>
                  <a:pt x="2992" y="1960"/>
                </a:lnTo>
                <a:lnTo>
                  <a:pt x="2977" y="1952"/>
                </a:lnTo>
                <a:lnTo>
                  <a:pt x="2961" y="1944"/>
                </a:lnTo>
                <a:lnTo>
                  <a:pt x="2946" y="1928"/>
                </a:lnTo>
                <a:lnTo>
                  <a:pt x="2931" y="1912"/>
                </a:lnTo>
                <a:lnTo>
                  <a:pt x="2900" y="1912"/>
                </a:lnTo>
                <a:lnTo>
                  <a:pt x="2870" y="1912"/>
                </a:lnTo>
                <a:lnTo>
                  <a:pt x="2839" y="1928"/>
                </a:lnTo>
                <a:lnTo>
                  <a:pt x="2809" y="1936"/>
                </a:lnTo>
                <a:lnTo>
                  <a:pt x="2786" y="1928"/>
                </a:lnTo>
                <a:lnTo>
                  <a:pt x="2771" y="1912"/>
                </a:lnTo>
                <a:lnTo>
                  <a:pt x="2748" y="1872"/>
                </a:lnTo>
                <a:lnTo>
                  <a:pt x="2725" y="1848"/>
                </a:lnTo>
                <a:lnTo>
                  <a:pt x="2679" y="1840"/>
                </a:lnTo>
                <a:lnTo>
                  <a:pt x="2633" y="1856"/>
                </a:lnTo>
                <a:lnTo>
                  <a:pt x="2603" y="1856"/>
                </a:lnTo>
                <a:lnTo>
                  <a:pt x="2580" y="1840"/>
                </a:lnTo>
                <a:lnTo>
                  <a:pt x="2549" y="1808"/>
                </a:lnTo>
                <a:lnTo>
                  <a:pt x="2526" y="1776"/>
                </a:lnTo>
                <a:lnTo>
                  <a:pt x="2511" y="1736"/>
                </a:lnTo>
                <a:lnTo>
                  <a:pt x="2496" y="1712"/>
                </a:lnTo>
                <a:lnTo>
                  <a:pt x="2496" y="1704"/>
                </a:lnTo>
                <a:lnTo>
                  <a:pt x="2488" y="1704"/>
                </a:lnTo>
                <a:lnTo>
                  <a:pt x="2480" y="1704"/>
                </a:lnTo>
                <a:lnTo>
                  <a:pt x="2465" y="1704"/>
                </a:lnTo>
                <a:lnTo>
                  <a:pt x="2450" y="1688"/>
                </a:lnTo>
                <a:lnTo>
                  <a:pt x="2435" y="1664"/>
                </a:lnTo>
                <a:lnTo>
                  <a:pt x="2427" y="1616"/>
                </a:lnTo>
                <a:lnTo>
                  <a:pt x="2412" y="1592"/>
                </a:lnTo>
                <a:lnTo>
                  <a:pt x="2381" y="1568"/>
                </a:lnTo>
                <a:lnTo>
                  <a:pt x="2343" y="1536"/>
                </a:lnTo>
                <a:lnTo>
                  <a:pt x="2305" y="1496"/>
                </a:lnTo>
                <a:lnTo>
                  <a:pt x="2259" y="1448"/>
                </a:lnTo>
                <a:lnTo>
                  <a:pt x="2213" y="1408"/>
                </a:lnTo>
                <a:lnTo>
                  <a:pt x="2160" y="1384"/>
                </a:lnTo>
                <a:lnTo>
                  <a:pt x="2114" y="1360"/>
                </a:lnTo>
                <a:lnTo>
                  <a:pt x="2084" y="1344"/>
                </a:lnTo>
                <a:lnTo>
                  <a:pt x="2053" y="1344"/>
                </a:lnTo>
                <a:lnTo>
                  <a:pt x="2038" y="1344"/>
                </a:lnTo>
                <a:lnTo>
                  <a:pt x="2030" y="1360"/>
                </a:lnTo>
                <a:lnTo>
                  <a:pt x="2022" y="1368"/>
                </a:lnTo>
                <a:lnTo>
                  <a:pt x="2000" y="1368"/>
                </a:lnTo>
                <a:lnTo>
                  <a:pt x="1984" y="1352"/>
                </a:lnTo>
                <a:lnTo>
                  <a:pt x="1961" y="1320"/>
                </a:lnTo>
                <a:lnTo>
                  <a:pt x="1939" y="1272"/>
                </a:lnTo>
                <a:lnTo>
                  <a:pt x="1916" y="1224"/>
                </a:lnTo>
                <a:lnTo>
                  <a:pt x="1893" y="1184"/>
                </a:lnTo>
                <a:lnTo>
                  <a:pt x="1877" y="1160"/>
                </a:lnTo>
                <a:lnTo>
                  <a:pt x="1862" y="1152"/>
                </a:lnTo>
                <a:lnTo>
                  <a:pt x="1839" y="1160"/>
                </a:lnTo>
                <a:lnTo>
                  <a:pt x="1824" y="1192"/>
                </a:lnTo>
                <a:lnTo>
                  <a:pt x="1801" y="1240"/>
                </a:lnTo>
                <a:lnTo>
                  <a:pt x="1786" y="1296"/>
                </a:lnTo>
                <a:lnTo>
                  <a:pt x="1786" y="1368"/>
                </a:lnTo>
                <a:lnTo>
                  <a:pt x="1786" y="1400"/>
                </a:lnTo>
                <a:lnTo>
                  <a:pt x="1786" y="1424"/>
                </a:lnTo>
                <a:lnTo>
                  <a:pt x="1778" y="1440"/>
                </a:lnTo>
                <a:lnTo>
                  <a:pt x="1771" y="1456"/>
                </a:lnTo>
                <a:lnTo>
                  <a:pt x="1763" y="1480"/>
                </a:lnTo>
                <a:lnTo>
                  <a:pt x="1755" y="1504"/>
                </a:lnTo>
                <a:lnTo>
                  <a:pt x="1748" y="1544"/>
                </a:lnTo>
                <a:lnTo>
                  <a:pt x="1740" y="1600"/>
                </a:lnTo>
                <a:lnTo>
                  <a:pt x="1740" y="1680"/>
                </a:lnTo>
                <a:lnTo>
                  <a:pt x="1740" y="1744"/>
                </a:lnTo>
                <a:lnTo>
                  <a:pt x="1725" y="1792"/>
                </a:lnTo>
                <a:lnTo>
                  <a:pt x="1710" y="1824"/>
                </a:lnTo>
                <a:lnTo>
                  <a:pt x="1687" y="1832"/>
                </a:lnTo>
                <a:lnTo>
                  <a:pt x="1656" y="1832"/>
                </a:lnTo>
                <a:lnTo>
                  <a:pt x="1626" y="1816"/>
                </a:lnTo>
                <a:lnTo>
                  <a:pt x="1595" y="1792"/>
                </a:lnTo>
                <a:lnTo>
                  <a:pt x="1564" y="1760"/>
                </a:lnTo>
                <a:lnTo>
                  <a:pt x="1534" y="1728"/>
                </a:lnTo>
                <a:lnTo>
                  <a:pt x="1511" y="1688"/>
                </a:lnTo>
                <a:lnTo>
                  <a:pt x="1465" y="1608"/>
                </a:lnTo>
                <a:lnTo>
                  <a:pt x="1419" y="1536"/>
                </a:lnTo>
                <a:lnTo>
                  <a:pt x="1374" y="1464"/>
                </a:lnTo>
                <a:lnTo>
                  <a:pt x="1328" y="1416"/>
                </a:lnTo>
                <a:lnTo>
                  <a:pt x="1282" y="1392"/>
                </a:lnTo>
                <a:lnTo>
                  <a:pt x="1252" y="1376"/>
                </a:lnTo>
                <a:lnTo>
                  <a:pt x="1229" y="1352"/>
                </a:lnTo>
                <a:lnTo>
                  <a:pt x="1213" y="1328"/>
                </a:lnTo>
                <a:lnTo>
                  <a:pt x="1198" y="1296"/>
                </a:lnTo>
                <a:lnTo>
                  <a:pt x="1160" y="1264"/>
                </a:lnTo>
                <a:lnTo>
                  <a:pt x="1137" y="1248"/>
                </a:lnTo>
                <a:lnTo>
                  <a:pt x="1114" y="1240"/>
                </a:lnTo>
                <a:lnTo>
                  <a:pt x="1091" y="1232"/>
                </a:lnTo>
                <a:lnTo>
                  <a:pt x="1068" y="1224"/>
                </a:lnTo>
                <a:lnTo>
                  <a:pt x="1045" y="1208"/>
                </a:lnTo>
                <a:lnTo>
                  <a:pt x="1030" y="1176"/>
                </a:lnTo>
                <a:lnTo>
                  <a:pt x="1007" y="1120"/>
                </a:lnTo>
                <a:lnTo>
                  <a:pt x="984" y="1040"/>
                </a:lnTo>
                <a:lnTo>
                  <a:pt x="961" y="968"/>
                </a:lnTo>
                <a:lnTo>
                  <a:pt x="946" y="920"/>
                </a:lnTo>
                <a:lnTo>
                  <a:pt x="931" y="888"/>
                </a:lnTo>
                <a:lnTo>
                  <a:pt x="923" y="880"/>
                </a:lnTo>
                <a:lnTo>
                  <a:pt x="916" y="880"/>
                </a:lnTo>
                <a:lnTo>
                  <a:pt x="916" y="896"/>
                </a:lnTo>
                <a:lnTo>
                  <a:pt x="908" y="912"/>
                </a:lnTo>
                <a:lnTo>
                  <a:pt x="916" y="928"/>
                </a:lnTo>
                <a:lnTo>
                  <a:pt x="908" y="968"/>
                </a:lnTo>
                <a:lnTo>
                  <a:pt x="900" y="1016"/>
                </a:lnTo>
                <a:lnTo>
                  <a:pt x="877" y="1064"/>
                </a:lnTo>
                <a:lnTo>
                  <a:pt x="862" y="1112"/>
                </a:lnTo>
                <a:lnTo>
                  <a:pt x="862" y="1144"/>
                </a:lnTo>
                <a:lnTo>
                  <a:pt x="855" y="1168"/>
                </a:lnTo>
                <a:lnTo>
                  <a:pt x="847" y="1216"/>
                </a:lnTo>
                <a:lnTo>
                  <a:pt x="839" y="1280"/>
                </a:lnTo>
                <a:lnTo>
                  <a:pt x="832" y="1352"/>
                </a:lnTo>
                <a:lnTo>
                  <a:pt x="816" y="1432"/>
                </a:lnTo>
                <a:lnTo>
                  <a:pt x="809" y="1496"/>
                </a:lnTo>
                <a:lnTo>
                  <a:pt x="809" y="1552"/>
                </a:lnTo>
                <a:lnTo>
                  <a:pt x="809" y="1584"/>
                </a:lnTo>
                <a:lnTo>
                  <a:pt x="816" y="1624"/>
                </a:lnTo>
                <a:lnTo>
                  <a:pt x="816" y="1672"/>
                </a:lnTo>
                <a:lnTo>
                  <a:pt x="816" y="1728"/>
                </a:lnTo>
                <a:lnTo>
                  <a:pt x="809" y="1784"/>
                </a:lnTo>
                <a:lnTo>
                  <a:pt x="801" y="1832"/>
                </a:lnTo>
                <a:lnTo>
                  <a:pt x="794" y="1864"/>
                </a:lnTo>
                <a:lnTo>
                  <a:pt x="771" y="1880"/>
                </a:lnTo>
                <a:lnTo>
                  <a:pt x="740" y="1880"/>
                </a:lnTo>
                <a:lnTo>
                  <a:pt x="710" y="1864"/>
                </a:lnTo>
                <a:lnTo>
                  <a:pt x="671" y="1840"/>
                </a:lnTo>
                <a:lnTo>
                  <a:pt x="648" y="1808"/>
                </a:lnTo>
                <a:lnTo>
                  <a:pt x="626" y="1752"/>
                </a:lnTo>
                <a:lnTo>
                  <a:pt x="610" y="1680"/>
                </a:lnTo>
                <a:lnTo>
                  <a:pt x="587" y="1608"/>
                </a:lnTo>
                <a:lnTo>
                  <a:pt x="572" y="1544"/>
                </a:lnTo>
                <a:lnTo>
                  <a:pt x="549" y="1496"/>
                </a:lnTo>
                <a:lnTo>
                  <a:pt x="526" y="1440"/>
                </a:lnTo>
                <a:lnTo>
                  <a:pt x="503" y="1400"/>
                </a:lnTo>
                <a:lnTo>
                  <a:pt x="481" y="1360"/>
                </a:lnTo>
                <a:lnTo>
                  <a:pt x="450" y="1328"/>
                </a:lnTo>
                <a:lnTo>
                  <a:pt x="397" y="1304"/>
                </a:lnTo>
                <a:lnTo>
                  <a:pt x="397" y="1296"/>
                </a:lnTo>
                <a:lnTo>
                  <a:pt x="404" y="1272"/>
                </a:lnTo>
                <a:lnTo>
                  <a:pt x="404" y="1240"/>
                </a:lnTo>
                <a:lnTo>
                  <a:pt x="397" y="1200"/>
                </a:lnTo>
                <a:lnTo>
                  <a:pt x="381" y="1168"/>
                </a:lnTo>
                <a:lnTo>
                  <a:pt x="351" y="1144"/>
                </a:lnTo>
                <a:lnTo>
                  <a:pt x="320" y="1136"/>
                </a:lnTo>
                <a:lnTo>
                  <a:pt x="290" y="1144"/>
                </a:lnTo>
                <a:lnTo>
                  <a:pt x="267" y="1160"/>
                </a:lnTo>
                <a:lnTo>
                  <a:pt x="244" y="1192"/>
                </a:lnTo>
                <a:lnTo>
                  <a:pt x="229" y="1232"/>
                </a:lnTo>
                <a:lnTo>
                  <a:pt x="221" y="1272"/>
                </a:lnTo>
                <a:lnTo>
                  <a:pt x="213" y="1312"/>
                </a:lnTo>
                <a:lnTo>
                  <a:pt x="198" y="1344"/>
                </a:lnTo>
                <a:lnTo>
                  <a:pt x="175" y="1368"/>
                </a:lnTo>
                <a:lnTo>
                  <a:pt x="160" y="1392"/>
                </a:lnTo>
                <a:lnTo>
                  <a:pt x="145" y="1416"/>
                </a:lnTo>
                <a:lnTo>
                  <a:pt x="137" y="1464"/>
                </a:lnTo>
                <a:lnTo>
                  <a:pt x="122" y="1528"/>
                </a:lnTo>
                <a:lnTo>
                  <a:pt x="107" y="1576"/>
                </a:lnTo>
                <a:lnTo>
                  <a:pt x="91" y="1616"/>
                </a:lnTo>
                <a:lnTo>
                  <a:pt x="84" y="1656"/>
                </a:lnTo>
                <a:lnTo>
                  <a:pt x="84" y="1704"/>
                </a:lnTo>
                <a:lnTo>
                  <a:pt x="84" y="1752"/>
                </a:lnTo>
                <a:lnTo>
                  <a:pt x="91" y="1792"/>
                </a:lnTo>
                <a:lnTo>
                  <a:pt x="99" y="1816"/>
                </a:lnTo>
                <a:lnTo>
                  <a:pt x="91" y="1856"/>
                </a:lnTo>
                <a:lnTo>
                  <a:pt x="76" y="1896"/>
                </a:lnTo>
                <a:lnTo>
                  <a:pt x="68" y="1936"/>
                </a:lnTo>
                <a:lnTo>
                  <a:pt x="61" y="1960"/>
                </a:lnTo>
                <a:lnTo>
                  <a:pt x="53" y="1968"/>
                </a:lnTo>
                <a:lnTo>
                  <a:pt x="38" y="1968"/>
                </a:lnTo>
                <a:lnTo>
                  <a:pt x="15" y="1960"/>
                </a:lnTo>
                <a:lnTo>
                  <a:pt x="7" y="1960"/>
                </a:lnTo>
                <a:lnTo>
                  <a:pt x="0" y="176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648200"/>
            <a:ext cx="3276600" cy="190821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Bolus </a:t>
            </a:r>
            <a:r>
              <a:rPr lang="en-US" sz="2800" dirty="0" smtClean="0">
                <a:solidFill>
                  <a:srgbClr val="C00000"/>
                </a:solidFill>
              </a:rPr>
              <a:t>(60</a:t>
            </a:r>
            <a:r>
              <a:rPr lang="en-US" sz="2800" dirty="0" smtClean="0">
                <a:solidFill>
                  <a:srgbClr val="C00000"/>
                </a:solidFill>
              </a:rPr>
              <a:t>%)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Serves to control postprandial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hyperglycemia in  response to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food intake.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572000"/>
            <a:ext cx="3810000" cy="190821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Basal   ( </a:t>
            </a:r>
            <a:r>
              <a:rPr lang="en-US" sz="2800" dirty="0" smtClean="0">
                <a:solidFill>
                  <a:srgbClr val="C00000"/>
                </a:solidFill>
              </a:rPr>
              <a:t>40%)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Serves to balance the rate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of hepatic  glucose production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and peripheral uptake during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overnight and prolonged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periods between meals.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14478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Bolus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4478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Bolus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13716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Bolus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038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Basal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00200" y="4343400"/>
            <a:ext cx="6477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734786"/>
            <a:ext cx="7793182" cy="5970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8174182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3048000"/>
            <a:ext cx="5562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3014" y="584537"/>
            <a:ext cx="2366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SMBG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714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5681" y="1905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85801" y="1524000"/>
            <a:ext cx="7929563" cy="4284133"/>
          </a:xfrm>
          <a:ln>
            <a:solidFill>
              <a:srgbClr val="FF33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Total Daily Dose (TDD) : 0.3 – 0.5 U/kg/day</a:t>
            </a:r>
          </a:p>
          <a:p>
            <a:pPr eaLnBrk="1" hangingPunct="1">
              <a:defRPr/>
            </a:pPr>
            <a:r>
              <a:rPr lang="en-US" sz="3600" dirty="0" smtClean="0"/>
              <a:t>Bedtime </a:t>
            </a:r>
            <a:r>
              <a:rPr lang="en-US" sz="3600" dirty="0" err="1" smtClean="0"/>
              <a:t>Glargine</a:t>
            </a:r>
            <a:r>
              <a:rPr lang="en-US" sz="3600" dirty="0" smtClean="0"/>
              <a:t> : </a:t>
            </a:r>
            <a:r>
              <a:rPr lang="en-US" sz="3600" b="1" dirty="0" smtClean="0"/>
              <a:t>40%</a:t>
            </a:r>
            <a:r>
              <a:rPr lang="en-US" sz="3600" dirty="0" smtClean="0"/>
              <a:t> TDD</a:t>
            </a:r>
          </a:p>
          <a:p>
            <a:pPr eaLnBrk="1" hangingPunct="1">
              <a:defRPr/>
            </a:pPr>
            <a:r>
              <a:rPr lang="en-US" sz="3600" dirty="0" smtClean="0"/>
              <a:t>Meal Boluses Rapid-acting </a:t>
            </a:r>
            <a:r>
              <a:rPr lang="en-US" sz="3600" b="1" dirty="0" smtClean="0"/>
              <a:t>60 %</a:t>
            </a:r>
            <a:r>
              <a:rPr lang="en-US" sz="3600" dirty="0" smtClean="0"/>
              <a:t> of TDD 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/>
              <a:t>         </a:t>
            </a:r>
            <a:r>
              <a:rPr lang="en-US" sz="3600" dirty="0" smtClean="0">
                <a:solidFill>
                  <a:srgbClr val="FF0000"/>
                </a:solidFill>
              </a:rPr>
              <a:t>- Breakfast =  20 %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         - Lunch       =  20 %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         - Dinner      =  20 %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80290" y="457200"/>
            <a:ext cx="86589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Determining initial insulin dosages for </a:t>
            </a:r>
            <a:r>
              <a:rPr lang="en-US" sz="3200" b="1" dirty="0" smtClean="0"/>
              <a:t>basal-bolus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35-y old man, BW:90 kg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sz="4400" dirty="0" smtClean="0">
                <a:solidFill>
                  <a:srgbClr val="0070C0"/>
                </a:solidFill>
              </a:rPr>
              <a:t>Total  Daily Dose: 0.5 x 90 = 45 IU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3200" dirty="0" smtClean="0"/>
              <a:t>Bedtime </a:t>
            </a:r>
            <a:r>
              <a:rPr lang="en-US" sz="3200" dirty="0" err="1" smtClean="0"/>
              <a:t>Glargine</a:t>
            </a:r>
            <a:r>
              <a:rPr lang="en-US" sz="3200" dirty="0" smtClean="0"/>
              <a:t>:   45 X  40% =  18 IU</a:t>
            </a:r>
          </a:p>
          <a:p>
            <a:pPr eaLnBrk="1" hangingPunct="1">
              <a:defRPr/>
            </a:pPr>
            <a:r>
              <a:rPr lang="en-US" sz="3200" dirty="0" smtClean="0"/>
              <a:t>Meal Boluses </a:t>
            </a:r>
            <a:r>
              <a:rPr lang="en-US" sz="3200" dirty="0" err="1" smtClean="0"/>
              <a:t>Rapidacting</a:t>
            </a:r>
            <a:r>
              <a:rPr lang="en-US" sz="32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/>
              <a:t>    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Breakfast =  45 X  20%  = 9 IU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        - Lunch       =  45 X  20%  = 9  IU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        - Dinner      =  45 X  20%  = 9 IU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Determining initial insulin dosages for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basal-bolus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457201" y="1676400"/>
            <a:ext cx="3825875" cy="2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buClr>
                <a:srgbClr val="A4A3CB"/>
              </a:buClr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 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pitchFamily="34" charset="-128"/>
              </a:rPr>
              <a:t>Type of Patient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4343401" y="1676401"/>
            <a:ext cx="4030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4A3CB"/>
              </a:buClr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pitchFamily="34" charset="-128"/>
              </a:rPr>
              <a:t>Appropriate 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pitchFamily="34" charset="-128"/>
              </a:rPr>
              <a:t>Glargine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pitchFamily="34" charset="-128"/>
              </a:rPr>
              <a:t>  Dosage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746126" y="2660651"/>
            <a:ext cx="2771593" cy="34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Insulin-naïve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endParaRPr lang="en-US" sz="2400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Switched from NPH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once daily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endParaRPr lang="en-US" sz="2400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Switched from NPH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A4A3CB"/>
              </a:buClr>
              <a:defRPr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 twice d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aily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133600"/>
            <a:ext cx="8237538" cy="4191000"/>
            <a:chOff x="572" y="2090"/>
            <a:chExt cx="5194" cy="2278"/>
          </a:xfrm>
        </p:grpSpPr>
        <p:sp>
          <p:nvSpPr>
            <p:cNvPr id="157702" name="Line 6"/>
            <p:cNvSpPr>
              <a:spLocks noChangeShapeType="1"/>
            </p:cNvSpPr>
            <p:nvPr/>
          </p:nvSpPr>
          <p:spPr bwMode="invGray">
            <a:xfrm>
              <a:off x="572" y="2090"/>
              <a:ext cx="514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7703" name="Line 7"/>
            <p:cNvSpPr>
              <a:spLocks noChangeShapeType="1"/>
            </p:cNvSpPr>
            <p:nvPr/>
          </p:nvSpPr>
          <p:spPr bwMode="invGray">
            <a:xfrm>
              <a:off x="620" y="4368"/>
              <a:ext cx="514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4495800" y="2438401"/>
            <a:ext cx="4191000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0"/>
              </a:spcBef>
              <a:buClr>
                <a:srgbClr val="A4A3CB"/>
              </a:buClr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Initiate at 10 IU once daily , </a:t>
            </a:r>
            <a:br>
              <a:rPr lang="en-US" dirty="0">
                <a:latin typeface="Arial" charset="0"/>
                <a:ea typeface="MS PGothic" pitchFamily="34" charset="-128"/>
              </a:rPr>
            </a:br>
            <a:r>
              <a:rPr lang="en-US" dirty="0">
                <a:latin typeface="Arial" charset="0"/>
                <a:ea typeface="MS PGothic" pitchFamily="34" charset="-128"/>
              </a:rPr>
              <a:t>titrate appropriately</a:t>
            </a:r>
          </a:p>
          <a:p>
            <a:pPr eaLnBrk="0" hangingPunct="0">
              <a:lnSpc>
                <a:spcPct val="90000"/>
              </a:lnSpc>
              <a:spcBef>
                <a:spcPct val="100000"/>
              </a:spcBef>
              <a:buClr>
                <a:srgbClr val="A4A3CB"/>
              </a:buCl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  <a:p>
            <a:pPr eaLnBrk="0" hangingPunct="0">
              <a:lnSpc>
                <a:spcPct val="90000"/>
              </a:lnSpc>
              <a:spcBef>
                <a:spcPct val="100000"/>
              </a:spcBef>
              <a:buClr>
                <a:srgbClr val="A4A3CB"/>
              </a:buClr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Initiate at same dosage;</a:t>
            </a:r>
            <a:br>
              <a:rPr lang="en-US" dirty="0">
                <a:latin typeface="Arial" charset="0"/>
                <a:ea typeface="MS PGothic" pitchFamily="34" charset="-128"/>
              </a:rPr>
            </a:br>
            <a:r>
              <a:rPr lang="en-US" dirty="0">
                <a:latin typeface="Arial" charset="0"/>
                <a:ea typeface="MS PGothic" pitchFamily="34" charset="-128"/>
              </a:rPr>
              <a:t>titrate appropriately</a:t>
            </a:r>
          </a:p>
          <a:p>
            <a:pPr eaLnBrk="0" hangingPunct="0">
              <a:lnSpc>
                <a:spcPct val="90000"/>
              </a:lnSpc>
              <a:spcBef>
                <a:spcPct val="100000"/>
              </a:spcBef>
              <a:buClr>
                <a:srgbClr val="A4A3CB"/>
              </a:buCl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  <a:p>
            <a:pPr eaLnBrk="0" hangingPunct="0">
              <a:lnSpc>
                <a:spcPct val="90000"/>
              </a:lnSpc>
              <a:spcBef>
                <a:spcPct val="100000"/>
              </a:spcBef>
              <a:buClr>
                <a:srgbClr val="A4A3CB"/>
              </a:buClr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Reduced total daily dose by  20%-30% compared to NPH;  titrate appropri</a:t>
            </a:r>
            <a:r>
              <a:rPr lang="en-US" sz="1400" dirty="0">
                <a:latin typeface="Arial" charset="0"/>
                <a:ea typeface="MS PGothic" pitchFamily="34" charset="-128"/>
              </a:rPr>
              <a:t>ately</a:t>
            </a:r>
          </a:p>
        </p:txBody>
      </p:sp>
      <p:sp>
        <p:nvSpPr>
          <p:cNvPr id="96263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1" y="304800"/>
            <a:ext cx="8340725" cy="48471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Initial Dosing Guidelines for Insulin </a:t>
            </a:r>
            <a:r>
              <a:rPr lang="en-US" sz="3600" dirty="0" err="1" smtClean="0">
                <a:solidFill>
                  <a:srgbClr val="002060"/>
                </a:solidFill>
              </a:rPr>
              <a:t>Glargine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6411385"/>
            <a:ext cx="7543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Titration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Glargine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 to a final dose range of 2 to 100 IU is suggested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/>
          </p:nvPr>
        </p:nvSpPr>
        <p:spPr>
          <a:xfrm>
            <a:off x="410308" y="2843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Initial Dosing Guidelines for Premix Insulin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793" y="1524000"/>
            <a:ext cx="358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FBS &amp;PPG</a:t>
            </a:r>
          </a:p>
          <a:p>
            <a:pPr algn="ctr"/>
            <a:r>
              <a:rPr lang="en-US" sz="1400" dirty="0" smtClean="0"/>
              <a:t>Particularly for elevated PPG  and HbA1c&gt;8.5%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45926" y="2427223"/>
            <a:ext cx="237404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Premix  OD</a:t>
            </a:r>
          </a:p>
          <a:p>
            <a:pPr algn="ctr"/>
            <a:r>
              <a:rPr lang="en-US" dirty="0" smtClean="0"/>
              <a:t>6-10 IU before bedtime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6690" y="3665618"/>
            <a:ext cx="171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HbA1c &gt; 7 %</a:t>
            </a:r>
          </a:p>
          <a:p>
            <a:r>
              <a:rPr lang="en-US" dirty="0" smtClean="0"/>
              <a:t>FBS &gt; 110 mg/dl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0951" y="4883512"/>
            <a:ext cx="163352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Premix  BD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>
            <a:off x="2732950" y="3165887"/>
            <a:ext cx="0" cy="499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2732950" y="4311949"/>
            <a:ext cx="0" cy="57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1524000"/>
            <a:ext cx="2217082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FBS &amp; </a:t>
            </a:r>
            <a:r>
              <a:rPr lang="en-US" sz="2000" dirty="0" smtClean="0"/>
              <a:t>pre-dinner</a:t>
            </a:r>
            <a:r>
              <a:rPr lang="en-US" dirty="0" smtClean="0"/>
              <a:t> BG</a:t>
            </a:r>
          </a:p>
          <a:p>
            <a:pPr algn="ctr"/>
            <a:r>
              <a:rPr lang="en-US" dirty="0" smtClean="0"/>
              <a:t>80 – 110 mg/dl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65112" y="2611889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HbA1c &gt; 7 %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42541" y="2201108"/>
            <a:ext cx="0" cy="499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42541" y="2981221"/>
            <a:ext cx="0" cy="499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3262" y="3510747"/>
            <a:ext cx="175855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Premix  TDS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78828" y="449580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HbA1c &gt; 7 %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45613" y="4883512"/>
            <a:ext cx="0" cy="499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42541" y="3972412"/>
            <a:ext cx="0" cy="499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20517" y="5410200"/>
            <a:ext cx="284404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Basal – Bolus Insulin </a:t>
            </a:r>
            <a:endParaRPr lang="en-US" sz="2400" b="1" dirty="0"/>
          </a:p>
        </p:txBody>
      </p:sp>
      <p:cxnSp>
        <p:nvCxnSpPr>
          <p:cNvPr id="22" name="Straight Arrow Connector 21"/>
          <p:cNvCxnSpPr>
            <a:stCxn id="7" idx="3"/>
            <a:endCxn id="12" idx="1"/>
          </p:cNvCxnSpPr>
          <p:nvPr/>
        </p:nvCxnSpPr>
        <p:spPr>
          <a:xfrm flipV="1">
            <a:off x="3664475" y="1862554"/>
            <a:ext cx="1669525" cy="325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5" idx="0"/>
          </p:cNvCxnSpPr>
          <p:nvPr/>
        </p:nvCxnSpPr>
        <p:spPr>
          <a:xfrm flipH="1">
            <a:off x="2732950" y="2108775"/>
            <a:ext cx="1" cy="31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89936" y="5482300"/>
            <a:ext cx="2524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daily dose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BW/2</a:t>
            </a:r>
            <a:r>
              <a:rPr lang="en-US" dirty="0" smtClean="0"/>
              <a:t> </a:t>
            </a:r>
            <a:r>
              <a:rPr lang="en-US" sz="1600" dirty="0"/>
              <a:t>2/3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morning,  1/3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evening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270302" y="3571109"/>
            <a:ext cx="1746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6-10 IU before </a:t>
            </a:r>
            <a:r>
              <a:rPr lang="en-US" sz="1400" dirty="0" smtClean="0"/>
              <a:t>Lunch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964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13418"/>
            <a:ext cx="8229600" cy="503978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►</a:t>
            </a:r>
            <a:r>
              <a:rPr lang="en-US" b="1" dirty="0" smtClean="0">
                <a:solidFill>
                  <a:srgbClr val="C00000"/>
                </a:solidFill>
              </a:rPr>
              <a:t>Insulin Sensitivity Factor (ISF)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        ●ISF (For human insulin)= 1500 ÷ TDD</a:t>
            </a:r>
          </a:p>
          <a:p>
            <a:pPr marL="514350" indent="-514350">
              <a:buNone/>
            </a:pPr>
            <a:r>
              <a:rPr lang="en-US" dirty="0" smtClean="0"/>
              <a:t>        ●ISF (For analogue insulin)= 1800 ÷ TDD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r>
              <a:rPr lang="en-US" sz="3600" b="1" dirty="0" smtClean="0">
                <a:latin typeface="Amazone BT" pitchFamily="66" charset="0"/>
              </a:rPr>
              <a:t>Example: </a:t>
            </a:r>
            <a:endParaRPr lang="en-US" b="1" dirty="0" smtClean="0">
              <a:latin typeface="Amazone BT" pitchFamily="66" charset="0"/>
            </a:endParaRPr>
          </a:p>
          <a:p>
            <a:pPr marL="514350" indent="-514350">
              <a:buNone/>
            </a:pPr>
            <a:r>
              <a:rPr lang="en-US" dirty="0" smtClean="0"/>
              <a:t>    TDD= 50 (human insulin), ISF = 1500 ÷ 50 = 30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(It means that each unit of bolus decreases  blood glucose by 30 mg/dl)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►</a:t>
            </a:r>
            <a:r>
              <a:rPr lang="en-US" dirty="0" smtClean="0">
                <a:solidFill>
                  <a:srgbClr val="C00000"/>
                </a:solidFill>
              </a:rPr>
              <a:t>Based on food intake 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</a:p>
          <a:p>
            <a:pPr>
              <a:buNone/>
              <a:defRPr/>
            </a:pPr>
            <a:r>
              <a:rPr lang="en-US" dirty="0" smtClean="0"/>
              <a:t>      - 1.0 U of Regular Insulin for every 10 gr. CAH</a:t>
            </a:r>
          </a:p>
          <a:p>
            <a:pPr marL="514350" indent="-514350">
              <a:buFont typeface="Wingdings" pitchFamily="2" charset="2"/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None/>
            </a:pPr>
            <a:endParaRPr lang="en-US" sz="1600" b="1" i="1" dirty="0" smtClean="0"/>
          </a:p>
          <a:p>
            <a:pPr marL="514350" indent="-51435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6388" y="381001"/>
            <a:ext cx="8456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Making adjustment in insulin dosage</a:t>
            </a:r>
            <a:endParaRPr lang="en-US" sz="4000" kern="0" dirty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08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70000"/>
          </a:xfrm>
        </p:spPr>
        <p:txBody>
          <a:bodyPr>
            <a:normAutofit fontScale="90000"/>
          </a:bodyPr>
          <a:lstStyle/>
          <a:p>
            <a:r>
              <a:rPr lang="en-US" i="1" smtClean="0"/>
              <a:t>Supplemental Insulin for Correction of Hyperglycemia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8305800" cy="48320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</a:t>
            </a:r>
            <a:endParaRPr lang="en-US" sz="24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Prandial insulin dosing depends upon:</a:t>
            </a:r>
            <a:endParaRPr lang="en-US" sz="2800" dirty="0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 </a:t>
            </a:r>
            <a:r>
              <a:rPr 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Pre-meal plasma glucose</a:t>
            </a:r>
            <a:endParaRPr lang="en-US" sz="2800" baseline="300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Meal size ( CAH contents)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Target plasma glucose:</a:t>
            </a:r>
            <a:endParaRPr lang="en-US" sz="2800" dirty="0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Fasting=80-120 mg/dl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  2-h. post-prandial= 140-180 mg/dl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  Pre-meal = 100-150 mg/dl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56327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70000"/>
          </a:xfrm>
        </p:spPr>
        <p:txBody>
          <a:bodyPr>
            <a:normAutofit fontScale="90000"/>
          </a:bodyPr>
          <a:lstStyle/>
          <a:p>
            <a:r>
              <a:rPr lang="en-US" i="1" smtClean="0"/>
              <a:t>Supplemental Insulin for Correction of Hyperglycemia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96922" y="1524000"/>
            <a:ext cx="8305800" cy="47500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 smtClean="0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   Regular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insulin, insulin 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  <a:ea typeface="ＭＳ Ｐゴシック" charset="-128"/>
              </a:rPr>
              <a:t>Aspart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/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  <a:ea typeface="ＭＳ Ｐゴシック" charset="-128"/>
              </a:rPr>
              <a:t>Glulisine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/ 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  <a:ea typeface="ＭＳ Ｐゴシック" charset="-128"/>
              </a:rPr>
              <a:t>Lispro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</a:t>
            </a:r>
            <a:endParaRPr lang="en-US" sz="2400" dirty="0" smtClean="0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          can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be used to correct for hyperglycemia: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-128"/>
              </a:rPr>
              <a:t> 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Pre-meal plasma glucose = 160 mg/dl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  Meal CAH = 30  gr.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•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 Pre-meal target = 100 mg/dl</a:t>
            </a:r>
            <a:endParaRPr lang="en-US" sz="28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 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endParaRPr lang="en-US" sz="2800" dirty="0" smtClean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4000" baseline="30000" dirty="0">
                <a:latin typeface="Arial" charset="0"/>
                <a:ea typeface="ＭＳ Ｐゴシック" charset="-128"/>
              </a:rPr>
              <a:t> </a:t>
            </a:r>
            <a:r>
              <a:rPr lang="en-US" sz="4000" baseline="30000" dirty="0" smtClean="0">
                <a:latin typeface="Arial" charset="0"/>
                <a:ea typeface="ＭＳ Ｐゴシック" charset="-128"/>
              </a:rPr>
              <a:t>      </a:t>
            </a:r>
            <a:r>
              <a:rPr lang="en-US" sz="2800" baseline="30000" dirty="0" smtClean="0">
                <a:latin typeface="Arial" charset="0"/>
                <a:ea typeface="ＭＳ Ｐゴシック" charset="-128"/>
              </a:rPr>
              <a:t>         </a:t>
            </a:r>
          </a:p>
          <a:p>
            <a:pPr>
              <a:defRPr/>
            </a:pPr>
            <a:r>
              <a:rPr lang="en-US" sz="2800" baseline="30000" dirty="0">
                <a:latin typeface="Arial" charset="0"/>
                <a:ea typeface="ＭＳ Ｐゴシック" charset="-128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       </a:t>
            </a:r>
            <a:endParaRPr lang="en-US" sz="2800" baseline="300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100" y="4953000"/>
            <a:ext cx="7391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aseline="30000" dirty="0">
                <a:latin typeface="Arial" charset="0"/>
                <a:ea typeface="ＭＳ Ｐゴシック" charset="-128"/>
              </a:rPr>
              <a:t>Bolus ( pre-prandial) insulin:  2 IU + 3 IU = </a:t>
            </a:r>
            <a:r>
              <a:rPr lang="en-US" sz="4000" b="1" baseline="30000" dirty="0">
                <a:latin typeface="Arial" charset="0"/>
                <a:ea typeface="ＭＳ Ｐゴシック" charset="-128"/>
              </a:rPr>
              <a:t>5</a:t>
            </a:r>
            <a:r>
              <a:rPr lang="en-US" sz="4000" baseline="30000" dirty="0">
                <a:latin typeface="Arial" charset="0"/>
                <a:ea typeface="ＭＳ Ｐゴシック" charset="-128"/>
              </a:rPr>
              <a:t> IU</a:t>
            </a:r>
          </a:p>
        </p:txBody>
      </p:sp>
    </p:spTree>
    <p:extLst>
      <p:ext uri="{BB962C8B-B14F-4D97-AF65-F5344CB8AC3E}">
        <p14:creationId xmlns:p14="http://schemas.microsoft.com/office/powerpoint/2010/main" xmlns="" val="425531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1032933"/>
          </a:xfrm>
        </p:spPr>
        <p:txBody>
          <a:bodyPr/>
          <a:lstStyle/>
          <a:p>
            <a:r>
              <a:rPr lang="en-US" sz="3600" i="1" smtClean="0"/>
              <a:t>Adjustments for Exercise  </a:t>
            </a:r>
            <a:endParaRPr lang="en-US" sz="3600" smtClean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62000" y="1447800"/>
            <a:ext cx="7620000" cy="4339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ea typeface="ＭＳ Ｐゴシック" charset="-128"/>
              </a:rPr>
              <a:t> </a:t>
            </a:r>
            <a:r>
              <a:rPr lang="en-US" b="1" dirty="0">
                <a:ea typeface="ＭＳ Ｐゴシック" charset="-128"/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ea typeface="ＭＳ Ｐゴシック" charset="-128"/>
              </a:rPr>
              <a:t>   </a:t>
            </a:r>
            <a:r>
              <a:rPr lang="en-US" sz="2000" dirty="0" smtClean="0">
                <a:solidFill>
                  <a:srgbClr val="00B0F0"/>
                </a:solidFill>
                <a:ea typeface="ＭＳ Ｐゴシック" charset="-128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Exercise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improves insulin sensitivity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ea typeface="ＭＳ Ｐゴシック" charset="-128"/>
              </a:rPr>
              <a:t>•</a:t>
            </a:r>
            <a:r>
              <a:rPr lang="en-US" dirty="0">
                <a:ea typeface="ＭＳ Ｐゴシック" charset="-128"/>
              </a:rPr>
              <a:t>   </a:t>
            </a:r>
            <a:r>
              <a:rPr lang="en-US" sz="2800" dirty="0">
                <a:ea typeface="ＭＳ Ｐゴシック" charset="-128"/>
              </a:rPr>
              <a:t>For morning exercise :</a:t>
            </a:r>
          </a:p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       </a:t>
            </a:r>
            <a:r>
              <a:rPr lang="en-US" sz="2800" dirty="0">
                <a:solidFill>
                  <a:srgbClr val="C00000"/>
                </a:solidFill>
                <a:ea typeface="ＭＳ Ｐゴシック" charset="-128"/>
              </a:rPr>
              <a:t>Reduce pre-breakfast insulin   (~25%)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ea typeface="ＭＳ Ｐゴシック" charset="-128"/>
              </a:rPr>
              <a:t>• </a:t>
            </a:r>
            <a:r>
              <a:rPr lang="en-US" sz="2800" dirty="0">
                <a:ea typeface="ＭＳ Ｐゴシック" charset="-128"/>
              </a:rPr>
              <a:t>For early-afternoon exercise : </a:t>
            </a:r>
            <a:endParaRPr lang="en-US" sz="2800" dirty="0" smtClean="0">
              <a:ea typeface="ＭＳ Ｐゴシック" charset="-128"/>
            </a:endParaRPr>
          </a:p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a typeface="ＭＳ Ｐゴシック" charset="-128"/>
              </a:rPr>
              <a:t>       Reduce </a:t>
            </a:r>
            <a:r>
              <a:rPr lang="en-US" sz="2800" dirty="0">
                <a:solidFill>
                  <a:srgbClr val="C00000"/>
                </a:solidFill>
                <a:ea typeface="ＭＳ Ｐゴシック" charset="-128"/>
              </a:rPr>
              <a:t>the pre-lunch insulin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ea typeface="ＭＳ Ｐゴシック" charset="-128"/>
              </a:rPr>
              <a:t>•</a:t>
            </a:r>
            <a:r>
              <a:rPr lang="en-US" sz="2800" dirty="0">
                <a:ea typeface="ＭＳ Ｐゴシック" charset="-128"/>
              </a:rPr>
              <a:t> For evening exercise</a:t>
            </a:r>
          </a:p>
          <a:p>
            <a:pPr>
              <a:defRPr/>
            </a:pPr>
            <a:r>
              <a:rPr lang="en-US" sz="2800" dirty="0">
                <a:ea typeface="ＭＳ Ｐゴシック" charset="-128"/>
              </a:rPr>
              <a:t>     </a:t>
            </a:r>
            <a:r>
              <a:rPr lang="en-US" sz="2800" dirty="0" smtClean="0">
                <a:ea typeface="ＭＳ Ｐゴシック" charset="-128"/>
              </a:rPr>
              <a:t>   </a:t>
            </a:r>
            <a:r>
              <a:rPr lang="en-US" sz="2800" dirty="0">
                <a:solidFill>
                  <a:srgbClr val="C00000"/>
                </a:solidFill>
                <a:ea typeface="ＭＳ Ｐゴシック" charset="-128"/>
              </a:rPr>
              <a:t>Reduce pre-dinner insulin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Case 2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56 years old man</a:t>
            </a:r>
          </a:p>
          <a:p>
            <a:r>
              <a:rPr lang="en-US" dirty="0" smtClean="0"/>
              <a:t>T2DM for 15 years</a:t>
            </a:r>
            <a:endParaRPr lang="en-US" dirty="0"/>
          </a:p>
          <a:p>
            <a:r>
              <a:rPr lang="en-US" dirty="0" smtClean="0"/>
              <a:t>BMI= 28</a:t>
            </a:r>
          </a:p>
          <a:p>
            <a:r>
              <a:rPr lang="en-US" dirty="0" smtClean="0"/>
              <a:t>Med. : </a:t>
            </a:r>
            <a:r>
              <a:rPr lang="en-US" sz="2800" dirty="0" smtClean="0"/>
              <a:t>Metformin 1000 mg/BD, </a:t>
            </a:r>
            <a:r>
              <a:rPr lang="en-US" sz="2800" dirty="0" err="1" smtClean="0"/>
              <a:t>Gliben</a:t>
            </a:r>
            <a:r>
              <a:rPr lang="en-US" sz="2800" dirty="0" smtClean="0"/>
              <a:t>. 15 mg/daily</a:t>
            </a:r>
          </a:p>
          <a:p>
            <a:r>
              <a:rPr lang="en-US" sz="2800" dirty="0" smtClean="0"/>
              <a:t>HbA1c = 8.5%, FBS=130 mg/dl</a:t>
            </a:r>
          </a:p>
          <a:p>
            <a:r>
              <a:rPr lang="en-US" sz="2800" dirty="0" smtClean="0"/>
              <a:t>Post MI</a:t>
            </a:r>
          </a:p>
          <a:p>
            <a:pPr marL="0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next step ?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6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Case 3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49 years old woman</a:t>
            </a:r>
          </a:p>
          <a:p>
            <a:r>
              <a:rPr lang="en-US" dirty="0" smtClean="0"/>
              <a:t>T2DM for 9 years</a:t>
            </a:r>
            <a:endParaRPr lang="en-US" dirty="0"/>
          </a:p>
          <a:p>
            <a:r>
              <a:rPr lang="en-US" dirty="0" smtClean="0"/>
              <a:t>BMI= 26 </a:t>
            </a:r>
          </a:p>
          <a:p>
            <a:r>
              <a:rPr lang="en-US" dirty="0" smtClean="0"/>
              <a:t>Med. : </a:t>
            </a:r>
            <a:r>
              <a:rPr lang="en-US" sz="2800" dirty="0" smtClean="0"/>
              <a:t>Metformin 1000 mg/BD, </a:t>
            </a:r>
            <a:r>
              <a:rPr lang="en-US" sz="2800" dirty="0" err="1" smtClean="0"/>
              <a:t>Gliclazide</a:t>
            </a:r>
            <a:r>
              <a:rPr lang="en-US" sz="2800" dirty="0" smtClean="0"/>
              <a:t> 240 mg/day  </a:t>
            </a:r>
          </a:p>
          <a:p>
            <a:r>
              <a:rPr lang="en-US" sz="2800" dirty="0" smtClean="0"/>
              <a:t>HbA1c = 9.5%, FBS=115 mg/dl, BS= 242 mg/dl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next step ?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990600"/>
            <a:ext cx="8188075" cy="49859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latest recommendations from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 ADA / EASD , what is the most appropriate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HbA1c target for this patient?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A-  ≤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B-  ≤ 7.0%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C-  ≤ 6.5%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D-  ≤ 6.0%</a:t>
            </a:r>
          </a:p>
        </p:txBody>
      </p:sp>
    </p:spTree>
    <p:extLst>
      <p:ext uri="{BB962C8B-B14F-4D97-AF65-F5344CB8AC3E}">
        <p14:creationId xmlns:p14="http://schemas.microsoft.com/office/powerpoint/2010/main" xmlns="" val="3624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519113"/>
            <a:ext cx="81057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19200"/>
            <a:ext cx="7010400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tell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would like to intensify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  anti-hyperglycemic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so that he can reduce his HbA1c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target. 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current HbA1c level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 high, so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doesn't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need  for  a lower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target.</a:t>
            </a:r>
          </a:p>
        </p:txBody>
      </p:sp>
    </p:spTree>
    <p:extLst>
      <p:ext uri="{BB962C8B-B14F-4D97-AF65-F5344CB8AC3E}">
        <p14:creationId xmlns:p14="http://schemas.microsoft.com/office/powerpoint/2010/main" xmlns="" val="31019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533400"/>
            <a:ext cx="8943474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appropriate reply to him?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Agree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an HbA1c target of 7.0% rather than ≤ 6.5% over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next 3 months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Agree to focus initially on reducing his blood pressure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body weight and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 intensification therapy for 3 months later.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Tell him that his HbA1c needs to be reduced as soon as possible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in order to minimize the risk for microvascular and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macrovascular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complications associated with T2D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Agree to maintain his current treatment regimen for the time being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and review his HbA1c, blood pressure, and body weight in 3 months.</a:t>
            </a:r>
          </a:p>
        </p:txBody>
      </p:sp>
    </p:spTree>
    <p:extLst>
      <p:ext uri="{BB962C8B-B14F-4D97-AF65-F5344CB8AC3E}">
        <p14:creationId xmlns:p14="http://schemas.microsoft.com/office/powerpoint/2010/main" xmlns="" val="21979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228600"/>
            <a:ext cx="8826455" cy="6063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appropriate intensification regimen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the patient at this stage?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once-daily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basal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regimen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A once-daily premix insulin regimen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c- 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twice-daily premix insulin regimen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once-daily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GLP1 agonist regimen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484717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</a:rPr>
              <a:t>Specific Goals in Management of Diabetes</a:t>
            </a:r>
          </a:p>
        </p:txBody>
      </p:sp>
      <p:sp>
        <p:nvSpPr>
          <p:cNvPr id="2382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9606" y="1447800"/>
            <a:ext cx="7824787" cy="4953000"/>
          </a:xfrm>
          <a:noFill/>
          <a:ln>
            <a:solidFill>
              <a:srgbClr val="FF0000"/>
            </a:solidFill>
          </a:ln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Fasting plasma glucose = 80 -130 mg/</a:t>
            </a:r>
            <a:r>
              <a:rPr lang="en-US" dirty="0" err="1" smtClean="0"/>
              <a:t>dL</a:t>
            </a:r>
            <a:r>
              <a:rPr lang="en-US" dirty="0" smtClean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Post-meal plasma glucose &lt; 180 mg/</a:t>
            </a:r>
            <a:r>
              <a:rPr lang="en-US" dirty="0" err="1" smtClean="0"/>
              <a:t>dL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A1C   &lt; 7%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Blood Pressure &lt; 130 -140/80 – 90 mmHg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LDL &lt; 100 mg/</a:t>
            </a:r>
            <a:r>
              <a:rPr lang="en-US" dirty="0" err="1" smtClean="0"/>
              <a:t>dL</a:t>
            </a:r>
            <a:r>
              <a:rPr lang="en-US" dirty="0" smtClean="0"/>
              <a:t>; HDL &gt; 45-50 mg/</a:t>
            </a:r>
            <a:r>
              <a:rPr lang="en-US" dirty="0" err="1" smtClean="0"/>
              <a:t>dL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Triglycerides &lt; 150 mg/</a:t>
            </a:r>
            <a:r>
              <a:rPr lang="en-US" dirty="0" err="1" smtClean="0"/>
              <a:t>dL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2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8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8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2851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3556</Words>
  <Application>Microsoft Office PowerPoint</Application>
  <PresentationFormat>On-screen Show (4:3)</PresentationFormat>
  <Paragraphs>810</Paragraphs>
  <Slides>50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Acrobat Document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Specific Goals in Management of Diabetes</vt:lpstr>
      <vt:lpstr>Relative Risk of Progression of  Diabetes Complications (DCCT)</vt:lpstr>
      <vt:lpstr>Slide 11</vt:lpstr>
      <vt:lpstr>Risk of complications </vt:lpstr>
      <vt:lpstr>    Uncontrolled hyperglycaemia is a global problem </vt:lpstr>
      <vt:lpstr>Slide 14</vt:lpstr>
      <vt:lpstr>Slide 15</vt:lpstr>
      <vt:lpstr>        Progressive Loss of -Cell  Function in T2DM: UKPDS</vt:lpstr>
      <vt:lpstr>Slide 17</vt:lpstr>
      <vt:lpstr>Slide 18</vt:lpstr>
      <vt:lpstr>Slide 19</vt:lpstr>
      <vt:lpstr>Choice of pharmacologic agents</vt:lpstr>
      <vt:lpstr>Expected HbA1c reduction according  to intervention</vt:lpstr>
      <vt:lpstr>Slide 22</vt:lpstr>
      <vt:lpstr>Slide 23</vt:lpstr>
      <vt:lpstr>Slide 24</vt:lpstr>
      <vt:lpstr>Regular Insulin</vt:lpstr>
      <vt:lpstr>                     Rapid Analogs</vt:lpstr>
      <vt:lpstr>Slide 27</vt:lpstr>
      <vt:lpstr>Slide 28</vt:lpstr>
      <vt:lpstr>Insulin Time Action Curves</vt:lpstr>
      <vt:lpstr>Treatment intensification routes as the diabetes progresses (ADA 2018) </vt:lpstr>
      <vt:lpstr>T2DM Treatment: ADA/EASD position statement 2018</vt:lpstr>
      <vt:lpstr>T2DM Treatment: ADA/EASD position statement 2018</vt:lpstr>
      <vt:lpstr>Slide 33</vt:lpstr>
      <vt:lpstr>Once Daily Basal Insuline Maintains HbA1c Target for at least 2.5 Years</vt:lpstr>
      <vt:lpstr>Slide 35</vt:lpstr>
      <vt:lpstr>Basal bolus / Prandial Insulin  </vt:lpstr>
      <vt:lpstr>Fewer Nocturnal Hypoglycemic Events With Aspart vs Regular Human Insulin</vt:lpstr>
      <vt:lpstr>Slide 38</vt:lpstr>
      <vt:lpstr>How is insulin normally secreted ? </vt:lpstr>
      <vt:lpstr>Slide 40</vt:lpstr>
      <vt:lpstr>Determining initial insulin dosages for basal-bolus</vt:lpstr>
      <vt:lpstr>Initial Dosing Guidelines for Insulin Glargine</vt:lpstr>
      <vt:lpstr>Initial Dosing Guidelines for Premix Insulin  </vt:lpstr>
      <vt:lpstr>Slide 44</vt:lpstr>
      <vt:lpstr>Supplemental Insulin for Correction of Hyperglycemia  </vt:lpstr>
      <vt:lpstr>Supplemental Insulin for Correction of Hyperglycemia  </vt:lpstr>
      <vt:lpstr>Adjustments for Exercise  </vt:lpstr>
      <vt:lpstr>Case 2 </vt:lpstr>
      <vt:lpstr>Case 3 </vt:lpstr>
      <vt:lpstr>Slide 50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RI-F520C082-D</dc:creator>
  <cp:lastModifiedBy>atri</cp:lastModifiedBy>
  <cp:revision>172</cp:revision>
  <dcterms:created xsi:type="dcterms:W3CDTF">2016-02-03T06:02:20Z</dcterms:created>
  <dcterms:modified xsi:type="dcterms:W3CDTF">2018-01-18T08:23:12Z</dcterms:modified>
</cp:coreProperties>
</file>