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371600"/>
          </a:xfrm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Nazanin" pitchFamily="2" charset="-78"/>
              </a:rPr>
              <a:t>سمیه امینی</a:t>
            </a:r>
          </a:p>
          <a:p>
            <a:pPr rtl="1"/>
            <a:r>
              <a:rPr lang="fa-IR" sz="3200" dirty="0" smtClean="0">
                <a:cs typeface="B Nazanin" pitchFamily="2" charset="-78"/>
              </a:rPr>
              <a:t>بیمارستان طالقانی</a:t>
            </a:r>
            <a:endParaRPr lang="en-US" sz="3200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>
            <a:normAutofit/>
          </a:bodyPr>
          <a:lstStyle/>
          <a:p>
            <a:r>
              <a:rPr lang="fa-IR" b="1" dirty="0" smtClean="0">
                <a:cs typeface="B Nazanin" pitchFamily="2" charset="-78"/>
              </a:rPr>
              <a:t>به نام خدا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معاینه فیزیکی</a:t>
            </a:r>
            <a:endParaRPr lang="en-US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گردن</a:t>
            </a:r>
            <a:r>
              <a:rPr lang="fa-IR" dirty="0" smtClean="0">
                <a:cs typeface="B Nazanin" pitchFamily="2" charset="-78"/>
              </a:rPr>
              <a:t>: لنفادنوپاتی ندارد، توده لمس نمی شود. معاینه تیرویید نرمال است.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JVP</a:t>
            </a:r>
            <a:r>
              <a:rPr lang="fa-IR" dirty="0" smtClean="0">
                <a:cs typeface="B Nazanin" pitchFamily="2" charset="-78"/>
              </a:rPr>
              <a:t> برجسته نیست</a:t>
            </a: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قفسه سینه</a:t>
            </a:r>
            <a:r>
              <a:rPr lang="fa-IR" dirty="0" smtClean="0">
                <a:cs typeface="B Nazanin" pitchFamily="2" charset="-78"/>
              </a:rPr>
              <a:t>: کایفوزیس ناحیه توراسیک وجود دارد.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Expansion</a:t>
            </a:r>
            <a:r>
              <a:rPr lang="fa-IR" dirty="0" smtClean="0">
                <a:cs typeface="B Nazanin" pitchFamily="2" charset="-78"/>
              </a:rPr>
              <a:t> قفسه سینه متقارن است. در لمس توده یا برجستگی های استخوانی لمس نمی شود. لنفادنوپاتی آگزیلاری ندارد. سمع ریه ها نرمال است. در قلب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S1</a:t>
            </a:r>
            <a:r>
              <a:rPr lang="fa-IR" dirty="0" smtClean="0">
                <a:cs typeface="B Nazanin" pitchFamily="2" charset="-78"/>
              </a:rPr>
              <a:t> و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fa-IR" dirty="0" smtClean="0">
                <a:cs typeface="B Nazanin" pitchFamily="2" charset="-78"/>
              </a:rPr>
              <a:t> سمع شد. سوفل و صدای اضافه سمع نشد. </a:t>
            </a: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سیستم عضلانی- اسکلتی</a:t>
            </a:r>
            <a:r>
              <a:rPr lang="fa-IR" dirty="0" smtClean="0">
                <a:cs typeface="B Nazanin" pitchFamily="2" charset="-78"/>
              </a:rPr>
              <a:t>: حرکات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active/passive</a:t>
            </a:r>
            <a:r>
              <a:rPr lang="fa-IR" dirty="0" smtClean="0">
                <a:cs typeface="B Nazanin" pitchFamily="2" charset="-78"/>
              </a:rPr>
              <a:t> مفاصل به جز زانوها دردناک نیست. دامنه حرکت مفصل شانه راست کاهش یافته است (90 درجه). فورس عضلانی 4 اندام طبیعی است. 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	طول اندام تحتانی راست: 83 سانتی متر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	طول اندام تحتانی چپ: 86 سانتی متر</a:t>
            </a:r>
          </a:p>
          <a:p>
            <a:pPr algn="r" rtl="1"/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معاینه فیزیکی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شکم</a:t>
            </a:r>
            <a:r>
              <a:rPr lang="fa-IR" dirty="0" smtClean="0">
                <a:cs typeface="B Nazanin" pitchFamily="2" charset="-78"/>
              </a:rPr>
              <a:t>: در نگاه فربه و متسع نیست. در معاینه نرم است. تندرنس ندارد.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Span</a:t>
            </a:r>
            <a:r>
              <a:rPr lang="fa-IR" dirty="0" smtClean="0">
                <a:cs typeface="B Nazanin" pitchFamily="2" charset="-78"/>
              </a:rPr>
              <a:t> کبد 10-11 سانتی متر. در معاینه طحال لمس نمی شود. 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سیستم عروقی</a:t>
            </a:r>
            <a:r>
              <a:rPr lang="fa-IR" dirty="0" smtClean="0">
                <a:cs typeface="B Nazanin" pitchFamily="2" charset="-78"/>
              </a:rPr>
              <a:t>: نبض اندام ها قرینه و ضعیف لمس می شود. فیستول عروقی ساعد دست چپ حاوی تریل لمس می شود. ادم، سیانوز، کلابینگ مشاهده نمی شود.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معاینه نورولوژیک</a:t>
            </a:r>
            <a:r>
              <a:rPr lang="fa-IR" dirty="0" smtClean="0">
                <a:cs typeface="B Nazanin" pitchFamily="2" charset="-78"/>
              </a:rPr>
              <a:t>: 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معاینه اعصاب کرانیال نرمال است.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معاینه سیستم حرکتی: حجم عضلات به ویژه در اندام های تحتانی کاهش یافته ولی قدرت عضلانی طبیعی است. 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تست های مخچه ای نرمال است.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معاینه سیستم حسی: درد، حرارت و ارتعاش طبیعی است. 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راه رفتن: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waddeling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gate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dirty="0" smtClean="0">
                <a:latin typeface="Times New Roman" pitchFamily="18" charset="0"/>
                <a:cs typeface="B Nazanin" pitchFamily="2" charset="-78"/>
              </a:rPr>
              <a:t>دارد.</a:t>
            </a:r>
            <a:r>
              <a:rPr lang="fa-IR" dirty="0" smtClean="0">
                <a:cs typeface="B Nazanin" pitchFamily="2" charset="-78"/>
              </a:rPr>
              <a:t> </a:t>
            </a:r>
          </a:p>
          <a:p>
            <a:pPr algn="r" rtl="1">
              <a:buNone/>
            </a:pPr>
            <a:r>
              <a:rPr lang="fa-IR" b="1" dirty="0" smtClean="0">
                <a:cs typeface="B Nazanin" pitchFamily="2" charset="-78"/>
              </a:rPr>
              <a:t>دستگاه تناسلی</a:t>
            </a:r>
            <a:r>
              <a:rPr lang="fa-IR" dirty="0" smtClean="0">
                <a:cs typeface="B Nazanin" pitchFamily="2" charset="-78"/>
              </a:rPr>
              <a:t>: در معاینه نرمال است.   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Lab Data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4000"/>
          <a:ext cx="8504237" cy="4867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891"/>
                <a:gridCol w="1214891"/>
                <a:gridCol w="1214891"/>
                <a:gridCol w="1082902"/>
                <a:gridCol w="1295400"/>
                <a:gridCol w="1447800"/>
                <a:gridCol w="1033462"/>
              </a:tblGrid>
              <a:tr h="602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Alb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Alp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PTH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Vit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D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967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91/4/8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9.9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4.3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3.9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2700 pg/ml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626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92/7/10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9.9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5.2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967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92/11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9.3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5.4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2380 pg/ml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967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93/11/6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10.2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4.4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3.6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2281 pg/ml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24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/ml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967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93/11/20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10.2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3.7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&gt;2500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pg/ml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967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93/12/9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9.9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7.3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3.6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1800 pg/ml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57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/ml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967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93/12/12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9.9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6.2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3.8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1500 pg/ml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Lab Data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4873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030"/>
                <a:gridCol w="1063030"/>
                <a:gridCol w="1063030"/>
                <a:gridCol w="1063030"/>
                <a:gridCol w="1063030"/>
                <a:gridCol w="1063030"/>
                <a:gridCol w="863995"/>
                <a:gridCol w="1262065"/>
              </a:tblGrid>
              <a:tr h="60920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WBC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Hb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MCV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Plt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TSH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Uric Acid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92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+mn-cs"/>
                        </a:rPr>
                        <a:t>91/4/8</a:t>
                      </a:r>
                      <a:endParaRPr lang="en-US" dirty="0">
                        <a:latin typeface="Times New Roman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+mn-cs"/>
                        </a:rPr>
                        <a:t>3700</a:t>
                      </a:r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+mn-cs"/>
                        </a:rPr>
                        <a:t>9.8</a:t>
                      </a:r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+mn-cs"/>
                        </a:rPr>
                        <a:t>91</a:t>
                      </a:r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+mn-cs"/>
                      </a:endParaRPr>
                    </a:p>
                  </a:txBody>
                  <a:tcPr/>
                </a:tc>
              </a:tr>
              <a:tr h="6092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+mn-cs"/>
                        </a:rPr>
                        <a:t>92/7/10</a:t>
                      </a:r>
                      <a:endParaRPr lang="en-US" dirty="0">
                        <a:latin typeface="Times New Roman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+mn-cs"/>
                        </a:rPr>
                        <a:t>3600</a:t>
                      </a:r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+mn-cs"/>
                        </a:rPr>
                        <a:t>9.1</a:t>
                      </a:r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+mn-cs"/>
                        </a:rPr>
                        <a:t>103</a:t>
                      </a:r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+mn-cs"/>
                        </a:rPr>
                        <a:t>98</a:t>
                      </a:r>
                      <a:r>
                        <a:rPr lang="en-US" dirty="0" smtClean="0">
                          <a:cs typeface="+mn-cs"/>
                        </a:rPr>
                        <a:t> </a:t>
                      </a:r>
                      <a:r>
                        <a:rPr lang="fa-IR" dirty="0" smtClean="0">
                          <a:cs typeface="+mn-cs"/>
                        </a:rPr>
                        <a:t>o</a:t>
                      </a:r>
                      <a:r>
                        <a:rPr lang="en-US" dirty="0" err="1" smtClean="0">
                          <a:cs typeface="+mn-cs"/>
                        </a:rPr>
                        <a:t>oo</a:t>
                      </a:r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+mn-cs"/>
                      </a:endParaRPr>
                    </a:p>
                  </a:txBody>
                  <a:tcPr/>
                </a:tc>
              </a:tr>
              <a:tr h="6092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92/11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113000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2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93/11/6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8.9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2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93/11/20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2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93/12/9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60000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4.5</a:t>
                      </a:r>
                      <a:endParaRPr lang="en-US" dirty="0"/>
                    </a:p>
                  </a:txBody>
                  <a:tcPr/>
                </a:tc>
              </a:tr>
              <a:tr h="6092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93/12/12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70000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Lab Data - BMD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B12 = 714 pg/ml</a:t>
            </a: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 &gt; 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/ml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LDH = 280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ESR = 28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TG = 71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CHOL = 116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HDL = 49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LDL = 55</a:t>
            </a:r>
          </a:p>
          <a:p>
            <a:pPr algn="l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BMD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(Lumbar Spine) T-Score = -1.4</a:t>
            </a: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     (Fore Arm) T-sore = -6.7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727448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sz="2800" b="1" dirty="0" smtClean="0">
                <a:cs typeface="B Nazanin" pitchFamily="2" charset="-78"/>
              </a:rPr>
              <a:t>سونوگرافی شکم</a:t>
            </a:r>
            <a:r>
              <a:rPr lang="fa-IR" sz="2800" dirty="0" smtClean="0">
                <a:cs typeface="B Nazanin" pitchFamily="2" charset="-78"/>
              </a:rPr>
              <a:t> 93/9/13: طحال به طول 146*16 سانتی متر دیامتر افزایش یافته دارد</a:t>
            </a:r>
            <a:r>
              <a:rPr lang="fa-IR" dirty="0" smtClean="0">
                <a:cs typeface="B Nazanin" pitchFamily="2" charset="-78"/>
              </a:rPr>
              <a:t>.</a:t>
            </a: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سونوگرافی کلیه ها و مجاری ادراری </a:t>
            </a:r>
            <a:r>
              <a:rPr lang="fa-IR" sz="2800" dirty="0" smtClean="0">
                <a:cs typeface="B Nazanin" pitchFamily="2" charset="-78"/>
              </a:rPr>
              <a:t>92/6/12: سنگهای متعدد حداقل 5 عدد به ابعاد 15-6 میلی متر در کلیه راست مشاهده می شود. حداقل 4 سنگ به ابعاد 9-4 میلی متر در کلیه چپ مشاهده می شود</a:t>
            </a:r>
          </a:p>
          <a:p>
            <a:pPr algn="r" rtl="1"/>
            <a:endParaRPr lang="fa-IR" sz="2800" dirty="0" smtClean="0">
              <a:cs typeface="B Nazanin" pitchFamily="2" charset="-78"/>
            </a:endParaRPr>
          </a:p>
          <a:p>
            <a:pPr algn="r" rtl="1"/>
            <a:r>
              <a:rPr lang="fa-IR" sz="2800" dirty="0" smtClean="0">
                <a:cs typeface="B Nazanin" pitchFamily="2" charset="-78"/>
              </a:rPr>
              <a:t>ا</a:t>
            </a:r>
            <a:r>
              <a:rPr lang="fa-IR" sz="2800" b="1" dirty="0" smtClean="0">
                <a:cs typeface="B Nazanin" pitchFamily="2" charset="-78"/>
              </a:rPr>
              <a:t>کوی قلب </a:t>
            </a:r>
            <a:r>
              <a:rPr lang="fa-IR" sz="2800" dirty="0" smtClean="0">
                <a:cs typeface="B Nazanin" pitchFamily="2" charset="-78"/>
              </a:rPr>
              <a:t>93/12/3:  </a:t>
            </a:r>
            <a:r>
              <a:rPr lang="en-US" sz="2800" dirty="0" smtClean="0">
                <a:cs typeface="B Nazanin" pitchFamily="2" charset="-78"/>
              </a:rPr>
              <a:t> </a:t>
            </a:r>
            <a:r>
              <a:rPr lang="fa-IR" sz="2800" dirty="0" smtClean="0">
                <a:cs typeface="B Nazanin" pitchFamily="2" charset="-78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EF 50%     MR 1+    TR 2+</a:t>
            </a:r>
            <a:r>
              <a:rPr lang="fa-IR" sz="2800" b="1" dirty="0" smtClean="0"/>
              <a:t>  </a:t>
            </a:r>
          </a:p>
          <a:p>
            <a:pPr algn="r" rtl="1">
              <a:buNone/>
            </a:pPr>
            <a:endParaRPr lang="fa-IR" sz="2800" b="1" dirty="0" smtClean="0">
              <a:cs typeface="B Nazanin" pitchFamily="2" charset="-78"/>
            </a:endParaRP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سونوگرافی شکم</a:t>
            </a:r>
            <a:r>
              <a:rPr lang="fa-IR" sz="2800" dirty="0" smtClean="0">
                <a:cs typeface="B Nazanin" pitchFamily="2" charset="-78"/>
              </a:rPr>
              <a:t> 93/12/8</a:t>
            </a:r>
            <a:r>
              <a:rPr lang="en-US" sz="2800" dirty="0" smtClean="0">
                <a:cs typeface="B Nazanin" pitchFamily="2" charset="-78"/>
              </a:rPr>
              <a:t> :</a:t>
            </a:r>
            <a:r>
              <a:rPr lang="fa-IR" sz="2800" dirty="0" smtClean="0">
                <a:cs typeface="B Nazanin" pitchFamily="2" charset="-78"/>
              </a:rPr>
              <a:t> طول طحال 16 سانتی متر، قطر ورید پورت 16 میلی متر </a:t>
            </a:r>
            <a:endParaRPr lang="en-US" sz="28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1169" y="218485"/>
            <a:ext cx="7543800" cy="6308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Arrow Connector 5"/>
          <p:cNvCxnSpPr/>
          <p:nvPr/>
        </p:nvCxnSpPr>
        <p:spPr>
          <a:xfrm flipV="1">
            <a:off x="5039315" y="3899466"/>
            <a:ext cx="418763" cy="8092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069661" y="4200071"/>
            <a:ext cx="411682" cy="227926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75501" y="2403336"/>
            <a:ext cx="391958" cy="275129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118214" y="2846151"/>
            <a:ext cx="424832" cy="142211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51094" y="520828"/>
            <a:ext cx="5739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“ Rugger Jersey Spine ”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705397" y="4484946"/>
            <a:ext cx="450121" cy="6134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705397" y="4783003"/>
            <a:ext cx="450121" cy="6134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3078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5934" y="186118"/>
            <a:ext cx="8448085" cy="63036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-380757" y="186117"/>
            <a:ext cx="5929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“ Salt and Pepper Sign ”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44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6028" y="283221"/>
            <a:ext cx="3368310" cy="62956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4" name="Straight Arrow Connector 3"/>
          <p:cNvCxnSpPr/>
          <p:nvPr/>
        </p:nvCxnSpPr>
        <p:spPr>
          <a:xfrm flipH="1">
            <a:off x="5850542" y="452944"/>
            <a:ext cx="230623" cy="39651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11133" y="399272"/>
            <a:ext cx="402385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Rotator Cuff</a:t>
            </a:r>
          </a:p>
          <a:p>
            <a:pPr algn="ctr"/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Calcific Tendinitis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965855" y="1544021"/>
            <a:ext cx="115310" cy="438529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377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1954" y="509384"/>
            <a:ext cx="4430390" cy="58201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2108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</a:t>
            </a:r>
            <a:r>
              <a:rPr lang="fa-IR" sz="3600" dirty="0" smtClean="0"/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نام: ابوطالب بستان شیرین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آقای 61 ساله</a:t>
            </a:r>
            <a:endParaRPr lang="en-US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متاهل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راننده تاکسی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تحصیلات: دیپلم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منابع شرح حال: بیمار و همسرش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5666" y="239103"/>
            <a:ext cx="7313177" cy="63154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08972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X-Ray Report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cs typeface="B Nazanin" pitchFamily="2" charset="-78"/>
              </a:rPr>
              <a:t>گرافی سینوس</a:t>
            </a:r>
            <a:r>
              <a:rPr lang="fa-IR" dirty="0" smtClean="0">
                <a:cs typeface="B Nazanin" pitchFamily="2" charset="-78"/>
              </a:rPr>
              <a:t>: گرافی سینوس های فرونتال و ماکزیلاری لوسنت می باشد. حدود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ill-defined</a:t>
            </a:r>
            <a:r>
              <a:rPr lang="en-US" dirty="0" smtClean="0"/>
              <a:t> </a:t>
            </a:r>
            <a:r>
              <a:rPr lang="fa-IR" dirty="0" smtClean="0"/>
              <a:t> </a:t>
            </a:r>
            <a:r>
              <a:rPr lang="fa-IR" dirty="0" smtClean="0">
                <a:cs typeface="B Nazanin" pitchFamily="2" charset="-78"/>
              </a:rPr>
              <a:t>دارند و برجستگی مخاطی در سینوی های ماکزیلاری رویت می شود.</a:t>
            </a:r>
          </a:p>
          <a:p>
            <a:pPr algn="r" rt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Pelvic X-Ray</a:t>
            </a:r>
            <a:r>
              <a:rPr lang="fa-IR" dirty="0" smtClean="0">
                <a:latin typeface="Times New Roman" pitchFamily="18" charset="0"/>
                <a:cs typeface="B Nazanin" pitchFamily="2" charset="-78"/>
              </a:rPr>
              <a:t>: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dirty="0" smtClean="0">
                <a:latin typeface="Times New Roman" pitchFamily="18" charset="0"/>
                <a:cs typeface="B Nazanin" pitchFamily="2" charset="-78"/>
              </a:rPr>
              <a:t>ضایعات لیتیک متعدد همراه با کاهش دانسیته استخوانی. ارتفاع مهره ها کاهش یافته است. شواهد آرتروپلاستی دو طرفه هیپ مشهود است. کلسیفیکاسیون عروق لگن مشاهده می شود. </a:t>
            </a:r>
          </a:p>
          <a:p>
            <a:pPr algn="r" rtl="1"/>
            <a:r>
              <a:rPr lang="en-US" b="1" dirty="0" smtClean="0">
                <a:latin typeface="Times New Roman" pitchFamily="18" charset="0"/>
                <a:cs typeface="B Nazanin" pitchFamily="2" charset="-78"/>
              </a:rPr>
              <a:t>Spine X-Ray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: </a:t>
            </a:r>
            <a:r>
              <a:rPr lang="fa-IR" dirty="0" smtClean="0">
                <a:latin typeface="Times New Roman" pitchFamily="18" charset="0"/>
                <a:cs typeface="B Nazanin" pitchFamily="2" charset="-78"/>
              </a:rPr>
              <a:t>کلسیفیکاسیون آئورت شکمی و کیفوز شدید همراه با کلاپس مهره های توراسیک تحتانی مشهود است.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150308_1119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5" y="229660"/>
            <a:ext cx="4514055" cy="60187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Water lili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43744" y="419100"/>
            <a:ext cx="7620000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آقای 61 ساله </a:t>
            </a:r>
          </a:p>
          <a:p>
            <a:pPr algn="r" rt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ESRD</a:t>
            </a:r>
            <a:r>
              <a:rPr lang="fa-IR" dirty="0" smtClean="0">
                <a:cs typeface="B Nazanin" pitchFamily="2" charset="-78"/>
              </a:rPr>
              <a:t> با علت ناشناخته از 11 سال قبل، تحت دیالیز سه بار در هفته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تحت درمان با روکاترول روزانه یک عدد و کربنات کلسیم روزانه دو عدد</a:t>
            </a:r>
          </a:p>
          <a:p>
            <a:pPr algn="r" rt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ALP</a:t>
            </a:r>
            <a:r>
              <a:rPr lang="fa-IR" dirty="0" smtClean="0">
                <a:cs typeface="B Nazanin" pitchFamily="2" charset="-78"/>
              </a:rPr>
              <a:t> بالا (حدود 800) از حدود چهار سال قبل با آنزیمهای کبدی نرمال بدون بررسی</a:t>
            </a:r>
          </a:p>
          <a:p>
            <a:pPr algn="r" rt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ALP</a:t>
            </a:r>
            <a:r>
              <a:rPr lang="fa-IR" dirty="0" smtClean="0">
                <a:cs typeface="B Nazanin" pitchFamily="2" charset="-78"/>
              </a:rPr>
              <a:t> بالاتر از 2000 از دو سال قبل، بدون بررسی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تصادف دو سال قبل: شکستگی زانوی راست ، دنده های 5 و  6 و 7 قدامی چپ و متعاقبا کیفوز توراسیک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بهمن 92: درد ناگهانی و شدید لگن راست حین رانندگی، شکستگی دو طرفه لگن، تعویض دو طرفه مفصل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72744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انجام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BMD</a:t>
            </a:r>
            <a:r>
              <a:rPr lang="fa-IR" dirty="0" smtClean="0">
                <a:cs typeface="B Nazanin" pitchFamily="2" charset="-78"/>
              </a:rPr>
              <a:t> یک ماه بعد:  </a:t>
            </a:r>
            <a:r>
              <a:rPr lang="en-US" dirty="0" smtClean="0">
                <a:latin typeface="Times New Roman" pitchFamily="18" charset="0"/>
                <a:cs typeface="B Nazanin" pitchFamily="2" charset="-78"/>
              </a:rPr>
              <a:t>T Score (spine) = -1.4</a:t>
            </a:r>
            <a:endParaRPr lang="fa-IR" dirty="0" smtClean="0">
              <a:latin typeface="Times New Roman" pitchFamily="18" charset="0"/>
              <a:cs typeface="B Nazanin" pitchFamily="2" charset="-78"/>
            </a:endParaRPr>
          </a:p>
          <a:p>
            <a:pPr algn="r" rtl="1"/>
            <a:r>
              <a:rPr lang="fa-IR" dirty="0" smtClean="0">
                <a:latin typeface="Times New Roman" pitchFamily="18" charset="0"/>
                <a:cs typeface="B Nazanin" pitchFamily="2" charset="-78"/>
              </a:rPr>
              <a:t>افزایش تعداد روکاترول به دو عدد در روز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ورود کیت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PTH</a:t>
            </a:r>
            <a:r>
              <a:rPr lang="fa-IR" dirty="0" smtClean="0">
                <a:cs typeface="B Nazanin" pitchFamily="2" charset="-78"/>
              </a:rPr>
              <a:t> به سمنان: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تاریخ 93/6/11: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Ca=10.2, P=4.5, Alb=3.6, Alp=2495  </a:t>
            </a:r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25(OH)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=24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/ml, IPTH=2281 pg/ml</a:t>
            </a:r>
          </a:p>
          <a:p>
            <a:pPr algn="ctr">
              <a:buNone/>
            </a:pPr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قطع کربنات کلسیم و تکرار آزمایش دو هفته یعد</a:t>
            </a:r>
            <a:endParaRPr lang="en-US" dirty="0" smtClean="0">
              <a:cs typeface="B Nazanin" pitchFamily="2" charset="-78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Ca=10.2, P=4, Alb=3.6, Alp=2514, IPTH&gt;2500</a:t>
            </a:r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مراجعه به اندوکرینولوژیست: اسکن  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MIBI</a:t>
            </a:r>
            <a:r>
              <a:rPr lang="fa-IR" dirty="0" smtClean="0">
                <a:cs typeface="B Nazanin" pitchFamily="2" charset="-78"/>
              </a:rPr>
              <a:t>پاراتیرویید در تاریخ 93/11/28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آدنوم پاراتیرویید در قسمت تحتانی گردن (سمت چپ اطراف استرنال ناچ)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Past medical History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503920" cy="4572000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سابقه نقرس از چهل سالگی حدود دو حمله در سال (درد و تورم شست پا)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سابقه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ESRD</a:t>
            </a:r>
            <a:r>
              <a:rPr lang="fa-IR" dirty="0" smtClean="0">
                <a:cs typeface="B Nazanin" pitchFamily="2" charset="-78"/>
              </a:rPr>
              <a:t> از 11 سال قبل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تصادف دو سال قبل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شکستگی دو طرفه استخوان لگن و تعویض دو طرفه مفصل هیپ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سابقه دیابت ندارد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سابقه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HTN</a:t>
            </a:r>
            <a:r>
              <a:rPr lang="fa-IR" dirty="0" smtClean="0">
                <a:cs typeface="B Nazanin" pitchFamily="2" charset="-78"/>
              </a:rPr>
              <a:t> ندارد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سابقه سنگ کلیه را ذکر نمی کند</a:t>
            </a:r>
          </a:p>
          <a:p>
            <a:pPr algn="r" rtl="1">
              <a:buNone/>
            </a:pP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 &amp; FH &amp; HH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قرص روکاترول دو عدد در روز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قرص کربنات کلسیم 4 عدد در روز – قطع از یک ماه قبل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قرص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Complex</a:t>
            </a:r>
            <a:r>
              <a:rPr lang="fa-IR" dirty="0" smtClean="0">
                <a:cs typeface="B Nazanin" pitchFamily="2" charset="-78"/>
              </a:rPr>
              <a:t> یک عدد در روز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آمپول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Eprex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dirty="0" smtClean="0">
                <a:latin typeface="Times New Roman" pitchFamily="18" charset="0"/>
                <a:cs typeface="B Nazanin" pitchFamily="2" charset="-78"/>
              </a:rPr>
              <a:t>سه بار در روز</a:t>
            </a:r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نقرس در پدر و برادر بیمار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فوت پدر بیمار در 90 سالگی با تظاهرات اورمی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سابقه کشیدن سیگار به مدت 30 سال تا دو سال قبل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 سابقه مصرف الکل و اپیوم را ذکر نمی کند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R.O.S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يافته هاي عمومي: </a:t>
            </a:r>
            <a:r>
              <a:rPr lang="fa-IR" dirty="0" smtClean="0">
                <a:cs typeface="B Nazanin" pitchFamily="2" charset="-78"/>
              </a:rPr>
              <a:t>کاهش وزن 5 کیلوگرم در دو سال اخیر ، ضعف و خستگي را ذکر نمی کند،  بي اشتهايي از  5-4 سال قبل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پوست: </a:t>
            </a:r>
            <a:r>
              <a:rPr lang="fa-IR" dirty="0" smtClean="0">
                <a:cs typeface="B Nazanin" pitchFamily="2" charset="-78"/>
              </a:rPr>
              <a:t>خشكي و خارش از  6-5 سال قبل، تيره شدن رنگ پوست از سالها قبل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سر</a:t>
            </a:r>
            <a:r>
              <a:rPr lang="fa-IR" b="1" dirty="0" smtClean="0"/>
              <a:t>: </a:t>
            </a:r>
            <a:r>
              <a:rPr lang="fa-IR" dirty="0" smtClean="0">
                <a:cs typeface="B Nazanin" pitchFamily="2" charset="-78"/>
              </a:rPr>
              <a:t>سردرد و سر گيجه ندارد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چشم</a:t>
            </a:r>
            <a:r>
              <a:rPr lang="fa-IR" b="1" dirty="0" smtClean="0"/>
              <a:t> :</a:t>
            </a:r>
            <a:r>
              <a:rPr lang="fa-IR" dirty="0" smtClean="0">
                <a:cs typeface="B Nazanin" pitchFamily="2" charset="-78"/>
              </a:rPr>
              <a:t> درد، تاري ديد، دو بینی و كاتاراكت را ذکر نمی کند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گوش : </a:t>
            </a:r>
            <a:r>
              <a:rPr lang="fa-IR" dirty="0" smtClean="0">
                <a:cs typeface="B Nazanin" pitchFamily="2" charset="-78"/>
              </a:rPr>
              <a:t>كم شنوايي، وزوز، سرگيجه و درد ندارد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بيني و سينوسها : </a:t>
            </a:r>
            <a:r>
              <a:rPr lang="fa-IR" dirty="0" smtClean="0">
                <a:cs typeface="B Nazanin" pitchFamily="2" charset="-78"/>
              </a:rPr>
              <a:t>ترشح از بيني، خونريزي، گرفتگي بيني، گرفتاري سينوسها را ذکر نمی کند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دهان و گلو: </a:t>
            </a:r>
            <a:r>
              <a:rPr lang="fa-IR" dirty="0" smtClean="0">
                <a:cs typeface="B Nazanin" pitchFamily="2" charset="-78"/>
              </a:rPr>
              <a:t>نکته مثبتی ذکر نمی کند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گردن</a:t>
            </a:r>
            <a:r>
              <a:rPr lang="fa-IR" dirty="0" smtClean="0">
                <a:cs typeface="B Nazanin" pitchFamily="2" charset="-78"/>
              </a:rPr>
              <a:t>: توده، گواتر و درد ندارد</a:t>
            </a: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>
              <a:buNone/>
            </a:pP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R.O.S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دستگاه تنفس: </a:t>
            </a:r>
            <a:r>
              <a:rPr lang="fa-IR" dirty="0" smtClean="0">
                <a:cs typeface="B Nazanin" pitchFamily="2" charset="-78"/>
              </a:rPr>
              <a:t>سرفه ، خلط و تنگي نفس ندارد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دستگاه قلبي: </a:t>
            </a:r>
            <a:r>
              <a:rPr lang="fa-IR" dirty="0" smtClean="0">
                <a:cs typeface="B Nazanin" pitchFamily="2" charset="-78"/>
              </a:rPr>
              <a:t>درد قفسه سينه، </a:t>
            </a:r>
            <a:r>
              <a:rPr lang="fa-IR" smtClean="0">
                <a:cs typeface="B Nazanin" pitchFamily="2" charset="-78"/>
              </a:rPr>
              <a:t>طپش قلب، </a:t>
            </a:r>
            <a:r>
              <a:rPr lang="fa-IR" dirty="0" smtClean="0">
                <a:cs typeface="B Nazanin" pitchFamily="2" charset="-78"/>
              </a:rPr>
              <a:t>تنگي نفس و ارتوپنه ندارد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دستگاه گوارش:</a:t>
            </a:r>
            <a:r>
              <a:rPr lang="fa-IR" dirty="0" smtClean="0">
                <a:cs typeface="B Nazanin" pitchFamily="2" charset="-78"/>
              </a:rPr>
              <a:t> دیسفاژی، دیس پپسی، ملنا، یبوست و درد شکم ندارد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دستگاه ادراری: </a:t>
            </a:r>
            <a:r>
              <a:rPr lang="fa-IR" dirty="0" smtClean="0">
                <a:cs typeface="B Nazanin" pitchFamily="2" charset="-78"/>
              </a:rPr>
              <a:t>حجم ادرار کمتر از 50 سی سی، سابقه سنگ ادراری را ذکر نمیکتد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دستگاه تناسلی:</a:t>
            </a:r>
            <a:r>
              <a:rPr lang="fa-IR" dirty="0" smtClean="0">
                <a:cs typeface="B Nazanin" pitchFamily="2" charset="-78"/>
              </a:rPr>
              <a:t> ترشح، درد و احساس توده را ذکر نمی کند</a:t>
            </a:r>
          </a:p>
          <a:p>
            <a:pPr algn="r" rtl="1"/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سيستم عضلاني–اسكلتي</a:t>
            </a:r>
            <a:r>
              <a:rPr lang="fa-IR" b="1" dirty="0" smtClean="0">
                <a:cs typeface="B Nazanin" pitchFamily="2" charset="-78"/>
              </a:rPr>
              <a:t>: </a:t>
            </a:r>
            <a:r>
              <a:rPr lang="fa-IR" dirty="0" smtClean="0">
                <a:cs typeface="B Nazanin" pitchFamily="2" charset="-78"/>
              </a:rPr>
              <a:t>درد استخوانی ناحیه فمورال دو طرف، درد زانوها،  محدودیت حرکت مفصل شانه راست و کوتاه شدگی اندام تحتانی راست را ذکر می کتد. گرفتگی عضلانی ندارد.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سیستم عصبی:</a:t>
            </a:r>
            <a:r>
              <a:rPr lang="fa-IR" dirty="0" smtClean="0">
                <a:cs typeface="B Nazanin" pitchFamily="2" charset="-78"/>
              </a:rPr>
              <a:t> سابقه تشنج، پارزی، پارستزی و یا ترمور را ذکر نمی کند.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سیستم روانی</a:t>
            </a:r>
            <a:r>
              <a:rPr lang="fa-IR" dirty="0" smtClean="0">
                <a:cs typeface="B Nazanin" pitchFamily="2" charset="-78"/>
              </a:rPr>
              <a:t>: تحریک پذیری، عصبانیت زودهتگام و بی خوابی شبانه را ذکر میکند. اختلال حافظه، تمرکز و افسردگی ندارد. </a:t>
            </a:r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معاینه فیزیکی</a:t>
            </a:r>
            <a:endParaRPr lang="en-US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قد: 165 سانتی متر	وزن: 66 کیلوگرم 	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BMI</a:t>
            </a:r>
            <a:r>
              <a:rPr lang="fa-IR" dirty="0" smtClean="0">
                <a:cs typeface="B Nazanin" pitchFamily="2" charset="-78"/>
              </a:rPr>
              <a:t>: 24</a:t>
            </a:r>
          </a:p>
          <a:p>
            <a:pPr algn="r" rtl="1"/>
            <a:r>
              <a:rPr lang="en-US" dirty="0" smtClean="0"/>
              <a:t>BP: </a:t>
            </a:r>
            <a:r>
              <a:rPr lang="en-US" dirty="0" smtClean="0">
                <a:latin typeface="Times New Roman" pitchFamily="18" charset="0"/>
              </a:rPr>
              <a:t>100/90</a:t>
            </a:r>
            <a:r>
              <a:rPr lang="fa-IR" dirty="0" smtClean="0"/>
              <a:t> 	</a:t>
            </a:r>
            <a:r>
              <a:rPr lang="en-US" dirty="0" smtClean="0">
                <a:latin typeface="Times New Roman" pitchFamily="18" charset="0"/>
              </a:rPr>
              <a:t>RR:14</a:t>
            </a:r>
            <a:r>
              <a:rPr lang="fa-IR" dirty="0" smtClean="0"/>
              <a:t> 	</a:t>
            </a:r>
            <a:r>
              <a:rPr lang="en-US" dirty="0" smtClean="0">
                <a:latin typeface="Times New Roman" pitchFamily="18" charset="0"/>
              </a:rPr>
              <a:t>PR=75</a:t>
            </a:r>
            <a:r>
              <a:rPr lang="en-US" dirty="0" smtClean="0"/>
              <a:t>	</a:t>
            </a:r>
            <a:r>
              <a:rPr lang="en-US" dirty="0" smtClean="0">
                <a:latin typeface="Times New Roman" pitchFamily="18" charset="0"/>
              </a:rPr>
              <a:t>T=37</a:t>
            </a:r>
          </a:p>
          <a:p>
            <a:pPr algn="r" rtl="1"/>
            <a:endParaRPr lang="fa-IR" dirty="0" smtClean="0">
              <a:latin typeface="Times New Roman" pitchFamily="18" charset="0"/>
              <a:cs typeface="B Nazanin" pitchFamily="2" charset="-78"/>
            </a:endParaRPr>
          </a:p>
          <a:p>
            <a:pPr algn="r" rtl="1"/>
            <a:r>
              <a:rPr lang="fa-IR" dirty="0" smtClean="0">
                <a:latin typeface="Times New Roman" pitchFamily="18" charset="0"/>
                <a:cs typeface="B Nazanin" pitchFamily="2" charset="-78"/>
              </a:rPr>
              <a:t>سر و صورت: ضایعه پوستی، توده و یا برجستگی استخوانی ندارد</a:t>
            </a:r>
          </a:p>
          <a:p>
            <a:pPr algn="r" rtl="1"/>
            <a:r>
              <a:rPr lang="fa-IR" dirty="0" smtClean="0">
                <a:latin typeface="Times New Roman" pitchFamily="18" charset="0"/>
                <a:cs typeface="B Nazanin" pitchFamily="2" charset="-78"/>
              </a:rPr>
              <a:t>چشم ها: پتوز، اختلال بینایی، اختلال در میدان دید و حرکات خارجی چشم وجود ندارد</a:t>
            </a:r>
          </a:p>
          <a:p>
            <a:pPr algn="r" rtl="1"/>
            <a:r>
              <a:rPr lang="fa-IR" dirty="0" smtClean="0">
                <a:latin typeface="Times New Roman" pitchFamily="18" charset="0"/>
                <a:cs typeface="B Nazanin" pitchFamily="2" charset="-78"/>
              </a:rPr>
              <a:t>معاینه گوش نکته مثبتی ندارد</a:t>
            </a:r>
          </a:p>
          <a:p>
            <a:pPr algn="r" rtl="1"/>
            <a:r>
              <a:rPr lang="fa-IR" dirty="0" smtClean="0">
                <a:latin typeface="Times New Roman" pitchFamily="18" charset="0"/>
                <a:cs typeface="B Nazanin" pitchFamily="2" charset="-78"/>
              </a:rPr>
              <a:t>دهان و حلق نکته مثبتی ندارد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1160</Words>
  <Application>Microsoft Office PowerPoint</Application>
  <PresentationFormat>On-screen Show (4:3)</PresentationFormat>
  <Paragraphs>198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به نام خدا </vt:lpstr>
      <vt:lpstr>  ID</vt:lpstr>
      <vt:lpstr>PI</vt:lpstr>
      <vt:lpstr>PI</vt:lpstr>
      <vt:lpstr>Past medical History</vt:lpstr>
      <vt:lpstr>DH &amp; FH &amp; HH</vt:lpstr>
      <vt:lpstr>R.O.S</vt:lpstr>
      <vt:lpstr>R.O.S</vt:lpstr>
      <vt:lpstr>معاینه فیزیکی</vt:lpstr>
      <vt:lpstr>معاینه فیزیکی</vt:lpstr>
      <vt:lpstr>معاینه فیزیکی</vt:lpstr>
      <vt:lpstr>Lab Data</vt:lpstr>
      <vt:lpstr>Lab Data</vt:lpstr>
      <vt:lpstr>Lab Data - BMD</vt:lpstr>
      <vt:lpstr>Slide 15</vt:lpstr>
      <vt:lpstr>Slide 16</vt:lpstr>
      <vt:lpstr>Slide 17</vt:lpstr>
      <vt:lpstr>Slide 18</vt:lpstr>
      <vt:lpstr>Slide 19</vt:lpstr>
      <vt:lpstr>Slide 20</vt:lpstr>
      <vt:lpstr>X-Ray Report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ID </dc:title>
  <dc:creator/>
  <cp:lastModifiedBy>Mrs.Amini</cp:lastModifiedBy>
  <cp:revision>242</cp:revision>
  <dcterms:created xsi:type="dcterms:W3CDTF">2006-08-16T00:00:00Z</dcterms:created>
  <dcterms:modified xsi:type="dcterms:W3CDTF">2014-04-09T16:17:55Z</dcterms:modified>
</cp:coreProperties>
</file>