
<file path=[Content_Types].xml><?xml version="1.0" encoding="utf-8"?>
<Types xmlns="http://schemas.openxmlformats.org/package/2006/content-types">
  <Default Extension="png" ContentType="image/png"/>
  <Default Extension="jpeg" ContentType="image/jpeg"/>
  <Default Extension="xls" ContentType="application/vnd.ms-excel"/>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00" r:id="rId1"/>
  </p:sldMasterIdLst>
  <p:notesMasterIdLst>
    <p:notesMasterId r:id="rId20"/>
  </p:notesMasterIdLst>
  <p:sldIdLst>
    <p:sldId id="256" r:id="rId2"/>
    <p:sldId id="279" r:id="rId3"/>
    <p:sldId id="261" r:id="rId4"/>
    <p:sldId id="265" r:id="rId5"/>
    <p:sldId id="263" r:id="rId6"/>
    <p:sldId id="259" r:id="rId7"/>
    <p:sldId id="266" r:id="rId8"/>
    <p:sldId id="267" r:id="rId9"/>
    <p:sldId id="281" r:id="rId10"/>
    <p:sldId id="288" r:id="rId11"/>
    <p:sldId id="294" r:id="rId12"/>
    <p:sldId id="284" r:id="rId13"/>
    <p:sldId id="283" r:id="rId14"/>
    <p:sldId id="285" r:id="rId15"/>
    <p:sldId id="289" r:id="rId16"/>
    <p:sldId id="291" r:id="rId17"/>
    <p:sldId id="293" r:id="rId18"/>
    <p:sldId id="292" r:id="rId19"/>
  </p:sldIdLst>
  <p:sldSz cx="9144000" cy="6858000" type="screen4x3"/>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p:scale>
          <a:sx n="70" d="100"/>
          <a:sy n="70" d="100"/>
        </p:scale>
        <p:origin x="-138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fa-IR"/>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DE55464F-C321-46FC-ADDC-5F3F1C8F335F}" type="datetimeFigureOut">
              <a:rPr lang="fa-IR" smtClean="0"/>
              <a:t>02/03/1435</a:t>
            </a:fld>
            <a:endParaRPr lang="fa-I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fa-I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fa-IR"/>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4EB2D8A1-A89F-449F-B732-8347B5EE341C}" type="slidenum">
              <a:rPr lang="fa-IR" smtClean="0"/>
              <a:t>‹#›</a:t>
            </a:fld>
            <a:endParaRPr lang="fa-IR"/>
          </a:p>
        </p:txBody>
      </p:sp>
    </p:spTree>
    <p:extLst>
      <p:ext uri="{BB962C8B-B14F-4D97-AF65-F5344CB8AC3E}">
        <p14:creationId xmlns:p14="http://schemas.microsoft.com/office/powerpoint/2010/main" val="1301396616"/>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FF7483C-AE16-4595-8C05-EEFF581673B6}" type="slidenum">
              <a:rPr lang="en-US"/>
              <a:pPr/>
              <a:t>3</a:t>
            </a:fld>
            <a:endParaRPr lang="en-US"/>
          </a:p>
        </p:txBody>
      </p:sp>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p:txBody>
          <a:bodyPr/>
          <a:lstStyle/>
          <a:p>
            <a:r>
              <a:rPr lang="en-US"/>
              <a:t>Some studies have shown that women have 40% higher levels of adiponectin than men.  Reasons are unknown.  Something to do with horomones.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849F3AF-B22E-4A2A-A4AB-7739D3D93805}" type="slidenum">
              <a:rPr lang="en-US"/>
              <a:pPr/>
              <a:t>4</a:t>
            </a:fld>
            <a:endParaRPr lang="en-US"/>
          </a:p>
        </p:txBody>
      </p:sp>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p:txBody>
          <a:bodyPr/>
          <a:lstStyle/>
          <a:p>
            <a:r>
              <a:rPr lang="en-US" altLang="zh-CN"/>
              <a:t>single nucleotide polymorphism (SNP)  Definition: a single nucleotide differs between members of a species. </a:t>
            </a:r>
          </a:p>
          <a:p>
            <a:r>
              <a:rPr lang="en-US" altLang="zh-CN"/>
              <a:t>For instance, SNP 276 in white German and North American subjects was associated with increased obesity and insulin resistance </a:t>
            </a:r>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CA57CB9-AA8C-47F2-9AED-F52F386BF648}" type="slidenum">
              <a:rPr lang="en-US"/>
              <a:pPr/>
              <a:t>5</a:t>
            </a:fld>
            <a:endParaRPr lang="en-US"/>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p:txBody>
          <a:bodyPr/>
          <a:lstStyle/>
          <a:p>
            <a:r>
              <a:rPr lang="en-US" altLang="zh-CN"/>
              <a:t>Adiponectin consists of three domains—a collagen-like domain, a globular domain near the C terminus, and a signal sequence at the N terminus </a:t>
            </a:r>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0EA29A7-E6D5-4138-AE00-8E9571D7153E}" type="slidenum">
              <a:rPr lang="en-US"/>
              <a:pPr/>
              <a:t>7</a:t>
            </a:fld>
            <a:endParaRPr lang="en-US"/>
          </a:p>
        </p:txBody>
      </p:sp>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p:txBody>
          <a:bodyPr/>
          <a:lstStyle/>
          <a:p>
            <a:r>
              <a:rPr lang="en-US" altLang="zh-CN"/>
              <a:t>adiponectin directly sensitizes the body to insulin and therefore, decreased levels of adiponectin lead to insulin resistance and corresponding diseases </a:t>
            </a:r>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F1C8BCB-CBFE-4F5C-B206-149337AB247C}" type="slidenum">
              <a:rPr lang="en-US"/>
              <a:pPr/>
              <a:t>8</a:t>
            </a:fld>
            <a:endParaRPr lang="en-US"/>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p:txBody>
          <a:bodyPr/>
          <a:lstStyle/>
          <a:p>
            <a:endParaRPr lang="fa-I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28600"/>
            <a:ext cx="7772400" cy="4571999"/>
          </a:xfrm>
        </p:spPr>
        <p:txBody>
          <a:bodyPr anchor="ctr">
            <a:noAutofit/>
          </a:bodyPr>
          <a:lstStyle>
            <a:lvl1pPr>
              <a:lnSpc>
                <a:spcPct val="100000"/>
              </a:lnSpc>
              <a:defRPr sz="8800" spc="-80" baseline="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457200" y="4800600"/>
            <a:ext cx="6858000" cy="914400"/>
          </a:xfrm>
        </p:spPr>
        <p:txBody>
          <a:bodyPr/>
          <a:lstStyle>
            <a:lvl1pPr marL="0" indent="0" algn="l">
              <a:buNone/>
              <a:defRPr b="0" cap="all" spc="120" baseline="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072F258-39D3-4658-A820-9A77F9DA85D4}" type="datetimeFigureOut">
              <a:rPr lang="fa-IR" smtClean="0"/>
              <a:t>02/03/1435</a:t>
            </a:fld>
            <a:endParaRPr lang="fa-IR"/>
          </a:p>
        </p:txBody>
      </p:sp>
      <p:sp>
        <p:nvSpPr>
          <p:cNvPr id="5" name="Footer Placeholder 4"/>
          <p:cNvSpPr>
            <a:spLocks noGrp="1"/>
          </p:cNvSpPr>
          <p:nvPr>
            <p:ph type="ftr" sz="quarter" idx="11"/>
          </p:nvPr>
        </p:nvSpPr>
        <p:spPr/>
        <p:txBody>
          <a:bodyPr/>
          <a:lstStyle/>
          <a:p>
            <a:endParaRPr lang="fa-IR"/>
          </a:p>
        </p:txBody>
      </p:sp>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416607E5-DE9C-4458-A763-81FE6956E01B}" type="slidenum">
              <a:rPr lang="fa-IR" smtClean="0"/>
              <a:t>‹#›</a:t>
            </a:fld>
            <a:endParaRPr lang="fa-I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072F258-39D3-4658-A820-9A77F9DA85D4}" type="datetimeFigureOut">
              <a:rPr lang="fa-IR" smtClean="0"/>
              <a:t>02/03/1435</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416607E5-DE9C-4458-A763-81FE6956E01B}" type="slidenum">
              <a:rPr lang="fa-IR" smtClean="0"/>
              <a:t>‹#›</a:t>
            </a:fld>
            <a:endParaRPr lang="fa-I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072F258-39D3-4658-A820-9A77F9DA85D4}" type="datetimeFigureOut">
              <a:rPr lang="fa-IR" smtClean="0"/>
              <a:t>02/03/1435</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416607E5-DE9C-4458-A763-81FE6956E01B}" type="slidenum">
              <a:rPr lang="fa-IR" smtClean="0"/>
              <a:t>‹#›</a:t>
            </a:fld>
            <a:endParaRPr lang="fa-I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44475"/>
            <a:ext cx="8385175" cy="1431925"/>
          </a:xfrm>
        </p:spPr>
        <p:txBody>
          <a:bodyPr/>
          <a:lstStyle/>
          <a:p>
            <a:r>
              <a:rPr lang="en-US" smtClean="0"/>
              <a:t>Click to edit Master title style</a:t>
            </a:r>
            <a:endParaRPr lang="fa-IR"/>
          </a:p>
        </p:txBody>
      </p:sp>
      <p:sp>
        <p:nvSpPr>
          <p:cNvPr id="3" name="Text Placeholder 2"/>
          <p:cNvSpPr>
            <a:spLocks noGrp="1"/>
          </p:cNvSpPr>
          <p:nvPr>
            <p:ph type="body" sz="half" idx="1"/>
          </p:nvPr>
        </p:nvSpPr>
        <p:spPr>
          <a:xfrm>
            <a:off x="838200" y="1905000"/>
            <a:ext cx="3927475" cy="4191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4918075" y="1905000"/>
            <a:ext cx="3927475" cy="4191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4"/>
          <p:cNvSpPr>
            <a:spLocks noGrp="1"/>
          </p:cNvSpPr>
          <p:nvPr>
            <p:ph type="dt" sz="half" idx="10"/>
          </p:nvPr>
        </p:nvSpPr>
        <p:spPr>
          <a:xfrm>
            <a:off x="838200" y="6245225"/>
            <a:ext cx="1901825" cy="476250"/>
          </a:xfrm>
        </p:spPr>
        <p:txBody>
          <a:bodyPr/>
          <a:lstStyle>
            <a:lvl1pPr>
              <a:defRPr/>
            </a:lvl1pPr>
          </a:lstStyle>
          <a:p>
            <a:endParaRPr lang="en-US"/>
          </a:p>
        </p:txBody>
      </p:sp>
      <p:sp>
        <p:nvSpPr>
          <p:cNvPr id="6" name="Footer Placeholder 5"/>
          <p:cNvSpPr>
            <a:spLocks noGrp="1"/>
          </p:cNvSpPr>
          <p:nvPr>
            <p:ph type="ftr" sz="quarter" idx="11"/>
          </p:nvPr>
        </p:nvSpPr>
        <p:spPr>
          <a:xfrm>
            <a:off x="34290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937375" y="6245225"/>
            <a:ext cx="1901825" cy="476250"/>
          </a:xfrm>
        </p:spPr>
        <p:txBody>
          <a:bodyPr/>
          <a:lstStyle>
            <a:lvl1pPr>
              <a:defRPr/>
            </a:lvl1pPr>
          </a:lstStyle>
          <a:p>
            <a:fld id="{D149E560-BD5A-43E1-832E-56801DCDE1A8}" type="slidenum">
              <a:rPr lang="en-US"/>
              <a:pPr/>
              <a:t>‹#›</a:t>
            </a:fld>
            <a:endParaRPr lang="en-US"/>
          </a:p>
        </p:txBody>
      </p:sp>
    </p:spTree>
    <p:extLst>
      <p:ext uri="{BB962C8B-B14F-4D97-AF65-F5344CB8AC3E}">
        <p14:creationId xmlns:p14="http://schemas.microsoft.com/office/powerpoint/2010/main" val="28210012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072F258-39D3-4658-A820-9A77F9DA85D4}" type="datetimeFigureOut">
              <a:rPr lang="fa-IR" smtClean="0"/>
              <a:t>02/03/1435</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416607E5-DE9C-4458-A763-81FE6956E01B}" type="slidenum">
              <a:rPr lang="fa-IR" smtClean="0"/>
              <a:t>‹#›</a:t>
            </a:fld>
            <a:endParaRPr lang="fa-I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7772400" cy="4321175"/>
          </a:xfrm>
        </p:spPr>
        <p:txBody>
          <a:bodyPr anchor="ctr">
            <a:noAutofit/>
          </a:bodyPr>
          <a:lstStyle>
            <a:lvl1pPr algn="l">
              <a:lnSpc>
                <a:spcPct val="100000"/>
              </a:lnSpc>
              <a:defRPr sz="8800" b="0" cap="all" spc="-80" baseline="0">
                <a:solidFill>
                  <a:schemeClr val="tx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228601"/>
            <a:ext cx="7772400" cy="1066800"/>
          </a:xfrm>
        </p:spPr>
        <p:txBody>
          <a:bodyPr anchor="b"/>
          <a:lstStyle>
            <a:lvl1pPr marL="0" indent="0">
              <a:buNone/>
              <a:defRPr sz="2000" b="0" cap="all" spc="12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8072F258-39D3-4658-A820-9A77F9DA85D4}" type="datetimeFigureOut">
              <a:rPr lang="fa-IR" smtClean="0"/>
              <a:t>02/03/1435</a:t>
            </a:fld>
            <a:endParaRPr lang="fa-IR"/>
          </a:p>
        </p:txBody>
      </p:sp>
      <p:sp>
        <p:nvSpPr>
          <p:cNvPr id="8" name="Slide Number Placeholder 7"/>
          <p:cNvSpPr>
            <a:spLocks noGrp="1"/>
          </p:cNvSpPr>
          <p:nvPr>
            <p:ph type="sldNum" sz="quarter" idx="11"/>
          </p:nvPr>
        </p:nvSpPr>
        <p:spPr/>
        <p:txBody>
          <a:bodyPr/>
          <a:lstStyle/>
          <a:p>
            <a:fld id="{416607E5-DE9C-4458-A763-81FE6956E01B}" type="slidenum">
              <a:rPr lang="fa-IR" smtClean="0"/>
              <a:t>‹#›</a:t>
            </a:fld>
            <a:endParaRPr lang="fa-IR"/>
          </a:p>
        </p:txBody>
      </p:sp>
      <p:sp>
        <p:nvSpPr>
          <p:cNvPr id="9" name="Footer Placeholder 8"/>
          <p:cNvSpPr>
            <a:spLocks noGrp="1"/>
          </p:cNvSpPr>
          <p:nvPr>
            <p:ph type="ftr" sz="quarter" idx="12"/>
          </p:nvPr>
        </p:nvSpPr>
        <p:spPr/>
        <p:txBody>
          <a:bodyPr/>
          <a:lstStyle/>
          <a:p>
            <a:endParaRPr lang="fa-I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63068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9016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072F258-39D3-4658-A820-9A77F9DA85D4}" type="datetimeFigureOut">
              <a:rPr lang="fa-IR" smtClean="0"/>
              <a:t>02/03/1435</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416607E5-DE9C-4458-A763-81FE6956E01B}" type="slidenum">
              <a:rPr lang="fa-IR" smtClean="0"/>
              <a:t>‹#›</a:t>
            </a:fld>
            <a:endParaRPr lang="fa-I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627632" y="1572768"/>
            <a:ext cx="3291840" cy="639762"/>
          </a:xfrm>
        </p:spPr>
        <p:txBody>
          <a:bodyPr anchor="b">
            <a:noAutofit/>
          </a:bodyPr>
          <a:lstStyle>
            <a:lvl1pPr marL="0" indent="0">
              <a:buNone/>
              <a:defRPr sz="1800" b="0" cap="all" spc="1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627632"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93208" y="1572768"/>
            <a:ext cx="3291840" cy="639762"/>
          </a:xfrm>
        </p:spPr>
        <p:txBody>
          <a:bodyPr anchor="b">
            <a:noAutofit/>
          </a:bodyPr>
          <a:lstStyle>
            <a:lvl1pPr marL="0" indent="0">
              <a:buNone/>
              <a:defRPr lang="en-US" sz="1800" b="0" kern="1200" cap="all" spc="100" baseline="0" dirty="0" smtClean="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5093208"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072F258-39D3-4658-A820-9A77F9DA85D4}" type="datetimeFigureOut">
              <a:rPr lang="fa-IR" smtClean="0"/>
              <a:t>02/03/1435</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416607E5-DE9C-4458-A763-81FE6956E01B}" type="slidenum">
              <a:rPr lang="fa-IR" smtClean="0"/>
              <a:t>‹#›</a:t>
            </a:fld>
            <a:endParaRPr lang="fa-I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072F258-39D3-4658-A820-9A77F9DA85D4}" type="datetimeFigureOut">
              <a:rPr lang="fa-IR" smtClean="0"/>
              <a:t>02/03/1435</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416607E5-DE9C-4458-A763-81FE6956E01B}" type="slidenum">
              <a:rPr lang="fa-IR" smtClean="0"/>
              <a:t>‹#›</a:t>
            </a:fld>
            <a:endParaRPr lang="fa-I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72F258-39D3-4658-A820-9A77F9DA85D4}" type="datetimeFigureOut">
              <a:rPr lang="fa-IR" smtClean="0"/>
              <a:t>02/03/1435</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416607E5-DE9C-4458-A763-81FE6956E01B}" type="slidenum">
              <a:rPr lang="fa-IR" smtClean="0"/>
              <a:t>‹#›</a:t>
            </a:fld>
            <a:endParaRPr lang="fa-I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072F258-39D3-4658-A820-9A77F9DA85D4}" type="datetimeFigureOut">
              <a:rPr lang="fa-IR" smtClean="0"/>
              <a:t>02/03/1435</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416607E5-DE9C-4458-A763-81FE6956E01B}" type="slidenum">
              <a:rPr lang="fa-IR" smtClean="0"/>
              <a:t>‹#›</a:t>
            </a:fld>
            <a:endParaRPr lang="fa-IR"/>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 y="0"/>
            <a:ext cx="9000877" cy="4846320"/>
          </a:xfrm>
          <a:solidFill>
            <a:schemeClr val="bg1">
              <a:lumMod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457200" y="5715000"/>
            <a:ext cx="8153400" cy="4572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072F258-39D3-4658-A820-9A77F9DA85D4}" type="datetimeFigureOut">
              <a:rPr lang="fa-IR" smtClean="0"/>
              <a:t>02/03/1435</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416607E5-DE9C-4458-A763-81FE6956E01B}" type="slidenum">
              <a:rPr lang="fa-IR" smtClean="0"/>
              <a:t>‹#›</a:t>
            </a:fld>
            <a:endParaRPr lang="fa-IR"/>
          </a:p>
        </p:txBody>
      </p:sp>
      <p:sp>
        <p:nvSpPr>
          <p:cNvPr id="8" name="Title 7"/>
          <p:cNvSpPr>
            <a:spLocks noGrp="1"/>
          </p:cNvSpPr>
          <p:nvPr>
            <p:ph type="title"/>
          </p:nvPr>
        </p:nvSpPr>
        <p:spPr>
          <a:xfrm>
            <a:off x="457200" y="4953000"/>
            <a:ext cx="8153400" cy="762000"/>
          </a:xfrm>
        </p:spPr>
        <p:txBody>
          <a:bodyPr anchor="t">
            <a:normAutofit/>
          </a:bodyPr>
          <a:lstStyle>
            <a:lvl1pPr>
              <a:defRPr sz="3200"/>
            </a:lvl1pPr>
          </a:lstStyle>
          <a:p>
            <a:r>
              <a:rPr lang="en-US" smtClean="0"/>
              <a:t>Click to edit Master title style</a:t>
            </a:r>
            <a:endParaRPr lang="en-US" dirty="0"/>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718"/>
            <a:ext cx="5791200" cy="13716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752600"/>
            <a:ext cx="7620000" cy="43735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8072F258-39D3-4658-A820-9A77F9DA85D4}" type="datetimeFigureOut">
              <a:rPr lang="fa-IR" smtClean="0"/>
              <a:t>02/03/1435</a:t>
            </a:fld>
            <a:endParaRPr lang="fa-IR"/>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endParaRPr lang="fa-IR"/>
          </a:p>
        </p:txBody>
      </p:sp>
      <p:sp>
        <p:nvSpPr>
          <p:cNvPr id="6" name="Slide Number Placeholder 5"/>
          <p:cNvSpPr>
            <a:spLocks noGrp="1"/>
          </p:cNvSpPr>
          <p:nvPr>
            <p:ph type="sldNum" sz="quarter" idx="4"/>
          </p:nvPr>
        </p:nvSpPr>
        <p:spPr>
          <a:xfrm rot="16200000">
            <a:off x="8227377" y="5885497"/>
            <a:ext cx="1315721" cy="365125"/>
          </a:xfrm>
          <a:prstGeom prst="rect">
            <a:avLst/>
          </a:prstGeom>
        </p:spPr>
        <p:txBody>
          <a:bodyPr vert="horz" lIns="91440" tIns="45720" rIns="91440" bIns="45720" rtlCol="0" anchor="ctr"/>
          <a:lstStyle>
            <a:lvl1pPr algn="l">
              <a:defRPr sz="2400" b="1">
                <a:solidFill>
                  <a:schemeClr val="tx2"/>
                </a:solidFill>
              </a:defRPr>
            </a:lvl1pPr>
          </a:lstStyle>
          <a:p>
            <a:fld id="{416607E5-DE9C-4458-A763-81FE6956E01B}" type="slidenum">
              <a:rPr lang="fa-IR" smtClean="0"/>
              <a:t>‹#›</a:t>
            </a:fld>
            <a:endParaRPr lang="fa-IR"/>
          </a:p>
        </p:txBody>
      </p:sp>
      <p:sp>
        <p:nvSpPr>
          <p:cNvPr id="7" name="Rectangle 6"/>
          <p:cNvSpPr/>
          <p:nvPr/>
        </p:nvSpPr>
        <p:spPr>
          <a:xfrm>
            <a:off x="9001124" y="0"/>
            <a:ext cx="142876" cy="137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9001124" y="1371600"/>
            <a:ext cx="142876" cy="5486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txStyles>
    <p:titleStyle>
      <a:lvl1pPr algn="l" defTabSz="914400" rtl="1" eaLnBrk="1" latinLnBrk="0" hangingPunct="1">
        <a:spcBef>
          <a:spcPct val="0"/>
        </a:spcBef>
        <a:buNone/>
        <a:defRPr sz="3600" kern="1200" cap="all" spc="-60" baseline="0">
          <a:solidFill>
            <a:schemeClr val="tx2"/>
          </a:solidFill>
          <a:latin typeface="+mj-lt"/>
          <a:ea typeface="+mj-ea"/>
          <a:cs typeface="+mj-cs"/>
        </a:defRPr>
      </a:lvl1pPr>
    </p:titleStyle>
    <p:bodyStyle>
      <a:lvl1pPr marL="0" indent="0" algn="r" defTabSz="914400" rtl="1"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r" defTabSz="914400" rtl="1"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r" defTabSz="914400" rtl="1"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r" defTabSz="914400" rtl="1"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r" defTabSz="914400" rtl="1"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r" defTabSz="914400" rtl="1"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r" defTabSz="914400" rtl="1"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r" defTabSz="914400" rtl="1"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r" defTabSz="914400" rtl="1"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Microsoft_Excel_97-2003_Worksheet1.xls"/><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oleObject" Target="../embeddings/Microsoft_Excel_97-2003_Worksheet2.xls"/><Relationship Id="rId2" Type="http://schemas.openxmlformats.org/officeDocument/2006/relationships/slideLayout" Target="../slideLayouts/slideLayout6.xml"/><Relationship Id="rId1" Type="http://schemas.openxmlformats.org/officeDocument/2006/relationships/vmlDrawing" Target="../drawings/vmlDrawing2.vml"/><Relationship Id="rId4" Type="http://schemas.openxmlformats.org/officeDocument/2006/relationships/image" Target="../media/image9.e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C:\Users\PC1\Desktop\kargah\Untitle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867" y="78842"/>
            <a:ext cx="1493813" cy="1405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2128427" y="622429"/>
            <a:ext cx="5323893" cy="646331"/>
          </a:xfrm>
          <a:prstGeom prst="rect">
            <a:avLst/>
          </a:prstGeom>
          <a:noFill/>
        </p:spPr>
        <p:txBody>
          <a:bodyPr wrap="none" lIns="91440" tIns="45720" rIns="91440" bIns="45720">
            <a:spAutoFit/>
          </a:bodyPr>
          <a:lstStyle/>
          <a:p>
            <a:pPr algn="ctr"/>
            <a:r>
              <a:rPr lang="en-US" sz="3600" b="1" dirty="0" smtClean="0">
                <a:ln w="10541" cmpd="sng">
                  <a:solidFill>
                    <a:schemeClr val="accent1">
                      <a:shade val="88000"/>
                      <a:satMod val="110000"/>
                    </a:schemeClr>
                  </a:solidFill>
                  <a:prstDash val="solid"/>
                </a:ln>
                <a:solidFill>
                  <a:schemeClr val="tx2"/>
                </a:solidFill>
                <a:latin typeface="IranNastaliq" pitchFamily="18" charset="0"/>
                <a:cs typeface="IranNastaliq" pitchFamily="18" charset="0"/>
              </a:rPr>
              <a:t>In The Name  Of   </a:t>
            </a:r>
            <a:r>
              <a:rPr lang="en-US" sz="3600" b="1" dirty="0" smtClean="0">
                <a:ln w="10541" cmpd="sng">
                  <a:solidFill>
                    <a:schemeClr val="accent1">
                      <a:shade val="88000"/>
                      <a:satMod val="110000"/>
                    </a:schemeClr>
                  </a:solidFill>
                  <a:prstDash val="solid"/>
                </a:ln>
                <a:solidFill>
                  <a:schemeClr val="accent2">
                    <a:lumMod val="60000"/>
                    <a:lumOff val="40000"/>
                  </a:schemeClr>
                </a:solidFill>
                <a:latin typeface="IranNastaliq" pitchFamily="18" charset="0"/>
                <a:cs typeface="IranNastaliq" pitchFamily="18" charset="0"/>
              </a:rPr>
              <a:t>GOD</a:t>
            </a:r>
            <a:endParaRPr lang="en-US" sz="3600" b="1" dirty="0">
              <a:ln w="10541" cmpd="sng">
                <a:solidFill>
                  <a:schemeClr val="accent1">
                    <a:shade val="88000"/>
                    <a:satMod val="110000"/>
                  </a:schemeClr>
                </a:solidFill>
                <a:prstDash val="solid"/>
              </a:ln>
              <a:solidFill>
                <a:schemeClr val="accent2">
                  <a:lumMod val="60000"/>
                  <a:lumOff val="40000"/>
                </a:schemeClr>
              </a:solidFill>
              <a:latin typeface="IranNastaliq" pitchFamily="18" charset="0"/>
              <a:cs typeface="IranNastaliq" pitchFamily="18" charset="0"/>
            </a:endParaRPr>
          </a:p>
        </p:txBody>
      </p:sp>
      <p:sp>
        <p:nvSpPr>
          <p:cNvPr id="6" name="Rectangle 5"/>
          <p:cNvSpPr/>
          <p:nvPr/>
        </p:nvSpPr>
        <p:spPr>
          <a:xfrm>
            <a:off x="827584" y="2313629"/>
            <a:ext cx="7670861" cy="1043363"/>
          </a:xfrm>
          <a:prstGeom prst="rect">
            <a:avLst/>
          </a:prstGeom>
          <a:noFill/>
        </p:spPr>
        <p:txBody>
          <a:bodyPr wrap="square" lIns="91440" tIns="45720" rIns="91440" bIns="45720">
            <a:spAutoFit/>
          </a:bodyPr>
          <a:lstStyle/>
          <a:p>
            <a:pPr algn="ctr"/>
            <a:r>
              <a:rPr lang="en-US" sz="2060" b="1" dirty="0" smtClean="0">
                <a:ln w="10541" cmpd="sng">
                  <a:solidFill>
                    <a:schemeClr val="accent1">
                      <a:shade val="88000"/>
                      <a:satMod val="110000"/>
                    </a:schemeClr>
                  </a:solidFill>
                  <a:prstDash val="solid"/>
                </a:ln>
                <a:gradFill flip="none" rotWithShape="1">
                  <a:gsLst>
                    <a:gs pos="0">
                      <a:srgbClr val="000000"/>
                    </a:gs>
                    <a:gs pos="20000">
                      <a:srgbClr val="000040"/>
                    </a:gs>
                    <a:gs pos="50000">
                      <a:srgbClr val="400040"/>
                    </a:gs>
                    <a:gs pos="75000">
                      <a:srgbClr val="8F0040"/>
                    </a:gs>
                    <a:gs pos="89999">
                      <a:srgbClr val="F27300"/>
                    </a:gs>
                    <a:gs pos="100000">
                      <a:srgbClr val="FFBF00"/>
                    </a:gs>
                  </a:gsLst>
                  <a:lin ang="18900000" scaled="1"/>
                  <a:tileRect/>
                </a:gradFill>
              </a:rPr>
              <a:t> Association </a:t>
            </a:r>
            <a:r>
              <a:rPr lang="en-US" sz="2060" b="1" dirty="0">
                <a:ln w="10541" cmpd="sng">
                  <a:solidFill>
                    <a:schemeClr val="accent1">
                      <a:shade val="88000"/>
                      <a:satMod val="110000"/>
                    </a:schemeClr>
                  </a:solidFill>
                  <a:prstDash val="solid"/>
                </a:ln>
                <a:gradFill flip="none" rotWithShape="1">
                  <a:gsLst>
                    <a:gs pos="0">
                      <a:srgbClr val="000000"/>
                    </a:gs>
                    <a:gs pos="20000">
                      <a:srgbClr val="000040"/>
                    </a:gs>
                    <a:gs pos="50000">
                      <a:srgbClr val="400040"/>
                    </a:gs>
                    <a:gs pos="75000">
                      <a:srgbClr val="8F0040"/>
                    </a:gs>
                    <a:gs pos="89999">
                      <a:srgbClr val="F27300"/>
                    </a:gs>
                    <a:gs pos="100000">
                      <a:srgbClr val="FFBF00"/>
                    </a:gs>
                  </a:gsLst>
                  <a:lin ang="18900000" scaled="1"/>
                  <a:tileRect/>
                </a:gradFill>
              </a:rPr>
              <a:t>between RS266729 polymorphism of </a:t>
            </a:r>
            <a:r>
              <a:rPr lang="en-US" sz="2060" b="1" dirty="0" err="1">
                <a:ln w="10541" cmpd="sng">
                  <a:solidFill>
                    <a:schemeClr val="accent1">
                      <a:shade val="88000"/>
                      <a:satMod val="110000"/>
                    </a:schemeClr>
                  </a:solidFill>
                  <a:prstDash val="solid"/>
                </a:ln>
                <a:gradFill flip="none" rotWithShape="1">
                  <a:gsLst>
                    <a:gs pos="0">
                      <a:srgbClr val="000000"/>
                    </a:gs>
                    <a:gs pos="20000">
                      <a:srgbClr val="000040"/>
                    </a:gs>
                    <a:gs pos="50000">
                      <a:srgbClr val="400040"/>
                    </a:gs>
                    <a:gs pos="75000">
                      <a:srgbClr val="8F0040"/>
                    </a:gs>
                    <a:gs pos="89999">
                      <a:srgbClr val="F27300"/>
                    </a:gs>
                    <a:gs pos="100000">
                      <a:srgbClr val="FFBF00"/>
                    </a:gs>
                  </a:gsLst>
                  <a:lin ang="18900000" scaled="1"/>
                  <a:tileRect/>
                </a:gradFill>
              </a:rPr>
              <a:t>adiponectin</a:t>
            </a:r>
            <a:r>
              <a:rPr lang="en-US" sz="2060" b="1" dirty="0">
                <a:ln w="10541" cmpd="sng">
                  <a:solidFill>
                    <a:schemeClr val="accent1">
                      <a:shade val="88000"/>
                      <a:satMod val="110000"/>
                    </a:schemeClr>
                  </a:solidFill>
                  <a:prstDash val="solid"/>
                </a:ln>
                <a:gradFill flip="none" rotWithShape="1">
                  <a:gsLst>
                    <a:gs pos="0">
                      <a:srgbClr val="000000"/>
                    </a:gs>
                    <a:gs pos="20000">
                      <a:srgbClr val="000040"/>
                    </a:gs>
                    <a:gs pos="50000">
                      <a:srgbClr val="400040"/>
                    </a:gs>
                    <a:gs pos="75000">
                      <a:srgbClr val="8F0040"/>
                    </a:gs>
                    <a:gs pos="89999">
                      <a:srgbClr val="F27300"/>
                    </a:gs>
                    <a:gs pos="100000">
                      <a:srgbClr val="FFBF00"/>
                    </a:gs>
                  </a:gsLst>
                  <a:lin ang="18900000" scaled="1"/>
                  <a:tileRect/>
                </a:gradFill>
              </a:rPr>
              <a:t> gene with type 2 </a:t>
            </a:r>
            <a:r>
              <a:rPr lang="en-US" sz="2060" b="1" dirty="0" err="1">
                <a:ln w="10541" cmpd="sng">
                  <a:solidFill>
                    <a:schemeClr val="accent1">
                      <a:shade val="88000"/>
                      <a:satMod val="110000"/>
                    </a:schemeClr>
                  </a:solidFill>
                  <a:prstDash val="solid"/>
                </a:ln>
                <a:gradFill flip="none" rotWithShape="1">
                  <a:gsLst>
                    <a:gs pos="0">
                      <a:srgbClr val="000000"/>
                    </a:gs>
                    <a:gs pos="20000">
                      <a:srgbClr val="000040"/>
                    </a:gs>
                    <a:gs pos="50000">
                      <a:srgbClr val="400040"/>
                    </a:gs>
                    <a:gs pos="75000">
                      <a:srgbClr val="8F0040"/>
                    </a:gs>
                    <a:gs pos="89999">
                      <a:srgbClr val="F27300"/>
                    </a:gs>
                    <a:gs pos="100000">
                      <a:srgbClr val="FFBF00"/>
                    </a:gs>
                  </a:gsLst>
                  <a:lin ang="18900000" scaled="1"/>
                  <a:tileRect/>
                </a:gradFill>
              </a:rPr>
              <a:t>diabet</a:t>
            </a:r>
            <a:r>
              <a:rPr lang="en-US" sz="2060" b="1" dirty="0">
                <a:ln w="10541" cmpd="sng">
                  <a:solidFill>
                    <a:schemeClr val="accent1">
                      <a:shade val="88000"/>
                      <a:satMod val="110000"/>
                    </a:schemeClr>
                  </a:solidFill>
                  <a:prstDash val="solid"/>
                </a:ln>
                <a:gradFill flip="none" rotWithShape="1">
                  <a:gsLst>
                    <a:gs pos="0">
                      <a:srgbClr val="000000"/>
                    </a:gs>
                    <a:gs pos="20000">
                      <a:srgbClr val="000040"/>
                    </a:gs>
                    <a:gs pos="50000">
                      <a:srgbClr val="400040"/>
                    </a:gs>
                    <a:gs pos="75000">
                      <a:srgbClr val="8F0040"/>
                    </a:gs>
                    <a:gs pos="89999">
                      <a:srgbClr val="F27300"/>
                    </a:gs>
                    <a:gs pos="100000">
                      <a:srgbClr val="FFBF00"/>
                    </a:gs>
                  </a:gsLst>
                  <a:lin ang="18900000" scaled="1"/>
                  <a:tileRect/>
                </a:gradFill>
              </a:rPr>
              <a:t> in diabetic </a:t>
            </a:r>
            <a:r>
              <a:rPr lang="en-US" sz="2060" b="1" dirty="0" smtClean="0">
                <a:ln w="10541" cmpd="sng">
                  <a:solidFill>
                    <a:schemeClr val="accent1">
                      <a:shade val="88000"/>
                      <a:satMod val="110000"/>
                    </a:schemeClr>
                  </a:solidFill>
                  <a:prstDash val="solid"/>
                </a:ln>
                <a:gradFill flip="none" rotWithShape="1">
                  <a:gsLst>
                    <a:gs pos="0">
                      <a:srgbClr val="000000"/>
                    </a:gs>
                    <a:gs pos="20000">
                      <a:srgbClr val="000040"/>
                    </a:gs>
                    <a:gs pos="50000">
                      <a:srgbClr val="400040"/>
                    </a:gs>
                    <a:gs pos="75000">
                      <a:srgbClr val="8F0040"/>
                    </a:gs>
                    <a:gs pos="89999">
                      <a:srgbClr val="F27300"/>
                    </a:gs>
                    <a:gs pos="100000">
                      <a:srgbClr val="FFBF00"/>
                    </a:gs>
                  </a:gsLst>
                  <a:lin ang="18900000" scaled="1"/>
                  <a:tileRect/>
                </a:gradFill>
              </a:rPr>
              <a:t>patients </a:t>
            </a:r>
            <a:r>
              <a:rPr lang="en-US" sz="2060" b="1" dirty="0">
                <a:ln w="10541" cmpd="sng">
                  <a:solidFill>
                    <a:schemeClr val="accent1">
                      <a:shade val="88000"/>
                      <a:satMod val="110000"/>
                    </a:schemeClr>
                  </a:solidFill>
                  <a:prstDash val="solid"/>
                </a:ln>
                <a:gradFill flip="none" rotWithShape="1">
                  <a:gsLst>
                    <a:gs pos="0">
                      <a:srgbClr val="000000"/>
                    </a:gs>
                    <a:gs pos="20000">
                      <a:srgbClr val="000040"/>
                    </a:gs>
                    <a:gs pos="50000">
                      <a:srgbClr val="400040"/>
                    </a:gs>
                    <a:gs pos="75000">
                      <a:srgbClr val="8F0040"/>
                    </a:gs>
                    <a:gs pos="89999">
                      <a:srgbClr val="F27300"/>
                    </a:gs>
                    <a:gs pos="100000">
                      <a:srgbClr val="FFBF00"/>
                    </a:gs>
                  </a:gsLst>
                  <a:lin ang="18900000" scaled="1"/>
                  <a:tileRect/>
                </a:gradFill>
              </a:rPr>
              <a:t>in </a:t>
            </a:r>
            <a:r>
              <a:rPr lang="en-US" sz="2060" b="1" dirty="0" err="1">
                <a:ln w="10541" cmpd="sng">
                  <a:solidFill>
                    <a:schemeClr val="accent1">
                      <a:shade val="88000"/>
                      <a:satMod val="110000"/>
                    </a:schemeClr>
                  </a:solidFill>
                  <a:prstDash val="solid"/>
                </a:ln>
                <a:gradFill flip="none" rotWithShape="1">
                  <a:gsLst>
                    <a:gs pos="0">
                      <a:srgbClr val="000000"/>
                    </a:gs>
                    <a:gs pos="20000">
                      <a:srgbClr val="000040"/>
                    </a:gs>
                    <a:gs pos="50000">
                      <a:srgbClr val="400040"/>
                    </a:gs>
                    <a:gs pos="75000">
                      <a:srgbClr val="8F0040"/>
                    </a:gs>
                    <a:gs pos="89999">
                      <a:srgbClr val="F27300"/>
                    </a:gs>
                    <a:gs pos="100000">
                      <a:srgbClr val="FFBF00"/>
                    </a:gs>
                  </a:gsLst>
                  <a:lin ang="18900000" scaled="1"/>
                  <a:tileRect/>
                </a:gradFill>
              </a:rPr>
              <a:t>jahrom</a:t>
            </a:r>
            <a:r>
              <a:rPr lang="en-US" sz="2060" b="1" dirty="0">
                <a:ln w="10541" cmpd="sng">
                  <a:solidFill>
                    <a:schemeClr val="accent1">
                      <a:shade val="88000"/>
                      <a:satMod val="110000"/>
                    </a:schemeClr>
                  </a:solidFill>
                  <a:prstDash val="solid"/>
                </a:ln>
                <a:gradFill flip="none" rotWithShape="1">
                  <a:gsLst>
                    <a:gs pos="0">
                      <a:srgbClr val="000000"/>
                    </a:gs>
                    <a:gs pos="20000">
                      <a:srgbClr val="000040"/>
                    </a:gs>
                    <a:gs pos="50000">
                      <a:srgbClr val="400040"/>
                    </a:gs>
                    <a:gs pos="75000">
                      <a:srgbClr val="8F0040"/>
                    </a:gs>
                    <a:gs pos="89999">
                      <a:srgbClr val="F27300"/>
                    </a:gs>
                    <a:gs pos="100000">
                      <a:srgbClr val="FFBF00"/>
                    </a:gs>
                  </a:gsLst>
                  <a:lin ang="18900000" scaled="1"/>
                  <a:tileRect/>
                </a:gradFill>
              </a:rPr>
              <a:t> city</a:t>
            </a:r>
            <a:endParaRPr lang="fa-IR" sz="2060" b="1" dirty="0">
              <a:ln w="10541" cmpd="sng">
                <a:solidFill>
                  <a:schemeClr val="accent1">
                    <a:shade val="88000"/>
                    <a:satMod val="110000"/>
                  </a:schemeClr>
                </a:solidFill>
                <a:prstDash val="solid"/>
              </a:ln>
              <a:gradFill flip="none" rotWithShape="1">
                <a:gsLst>
                  <a:gs pos="0">
                    <a:srgbClr val="000000"/>
                  </a:gs>
                  <a:gs pos="20000">
                    <a:srgbClr val="000040"/>
                  </a:gs>
                  <a:gs pos="50000">
                    <a:srgbClr val="400040"/>
                  </a:gs>
                  <a:gs pos="75000">
                    <a:srgbClr val="8F0040"/>
                  </a:gs>
                  <a:gs pos="89999">
                    <a:srgbClr val="F27300"/>
                  </a:gs>
                  <a:gs pos="100000">
                    <a:srgbClr val="FFBF00"/>
                  </a:gs>
                </a:gsLst>
                <a:lin ang="18900000" scaled="1"/>
                <a:tileRect/>
              </a:gradFill>
            </a:endParaRPr>
          </a:p>
        </p:txBody>
      </p:sp>
      <p:sp>
        <p:nvSpPr>
          <p:cNvPr id="2" name="TextBox 1"/>
          <p:cNvSpPr txBox="1"/>
          <p:nvPr/>
        </p:nvSpPr>
        <p:spPr>
          <a:xfrm>
            <a:off x="41272" y="4221088"/>
            <a:ext cx="8879739" cy="1261884"/>
          </a:xfrm>
          <a:prstGeom prst="rect">
            <a:avLst/>
          </a:prstGeom>
          <a:noFill/>
        </p:spPr>
        <p:txBody>
          <a:bodyPr wrap="none" rtlCol="1">
            <a:spAutoFit/>
          </a:bodyPr>
          <a:lstStyle/>
          <a:p>
            <a:pPr algn="ctr" rtl="0"/>
            <a:r>
              <a:rPr lang="en-US" sz="2200" b="1" dirty="0">
                <a:latin typeface="Times New Roman" pitchFamily="18" charset="0"/>
                <a:cs typeface="Times New Roman" pitchFamily="18" charset="0"/>
              </a:rPr>
              <a:t> </a:t>
            </a:r>
            <a:r>
              <a:rPr lang="en-US" sz="2200" b="1" u="sng" dirty="0" err="1">
                <a:latin typeface="Times New Roman" pitchFamily="18" charset="0"/>
                <a:cs typeface="Times New Roman" pitchFamily="18" charset="0"/>
              </a:rPr>
              <a:t>Saeideh</a:t>
            </a:r>
            <a:r>
              <a:rPr lang="en-US" sz="2200" b="1" u="sng" dirty="0">
                <a:latin typeface="Times New Roman" pitchFamily="18" charset="0"/>
                <a:cs typeface="Times New Roman" pitchFamily="18" charset="0"/>
              </a:rPr>
              <a:t> Erfanian</a:t>
            </a:r>
            <a:r>
              <a:rPr lang="en-US" sz="2200" b="1" u="sng" baseline="30000" dirty="0">
                <a:latin typeface="Times New Roman" pitchFamily="18" charset="0"/>
                <a:cs typeface="Times New Roman" pitchFamily="18" charset="0"/>
              </a:rPr>
              <a:t>1</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kavus</a:t>
            </a:r>
            <a:r>
              <a:rPr lang="en-US" sz="2200" b="1" dirty="0">
                <a:latin typeface="Times New Roman" pitchFamily="18" charset="0"/>
                <a:cs typeface="Times New Roman" pitchFamily="18" charset="0"/>
              </a:rPr>
              <a:t> solhju</a:t>
            </a:r>
            <a:r>
              <a:rPr lang="en-US" sz="2200" b="1" baseline="30000" dirty="0">
                <a:latin typeface="Times New Roman" pitchFamily="18" charset="0"/>
                <a:cs typeface="Times New Roman" pitchFamily="18" charset="0"/>
              </a:rPr>
              <a:t>2</a:t>
            </a:r>
            <a:r>
              <a:rPr lang="en-US" sz="2200" b="1" dirty="0">
                <a:latin typeface="Times New Roman" pitchFamily="18" charset="0"/>
                <a:cs typeface="Times New Roman" pitchFamily="18" charset="0"/>
              </a:rPr>
              <a:t>, </a:t>
            </a:r>
            <a:r>
              <a:rPr lang="en-US" sz="2200" b="1" dirty="0" err="1" smtClean="0">
                <a:latin typeface="Times New Roman" pitchFamily="18" charset="0"/>
                <a:cs typeface="Times New Roman" pitchFamily="18" charset="0"/>
              </a:rPr>
              <a:t>maryam</a:t>
            </a:r>
            <a:r>
              <a:rPr lang="en-US" sz="2200" b="1" dirty="0" smtClean="0">
                <a:latin typeface="Times New Roman" pitchFamily="18" charset="0"/>
                <a:cs typeface="Times New Roman" pitchFamily="18" charset="0"/>
              </a:rPr>
              <a:t> khallashi</a:t>
            </a:r>
            <a:r>
              <a:rPr lang="en-US" sz="2200" b="1" baseline="30000" dirty="0" smtClean="0">
                <a:latin typeface="Times New Roman" pitchFamily="18" charset="0"/>
                <a:cs typeface="Times New Roman" pitchFamily="18" charset="0"/>
              </a:rPr>
              <a:t>3</a:t>
            </a:r>
            <a:endParaRPr lang="en-US" sz="2200" b="1" baseline="30000" dirty="0">
              <a:latin typeface="Times New Roman" pitchFamily="18" charset="0"/>
              <a:cs typeface="Times New Roman" pitchFamily="18" charset="0"/>
            </a:endParaRPr>
          </a:p>
          <a:p>
            <a:pPr algn="ctr"/>
            <a:r>
              <a:rPr lang="en-US" b="1" dirty="0">
                <a:latin typeface="Times New Roman" pitchFamily="18" charset="0"/>
                <a:cs typeface="Times New Roman" pitchFamily="18" charset="0"/>
              </a:rPr>
              <a:t>1. Master of science biochemistry,  </a:t>
            </a:r>
            <a:r>
              <a:rPr lang="en-US" b="1" dirty="0" err="1">
                <a:latin typeface="Times New Roman" pitchFamily="18" charset="0"/>
                <a:cs typeface="Times New Roman" pitchFamily="18" charset="0"/>
              </a:rPr>
              <a:t>Jahrom</a:t>
            </a:r>
            <a:r>
              <a:rPr lang="en-US" b="1" dirty="0">
                <a:latin typeface="Times New Roman" pitchFamily="18" charset="0"/>
                <a:cs typeface="Times New Roman" pitchFamily="18" charset="0"/>
              </a:rPr>
              <a:t> University of Medical Sciences, </a:t>
            </a:r>
            <a:r>
              <a:rPr lang="en-US" b="1" dirty="0" err="1">
                <a:latin typeface="Times New Roman" pitchFamily="18" charset="0"/>
                <a:cs typeface="Times New Roman" pitchFamily="18" charset="0"/>
              </a:rPr>
              <a:t>Jahrom</a:t>
            </a:r>
            <a:r>
              <a:rPr lang="en-US" b="1" dirty="0">
                <a:latin typeface="Times New Roman" pitchFamily="18" charset="0"/>
                <a:cs typeface="Times New Roman" pitchFamily="18" charset="0"/>
              </a:rPr>
              <a:t>, Iran</a:t>
            </a:r>
          </a:p>
          <a:p>
            <a:pPr algn="ctr"/>
            <a:r>
              <a:rPr lang="en-US" b="1" dirty="0">
                <a:latin typeface="Times New Roman" pitchFamily="18" charset="0"/>
                <a:cs typeface="Times New Roman" pitchFamily="18" charset="0"/>
              </a:rPr>
              <a:t>2. Department of microbiology, </a:t>
            </a:r>
            <a:r>
              <a:rPr lang="en-US" b="1" dirty="0" err="1">
                <a:latin typeface="Times New Roman" pitchFamily="18" charset="0"/>
                <a:cs typeface="Times New Roman" pitchFamily="18" charset="0"/>
              </a:rPr>
              <a:t>Jahrom</a:t>
            </a:r>
            <a:r>
              <a:rPr lang="en-US" b="1" dirty="0">
                <a:latin typeface="Times New Roman" pitchFamily="18" charset="0"/>
                <a:cs typeface="Times New Roman" pitchFamily="18" charset="0"/>
              </a:rPr>
              <a:t> University of Medical Sciences, </a:t>
            </a:r>
            <a:r>
              <a:rPr lang="en-US" b="1" dirty="0" err="1">
                <a:latin typeface="Times New Roman" pitchFamily="18" charset="0"/>
                <a:cs typeface="Times New Roman" pitchFamily="18" charset="0"/>
              </a:rPr>
              <a:t>Jahrom</a:t>
            </a:r>
            <a:r>
              <a:rPr lang="en-US" b="1" dirty="0">
                <a:latin typeface="Times New Roman" pitchFamily="18" charset="0"/>
                <a:cs typeface="Times New Roman" pitchFamily="18" charset="0"/>
              </a:rPr>
              <a:t>, Iran</a:t>
            </a:r>
          </a:p>
          <a:p>
            <a:pPr algn="ctr"/>
            <a:r>
              <a:rPr lang="en-US" b="1" dirty="0">
                <a:latin typeface="Times New Roman" pitchFamily="18" charset="0"/>
                <a:cs typeface="Times New Roman" pitchFamily="18" charset="0"/>
              </a:rPr>
              <a:t>3. Medical student, </a:t>
            </a:r>
            <a:r>
              <a:rPr lang="en-US" b="1" dirty="0" err="1">
                <a:latin typeface="Times New Roman" pitchFamily="18" charset="0"/>
                <a:cs typeface="Times New Roman" pitchFamily="18" charset="0"/>
              </a:rPr>
              <a:t>Jahrom</a:t>
            </a:r>
            <a:r>
              <a:rPr lang="en-US" b="1" dirty="0">
                <a:latin typeface="Times New Roman" pitchFamily="18" charset="0"/>
                <a:cs typeface="Times New Roman" pitchFamily="18" charset="0"/>
              </a:rPr>
              <a:t> University of Medical Sciences, </a:t>
            </a:r>
            <a:r>
              <a:rPr lang="en-US" b="1" dirty="0" err="1">
                <a:latin typeface="Times New Roman" pitchFamily="18" charset="0"/>
                <a:cs typeface="Times New Roman" pitchFamily="18" charset="0"/>
              </a:rPr>
              <a:t>Jahrom</a:t>
            </a:r>
            <a:r>
              <a:rPr lang="en-US" b="1" dirty="0">
                <a:latin typeface="Times New Roman" pitchFamily="18" charset="0"/>
                <a:cs typeface="Times New Roman" pitchFamily="18" charset="0"/>
              </a:rPr>
              <a:t>, Iran</a:t>
            </a:r>
            <a:endParaRPr lang="fa-IR" b="1" dirty="0">
              <a:latin typeface="Times New Roman" pitchFamily="18" charset="0"/>
              <a:cs typeface="Times New Roman" pitchFamily="18" charset="0"/>
            </a:endParaRPr>
          </a:p>
        </p:txBody>
      </p:sp>
    </p:spTree>
    <p:extLst>
      <p:ext uri="{BB962C8B-B14F-4D97-AF65-F5344CB8AC3E}">
        <p14:creationId xmlns:p14="http://schemas.microsoft.com/office/powerpoint/2010/main" val="15054436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1440"/>
            <a:ext cx="7715200" cy="1371600"/>
          </a:xfrm>
        </p:spPr>
        <p:txBody>
          <a:bodyPr/>
          <a:lstStyle/>
          <a:p>
            <a:pPr algn="ctr"/>
            <a:r>
              <a:rPr lang="en-US" b="1" dirty="0">
                <a:latin typeface="Times New Roman" pitchFamily="18" charset="0"/>
                <a:cs typeface="Times New Roman" pitchFamily="18" charset="0"/>
              </a:rPr>
              <a:t>Patients &amp;</a:t>
            </a:r>
            <a:r>
              <a:rPr lang="en-US" b="1" dirty="0" smtClean="0">
                <a:latin typeface="Times New Roman" pitchFamily="18" charset="0"/>
                <a:cs typeface="Times New Roman" pitchFamily="18" charset="0"/>
              </a:rPr>
              <a:t> </a:t>
            </a:r>
            <a:r>
              <a:rPr lang="en-US" b="1" dirty="0">
                <a:latin typeface="Times New Roman" pitchFamily="18" charset="0"/>
                <a:cs typeface="Times New Roman" pitchFamily="18" charset="0"/>
              </a:rPr>
              <a:t>methods</a:t>
            </a:r>
            <a:endParaRPr lang="fa-IR" dirty="0">
              <a:latin typeface="Times New Roman" pitchFamily="18" charset="0"/>
              <a:cs typeface="Times New Roman" pitchFamily="18"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753491386"/>
              </p:ext>
            </p:extLst>
          </p:nvPr>
        </p:nvGraphicFramePr>
        <p:xfrm>
          <a:off x="524974" y="1025056"/>
          <a:ext cx="7367470" cy="6177312"/>
        </p:xfrm>
        <a:graphic>
          <a:graphicData uri="http://schemas.openxmlformats.org/drawingml/2006/table">
            <a:tbl>
              <a:tblPr rtl="1" firstRow="1" bandRow="1">
                <a:tableStyleId>{BDBED569-4797-4DF1-A0F4-6AAB3CD982D8}</a:tableStyleId>
              </a:tblPr>
              <a:tblGrid>
                <a:gridCol w="5601836"/>
                <a:gridCol w="1765634"/>
              </a:tblGrid>
              <a:tr h="1175184">
                <a:tc>
                  <a:txBody>
                    <a:bodyPr/>
                    <a:lstStyle/>
                    <a:p>
                      <a:pPr algn="l" rtl="0"/>
                      <a:r>
                        <a:rPr lang="en-US" sz="1800" b="1" i="0" u="none" strike="noStrike" kern="1200" baseline="0" dirty="0" smtClean="0">
                          <a:solidFill>
                            <a:schemeClr val="tx2"/>
                          </a:solidFill>
                          <a:latin typeface="+mn-lt"/>
                          <a:ea typeface="+mn-ea"/>
                          <a:cs typeface="+mn-cs"/>
                        </a:rPr>
                        <a:t>Inclusion criteria: </a:t>
                      </a:r>
                    </a:p>
                    <a:p>
                      <a:pPr algn="l" rtl="0"/>
                      <a:r>
                        <a:rPr lang="en-US" sz="1800" b="0" i="0" u="none" strike="noStrike" kern="1200" baseline="0" dirty="0" smtClean="0">
                          <a:solidFill>
                            <a:schemeClr val="tx1"/>
                          </a:solidFill>
                          <a:latin typeface="+mn-lt"/>
                          <a:ea typeface="+mn-ea"/>
                          <a:cs typeface="+mn-cs"/>
                        </a:rPr>
                        <a:t>•</a:t>
                      </a:r>
                      <a:r>
                        <a:rPr lang="en-US" sz="1800" b="0" i="0" u="none" strike="noStrike" kern="1200" baseline="0" dirty="0" err="1" smtClean="0">
                          <a:solidFill>
                            <a:schemeClr val="tx1"/>
                          </a:solidFill>
                          <a:latin typeface="+mn-lt"/>
                          <a:ea typeface="+mn-ea"/>
                          <a:cs typeface="+mn-cs"/>
                        </a:rPr>
                        <a:t>iranian</a:t>
                      </a:r>
                      <a:r>
                        <a:rPr lang="en-US" sz="1800" b="0" i="0" u="none" strike="noStrike" kern="1200" baseline="0" dirty="0" smtClean="0">
                          <a:solidFill>
                            <a:schemeClr val="tx1"/>
                          </a:solidFill>
                          <a:latin typeface="+mn-lt"/>
                          <a:ea typeface="+mn-ea"/>
                          <a:cs typeface="+mn-cs"/>
                        </a:rPr>
                        <a:t>(</a:t>
                      </a:r>
                      <a:r>
                        <a:rPr lang="en-US" sz="1800" b="0" i="0" u="none" strike="noStrike" kern="1200" baseline="0" dirty="0" err="1" smtClean="0">
                          <a:solidFill>
                            <a:schemeClr val="tx1"/>
                          </a:solidFill>
                          <a:latin typeface="+mn-lt"/>
                          <a:ea typeface="+mn-ea"/>
                          <a:cs typeface="+mn-cs"/>
                        </a:rPr>
                        <a:t>fars</a:t>
                      </a:r>
                      <a:r>
                        <a:rPr lang="en-US" sz="1800" b="0" i="0" u="none" strike="noStrike" kern="1200" baseline="0" dirty="0" smtClean="0">
                          <a:solidFill>
                            <a:schemeClr val="tx1"/>
                          </a:solidFill>
                          <a:latin typeface="+mn-lt"/>
                          <a:ea typeface="+mn-ea"/>
                          <a:cs typeface="+mn-cs"/>
                        </a:rPr>
                        <a:t>) </a:t>
                      </a:r>
                    </a:p>
                    <a:p>
                      <a:pPr algn="l" rtl="0"/>
                      <a:r>
                        <a:rPr lang="en-US" sz="1800" b="0" i="0" u="none" strike="noStrike" kern="1200" baseline="0" dirty="0" smtClean="0">
                          <a:solidFill>
                            <a:schemeClr val="tx1"/>
                          </a:solidFill>
                          <a:latin typeface="+mn-lt"/>
                          <a:ea typeface="+mn-ea"/>
                          <a:cs typeface="+mn-cs"/>
                        </a:rPr>
                        <a:t>•Diabetic Type 2 with no insulin injection </a:t>
                      </a:r>
                    </a:p>
                    <a:p>
                      <a:pPr algn="l" rtl="0"/>
                      <a:r>
                        <a:rPr lang="en-US" sz="1800" b="0" i="0" u="none" strike="noStrike" kern="1200" baseline="0" dirty="0" smtClean="0">
                          <a:solidFill>
                            <a:schemeClr val="tx1"/>
                          </a:solidFill>
                          <a:latin typeface="+mn-lt"/>
                          <a:ea typeface="+mn-ea"/>
                          <a:cs typeface="+mn-cs"/>
                        </a:rPr>
                        <a:t>•Not pregnant </a:t>
                      </a:r>
                    </a:p>
                    <a:p>
                      <a:pPr algn="l" rtl="0"/>
                      <a:r>
                        <a:rPr lang="en-US" sz="1800" b="0" i="0" u="none" strike="noStrike" kern="1200" baseline="0" dirty="0" smtClean="0">
                          <a:solidFill>
                            <a:schemeClr val="tx1"/>
                          </a:solidFill>
                          <a:latin typeface="+mn-lt"/>
                          <a:ea typeface="+mn-ea"/>
                          <a:cs typeface="+mn-cs"/>
                        </a:rPr>
                        <a:t>•From 35 years old onwards</a:t>
                      </a:r>
                    </a:p>
                  </a:txBody>
                  <a:tcPr/>
                </a:tc>
                <a:tc>
                  <a:txBody>
                    <a:bodyPr/>
                    <a:lstStyle/>
                    <a:p>
                      <a:pPr algn="l" rtl="0"/>
                      <a:endParaRPr lang="fa-IR" sz="1800" u="none" strike="noStrike" kern="1200" baseline="0" dirty="0" smtClean="0"/>
                    </a:p>
                    <a:p>
                      <a:pPr algn="l" rtl="0"/>
                      <a:r>
                        <a:rPr lang="en-US" sz="1800" u="none" strike="noStrike" kern="1200" baseline="0" dirty="0" smtClean="0"/>
                        <a:t>Recruitment </a:t>
                      </a:r>
                    </a:p>
                    <a:p>
                      <a:pPr algn="l" rtl="0"/>
                      <a:r>
                        <a:rPr lang="en-US" sz="1800" u="none" strike="noStrike" kern="1200" baseline="0" dirty="0" smtClean="0"/>
                        <a:t>Criteria </a:t>
                      </a:r>
                      <a:endParaRPr lang="fa-IR" dirty="0"/>
                    </a:p>
                  </a:txBody>
                  <a:tcPr/>
                </a:tc>
              </a:tr>
              <a:tr h="1175184">
                <a:tc>
                  <a:txBody>
                    <a:bodyPr/>
                    <a:lstStyle/>
                    <a:p>
                      <a:pPr algn="l" rtl="0"/>
                      <a:r>
                        <a:rPr lang="en-US" sz="1800" b="0" i="0" u="none" strike="noStrike" kern="1200" baseline="0" dirty="0" smtClean="0">
                          <a:solidFill>
                            <a:schemeClr val="tx1"/>
                          </a:solidFill>
                          <a:latin typeface="+mn-lt"/>
                          <a:ea typeface="+mn-ea"/>
                          <a:cs typeface="+mn-cs"/>
                        </a:rPr>
                        <a:t>demographic, medical  history</a:t>
                      </a:r>
                    </a:p>
                    <a:p>
                      <a:pPr algn="l" rtl="0"/>
                      <a:r>
                        <a:rPr lang="en-US" sz="1800" b="0" i="0" u="none" strike="noStrike" baseline="0" dirty="0" smtClean="0"/>
                        <a:t>Anthropometry</a:t>
                      </a:r>
                    </a:p>
                    <a:p>
                      <a:pPr algn="l" rtl="0"/>
                      <a:r>
                        <a:rPr lang="en-US" sz="1800" b="0" i="0" u="none" strike="noStrike" baseline="0" dirty="0" smtClean="0"/>
                        <a:t>Biochemical profile: </a:t>
                      </a:r>
                      <a:r>
                        <a:rPr lang="en-US" sz="1800" kern="1200" dirty="0" err="1" smtClean="0">
                          <a:solidFill>
                            <a:schemeClr val="tx1"/>
                          </a:solidFill>
                          <a:effectLst/>
                          <a:latin typeface="+mn-lt"/>
                          <a:ea typeface="+mn-ea"/>
                          <a:cs typeface="+mn-cs"/>
                        </a:rPr>
                        <a:t>glocuse</a:t>
                      </a:r>
                      <a:r>
                        <a:rPr lang="en-US" sz="1800" kern="1200" dirty="0" smtClean="0">
                          <a:solidFill>
                            <a:schemeClr val="tx1"/>
                          </a:solidFill>
                          <a:effectLst/>
                          <a:latin typeface="+mn-lt"/>
                          <a:ea typeface="+mn-ea"/>
                          <a:cs typeface="+mn-cs"/>
                        </a:rPr>
                        <a:t>, triglyceride,  cholesterol, HDL and LDL </a:t>
                      </a:r>
                      <a:r>
                        <a:rPr lang="en-US" sz="1800" b="0" i="0" u="none" strike="noStrike" baseline="0" dirty="0" smtClean="0"/>
                        <a:t> </a:t>
                      </a:r>
                      <a:endParaRPr lang="en-US" sz="1800" b="0" i="0" u="none" strike="noStrike" kern="1200" baseline="0" dirty="0" smtClean="0">
                        <a:solidFill>
                          <a:schemeClr val="tx1"/>
                        </a:solidFill>
                        <a:latin typeface="+mn-lt"/>
                        <a:ea typeface="+mn-ea"/>
                        <a:cs typeface="+mn-cs"/>
                      </a:endParaRPr>
                    </a:p>
                  </a:txBody>
                  <a:tcPr/>
                </a:tc>
                <a:tc>
                  <a:txBody>
                    <a:bodyPr/>
                    <a:lstStyle/>
                    <a:p>
                      <a:pPr algn="l" rtl="0"/>
                      <a:endParaRPr lang="fa-IR" sz="1800" b="0" i="0" u="none" strike="noStrike" kern="1200" baseline="0" dirty="0" smtClean="0">
                        <a:solidFill>
                          <a:schemeClr val="tx1"/>
                        </a:solidFill>
                        <a:latin typeface="+mn-lt"/>
                        <a:ea typeface="+mn-ea"/>
                        <a:cs typeface="+mn-cs"/>
                      </a:endParaRPr>
                    </a:p>
                    <a:p>
                      <a:pPr algn="l" rtl="0"/>
                      <a:r>
                        <a:rPr lang="en-US" sz="1800" b="1" i="0" u="none" strike="noStrike" kern="1200" baseline="0" dirty="0" smtClean="0">
                          <a:solidFill>
                            <a:schemeClr val="tx1"/>
                          </a:solidFill>
                          <a:latin typeface="+mn-lt"/>
                          <a:ea typeface="+mn-ea"/>
                          <a:cs typeface="+mn-cs"/>
                        </a:rPr>
                        <a:t>Data collection </a:t>
                      </a:r>
                      <a:endParaRPr lang="fa-IR" dirty="0"/>
                    </a:p>
                  </a:txBody>
                  <a:tcPr/>
                </a:tc>
              </a:tr>
              <a:tr h="1175184">
                <a:tc>
                  <a:txBody>
                    <a:bodyPr/>
                    <a:lstStyle/>
                    <a:p>
                      <a:pPr algn="l" rtl="0"/>
                      <a:r>
                        <a:rPr lang="en-US" sz="1800" kern="1200" dirty="0" smtClean="0">
                          <a:solidFill>
                            <a:schemeClr val="tx1"/>
                          </a:solidFill>
                          <a:effectLst/>
                          <a:latin typeface="+mn-lt"/>
                          <a:ea typeface="+mn-ea"/>
                          <a:cs typeface="+mn-cs"/>
                        </a:rPr>
                        <a:t>300 T2D patients and 300 controls </a:t>
                      </a:r>
                      <a:r>
                        <a:rPr lang="en-US" sz="1800" b="0" i="0" u="none" strike="noStrike" kern="1200" baseline="0" dirty="0" smtClean="0">
                          <a:solidFill>
                            <a:schemeClr val="tx1"/>
                          </a:solidFill>
                          <a:latin typeface="+mn-lt"/>
                          <a:ea typeface="+mn-ea"/>
                          <a:cs typeface="+mn-cs"/>
                        </a:rPr>
                        <a:t> </a:t>
                      </a:r>
                    </a:p>
                    <a:p>
                      <a:pPr algn="l" rtl="0"/>
                      <a:endParaRPr lang="fa-IR" dirty="0"/>
                    </a:p>
                  </a:txBody>
                  <a:tcPr/>
                </a:tc>
                <a:tc>
                  <a:txBody>
                    <a:bodyPr/>
                    <a:lstStyle/>
                    <a:p>
                      <a:pPr algn="l" rtl="0"/>
                      <a:r>
                        <a:rPr lang="en-US" sz="1800" b="1" i="0" u="none" strike="noStrike" kern="1200" baseline="0" dirty="0" smtClean="0">
                          <a:solidFill>
                            <a:schemeClr val="tx1"/>
                          </a:solidFill>
                          <a:latin typeface="+mn-lt"/>
                          <a:ea typeface="+mn-ea"/>
                          <a:cs typeface="+mn-cs"/>
                        </a:rPr>
                        <a:t>Sample </a:t>
                      </a:r>
                      <a:endParaRPr lang="en-US" sz="1800" b="0" i="0" u="none" strike="noStrike" kern="1200" baseline="0" dirty="0" smtClean="0">
                        <a:solidFill>
                          <a:schemeClr val="tx1"/>
                        </a:solidFill>
                        <a:latin typeface="+mn-lt"/>
                        <a:ea typeface="+mn-ea"/>
                        <a:cs typeface="+mn-cs"/>
                      </a:endParaRPr>
                    </a:p>
                    <a:p>
                      <a:pPr algn="l" rtl="0"/>
                      <a:r>
                        <a:rPr lang="en-US" sz="1800" b="1" i="0" u="none" strike="noStrike" kern="1200" baseline="0" dirty="0" smtClean="0">
                          <a:solidFill>
                            <a:schemeClr val="tx1"/>
                          </a:solidFill>
                          <a:latin typeface="+mn-lt"/>
                          <a:ea typeface="+mn-ea"/>
                          <a:cs typeface="+mn-cs"/>
                        </a:rPr>
                        <a:t>Size </a:t>
                      </a:r>
                      <a:endParaRPr lang="fa-IR" dirty="0"/>
                    </a:p>
                  </a:txBody>
                  <a:tcPr/>
                </a:tc>
              </a:tr>
              <a:tr h="1175184">
                <a:tc>
                  <a:txBody>
                    <a:bodyPr/>
                    <a:lstStyle/>
                    <a:p>
                      <a:pPr algn="l" rtl="0"/>
                      <a:r>
                        <a:rPr lang="en-US" sz="1800" kern="1200" dirty="0" smtClean="0">
                          <a:solidFill>
                            <a:schemeClr val="tx1"/>
                          </a:solidFill>
                          <a:effectLst/>
                          <a:latin typeface="+mn-lt"/>
                          <a:ea typeface="+mn-ea"/>
                          <a:cs typeface="+mn-cs"/>
                        </a:rPr>
                        <a:t> DNA extraction</a:t>
                      </a:r>
                    </a:p>
                    <a:p>
                      <a:pPr algn="l" rtl="0"/>
                      <a:r>
                        <a:rPr lang="en-US" sz="1800" kern="1200" dirty="0" smtClean="0">
                          <a:solidFill>
                            <a:schemeClr val="tx1"/>
                          </a:solidFill>
                          <a:effectLst/>
                          <a:latin typeface="+mn-lt"/>
                          <a:ea typeface="+mn-ea"/>
                          <a:cs typeface="+mn-cs"/>
                        </a:rPr>
                        <a:t>PCR</a:t>
                      </a:r>
                    </a:p>
                    <a:p>
                      <a:pPr algn="l" rtl="0"/>
                      <a:r>
                        <a:rPr lang="en-US" sz="1800" kern="1200" dirty="0" smtClean="0">
                          <a:solidFill>
                            <a:schemeClr val="tx1"/>
                          </a:solidFill>
                          <a:effectLst/>
                          <a:latin typeface="+mn-lt"/>
                          <a:ea typeface="+mn-ea"/>
                          <a:cs typeface="+mn-cs"/>
                        </a:rPr>
                        <a:t>RFLP  </a:t>
                      </a:r>
                      <a:endParaRPr lang="fa-IR" dirty="0"/>
                    </a:p>
                  </a:txBody>
                  <a:tcPr/>
                </a:tc>
                <a:tc>
                  <a:txBody>
                    <a:bodyPr/>
                    <a:lstStyle/>
                    <a:p>
                      <a:pPr algn="l" rtl="0"/>
                      <a:r>
                        <a:rPr lang="en-US" sz="1800" b="1" dirty="0" smtClean="0">
                          <a:latin typeface="Times New Roman" pitchFamily="18" charset="0"/>
                          <a:cs typeface="Times New Roman" pitchFamily="18" charset="0"/>
                        </a:rPr>
                        <a:t>Genotyping </a:t>
                      </a:r>
                      <a:endParaRPr lang="fa-IR" dirty="0"/>
                    </a:p>
                  </a:txBody>
                  <a:tcPr/>
                </a:tc>
              </a:tr>
              <a:tr h="1175184">
                <a:tc>
                  <a:txBody>
                    <a:bodyPr/>
                    <a:lstStyle/>
                    <a:p>
                      <a:pPr algn="l" rtl="0"/>
                      <a:r>
                        <a:rPr lang="en-US" dirty="0" err="1" smtClean="0"/>
                        <a:t>Spss</a:t>
                      </a:r>
                      <a:r>
                        <a:rPr lang="en-US" dirty="0" smtClean="0"/>
                        <a:t> 15</a:t>
                      </a:r>
                      <a:endParaRPr lang="fa-IR" dirty="0"/>
                    </a:p>
                  </a:txBody>
                  <a:tcPr/>
                </a:tc>
                <a:tc>
                  <a:txBody>
                    <a:bodyPr/>
                    <a:lstStyle/>
                    <a:p>
                      <a:pPr algn="l" rtl="0"/>
                      <a:r>
                        <a:rPr lang="en-US" dirty="0" smtClean="0"/>
                        <a:t>Statistical analysis</a:t>
                      </a:r>
                      <a:endParaRPr lang="fa-IR" dirty="0"/>
                    </a:p>
                  </a:txBody>
                  <a:tcPr/>
                </a:tc>
              </a:tr>
            </a:tbl>
          </a:graphicData>
        </a:graphic>
      </p:graphicFrame>
    </p:spTree>
    <p:extLst>
      <p:ext uri="{BB962C8B-B14F-4D97-AF65-F5344CB8AC3E}">
        <p14:creationId xmlns:p14="http://schemas.microsoft.com/office/powerpoint/2010/main" val="33455808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idx="1"/>
          </p:nvPr>
        </p:nvSpPr>
        <p:spPr/>
      </p:sp>
      <p:sp>
        <p:nvSpPr>
          <p:cNvPr id="5" name="Title 1"/>
          <p:cNvSpPr txBox="1">
            <a:spLocks/>
          </p:cNvSpPr>
          <p:nvPr/>
        </p:nvSpPr>
        <p:spPr>
          <a:xfrm>
            <a:off x="1331640" y="5013176"/>
            <a:ext cx="5791200" cy="1371600"/>
          </a:xfrm>
          <a:prstGeom prst="rect">
            <a:avLst/>
          </a:prstGeom>
        </p:spPr>
        <p:txBody>
          <a:bodyPr vert="horz" lIns="91440" tIns="45720" rIns="91440" bIns="45720" rtlCol="0" anchor="t">
            <a:normAutofit/>
          </a:bodyPr>
          <a:lstStyle>
            <a:lvl1pPr algn="l" defTabSz="914400" rtl="1" eaLnBrk="1" latinLnBrk="0" hangingPunct="1">
              <a:spcBef>
                <a:spcPct val="0"/>
              </a:spcBef>
              <a:buNone/>
              <a:defRPr sz="3200" kern="1200" cap="all" spc="-60" baseline="0">
                <a:solidFill>
                  <a:schemeClr val="tx2"/>
                </a:solidFill>
                <a:latin typeface="+mj-lt"/>
                <a:ea typeface="+mj-ea"/>
                <a:cs typeface="+mj-cs"/>
              </a:defRPr>
            </a:lvl1pPr>
          </a:lstStyle>
          <a:p>
            <a:pPr algn="ctr"/>
            <a:r>
              <a:rPr lang="en-US" dirty="0" smtClean="0"/>
              <a:t>results</a:t>
            </a:r>
            <a:endParaRPr lang="fa-IR" dirty="0"/>
          </a:p>
        </p:txBody>
      </p:sp>
      <p:pic>
        <p:nvPicPr>
          <p:cNvPr id="4099" name="Picture 3" descr="C:\Users\User\Desktop\images[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1283" y="66598"/>
            <a:ext cx="7927181" cy="48025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52575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392"/>
            <a:ext cx="7499176" cy="1371600"/>
          </a:xfrm>
        </p:spPr>
        <p:txBody>
          <a:bodyPr>
            <a:normAutofit/>
          </a:bodyPr>
          <a:lstStyle/>
          <a:p>
            <a:pPr algn="ctr"/>
            <a:r>
              <a:rPr lang="en-US" dirty="0" smtClean="0"/>
              <a:t> </a:t>
            </a:r>
            <a:r>
              <a:rPr lang="en-US" sz="1800" b="1" dirty="0">
                <a:latin typeface="+mn-lt"/>
                <a:ea typeface="+mn-ea"/>
                <a:cs typeface="+mn-cs"/>
              </a:rPr>
              <a:t>Clinical characteristics of the study population</a:t>
            </a:r>
            <a:endParaRPr lang="fa-IR" sz="1800" b="1" dirty="0">
              <a:latin typeface="+mn-lt"/>
              <a:ea typeface="+mn-ea"/>
              <a:cs typeface="+mn-cs"/>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100884340"/>
              </p:ext>
            </p:extLst>
          </p:nvPr>
        </p:nvGraphicFramePr>
        <p:xfrm>
          <a:off x="1259632" y="1772820"/>
          <a:ext cx="6552728" cy="4360476"/>
        </p:xfrm>
        <a:graphic>
          <a:graphicData uri="http://schemas.openxmlformats.org/drawingml/2006/table">
            <a:tbl>
              <a:tblPr rtl="1" firstRow="1" firstCol="1" bandRow="1">
                <a:tableStyleId>{1FECB4D8-DB02-4DC6-A0A2-4F2EBAE1DC90}</a:tableStyleId>
              </a:tblPr>
              <a:tblGrid>
                <a:gridCol w="937520"/>
                <a:gridCol w="1867330"/>
                <a:gridCol w="1717502"/>
                <a:gridCol w="2030376"/>
              </a:tblGrid>
              <a:tr h="512056">
                <a:tc>
                  <a:txBody>
                    <a:bodyPr/>
                    <a:lstStyle/>
                    <a:p>
                      <a:pPr algn="ctr" rtl="1">
                        <a:spcAft>
                          <a:spcPts val="0"/>
                        </a:spcAft>
                      </a:pPr>
                      <a:r>
                        <a:rPr lang="en-US" sz="1600" b="1" dirty="0">
                          <a:effectLst/>
                        </a:rPr>
                        <a:t>P</a:t>
                      </a:r>
                      <a:endParaRPr lang="en-US" sz="1600" b="1" dirty="0">
                        <a:effectLst/>
                        <a:latin typeface="Times New Roman"/>
                        <a:ea typeface="Times New Roman"/>
                      </a:endParaRPr>
                    </a:p>
                  </a:txBody>
                  <a:tcPr marL="68580" marR="68580" marT="0" marB="0"/>
                </a:tc>
                <a:tc>
                  <a:txBody>
                    <a:bodyPr/>
                    <a:lstStyle/>
                    <a:p>
                      <a:pPr algn="ctr" rtl="1">
                        <a:spcAft>
                          <a:spcPts val="0"/>
                        </a:spcAft>
                      </a:pPr>
                      <a:r>
                        <a:rPr lang="en-US" sz="1600" b="1">
                          <a:effectLst/>
                        </a:rPr>
                        <a:t>Type 2 diabetic subjects</a:t>
                      </a:r>
                      <a:endParaRPr lang="en-US" sz="1600" b="1">
                        <a:effectLst/>
                        <a:latin typeface="Times New Roman"/>
                        <a:ea typeface="Times New Roman"/>
                      </a:endParaRPr>
                    </a:p>
                  </a:txBody>
                  <a:tcPr marL="68580" marR="68580" marT="0" marB="0"/>
                </a:tc>
                <a:tc>
                  <a:txBody>
                    <a:bodyPr/>
                    <a:lstStyle/>
                    <a:p>
                      <a:pPr algn="ctr" rtl="1">
                        <a:spcAft>
                          <a:spcPts val="0"/>
                        </a:spcAft>
                      </a:pPr>
                      <a:r>
                        <a:rPr lang="en-US" sz="1600" b="1" dirty="0">
                          <a:effectLst/>
                        </a:rPr>
                        <a:t>NGT subjects</a:t>
                      </a:r>
                      <a:endParaRPr lang="en-US" sz="1600" b="1" dirty="0">
                        <a:effectLst/>
                        <a:latin typeface="Times New Roman"/>
                        <a:ea typeface="Times New Roman"/>
                      </a:endParaRPr>
                    </a:p>
                  </a:txBody>
                  <a:tcPr marL="68580" marR="68580" marT="0" marB="0"/>
                </a:tc>
                <a:tc>
                  <a:txBody>
                    <a:bodyPr/>
                    <a:lstStyle/>
                    <a:p>
                      <a:pPr algn="ctr" rtl="1">
                        <a:spcAft>
                          <a:spcPts val="0"/>
                        </a:spcAft>
                      </a:pPr>
                      <a:r>
                        <a:rPr lang="ar-SA" sz="1600" b="1">
                          <a:effectLst/>
                        </a:rPr>
                        <a:t> </a:t>
                      </a:r>
                      <a:endParaRPr lang="en-US" sz="1600" b="1">
                        <a:effectLst/>
                        <a:latin typeface="Times New Roman"/>
                        <a:ea typeface="Times New Roman"/>
                      </a:endParaRPr>
                    </a:p>
                  </a:txBody>
                  <a:tcPr marL="68580" marR="68580" marT="0" marB="0"/>
                </a:tc>
              </a:tr>
              <a:tr h="512056">
                <a:tc>
                  <a:txBody>
                    <a:bodyPr/>
                    <a:lstStyle/>
                    <a:p>
                      <a:pPr algn="ctr" rtl="1">
                        <a:spcAft>
                          <a:spcPts val="0"/>
                        </a:spcAft>
                      </a:pPr>
                      <a:r>
                        <a:rPr lang="en-US" sz="1600" b="1" dirty="0">
                          <a:effectLst/>
                        </a:rPr>
                        <a:t>.</a:t>
                      </a:r>
                      <a:r>
                        <a:rPr lang="en-US" sz="1600" b="1" dirty="0">
                          <a:solidFill>
                            <a:schemeClr val="tx2"/>
                          </a:solidFill>
                          <a:effectLst/>
                        </a:rPr>
                        <a:t>000</a:t>
                      </a:r>
                      <a:endParaRPr lang="en-US" sz="1600" b="1" dirty="0">
                        <a:solidFill>
                          <a:schemeClr val="tx2"/>
                        </a:solidFill>
                        <a:effectLst/>
                        <a:latin typeface="Times New Roman"/>
                        <a:ea typeface="Times New Roman"/>
                      </a:endParaRPr>
                    </a:p>
                  </a:txBody>
                  <a:tcPr marL="68580" marR="68580" marT="0" marB="0"/>
                </a:tc>
                <a:tc>
                  <a:txBody>
                    <a:bodyPr/>
                    <a:lstStyle/>
                    <a:p>
                      <a:pPr algn="ctr" rtl="1">
                        <a:spcAft>
                          <a:spcPts val="0"/>
                        </a:spcAft>
                      </a:pPr>
                      <a:r>
                        <a:rPr lang="en-US" sz="1600" b="1">
                          <a:effectLst/>
                        </a:rPr>
                        <a:t>150/150 (%50/50)</a:t>
                      </a:r>
                      <a:endParaRPr lang="en-US" sz="1600" b="1">
                        <a:effectLst/>
                        <a:latin typeface="Times New Roman"/>
                        <a:ea typeface="Times New Roman"/>
                      </a:endParaRPr>
                    </a:p>
                  </a:txBody>
                  <a:tcPr marL="68580" marR="68580" marT="0" marB="0"/>
                </a:tc>
                <a:tc>
                  <a:txBody>
                    <a:bodyPr/>
                    <a:lstStyle/>
                    <a:p>
                      <a:pPr algn="ctr" rtl="0">
                        <a:spcAft>
                          <a:spcPts val="0"/>
                        </a:spcAft>
                      </a:pPr>
                      <a:r>
                        <a:rPr lang="en-US" sz="1600" b="1">
                          <a:effectLst/>
                        </a:rPr>
                        <a:t>150/150(%50/50)</a:t>
                      </a:r>
                      <a:endParaRPr lang="en-US" sz="1600" b="1">
                        <a:effectLst/>
                        <a:latin typeface="Times New Roman"/>
                        <a:ea typeface="Times New Roman"/>
                      </a:endParaRPr>
                    </a:p>
                  </a:txBody>
                  <a:tcPr marL="68580" marR="68580" marT="0" marB="0"/>
                </a:tc>
                <a:tc>
                  <a:txBody>
                    <a:bodyPr/>
                    <a:lstStyle/>
                    <a:p>
                      <a:pPr algn="ctr" rtl="1">
                        <a:spcAft>
                          <a:spcPts val="0"/>
                        </a:spcAft>
                      </a:pPr>
                      <a:r>
                        <a:rPr lang="en-US" sz="1600" b="1">
                          <a:effectLst/>
                        </a:rPr>
                        <a:t>n (males/females)</a:t>
                      </a:r>
                      <a:endParaRPr lang="en-US" sz="1600" b="1">
                        <a:effectLst/>
                        <a:latin typeface="Times New Roman"/>
                        <a:ea typeface="Times New Roman"/>
                      </a:endParaRPr>
                    </a:p>
                  </a:txBody>
                  <a:tcPr marL="68580" marR="68580" marT="0" marB="0"/>
                </a:tc>
              </a:tr>
              <a:tr h="416044">
                <a:tc>
                  <a:txBody>
                    <a:bodyPr/>
                    <a:lstStyle/>
                    <a:p>
                      <a:pPr algn="ctr" rtl="1">
                        <a:spcAft>
                          <a:spcPts val="0"/>
                        </a:spcAft>
                      </a:pPr>
                      <a:r>
                        <a:rPr lang="en-US" sz="1600" b="1">
                          <a:effectLst/>
                        </a:rPr>
                        <a:t>0.079</a:t>
                      </a:r>
                      <a:endParaRPr lang="en-US" sz="1600" b="1">
                        <a:effectLst/>
                        <a:latin typeface="Times New Roman"/>
                        <a:ea typeface="Times New Roman"/>
                      </a:endParaRPr>
                    </a:p>
                  </a:txBody>
                  <a:tcPr marL="68580" marR="68580" marT="0" marB="0"/>
                </a:tc>
                <a:tc>
                  <a:txBody>
                    <a:bodyPr/>
                    <a:lstStyle/>
                    <a:p>
                      <a:pPr algn="ctr" rtl="1">
                        <a:spcAft>
                          <a:spcPts val="0"/>
                        </a:spcAft>
                      </a:pPr>
                      <a:r>
                        <a:rPr lang="en-US" sz="1600" b="1" dirty="0">
                          <a:effectLst/>
                        </a:rPr>
                        <a:t>10.8</a:t>
                      </a:r>
                      <a:r>
                        <a:rPr lang="ar-SA" sz="1600" b="1" dirty="0">
                          <a:effectLst/>
                        </a:rPr>
                        <a:t> ±</a:t>
                      </a:r>
                      <a:r>
                        <a:rPr lang="en-US" sz="1600" b="1" dirty="0" smtClean="0">
                          <a:effectLst/>
                        </a:rPr>
                        <a:t>52.5</a:t>
                      </a:r>
                      <a:endParaRPr lang="en-US" sz="1600" b="1" dirty="0">
                        <a:effectLst/>
                      </a:endParaRPr>
                    </a:p>
                  </a:txBody>
                  <a:tcPr marL="68580" marR="68580" marT="0" marB="0"/>
                </a:tc>
                <a:tc>
                  <a:txBody>
                    <a:bodyPr/>
                    <a:lstStyle/>
                    <a:p>
                      <a:pPr algn="ctr" rtl="1">
                        <a:spcAft>
                          <a:spcPts val="0"/>
                        </a:spcAft>
                      </a:pPr>
                      <a:r>
                        <a:rPr lang="en-US" sz="1600" b="1" dirty="0">
                          <a:effectLst/>
                        </a:rPr>
                        <a:t>9.5</a:t>
                      </a:r>
                      <a:r>
                        <a:rPr lang="ar-SA" sz="1600" b="1" dirty="0">
                          <a:effectLst/>
                        </a:rPr>
                        <a:t> ±</a:t>
                      </a:r>
                      <a:r>
                        <a:rPr lang="en-US" sz="1600" b="1" dirty="0" smtClean="0">
                          <a:effectLst/>
                        </a:rPr>
                        <a:t>51.1</a:t>
                      </a:r>
                    </a:p>
                  </a:txBody>
                  <a:tcPr marL="68580" marR="68580" marT="0" marB="0"/>
                </a:tc>
                <a:tc>
                  <a:txBody>
                    <a:bodyPr/>
                    <a:lstStyle/>
                    <a:p>
                      <a:pPr algn="ctr" rtl="1">
                        <a:spcAft>
                          <a:spcPts val="0"/>
                        </a:spcAft>
                      </a:pPr>
                      <a:r>
                        <a:rPr lang="en-US" sz="1600" b="1">
                          <a:effectLst/>
                        </a:rPr>
                        <a:t>Age (y)</a:t>
                      </a:r>
                      <a:endParaRPr lang="en-US" sz="1600" b="1">
                        <a:effectLst/>
                        <a:latin typeface="Times New Roman"/>
                        <a:ea typeface="Times New Roman"/>
                      </a:endParaRPr>
                    </a:p>
                  </a:txBody>
                  <a:tcPr marL="68580" marR="68580" marT="0" marB="0"/>
                </a:tc>
              </a:tr>
              <a:tr h="360040">
                <a:tc>
                  <a:txBody>
                    <a:bodyPr/>
                    <a:lstStyle/>
                    <a:p>
                      <a:pPr algn="ctr" rtl="1">
                        <a:spcAft>
                          <a:spcPts val="0"/>
                        </a:spcAft>
                      </a:pPr>
                      <a:r>
                        <a:rPr lang="en-US" sz="1600" b="1">
                          <a:effectLst/>
                        </a:rPr>
                        <a:t>0.433</a:t>
                      </a:r>
                      <a:endParaRPr lang="en-US" sz="1600" b="1">
                        <a:effectLst/>
                        <a:latin typeface="Times New Roman"/>
                        <a:ea typeface="Times New Roman"/>
                      </a:endParaRPr>
                    </a:p>
                  </a:txBody>
                  <a:tcPr marL="68580" marR="68580" marT="0" marB="0"/>
                </a:tc>
                <a:tc>
                  <a:txBody>
                    <a:bodyPr/>
                    <a:lstStyle/>
                    <a:p>
                      <a:pPr algn="ctr" rtl="1">
                        <a:spcAft>
                          <a:spcPts val="0"/>
                        </a:spcAft>
                      </a:pPr>
                      <a:r>
                        <a:rPr lang="en-US" sz="1600" b="1" dirty="0">
                          <a:effectLst/>
                        </a:rPr>
                        <a:t>4.7</a:t>
                      </a:r>
                      <a:r>
                        <a:rPr lang="ar-SA" sz="1600" b="1" dirty="0">
                          <a:effectLst/>
                        </a:rPr>
                        <a:t>±</a:t>
                      </a:r>
                      <a:r>
                        <a:rPr lang="en-US" sz="1600" b="1" dirty="0" smtClean="0">
                          <a:effectLst/>
                        </a:rPr>
                        <a:t>27.2</a:t>
                      </a:r>
                      <a:endParaRPr lang="en-US" sz="1600" b="1" dirty="0">
                        <a:effectLst/>
                      </a:endParaRPr>
                    </a:p>
                  </a:txBody>
                  <a:tcPr marL="68580" marR="68580" marT="0" marB="0"/>
                </a:tc>
                <a:tc>
                  <a:txBody>
                    <a:bodyPr/>
                    <a:lstStyle/>
                    <a:p>
                      <a:pPr algn="ctr" rtl="1">
                        <a:spcAft>
                          <a:spcPts val="0"/>
                        </a:spcAft>
                      </a:pPr>
                      <a:r>
                        <a:rPr lang="en-US" sz="1600" b="1" dirty="0">
                          <a:effectLst/>
                        </a:rPr>
                        <a:t>9.4</a:t>
                      </a:r>
                      <a:r>
                        <a:rPr lang="ar-SA" sz="1600" b="1" dirty="0">
                          <a:effectLst/>
                        </a:rPr>
                        <a:t>±</a:t>
                      </a:r>
                      <a:r>
                        <a:rPr lang="en-US" sz="1600" b="1" dirty="0" smtClean="0">
                          <a:effectLst/>
                        </a:rPr>
                        <a:t>26.7</a:t>
                      </a:r>
                      <a:endParaRPr lang="en-US" sz="1600" b="1" dirty="0">
                        <a:effectLst/>
                      </a:endParaRPr>
                    </a:p>
                  </a:txBody>
                  <a:tcPr marL="68580" marR="68580" marT="0" marB="0"/>
                </a:tc>
                <a:tc>
                  <a:txBody>
                    <a:bodyPr/>
                    <a:lstStyle/>
                    <a:p>
                      <a:pPr algn="ctr" rtl="1">
                        <a:spcAft>
                          <a:spcPts val="0"/>
                        </a:spcAft>
                      </a:pPr>
                      <a:r>
                        <a:rPr lang="en-US" sz="1600" b="1">
                          <a:effectLst/>
                        </a:rPr>
                        <a:t>BMI (kg/m2)</a:t>
                      </a:r>
                      <a:endParaRPr lang="en-US" sz="1600" b="1">
                        <a:effectLst/>
                        <a:latin typeface="Times New Roman"/>
                        <a:ea typeface="Times New Roman"/>
                      </a:endParaRPr>
                    </a:p>
                  </a:txBody>
                  <a:tcPr marL="68580" marR="68580" marT="0" marB="0"/>
                </a:tc>
              </a:tr>
              <a:tr h="512056">
                <a:tc>
                  <a:txBody>
                    <a:bodyPr/>
                    <a:lstStyle/>
                    <a:p>
                      <a:pPr algn="ctr" rtl="1">
                        <a:spcAft>
                          <a:spcPts val="0"/>
                        </a:spcAft>
                      </a:pPr>
                      <a:r>
                        <a:rPr lang="en-US" sz="1600" b="1" dirty="0">
                          <a:solidFill>
                            <a:schemeClr val="tx2"/>
                          </a:solidFill>
                          <a:effectLst/>
                        </a:rPr>
                        <a:t>0.00</a:t>
                      </a:r>
                      <a:endParaRPr lang="en-US" sz="1600" b="1" dirty="0">
                        <a:solidFill>
                          <a:schemeClr val="tx2"/>
                        </a:solidFill>
                        <a:effectLst/>
                        <a:latin typeface="Times New Roman"/>
                        <a:ea typeface="Times New Roman"/>
                      </a:endParaRPr>
                    </a:p>
                  </a:txBody>
                  <a:tcPr marL="68580" marR="68580" marT="0" marB="0"/>
                </a:tc>
                <a:tc>
                  <a:txBody>
                    <a:bodyPr/>
                    <a:lstStyle/>
                    <a:p>
                      <a:pPr algn="ctr" rtl="0">
                        <a:spcAft>
                          <a:spcPts val="0"/>
                        </a:spcAft>
                      </a:pPr>
                      <a:r>
                        <a:rPr lang="en-US" sz="1600" b="1" dirty="0">
                          <a:effectLst/>
                        </a:rPr>
                        <a:t>65.7</a:t>
                      </a:r>
                      <a:r>
                        <a:rPr lang="ar-SA" sz="1600" b="1" dirty="0">
                          <a:effectLst/>
                        </a:rPr>
                        <a:t>±</a:t>
                      </a:r>
                      <a:r>
                        <a:rPr lang="en-US" sz="1600" b="1" dirty="0" smtClean="0">
                          <a:effectLst/>
                        </a:rPr>
                        <a:t>172.1</a:t>
                      </a:r>
                      <a:endParaRPr lang="en-US" sz="1600" b="1" dirty="0">
                        <a:effectLst/>
                      </a:endParaRPr>
                    </a:p>
                  </a:txBody>
                  <a:tcPr marL="68580" marR="68580" marT="0" marB="0"/>
                </a:tc>
                <a:tc>
                  <a:txBody>
                    <a:bodyPr/>
                    <a:lstStyle/>
                    <a:p>
                      <a:pPr algn="ctr" rtl="0">
                        <a:spcAft>
                          <a:spcPts val="0"/>
                        </a:spcAft>
                      </a:pPr>
                      <a:r>
                        <a:rPr lang="en-US" sz="1600" b="1" dirty="0">
                          <a:effectLst/>
                        </a:rPr>
                        <a:t>12.2</a:t>
                      </a:r>
                      <a:r>
                        <a:rPr lang="ar-SA" sz="1600" b="1" dirty="0">
                          <a:effectLst/>
                        </a:rPr>
                        <a:t>±</a:t>
                      </a:r>
                      <a:r>
                        <a:rPr lang="en-US" sz="1600" b="1" dirty="0" smtClean="0">
                          <a:effectLst/>
                        </a:rPr>
                        <a:t>91.9</a:t>
                      </a:r>
                      <a:endParaRPr lang="en-US" sz="1600" b="1" dirty="0">
                        <a:effectLst/>
                      </a:endParaRPr>
                    </a:p>
                  </a:txBody>
                  <a:tcPr marL="68580" marR="68580" marT="0" marB="0"/>
                </a:tc>
                <a:tc>
                  <a:txBody>
                    <a:bodyPr/>
                    <a:lstStyle/>
                    <a:p>
                      <a:pPr algn="ctr" rtl="1">
                        <a:spcAft>
                          <a:spcPts val="0"/>
                        </a:spcAft>
                      </a:pPr>
                      <a:r>
                        <a:rPr lang="en-US" sz="1600" b="1">
                          <a:effectLst/>
                        </a:rPr>
                        <a:t>Fasting plasma glucose (mmol/L)</a:t>
                      </a:r>
                      <a:endParaRPr lang="en-US" sz="1600" b="1">
                        <a:effectLst/>
                        <a:latin typeface="Times New Roman"/>
                        <a:ea typeface="Times New Roman"/>
                      </a:endParaRPr>
                    </a:p>
                  </a:txBody>
                  <a:tcPr marL="68580" marR="68580" marT="0" marB="0"/>
                </a:tc>
              </a:tr>
              <a:tr h="512056">
                <a:tc>
                  <a:txBody>
                    <a:bodyPr/>
                    <a:lstStyle/>
                    <a:p>
                      <a:pPr algn="ctr" rtl="1">
                        <a:spcAft>
                          <a:spcPts val="0"/>
                        </a:spcAft>
                      </a:pPr>
                      <a:r>
                        <a:rPr lang="en-US" sz="1600" b="1" dirty="0">
                          <a:solidFill>
                            <a:srgbClr val="FF0000"/>
                          </a:solidFill>
                          <a:effectLst/>
                        </a:rPr>
                        <a:t>0.00</a:t>
                      </a:r>
                      <a:endParaRPr lang="en-US" sz="1600" b="1" dirty="0">
                        <a:solidFill>
                          <a:srgbClr val="FF0000"/>
                        </a:solidFill>
                        <a:effectLst/>
                        <a:latin typeface="Times New Roman"/>
                        <a:ea typeface="Times New Roman"/>
                      </a:endParaRPr>
                    </a:p>
                  </a:txBody>
                  <a:tcPr marL="68580" marR="68580" marT="0" marB="0"/>
                </a:tc>
                <a:tc>
                  <a:txBody>
                    <a:bodyPr/>
                    <a:lstStyle/>
                    <a:p>
                      <a:pPr algn="ctr" rtl="1">
                        <a:spcAft>
                          <a:spcPts val="0"/>
                        </a:spcAft>
                      </a:pPr>
                      <a:r>
                        <a:rPr lang="en-US" sz="1600" b="1" dirty="0">
                          <a:effectLst/>
                        </a:rPr>
                        <a:t>53.7</a:t>
                      </a:r>
                      <a:r>
                        <a:rPr lang="ar-SA" sz="1600" b="1" dirty="0">
                          <a:effectLst/>
                        </a:rPr>
                        <a:t>±</a:t>
                      </a:r>
                      <a:r>
                        <a:rPr lang="en-US" sz="1600" b="1" dirty="0" smtClean="0">
                          <a:effectLst/>
                        </a:rPr>
                        <a:t>202.2</a:t>
                      </a:r>
                      <a:endParaRPr lang="en-US" sz="1600" b="1" dirty="0">
                        <a:effectLst/>
                      </a:endParaRPr>
                    </a:p>
                  </a:txBody>
                  <a:tcPr marL="68580" marR="68580" marT="0" marB="0"/>
                </a:tc>
                <a:tc>
                  <a:txBody>
                    <a:bodyPr/>
                    <a:lstStyle/>
                    <a:p>
                      <a:pPr algn="ctr" rtl="0">
                        <a:spcAft>
                          <a:spcPts val="0"/>
                        </a:spcAft>
                      </a:pPr>
                      <a:r>
                        <a:rPr lang="en-US" sz="1600" b="1" dirty="0">
                          <a:effectLst/>
                        </a:rPr>
                        <a:t>48.1</a:t>
                      </a:r>
                      <a:r>
                        <a:rPr lang="ar-SA" sz="1600" b="1" dirty="0">
                          <a:effectLst/>
                        </a:rPr>
                        <a:t>±</a:t>
                      </a:r>
                      <a:r>
                        <a:rPr lang="en-US" sz="1600" b="1" dirty="0" smtClean="0">
                          <a:effectLst/>
                        </a:rPr>
                        <a:t>187.4</a:t>
                      </a:r>
                      <a:endParaRPr lang="en-US" sz="1600" b="1" dirty="0">
                        <a:effectLst/>
                      </a:endParaRPr>
                    </a:p>
                  </a:txBody>
                  <a:tcPr marL="68580" marR="68580" marT="0" marB="0"/>
                </a:tc>
                <a:tc>
                  <a:txBody>
                    <a:bodyPr/>
                    <a:lstStyle/>
                    <a:p>
                      <a:pPr algn="ctr" rtl="1">
                        <a:spcAft>
                          <a:spcPts val="0"/>
                        </a:spcAft>
                      </a:pPr>
                      <a:r>
                        <a:rPr lang="en-US" sz="1600" b="1">
                          <a:effectLst/>
                        </a:rPr>
                        <a:t>Total cholesterol (mmol/L)</a:t>
                      </a:r>
                      <a:endParaRPr lang="en-US" sz="1600" b="1">
                        <a:effectLst/>
                        <a:latin typeface="Times New Roman"/>
                        <a:ea typeface="Times New Roman"/>
                      </a:endParaRPr>
                    </a:p>
                  </a:txBody>
                  <a:tcPr marL="68580" marR="68580" marT="0" marB="0"/>
                </a:tc>
              </a:tr>
              <a:tr h="512056">
                <a:tc>
                  <a:txBody>
                    <a:bodyPr/>
                    <a:lstStyle/>
                    <a:p>
                      <a:pPr algn="ctr" rtl="1">
                        <a:spcAft>
                          <a:spcPts val="0"/>
                        </a:spcAft>
                      </a:pPr>
                      <a:r>
                        <a:rPr lang="en-US" sz="1600" b="1">
                          <a:effectLst/>
                        </a:rPr>
                        <a:t>0.417</a:t>
                      </a:r>
                      <a:endParaRPr lang="en-US" sz="1600" b="1">
                        <a:effectLst/>
                        <a:latin typeface="Times New Roman"/>
                        <a:ea typeface="Times New Roman"/>
                      </a:endParaRPr>
                    </a:p>
                  </a:txBody>
                  <a:tcPr marL="68580" marR="68580" marT="0" marB="0"/>
                </a:tc>
                <a:tc>
                  <a:txBody>
                    <a:bodyPr/>
                    <a:lstStyle/>
                    <a:p>
                      <a:pPr algn="ctr" rtl="1">
                        <a:spcAft>
                          <a:spcPts val="0"/>
                        </a:spcAft>
                      </a:pPr>
                      <a:r>
                        <a:rPr lang="en-US" sz="1600" b="1" dirty="0">
                          <a:effectLst/>
                        </a:rPr>
                        <a:t>29.3</a:t>
                      </a:r>
                      <a:r>
                        <a:rPr lang="ar-SA" sz="1600" b="1" dirty="0">
                          <a:effectLst/>
                        </a:rPr>
                        <a:t>±</a:t>
                      </a:r>
                      <a:r>
                        <a:rPr lang="en-US" sz="1600" b="1" dirty="0" smtClean="0">
                          <a:effectLst/>
                        </a:rPr>
                        <a:t>48.7</a:t>
                      </a:r>
                      <a:endParaRPr lang="en-US" sz="1600" b="1" dirty="0">
                        <a:effectLst/>
                      </a:endParaRPr>
                    </a:p>
                  </a:txBody>
                  <a:tcPr marL="68580" marR="68580" marT="0" marB="0"/>
                </a:tc>
                <a:tc>
                  <a:txBody>
                    <a:bodyPr/>
                    <a:lstStyle/>
                    <a:p>
                      <a:pPr algn="ctr" rtl="0">
                        <a:spcAft>
                          <a:spcPts val="0"/>
                        </a:spcAft>
                      </a:pPr>
                      <a:r>
                        <a:rPr lang="en-US" sz="1600" b="1" dirty="0">
                          <a:effectLst/>
                        </a:rPr>
                        <a:t>25.1</a:t>
                      </a:r>
                      <a:r>
                        <a:rPr lang="ar-SA" sz="1600" b="1" dirty="0">
                          <a:effectLst/>
                        </a:rPr>
                        <a:t>±</a:t>
                      </a:r>
                      <a:r>
                        <a:rPr lang="en-US" sz="1600" b="1" dirty="0" smtClean="0">
                          <a:effectLst/>
                        </a:rPr>
                        <a:t>46.9</a:t>
                      </a:r>
                      <a:endParaRPr lang="en-US" sz="1600" b="1" dirty="0">
                        <a:effectLst/>
                      </a:endParaRPr>
                    </a:p>
                  </a:txBody>
                  <a:tcPr marL="68580" marR="68580" marT="0" marB="0"/>
                </a:tc>
                <a:tc>
                  <a:txBody>
                    <a:bodyPr/>
                    <a:lstStyle/>
                    <a:p>
                      <a:pPr algn="ctr" rtl="1">
                        <a:spcAft>
                          <a:spcPts val="0"/>
                        </a:spcAft>
                      </a:pPr>
                      <a:r>
                        <a:rPr lang="en-US" sz="1600" b="1">
                          <a:effectLst/>
                        </a:rPr>
                        <a:t>HDL cholesterol (mmol/L)</a:t>
                      </a:r>
                      <a:endParaRPr lang="en-US" sz="1600" b="1">
                        <a:effectLst/>
                        <a:latin typeface="Times New Roman"/>
                        <a:ea typeface="Times New Roman"/>
                      </a:endParaRPr>
                    </a:p>
                  </a:txBody>
                  <a:tcPr marL="68580" marR="68580" marT="0" marB="0"/>
                </a:tc>
              </a:tr>
              <a:tr h="512056">
                <a:tc>
                  <a:txBody>
                    <a:bodyPr/>
                    <a:lstStyle/>
                    <a:p>
                      <a:pPr algn="ctr" rtl="1">
                        <a:spcAft>
                          <a:spcPts val="0"/>
                        </a:spcAft>
                      </a:pPr>
                      <a:r>
                        <a:rPr lang="en-US" sz="1600" b="1" dirty="0">
                          <a:solidFill>
                            <a:schemeClr val="tx2"/>
                          </a:solidFill>
                          <a:effectLst/>
                        </a:rPr>
                        <a:t>0.018</a:t>
                      </a:r>
                      <a:endParaRPr lang="en-US" sz="1600" b="1" dirty="0">
                        <a:solidFill>
                          <a:schemeClr val="tx2"/>
                        </a:solidFill>
                        <a:effectLst/>
                        <a:latin typeface="Times New Roman"/>
                        <a:ea typeface="Times New Roman"/>
                      </a:endParaRPr>
                    </a:p>
                  </a:txBody>
                  <a:tcPr marL="68580" marR="68580" marT="0" marB="0"/>
                </a:tc>
                <a:tc>
                  <a:txBody>
                    <a:bodyPr/>
                    <a:lstStyle/>
                    <a:p>
                      <a:pPr algn="ctr" rtl="1">
                        <a:spcAft>
                          <a:spcPts val="0"/>
                        </a:spcAft>
                      </a:pPr>
                      <a:r>
                        <a:rPr lang="en-US" sz="1600" b="1" dirty="0">
                          <a:effectLst/>
                        </a:rPr>
                        <a:t>43.2</a:t>
                      </a:r>
                      <a:r>
                        <a:rPr lang="ar-SA" sz="1600" b="1" dirty="0">
                          <a:effectLst/>
                        </a:rPr>
                        <a:t>±</a:t>
                      </a:r>
                      <a:r>
                        <a:rPr lang="en-US" sz="1600" b="1" dirty="0" smtClean="0">
                          <a:effectLst/>
                        </a:rPr>
                        <a:t>123.3</a:t>
                      </a:r>
                      <a:endParaRPr lang="en-US" sz="1600" b="1" dirty="0">
                        <a:effectLst/>
                      </a:endParaRPr>
                    </a:p>
                  </a:txBody>
                  <a:tcPr marL="68580" marR="68580" marT="0" marB="0"/>
                </a:tc>
                <a:tc>
                  <a:txBody>
                    <a:bodyPr/>
                    <a:lstStyle/>
                    <a:p>
                      <a:pPr algn="ctr" rtl="0">
                        <a:spcAft>
                          <a:spcPts val="0"/>
                        </a:spcAft>
                      </a:pPr>
                      <a:r>
                        <a:rPr lang="en-US" sz="1600" b="1" dirty="0">
                          <a:effectLst/>
                        </a:rPr>
                        <a:t>33.6</a:t>
                      </a:r>
                      <a:r>
                        <a:rPr lang="ar-SA" sz="1600" b="1" dirty="0">
                          <a:effectLst/>
                        </a:rPr>
                        <a:t>±</a:t>
                      </a:r>
                      <a:r>
                        <a:rPr lang="en-US" sz="1600" b="1" dirty="0" smtClean="0">
                          <a:effectLst/>
                        </a:rPr>
                        <a:t>115.8</a:t>
                      </a:r>
                      <a:endParaRPr lang="en-US" sz="1600" b="1" dirty="0">
                        <a:effectLst/>
                      </a:endParaRPr>
                    </a:p>
                  </a:txBody>
                  <a:tcPr marL="68580" marR="68580" marT="0" marB="0"/>
                </a:tc>
                <a:tc>
                  <a:txBody>
                    <a:bodyPr/>
                    <a:lstStyle/>
                    <a:p>
                      <a:pPr algn="ctr" rtl="1">
                        <a:spcAft>
                          <a:spcPts val="0"/>
                        </a:spcAft>
                      </a:pPr>
                      <a:r>
                        <a:rPr lang="en-US" sz="1600" b="1">
                          <a:effectLst/>
                        </a:rPr>
                        <a:t>LDL cholesterol (mmol/L)</a:t>
                      </a:r>
                      <a:endParaRPr lang="en-US" sz="1600" b="1">
                        <a:effectLst/>
                        <a:latin typeface="Times New Roman"/>
                        <a:ea typeface="Times New Roman"/>
                      </a:endParaRPr>
                    </a:p>
                  </a:txBody>
                  <a:tcPr marL="68580" marR="68580" marT="0" marB="0"/>
                </a:tc>
              </a:tr>
              <a:tr h="512056">
                <a:tc>
                  <a:txBody>
                    <a:bodyPr/>
                    <a:lstStyle/>
                    <a:p>
                      <a:pPr algn="ctr" rtl="1">
                        <a:spcAft>
                          <a:spcPts val="0"/>
                        </a:spcAft>
                      </a:pPr>
                      <a:r>
                        <a:rPr lang="en-US" sz="1600" b="1" dirty="0">
                          <a:solidFill>
                            <a:schemeClr val="tx2"/>
                          </a:solidFill>
                          <a:effectLst/>
                        </a:rPr>
                        <a:t>0.001</a:t>
                      </a:r>
                      <a:endParaRPr lang="en-US" sz="1600" b="1" dirty="0">
                        <a:solidFill>
                          <a:schemeClr val="tx2"/>
                        </a:solidFill>
                        <a:effectLst/>
                        <a:latin typeface="Times New Roman"/>
                        <a:ea typeface="Times New Roman"/>
                      </a:endParaRPr>
                    </a:p>
                  </a:txBody>
                  <a:tcPr marL="68580" marR="68580" marT="0" marB="0"/>
                </a:tc>
                <a:tc>
                  <a:txBody>
                    <a:bodyPr/>
                    <a:lstStyle/>
                    <a:p>
                      <a:pPr algn="ctr" rtl="1">
                        <a:spcAft>
                          <a:spcPts val="0"/>
                        </a:spcAft>
                      </a:pPr>
                      <a:r>
                        <a:rPr lang="en-US" sz="1600" b="1" dirty="0">
                          <a:effectLst/>
                        </a:rPr>
                        <a:t>95.5</a:t>
                      </a:r>
                      <a:r>
                        <a:rPr lang="ar-SA" sz="1600" b="1" dirty="0">
                          <a:effectLst/>
                        </a:rPr>
                        <a:t>±</a:t>
                      </a:r>
                      <a:r>
                        <a:rPr lang="en-US" sz="1600" b="1" dirty="0" smtClean="0">
                          <a:effectLst/>
                        </a:rPr>
                        <a:t>180.4</a:t>
                      </a:r>
                      <a:endParaRPr lang="en-US" sz="1600" b="1" dirty="0">
                        <a:effectLst/>
                      </a:endParaRPr>
                    </a:p>
                  </a:txBody>
                  <a:tcPr marL="68580" marR="68580" marT="0" marB="0"/>
                </a:tc>
                <a:tc>
                  <a:txBody>
                    <a:bodyPr/>
                    <a:lstStyle/>
                    <a:p>
                      <a:pPr algn="ctr" rtl="0">
                        <a:spcAft>
                          <a:spcPts val="0"/>
                        </a:spcAft>
                      </a:pPr>
                      <a:r>
                        <a:rPr lang="en-US" sz="1600" b="1" dirty="0">
                          <a:effectLst/>
                        </a:rPr>
                        <a:t>78.7</a:t>
                      </a:r>
                      <a:r>
                        <a:rPr lang="ar-SA" sz="1600" b="1" dirty="0">
                          <a:effectLst/>
                        </a:rPr>
                        <a:t>±</a:t>
                      </a:r>
                      <a:r>
                        <a:rPr lang="en-US" sz="1600" b="1" dirty="0" smtClean="0">
                          <a:effectLst/>
                        </a:rPr>
                        <a:t>155.5</a:t>
                      </a:r>
                      <a:endParaRPr lang="en-US" sz="1600" b="1" dirty="0">
                        <a:effectLst/>
                      </a:endParaRPr>
                    </a:p>
                  </a:txBody>
                  <a:tcPr marL="68580" marR="68580" marT="0" marB="0"/>
                </a:tc>
                <a:tc>
                  <a:txBody>
                    <a:bodyPr/>
                    <a:lstStyle/>
                    <a:p>
                      <a:pPr algn="ctr" rtl="1">
                        <a:spcAft>
                          <a:spcPts val="0"/>
                        </a:spcAft>
                      </a:pPr>
                      <a:r>
                        <a:rPr lang="en-US" sz="1600" b="1" dirty="0">
                          <a:effectLst/>
                        </a:rPr>
                        <a:t>TG</a:t>
                      </a:r>
                      <a:endParaRPr lang="en-US" sz="1600" b="1" dirty="0">
                        <a:effectLst/>
                        <a:latin typeface="Times New Roman"/>
                        <a:ea typeface="Times New Roman"/>
                      </a:endParaRPr>
                    </a:p>
                  </a:txBody>
                  <a:tcPr marL="68580" marR="68580" marT="0" marB="0"/>
                </a:tc>
              </a:tr>
            </a:tbl>
          </a:graphicData>
        </a:graphic>
      </p:graphicFrame>
    </p:spTree>
    <p:extLst>
      <p:ext uri="{BB962C8B-B14F-4D97-AF65-F5344CB8AC3E}">
        <p14:creationId xmlns:p14="http://schemas.microsoft.com/office/powerpoint/2010/main" val="5859446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36144" y="404664"/>
            <a:ext cx="3291840" cy="639762"/>
          </a:xfrm>
        </p:spPr>
        <p:txBody>
          <a:bodyPr/>
          <a:lstStyle/>
          <a:p>
            <a:pPr algn="l"/>
            <a:r>
              <a:rPr lang="en-US" dirty="0" err="1" smtClean="0"/>
              <a:t>pcr</a:t>
            </a:r>
            <a:endParaRPr lang="fa-IR" dirty="0"/>
          </a:p>
        </p:txBody>
      </p:sp>
      <p:sp>
        <p:nvSpPr>
          <p:cNvPr id="5" name="Text Placeholder 4"/>
          <p:cNvSpPr>
            <a:spLocks noGrp="1"/>
          </p:cNvSpPr>
          <p:nvPr>
            <p:ph type="body" sz="quarter" idx="3"/>
          </p:nvPr>
        </p:nvSpPr>
        <p:spPr>
          <a:xfrm>
            <a:off x="0" y="3529311"/>
            <a:ext cx="3528392" cy="639762"/>
          </a:xfrm>
        </p:spPr>
        <p:txBody>
          <a:bodyPr/>
          <a:lstStyle/>
          <a:p>
            <a:pPr algn="ctr"/>
            <a:r>
              <a:rPr lang="en-US" dirty="0" smtClean="0"/>
              <a:t>digestion</a:t>
            </a:r>
            <a:endParaRPr lang="fa-IR" dirty="0"/>
          </a:p>
        </p:txBody>
      </p:sp>
      <p:pic>
        <p:nvPicPr>
          <p:cNvPr id="1026" name="Picture 9"/>
          <p:cNvPicPr>
            <a:picLocks noChangeAspect="1" noChangeArrowheads="1"/>
          </p:cNvPicPr>
          <p:nvPr/>
        </p:nvPicPr>
        <p:blipFill>
          <a:blip r:embed="rId2">
            <a:lum bright="12000"/>
            <a:extLst>
              <a:ext uri="{28A0092B-C50C-407E-A947-70E740481C1C}">
                <a14:useLocalDpi xmlns:a14="http://schemas.microsoft.com/office/drawing/2010/main" val="0"/>
              </a:ext>
            </a:extLst>
          </a:blip>
          <a:srcRect/>
          <a:stretch>
            <a:fillRect/>
          </a:stretch>
        </p:blipFill>
        <p:spPr bwMode="auto">
          <a:xfrm>
            <a:off x="3235922" y="104403"/>
            <a:ext cx="3609067" cy="2820541"/>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16" descr="Image1"/>
          <p:cNvPicPr>
            <a:picLocks noChangeAspect="1" noChangeArrowheads="1"/>
          </p:cNvPicPr>
          <p:nvPr/>
        </p:nvPicPr>
        <p:blipFill>
          <a:blip r:embed="rId3">
            <a:lum bright="12000"/>
            <a:extLst>
              <a:ext uri="{28A0092B-C50C-407E-A947-70E740481C1C}">
                <a14:useLocalDpi xmlns:a14="http://schemas.microsoft.com/office/drawing/2010/main" val="0"/>
              </a:ext>
            </a:extLst>
          </a:blip>
          <a:srcRect/>
          <a:stretch>
            <a:fillRect/>
          </a:stretch>
        </p:blipFill>
        <p:spPr bwMode="auto">
          <a:xfrm>
            <a:off x="3241443" y="3061608"/>
            <a:ext cx="3603546" cy="280074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7524328" y="1438762"/>
            <a:ext cx="889987" cy="369332"/>
          </a:xfrm>
          <a:prstGeom prst="rect">
            <a:avLst/>
          </a:prstGeom>
          <a:ln>
            <a:solidFill>
              <a:srgbClr val="FF0000"/>
            </a:solidFill>
          </a:ln>
        </p:spPr>
        <p:txBody>
          <a:bodyPr wrap="none">
            <a:spAutoFit/>
          </a:bodyPr>
          <a:lstStyle/>
          <a:p>
            <a:r>
              <a:rPr lang="en-US" dirty="0"/>
              <a:t>334bp </a:t>
            </a:r>
            <a:endParaRPr lang="fa-IR" dirty="0"/>
          </a:p>
        </p:txBody>
      </p:sp>
      <p:sp>
        <p:nvSpPr>
          <p:cNvPr id="4" name="Rectangle 3"/>
          <p:cNvSpPr/>
          <p:nvPr/>
        </p:nvSpPr>
        <p:spPr>
          <a:xfrm>
            <a:off x="7144109" y="4092650"/>
            <a:ext cx="1402948" cy="369332"/>
          </a:xfrm>
          <a:prstGeom prst="rect">
            <a:avLst/>
          </a:prstGeom>
        </p:spPr>
        <p:style>
          <a:lnRef idx="2">
            <a:schemeClr val="accent5"/>
          </a:lnRef>
          <a:fillRef idx="1">
            <a:schemeClr val="lt1"/>
          </a:fillRef>
          <a:effectRef idx="0">
            <a:schemeClr val="accent5"/>
          </a:effectRef>
          <a:fontRef idx="minor">
            <a:schemeClr val="dk1"/>
          </a:fontRef>
        </p:style>
        <p:txBody>
          <a:bodyPr wrap="none">
            <a:spAutoFit/>
          </a:bodyPr>
          <a:lstStyle/>
          <a:p>
            <a:r>
              <a:rPr lang="en-US" dirty="0"/>
              <a:t>212, 122bp </a:t>
            </a:r>
            <a:endParaRPr lang="fa-IR" dirty="0"/>
          </a:p>
        </p:txBody>
      </p:sp>
      <p:sp>
        <p:nvSpPr>
          <p:cNvPr id="6" name="Rectangle 5"/>
          <p:cNvSpPr/>
          <p:nvPr/>
        </p:nvSpPr>
        <p:spPr>
          <a:xfrm>
            <a:off x="6764138" y="5491760"/>
            <a:ext cx="2207656" cy="369332"/>
          </a:xfrm>
          <a:prstGeom prst="rect">
            <a:avLst/>
          </a:prstGeom>
        </p:spPr>
        <p:style>
          <a:lnRef idx="2">
            <a:schemeClr val="accent5"/>
          </a:lnRef>
          <a:fillRef idx="1">
            <a:schemeClr val="lt1"/>
          </a:fillRef>
          <a:effectRef idx="0">
            <a:schemeClr val="accent5"/>
          </a:effectRef>
          <a:fontRef idx="minor">
            <a:schemeClr val="dk1"/>
          </a:fontRef>
        </p:style>
        <p:txBody>
          <a:bodyPr wrap="none">
            <a:spAutoFit/>
          </a:bodyPr>
          <a:lstStyle/>
          <a:p>
            <a:r>
              <a:rPr lang="en-US" dirty="0" smtClean="0"/>
              <a:t>212</a:t>
            </a:r>
            <a:r>
              <a:rPr lang="en-US" dirty="0"/>
              <a:t>, </a:t>
            </a:r>
            <a:r>
              <a:rPr lang="en-US" dirty="0" smtClean="0"/>
              <a:t>122bp</a:t>
            </a:r>
            <a:r>
              <a:rPr lang="fa-IR" dirty="0" smtClean="0"/>
              <a:t> </a:t>
            </a:r>
            <a:r>
              <a:rPr lang="fa-IR" dirty="0"/>
              <a:t>و</a:t>
            </a:r>
            <a:r>
              <a:rPr lang="en-US" dirty="0"/>
              <a:t>334 </a:t>
            </a:r>
            <a:r>
              <a:rPr lang="en-US" dirty="0" err="1"/>
              <a:t>bp</a:t>
            </a:r>
            <a:endParaRPr lang="en-US" dirty="0"/>
          </a:p>
        </p:txBody>
      </p:sp>
      <p:cxnSp>
        <p:nvCxnSpPr>
          <p:cNvPr id="8" name="Straight Arrow Connector 7"/>
          <p:cNvCxnSpPr>
            <a:stCxn id="2" idx="1"/>
          </p:cNvCxnSpPr>
          <p:nvPr/>
        </p:nvCxnSpPr>
        <p:spPr>
          <a:xfrm flipH="1">
            <a:off x="6948264" y="1623428"/>
            <a:ext cx="576064" cy="18466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5364088" y="4277316"/>
            <a:ext cx="1584176" cy="807868"/>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cxnSp>
        <p:nvCxnSpPr>
          <p:cNvPr id="12" name="Straight Arrow Connector 11"/>
          <p:cNvCxnSpPr/>
          <p:nvPr/>
        </p:nvCxnSpPr>
        <p:spPr>
          <a:xfrm flipH="1" flipV="1">
            <a:off x="4572000" y="5491760"/>
            <a:ext cx="2016224" cy="184666"/>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208901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137793018"/>
              </p:ext>
            </p:extLst>
          </p:nvPr>
        </p:nvGraphicFramePr>
        <p:xfrm>
          <a:off x="962804" y="1988840"/>
          <a:ext cx="7281604" cy="4310723"/>
        </p:xfrm>
        <a:graphic>
          <a:graphicData uri="http://schemas.openxmlformats.org/drawingml/2006/table">
            <a:tbl>
              <a:tblPr rtl="1" firstRow="1" firstCol="1" bandRow="1">
                <a:tableStyleId>{9DCAF9ED-07DC-4A11-8D7F-57B35C25682E}</a:tableStyleId>
              </a:tblPr>
              <a:tblGrid>
                <a:gridCol w="1346239"/>
                <a:gridCol w="2138892"/>
                <a:gridCol w="1346239"/>
                <a:gridCol w="1238222"/>
                <a:gridCol w="1212012"/>
              </a:tblGrid>
              <a:tr h="432048">
                <a:tc>
                  <a:txBody>
                    <a:bodyPr/>
                    <a:lstStyle/>
                    <a:p>
                      <a:pPr algn="l" rtl="1">
                        <a:spcAft>
                          <a:spcPts val="0"/>
                        </a:spcAft>
                      </a:pPr>
                      <a:r>
                        <a:rPr lang="en-US" sz="1400" b="1" dirty="0">
                          <a:solidFill>
                            <a:schemeClr val="tx2"/>
                          </a:solidFill>
                          <a:effectLst/>
                        </a:rPr>
                        <a:t>P</a:t>
                      </a:r>
                      <a:endParaRPr lang="en-US" sz="1400" b="1" dirty="0">
                        <a:solidFill>
                          <a:schemeClr val="tx2"/>
                        </a:solidFill>
                        <a:effectLst/>
                        <a:latin typeface="Times New Roman"/>
                        <a:ea typeface="Times New Roman"/>
                      </a:endParaRPr>
                    </a:p>
                  </a:txBody>
                  <a:tcPr marL="68580" marR="68580" marT="0" marB="0"/>
                </a:tc>
                <a:tc>
                  <a:txBody>
                    <a:bodyPr/>
                    <a:lstStyle/>
                    <a:p>
                      <a:pPr algn="l" rtl="1">
                        <a:spcAft>
                          <a:spcPts val="0"/>
                        </a:spcAft>
                      </a:pPr>
                      <a:r>
                        <a:rPr lang="en-US" sz="1400" b="1">
                          <a:solidFill>
                            <a:schemeClr val="tx2"/>
                          </a:solidFill>
                          <a:effectLst/>
                        </a:rPr>
                        <a:t>OR</a:t>
                      </a:r>
                      <a:endParaRPr lang="en-US" sz="1400" b="1">
                        <a:solidFill>
                          <a:schemeClr val="tx2"/>
                        </a:solidFill>
                        <a:effectLst/>
                        <a:latin typeface="Times New Roman"/>
                        <a:ea typeface="Times New Roman"/>
                      </a:endParaRPr>
                    </a:p>
                  </a:txBody>
                  <a:tcPr marL="68580" marR="68580" marT="0" marB="0"/>
                </a:tc>
                <a:tc>
                  <a:txBody>
                    <a:bodyPr/>
                    <a:lstStyle/>
                    <a:p>
                      <a:pPr algn="l" rtl="1">
                        <a:spcAft>
                          <a:spcPts val="0"/>
                        </a:spcAft>
                      </a:pPr>
                      <a:r>
                        <a:rPr lang="en-US" sz="1400" b="1">
                          <a:solidFill>
                            <a:schemeClr val="tx2"/>
                          </a:solidFill>
                          <a:effectLst/>
                        </a:rPr>
                        <a:t>Type 2 diabetic</a:t>
                      </a:r>
                    </a:p>
                    <a:p>
                      <a:pPr algn="l" rtl="1">
                        <a:spcAft>
                          <a:spcPts val="0"/>
                        </a:spcAft>
                      </a:pPr>
                      <a:r>
                        <a:rPr lang="en-US" sz="1400" b="1">
                          <a:solidFill>
                            <a:schemeClr val="tx2"/>
                          </a:solidFill>
                          <a:effectLst/>
                        </a:rPr>
                        <a:t>subjects (n =200)</a:t>
                      </a:r>
                      <a:endParaRPr lang="en-US" sz="1400" b="1">
                        <a:solidFill>
                          <a:schemeClr val="tx2"/>
                        </a:solidFill>
                        <a:effectLst/>
                        <a:latin typeface="Times New Roman"/>
                        <a:ea typeface="Times New Roman"/>
                      </a:endParaRPr>
                    </a:p>
                  </a:txBody>
                  <a:tcPr marL="68580" marR="68580" marT="0" marB="0"/>
                </a:tc>
                <a:tc>
                  <a:txBody>
                    <a:bodyPr/>
                    <a:lstStyle/>
                    <a:p>
                      <a:pPr algn="l" rtl="1">
                        <a:spcAft>
                          <a:spcPts val="0"/>
                        </a:spcAft>
                      </a:pPr>
                      <a:r>
                        <a:rPr lang="en-US" sz="1400" b="1" dirty="0">
                          <a:solidFill>
                            <a:schemeClr val="tx2"/>
                          </a:solidFill>
                          <a:effectLst/>
                        </a:rPr>
                        <a:t>NGT subjects</a:t>
                      </a:r>
                    </a:p>
                    <a:p>
                      <a:pPr algn="l" rtl="1">
                        <a:spcAft>
                          <a:spcPts val="0"/>
                        </a:spcAft>
                      </a:pPr>
                      <a:r>
                        <a:rPr lang="en-US" sz="1400" b="1" dirty="0">
                          <a:solidFill>
                            <a:schemeClr val="tx2"/>
                          </a:solidFill>
                          <a:effectLst/>
                        </a:rPr>
                        <a:t>(n =200)</a:t>
                      </a:r>
                      <a:endParaRPr lang="en-US" sz="1400" b="1" dirty="0">
                        <a:solidFill>
                          <a:schemeClr val="tx2"/>
                        </a:solidFill>
                        <a:effectLst/>
                        <a:latin typeface="Times New Roman"/>
                        <a:ea typeface="Times New Roman"/>
                      </a:endParaRPr>
                    </a:p>
                  </a:txBody>
                  <a:tcPr marL="68580" marR="68580" marT="0" marB="0"/>
                </a:tc>
                <a:tc>
                  <a:txBody>
                    <a:bodyPr/>
                    <a:lstStyle/>
                    <a:p>
                      <a:pPr algn="l" rtl="1">
                        <a:spcAft>
                          <a:spcPts val="0"/>
                        </a:spcAft>
                      </a:pPr>
                      <a:r>
                        <a:rPr lang="en-US" sz="1400" b="1" dirty="0">
                          <a:solidFill>
                            <a:schemeClr val="tx2"/>
                          </a:solidFill>
                          <a:effectLst/>
                        </a:rPr>
                        <a:t>Genotype</a:t>
                      </a:r>
                      <a:endParaRPr lang="en-US" sz="1400" b="1" dirty="0">
                        <a:solidFill>
                          <a:schemeClr val="tx2"/>
                        </a:solidFill>
                        <a:effectLst/>
                        <a:latin typeface="Times New Roman"/>
                        <a:ea typeface="Times New Roman"/>
                      </a:endParaRPr>
                    </a:p>
                  </a:txBody>
                  <a:tcPr marL="68580" marR="68580" marT="0" marB="0"/>
                </a:tc>
              </a:tr>
              <a:tr h="345369">
                <a:tc>
                  <a:txBody>
                    <a:bodyPr/>
                    <a:lstStyle/>
                    <a:p>
                      <a:pPr algn="l" rtl="1">
                        <a:spcAft>
                          <a:spcPts val="0"/>
                        </a:spcAft>
                      </a:pPr>
                      <a:r>
                        <a:rPr lang="en-US" sz="1400" b="1">
                          <a:effectLst/>
                        </a:rPr>
                        <a:t> </a:t>
                      </a:r>
                      <a:endParaRPr lang="en-US" sz="1400" b="1">
                        <a:effectLst/>
                        <a:latin typeface="Times New Roman"/>
                        <a:ea typeface="Times New Roman"/>
                      </a:endParaRPr>
                    </a:p>
                  </a:txBody>
                  <a:tcPr marL="68580" marR="68580" marT="0" marB="0"/>
                </a:tc>
                <a:tc>
                  <a:txBody>
                    <a:bodyPr/>
                    <a:lstStyle/>
                    <a:p>
                      <a:pPr algn="l" rtl="1">
                        <a:spcAft>
                          <a:spcPts val="0"/>
                        </a:spcAft>
                      </a:pPr>
                      <a:r>
                        <a:rPr lang="en-US" sz="1400" b="1">
                          <a:effectLst/>
                        </a:rPr>
                        <a:t> </a:t>
                      </a:r>
                      <a:endParaRPr lang="en-US" sz="1400" b="1">
                        <a:effectLst/>
                        <a:latin typeface="Times New Roman"/>
                        <a:ea typeface="Times New Roman"/>
                      </a:endParaRPr>
                    </a:p>
                  </a:txBody>
                  <a:tcPr marL="68580" marR="68580" marT="0" marB="0"/>
                </a:tc>
                <a:tc gridSpan="3">
                  <a:txBody>
                    <a:bodyPr/>
                    <a:lstStyle/>
                    <a:p>
                      <a:pPr algn="l" rtl="1">
                        <a:spcAft>
                          <a:spcPts val="0"/>
                        </a:spcAft>
                      </a:pPr>
                      <a:r>
                        <a:rPr lang="en-US" sz="1400" b="1" dirty="0">
                          <a:effectLst/>
                        </a:rPr>
                        <a:t>rs266729</a:t>
                      </a:r>
                      <a:endParaRPr lang="en-US" sz="1400" b="1" dirty="0">
                        <a:effectLst/>
                        <a:latin typeface="Times New Roman"/>
                        <a:ea typeface="Times New Roman"/>
                      </a:endParaRPr>
                    </a:p>
                  </a:txBody>
                  <a:tcPr marL="68580" marR="68580" marT="0" marB="0"/>
                </a:tc>
                <a:tc hMerge="1">
                  <a:txBody>
                    <a:bodyPr/>
                    <a:lstStyle/>
                    <a:p>
                      <a:pPr rtl="1"/>
                      <a:endParaRPr lang="fa-IR"/>
                    </a:p>
                  </a:txBody>
                  <a:tcPr/>
                </a:tc>
                <a:tc hMerge="1">
                  <a:txBody>
                    <a:bodyPr/>
                    <a:lstStyle/>
                    <a:p>
                      <a:pPr rtl="1"/>
                      <a:endParaRPr lang="fa-IR"/>
                    </a:p>
                  </a:txBody>
                  <a:tcPr/>
                </a:tc>
              </a:tr>
              <a:tr h="498866">
                <a:tc>
                  <a:txBody>
                    <a:bodyPr/>
                    <a:lstStyle/>
                    <a:p>
                      <a:pPr algn="l" rtl="1">
                        <a:spcAft>
                          <a:spcPts val="0"/>
                        </a:spcAft>
                      </a:pPr>
                      <a:r>
                        <a:rPr lang="en-US" sz="1400" b="1" dirty="0">
                          <a:solidFill>
                            <a:srgbClr val="FF0000"/>
                          </a:solidFill>
                          <a:effectLst/>
                        </a:rPr>
                        <a:t>0.038</a:t>
                      </a:r>
                      <a:endParaRPr lang="en-US" sz="1400" b="1" dirty="0">
                        <a:solidFill>
                          <a:srgbClr val="FF0000"/>
                        </a:solidFill>
                        <a:effectLst/>
                        <a:latin typeface="Times New Roman"/>
                        <a:ea typeface="Times New Roman"/>
                      </a:endParaRPr>
                    </a:p>
                  </a:txBody>
                  <a:tcPr marL="68580" marR="68580" marT="0" marB="0"/>
                </a:tc>
                <a:tc>
                  <a:txBody>
                    <a:bodyPr/>
                    <a:lstStyle/>
                    <a:p>
                      <a:pPr algn="l" rtl="1">
                        <a:spcAft>
                          <a:spcPts val="0"/>
                        </a:spcAft>
                      </a:pPr>
                      <a:r>
                        <a:rPr lang="en-US" sz="1400" b="1">
                          <a:effectLst/>
                        </a:rPr>
                        <a:t>1.88(1.037-3.420)</a:t>
                      </a:r>
                      <a:endParaRPr lang="en-US" sz="1400" b="1">
                        <a:effectLst/>
                        <a:latin typeface="Times New Roman"/>
                        <a:ea typeface="Times New Roman"/>
                      </a:endParaRPr>
                    </a:p>
                  </a:txBody>
                  <a:tcPr marL="68580" marR="68580" marT="0" marB="0"/>
                </a:tc>
                <a:tc>
                  <a:txBody>
                    <a:bodyPr/>
                    <a:lstStyle/>
                    <a:p>
                      <a:pPr algn="l" rtl="1">
                        <a:spcAft>
                          <a:spcPts val="0"/>
                        </a:spcAft>
                      </a:pPr>
                      <a:r>
                        <a:rPr lang="en-US" sz="1400" b="1" dirty="0">
                          <a:effectLst/>
                        </a:rPr>
                        <a:t>36(%12)</a:t>
                      </a:r>
                      <a:endParaRPr lang="en-US" sz="1400" b="1" dirty="0">
                        <a:effectLst/>
                        <a:latin typeface="Times New Roman"/>
                        <a:ea typeface="Times New Roman"/>
                      </a:endParaRPr>
                    </a:p>
                  </a:txBody>
                  <a:tcPr marL="68580" marR="68580" marT="0" marB="0"/>
                </a:tc>
                <a:tc>
                  <a:txBody>
                    <a:bodyPr/>
                    <a:lstStyle/>
                    <a:p>
                      <a:pPr algn="l" rtl="1">
                        <a:spcAft>
                          <a:spcPts val="0"/>
                        </a:spcAft>
                      </a:pPr>
                      <a:r>
                        <a:rPr lang="en-US" sz="1400" b="1">
                          <a:effectLst/>
                        </a:rPr>
                        <a:t>19(%6.3)</a:t>
                      </a:r>
                      <a:endParaRPr lang="en-US" sz="1400" b="1">
                        <a:effectLst/>
                        <a:latin typeface="Times New Roman"/>
                        <a:ea typeface="Times New Roman"/>
                      </a:endParaRPr>
                    </a:p>
                  </a:txBody>
                  <a:tcPr marL="68580" marR="68580" marT="0" marB="0"/>
                </a:tc>
                <a:tc>
                  <a:txBody>
                    <a:bodyPr/>
                    <a:lstStyle/>
                    <a:p>
                      <a:pPr algn="l" rtl="1">
                        <a:spcAft>
                          <a:spcPts val="0"/>
                        </a:spcAft>
                      </a:pPr>
                      <a:r>
                        <a:rPr lang="en-US" sz="1400" b="1">
                          <a:effectLst/>
                        </a:rPr>
                        <a:t>GG</a:t>
                      </a:r>
                      <a:endParaRPr lang="en-US" sz="1400" b="1">
                        <a:effectLst/>
                        <a:latin typeface="Times New Roman"/>
                        <a:ea typeface="Times New Roman"/>
                      </a:endParaRPr>
                    </a:p>
                  </a:txBody>
                  <a:tcPr marL="68580" marR="68580" marT="0" marB="0"/>
                </a:tc>
              </a:tr>
              <a:tr h="488073">
                <a:tc>
                  <a:txBody>
                    <a:bodyPr/>
                    <a:lstStyle/>
                    <a:p>
                      <a:pPr algn="l" rtl="1">
                        <a:spcAft>
                          <a:spcPts val="0"/>
                        </a:spcAft>
                      </a:pPr>
                      <a:r>
                        <a:rPr lang="en-US" sz="1400" b="1" dirty="0">
                          <a:effectLst/>
                        </a:rPr>
                        <a:t>0.327</a:t>
                      </a:r>
                      <a:endParaRPr lang="en-US" sz="1400" b="1" dirty="0">
                        <a:effectLst/>
                        <a:latin typeface="Times New Roman"/>
                        <a:ea typeface="Times New Roman"/>
                      </a:endParaRPr>
                    </a:p>
                  </a:txBody>
                  <a:tcPr marL="68580" marR="68580" marT="0" marB="0"/>
                </a:tc>
                <a:tc>
                  <a:txBody>
                    <a:bodyPr/>
                    <a:lstStyle/>
                    <a:p>
                      <a:pPr algn="l" rtl="1">
                        <a:spcAft>
                          <a:spcPts val="0"/>
                        </a:spcAft>
                      </a:pPr>
                      <a:r>
                        <a:rPr lang="en-US" sz="1400" b="1">
                          <a:effectLst/>
                        </a:rPr>
                        <a:t>0.842(0.597-10187) </a:t>
                      </a:r>
                      <a:endParaRPr lang="en-US" sz="1400" b="1">
                        <a:effectLst/>
                        <a:latin typeface="Times New Roman"/>
                        <a:ea typeface="Times New Roman"/>
                      </a:endParaRPr>
                    </a:p>
                  </a:txBody>
                  <a:tcPr marL="68580" marR="68580" marT="0" marB="0"/>
                </a:tc>
                <a:tc>
                  <a:txBody>
                    <a:bodyPr/>
                    <a:lstStyle/>
                    <a:p>
                      <a:pPr algn="l" rtl="0">
                        <a:spcAft>
                          <a:spcPts val="0"/>
                        </a:spcAft>
                      </a:pPr>
                      <a:r>
                        <a:rPr lang="en-US" sz="1400" b="1">
                          <a:effectLst/>
                        </a:rPr>
                        <a:t>100(%33.3)</a:t>
                      </a:r>
                      <a:endParaRPr lang="en-US" sz="1400" b="1">
                        <a:effectLst/>
                        <a:latin typeface="Times New Roman"/>
                        <a:ea typeface="Times New Roman"/>
                      </a:endParaRPr>
                    </a:p>
                  </a:txBody>
                  <a:tcPr marL="68580" marR="68580" marT="0" marB="0"/>
                </a:tc>
                <a:tc>
                  <a:txBody>
                    <a:bodyPr/>
                    <a:lstStyle/>
                    <a:p>
                      <a:pPr algn="l" rtl="1">
                        <a:spcAft>
                          <a:spcPts val="0"/>
                        </a:spcAft>
                      </a:pPr>
                      <a:r>
                        <a:rPr lang="en-US" sz="1400" b="1">
                          <a:effectLst/>
                        </a:rPr>
                        <a:t>118(%39.3)</a:t>
                      </a:r>
                      <a:endParaRPr lang="en-US" sz="1400" b="1">
                        <a:effectLst/>
                        <a:latin typeface="Times New Roman"/>
                        <a:ea typeface="Times New Roman"/>
                      </a:endParaRPr>
                    </a:p>
                  </a:txBody>
                  <a:tcPr marL="68580" marR="68580" marT="0" marB="0"/>
                </a:tc>
                <a:tc>
                  <a:txBody>
                    <a:bodyPr/>
                    <a:lstStyle/>
                    <a:p>
                      <a:pPr algn="l" rtl="1">
                        <a:spcAft>
                          <a:spcPts val="0"/>
                        </a:spcAft>
                      </a:pPr>
                      <a:r>
                        <a:rPr lang="en-US" sz="1400" b="1">
                          <a:effectLst/>
                        </a:rPr>
                        <a:t>GC</a:t>
                      </a:r>
                      <a:endParaRPr lang="en-US" sz="1400" b="1">
                        <a:effectLst/>
                        <a:latin typeface="Times New Roman"/>
                        <a:ea typeface="Times New Roman"/>
                      </a:endParaRPr>
                    </a:p>
                  </a:txBody>
                  <a:tcPr marL="68580" marR="68580" marT="0" marB="0"/>
                </a:tc>
              </a:tr>
              <a:tr h="309393">
                <a:tc>
                  <a:txBody>
                    <a:bodyPr/>
                    <a:lstStyle/>
                    <a:p>
                      <a:pPr algn="l" rtl="1">
                        <a:spcAft>
                          <a:spcPts val="0"/>
                        </a:spcAft>
                      </a:pPr>
                      <a:r>
                        <a:rPr lang="en-US" sz="1400" b="1">
                          <a:effectLst/>
                        </a:rPr>
                        <a:t>Refrence</a:t>
                      </a:r>
                      <a:endParaRPr lang="en-US" sz="1400" b="1">
                        <a:effectLst/>
                        <a:latin typeface="Times New Roman"/>
                        <a:ea typeface="Times New Roman"/>
                      </a:endParaRPr>
                    </a:p>
                  </a:txBody>
                  <a:tcPr marL="68580" marR="68580" marT="0" marB="0"/>
                </a:tc>
                <a:tc>
                  <a:txBody>
                    <a:bodyPr/>
                    <a:lstStyle/>
                    <a:p>
                      <a:pPr algn="l" rtl="1">
                        <a:spcAft>
                          <a:spcPts val="0"/>
                        </a:spcAft>
                      </a:pPr>
                      <a:r>
                        <a:rPr lang="en-US" sz="1400" b="1">
                          <a:effectLst/>
                        </a:rPr>
                        <a:t>Refrence</a:t>
                      </a:r>
                      <a:endParaRPr lang="en-US" sz="1400" b="1">
                        <a:effectLst/>
                        <a:latin typeface="Times New Roman"/>
                        <a:ea typeface="Times New Roman"/>
                      </a:endParaRPr>
                    </a:p>
                  </a:txBody>
                  <a:tcPr marL="68580" marR="68580" marT="0" marB="0"/>
                </a:tc>
                <a:tc>
                  <a:txBody>
                    <a:bodyPr/>
                    <a:lstStyle/>
                    <a:p>
                      <a:pPr algn="l" rtl="0">
                        <a:spcAft>
                          <a:spcPts val="0"/>
                        </a:spcAft>
                      </a:pPr>
                      <a:r>
                        <a:rPr lang="en-US" sz="1400" b="1">
                          <a:effectLst/>
                        </a:rPr>
                        <a:t>164(%54.7)</a:t>
                      </a:r>
                      <a:endParaRPr lang="en-US" sz="1400" b="1">
                        <a:effectLst/>
                        <a:latin typeface="Times New Roman"/>
                        <a:ea typeface="Times New Roman"/>
                      </a:endParaRPr>
                    </a:p>
                  </a:txBody>
                  <a:tcPr marL="68580" marR="68580" marT="0" marB="0"/>
                </a:tc>
                <a:tc>
                  <a:txBody>
                    <a:bodyPr/>
                    <a:lstStyle/>
                    <a:p>
                      <a:pPr algn="l" rtl="1">
                        <a:spcAft>
                          <a:spcPts val="0"/>
                        </a:spcAft>
                      </a:pPr>
                      <a:r>
                        <a:rPr lang="en-US" sz="1400" b="1">
                          <a:effectLst/>
                        </a:rPr>
                        <a:t>163(%54.4)</a:t>
                      </a:r>
                      <a:endParaRPr lang="en-US" sz="1400" b="1">
                        <a:effectLst/>
                        <a:latin typeface="Times New Roman"/>
                        <a:ea typeface="Times New Roman"/>
                      </a:endParaRPr>
                    </a:p>
                  </a:txBody>
                  <a:tcPr marL="68580" marR="68580" marT="0" marB="0"/>
                </a:tc>
                <a:tc>
                  <a:txBody>
                    <a:bodyPr/>
                    <a:lstStyle/>
                    <a:p>
                      <a:pPr algn="l" rtl="1">
                        <a:spcAft>
                          <a:spcPts val="0"/>
                        </a:spcAft>
                      </a:pPr>
                      <a:r>
                        <a:rPr lang="en-US" sz="1400" b="1" dirty="0">
                          <a:effectLst/>
                        </a:rPr>
                        <a:t>CC</a:t>
                      </a:r>
                      <a:endParaRPr lang="en-US" sz="1400" b="1" dirty="0">
                        <a:effectLst/>
                        <a:latin typeface="Times New Roman"/>
                        <a:ea typeface="Times New Roman"/>
                      </a:endParaRPr>
                    </a:p>
                  </a:txBody>
                  <a:tcPr marL="68580" marR="68580" marT="0" marB="0"/>
                </a:tc>
              </a:tr>
              <a:tr h="575614">
                <a:tc>
                  <a:txBody>
                    <a:bodyPr/>
                    <a:lstStyle/>
                    <a:p>
                      <a:pPr algn="l" rtl="1">
                        <a:spcAft>
                          <a:spcPts val="0"/>
                        </a:spcAft>
                      </a:pPr>
                      <a:r>
                        <a:rPr lang="en-US" sz="1400" b="1">
                          <a:effectLst/>
                        </a:rPr>
                        <a:t>0.300</a:t>
                      </a:r>
                      <a:endParaRPr lang="en-US" sz="1400" b="1">
                        <a:effectLst/>
                        <a:latin typeface="Times New Roman"/>
                        <a:ea typeface="Times New Roman"/>
                      </a:endParaRPr>
                    </a:p>
                  </a:txBody>
                  <a:tcPr marL="68580" marR="68580" marT="0" marB="0"/>
                </a:tc>
                <a:tc>
                  <a:txBody>
                    <a:bodyPr/>
                    <a:lstStyle/>
                    <a:p>
                      <a:pPr algn="l" rtl="1">
                        <a:spcAft>
                          <a:spcPts val="0"/>
                        </a:spcAft>
                      </a:pPr>
                      <a:r>
                        <a:rPr lang="en-US" sz="1400" b="1">
                          <a:effectLst/>
                        </a:rPr>
                        <a:t>1.144(0.887-1.475)</a:t>
                      </a:r>
                      <a:endParaRPr lang="en-US" sz="1400" b="1">
                        <a:effectLst/>
                        <a:latin typeface="Times New Roman"/>
                        <a:ea typeface="Times New Roman"/>
                      </a:endParaRPr>
                    </a:p>
                  </a:txBody>
                  <a:tcPr marL="68580" marR="68580" marT="0" marB="0"/>
                </a:tc>
                <a:tc>
                  <a:txBody>
                    <a:bodyPr/>
                    <a:lstStyle/>
                    <a:p>
                      <a:pPr algn="l" rtl="0">
                        <a:spcAft>
                          <a:spcPts val="0"/>
                        </a:spcAft>
                      </a:pPr>
                      <a:r>
                        <a:rPr lang="en-US" sz="1400" b="1">
                          <a:effectLst/>
                        </a:rPr>
                        <a:t>172(%28.7)</a:t>
                      </a:r>
                      <a:endParaRPr lang="en-US" sz="1400" b="1">
                        <a:effectLst/>
                        <a:latin typeface="Times New Roman"/>
                        <a:ea typeface="Times New Roman"/>
                      </a:endParaRPr>
                    </a:p>
                  </a:txBody>
                  <a:tcPr marL="68580" marR="68580" marT="0" marB="0"/>
                </a:tc>
                <a:tc>
                  <a:txBody>
                    <a:bodyPr/>
                    <a:lstStyle/>
                    <a:p>
                      <a:pPr algn="l" rtl="1">
                        <a:spcAft>
                          <a:spcPts val="0"/>
                        </a:spcAft>
                        <a:tabLst>
                          <a:tab pos="412750" algn="l"/>
                        </a:tabLst>
                      </a:pPr>
                      <a:r>
                        <a:rPr lang="en-US" sz="1400" b="1">
                          <a:effectLst/>
                        </a:rPr>
                        <a:t>(%26)	156</a:t>
                      </a:r>
                      <a:endParaRPr lang="en-US" sz="1400" b="1">
                        <a:effectLst/>
                        <a:latin typeface="Times New Roman"/>
                        <a:ea typeface="Times New Roman"/>
                      </a:endParaRPr>
                    </a:p>
                  </a:txBody>
                  <a:tcPr marL="68580" marR="68580" marT="0" marB="0"/>
                </a:tc>
                <a:tc>
                  <a:txBody>
                    <a:bodyPr/>
                    <a:lstStyle/>
                    <a:p>
                      <a:pPr algn="l" rtl="1">
                        <a:spcAft>
                          <a:spcPts val="0"/>
                        </a:spcAft>
                      </a:pPr>
                      <a:r>
                        <a:rPr lang="en-US" sz="1400" b="1">
                          <a:effectLst/>
                        </a:rPr>
                        <a:t>Frequency of G allele</a:t>
                      </a:r>
                      <a:endParaRPr lang="en-US" sz="1400" b="1">
                        <a:effectLst/>
                        <a:latin typeface="Times New Roman"/>
                        <a:ea typeface="Times New Roman"/>
                      </a:endParaRPr>
                    </a:p>
                  </a:txBody>
                  <a:tcPr marL="68580" marR="68580" marT="0" marB="0"/>
                </a:tc>
              </a:tr>
              <a:tr h="575614">
                <a:tc>
                  <a:txBody>
                    <a:bodyPr/>
                    <a:lstStyle/>
                    <a:p>
                      <a:pPr algn="l" rtl="1">
                        <a:spcAft>
                          <a:spcPts val="0"/>
                        </a:spcAft>
                      </a:pPr>
                      <a:r>
                        <a:rPr lang="en-US" sz="1400" b="1">
                          <a:effectLst/>
                        </a:rPr>
                        <a:t>Refrence</a:t>
                      </a:r>
                      <a:endParaRPr lang="en-US" sz="1400" b="1">
                        <a:effectLst/>
                        <a:latin typeface="Times New Roman"/>
                        <a:ea typeface="Times New Roman"/>
                      </a:endParaRPr>
                    </a:p>
                  </a:txBody>
                  <a:tcPr marL="68580" marR="68580" marT="0" marB="0"/>
                </a:tc>
                <a:tc>
                  <a:txBody>
                    <a:bodyPr/>
                    <a:lstStyle/>
                    <a:p>
                      <a:pPr algn="l" rtl="1">
                        <a:spcAft>
                          <a:spcPts val="0"/>
                        </a:spcAft>
                      </a:pPr>
                      <a:r>
                        <a:rPr lang="en-US" sz="1400" b="1">
                          <a:effectLst/>
                        </a:rPr>
                        <a:t>Refrence</a:t>
                      </a:r>
                      <a:endParaRPr lang="en-US" sz="1400" b="1">
                        <a:effectLst/>
                        <a:latin typeface="Times New Roman"/>
                        <a:ea typeface="Times New Roman"/>
                      </a:endParaRPr>
                    </a:p>
                  </a:txBody>
                  <a:tcPr marL="68580" marR="68580" marT="0" marB="0"/>
                </a:tc>
                <a:tc>
                  <a:txBody>
                    <a:bodyPr/>
                    <a:lstStyle/>
                    <a:p>
                      <a:pPr algn="l" rtl="0">
                        <a:spcAft>
                          <a:spcPts val="0"/>
                        </a:spcAft>
                      </a:pPr>
                      <a:r>
                        <a:rPr lang="en-US" sz="1400" b="1">
                          <a:effectLst/>
                        </a:rPr>
                        <a:t>428(%71.3)</a:t>
                      </a:r>
                      <a:endParaRPr lang="en-US" sz="1400" b="1">
                        <a:effectLst/>
                        <a:latin typeface="Times New Roman"/>
                        <a:ea typeface="Times New Roman"/>
                      </a:endParaRPr>
                    </a:p>
                  </a:txBody>
                  <a:tcPr marL="68580" marR="68580" marT="0" marB="0"/>
                </a:tc>
                <a:tc>
                  <a:txBody>
                    <a:bodyPr/>
                    <a:lstStyle/>
                    <a:p>
                      <a:pPr algn="l" rtl="1">
                        <a:spcAft>
                          <a:spcPts val="0"/>
                        </a:spcAft>
                      </a:pPr>
                      <a:r>
                        <a:rPr lang="en-US" sz="1400" b="1">
                          <a:effectLst/>
                        </a:rPr>
                        <a:t>444(%74)</a:t>
                      </a:r>
                      <a:endParaRPr lang="en-US" sz="1400" b="1">
                        <a:effectLst/>
                        <a:latin typeface="Times New Roman"/>
                        <a:ea typeface="Times New Roman"/>
                      </a:endParaRPr>
                    </a:p>
                  </a:txBody>
                  <a:tcPr marL="68580" marR="68580" marT="0" marB="0"/>
                </a:tc>
                <a:tc>
                  <a:txBody>
                    <a:bodyPr/>
                    <a:lstStyle/>
                    <a:p>
                      <a:pPr algn="l" rtl="1">
                        <a:spcAft>
                          <a:spcPts val="0"/>
                        </a:spcAft>
                      </a:pPr>
                      <a:r>
                        <a:rPr lang="en-US" sz="1400" b="1">
                          <a:effectLst/>
                        </a:rPr>
                        <a:t>Frequency of C allele</a:t>
                      </a:r>
                      <a:endParaRPr lang="en-US" sz="1400" b="1">
                        <a:effectLst/>
                        <a:latin typeface="Times New Roman"/>
                        <a:ea typeface="Times New Roman"/>
                      </a:endParaRPr>
                    </a:p>
                  </a:txBody>
                  <a:tcPr marL="68580" marR="68580" marT="0" marB="0"/>
                </a:tc>
              </a:tr>
              <a:tr h="332177">
                <a:tc rowSpan="2">
                  <a:txBody>
                    <a:bodyPr/>
                    <a:lstStyle/>
                    <a:p>
                      <a:pPr algn="l" rtl="1">
                        <a:spcAft>
                          <a:spcPts val="0"/>
                        </a:spcAft>
                      </a:pPr>
                      <a:r>
                        <a:rPr lang="en-US" sz="1400" b="1">
                          <a:effectLst/>
                        </a:rPr>
                        <a:t>0.935</a:t>
                      </a:r>
                      <a:endParaRPr lang="en-US" sz="1400" b="1">
                        <a:effectLst/>
                        <a:latin typeface="Times New Roman"/>
                        <a:ea typeface="Times New Roman"/>
                      </a:endParaRPr>
                    </a:p>
                  </a:txBody>
                  <a:tcPr marL="68580" marR="68580" marT="0" marB="0"/>
                </a:tc>
                <a:tc rowSpan="2">
                  <a:txBody>
                    <a:bodyPr/>
                    <a:lstStyle/>
                    <a:p>
                      <a:pPr algn="l" rtl="1">
                        <a:spcAft>
                          <a:spcPts val="0"/>
                        </a:spcAft>
                      </a:pPr>
                      <a:r>
                        <a:rPr lang="en-US" sz="1400" b="1">
                          <a:effectLst/>
                        </a:rPr>
                        <a:t>1.014(0.735-1.398)</a:t>
                      </a:r>
                      <a:endParaRPr lang="en-US" sz="1400" b="1">
                        <a:effectLst/>
                        <a:latin typeface="Times New Roman"/>
                        <a:ea typeface="Times New Roman"/>
                      </a:endParaRPr>
                    </a:p>
                  </a:txBody>
                  <a:tcPr marL="68580" marR="68580" marT="0" marB="0"/>
                </a:tc>
                <a:tc>
                  <a:txBody>
                    <a:bodyPr/>
                    <a:lstStyle/>
                    <a:p>
                      <a:pPr algn="l" rtl="1">
                        <a:spcAft>
                          <a:spcPts val="0"/>
                        </a:spcAft>
                      </a:pPr>
                      <a:r>
                        <a:rPr lang="en-US" sz="1400" b="1">
                          <a:effectLst/>
                        </a:rPr>
                        <a:t>164(%54.7)</a:t>
                      </a:r>
                      <a:endParaRPr lang="en-US" sz="1400" b="1">
                        <a:effectLst/>
                        <a:latin typeface="Times New Roman"/>
                        <a:ea typeface="Times New Roman"/>
                      </a:endParaRPr>
                    </a:p>
                  </a:txBody>
                  <a:tcPr marL="68580" marR="68580" marT="0" marB="0"/>
                </a:tc>
                <a:tc>
                  <a:txBody>
                    <a:bodyPr/>
                    <a:lstStyle/>
                    <a:p>
                      <a:pPr algn="l" rtl="1">
                        <a:spcAft>
                          <a:spcPts val="0"/>
                        </a:spcAft>
                      </a:pPr>
                      <a:r>
                        <a:rPr lang="en-US" sz="1400" b="1">
                          <a:effectLst/>
                        </a:rPr>
                        <a:t>163(%54.3)</a:t>
                      </a:r>
                      <a:endParaRPr lang="en-US" sz="1400" b="1">
                        <a:effectLst/>
                        <a:latin typeface="Times New Roman"/>
                        <a:ea typeface="Times New Roman"/>
                      </a:endParaRPr>
                    </a:p>
                  </a:txBody>
                  <a:tcPr marL="68580" marR="68580" marT="0" marB="0"/>
                </a:tc>
                <a:tc>
                  <a:txBody>
                    <a:bodyPr/>
                    <a:lstStyle/>
                    <a:p>
                      <a:pPr algn="l" rtl="1">
                        <a:spcAft>
                          <a:spcPts val="0"/>
                        </a:spcAft>
                      </a:pPr>
                      <a:r>
                        <a:rPr lang="en-US" sz="1400" b="1">
                          <a:effectLst/>
                        </a:rPr>
                        <a:t>CC</a:t>
                      </a:r>
                      <a:endParaRPr lang="en-US" sz="1400" b="1">
                        <a:effectLst/>
                        <a:latin typeface="Times New Roman"/>
                        <a:ea typeface="Times New Roman"/>
                      </a:endParaRPr>
                    </a:p>
                  </a:txBody>
                  <a:tcPr marL="68580" marR="68580" marT="0" marB="0"/>
                </a:tc>
              </a:tr>
              <a:tr h="332177">
                <a:tc vMerge="1">
                  <a:txBody>
                    <a:bodyPr/>
                    <a:lstStyle/>
                    <a:p>
                      <a:pPr rtl="1"/>
                      <a:endParaRPr lang="fa-IR"/>
                    </a:p>
                  </a:txBody>
                  <a:tcPr/>
                </a:tc>
                <a:tc vMerge="1">
                  <a:txBody>
                    <a:bodyPr/>
                    <a:lstStyle/>
                    <a:p>
                      <a:pPr rtl="1"/>
                      <a:endParaRPr lang="fa-IR"/>
                    </a:p>
                  </a:txBody>
                  <a:tcPr/>
                </a:tc>
                <a:tc>
                  <a:txBody>
                    <a:bodyPr/>
                    <a:lstStyle/>
                    <a:p>
                      <a:pPr algn="l" rtl="0">
                        <a:spcAft>
                          <a:spcPts val="0"/>
                        </a:spcAft>
                      </a:pPr>
                      <a:r>
                        <a:rPr lang="en-US" sz="1400" b="1">
                          <a:effectLst/>
                        </a:rPr>
                        <a:t>136(%45.3)</a:t>
                      </a:r>
                      <a:endParaRPr lang="en-US" sz="1400" b="1">
                        <a:effectLst/>
                        <a:latin typeface="Times New Roman"/>
                        <a:ea typeface="Times New Roman"/>
                      </a:endParaRPr>
                    </a:p>
                  </a:txBody>
                  <a:tcPr marL="68580" marR="68580" marT="0" marB="0"/>
                </a:tc>
                <a:tc>
                  <a:txBody>
                    <a:bodyPr/>
                    <a:lstStyle/>
                    <a:p>
                      <a:pPr algn="l" rtl="1">
                        <a:spcAft>
                          <a:spcPts val="0"/>
                        </a:spcAft>
                      </a:pPr>
                      <a:r>
                        <a:rPr lang="en-US" sz="1400" b="1">
                          <a:effectLst/>
                        </a:rPr>
                        <a:t>137(%45.7)</a:t>
                      </a:r>
                      <a:endParaRPr lang="en-US" sz="1400" b="1">
                        <a:effectLst/>
                        <a:latin typeface="Times New Roman"/>
                        <a:ea typeface="Times New Roman"/>
                      </a:endParaRPr>
                    </a:p>
                  </a:txBody>
                  <a:tcPr marL="68580" marR="68580" marT="0" marB="0"/>
                </a:tc>
                <a:tc>
                  <a:txBody>
                    <a:bodyPr/>
                    <a:lstStyle/>
                    <a:p>
                      <a:pPr algn="l" rtl="1">
                        <a:spcAft>
                          <a:spcPts val="0"/>
                        </a:spcAft>
                      </a:pPr>
                      <a:r>
                        <a:rPr lang="en-US" sz="1400" b="1" dirty="0">
                          <a:effectLst/>
                        </a:rPr>
                        <a:t>CG+ GG</a:t>
                      </a:r>
                      <a:endParaRPr lang="en-US" sz="1400" b="1" dirty="0">
                        <a:effectLst/>
                        <a:latin typeface="Times New Roman"/>
                        <a:ea typeface="Times New Roman"/>
                      </a:endParaRPr>
                    </a:p>
                  </a:txBody>
                  <a:tcPr marL="68580" marR="68580" marT="0" marB="0"/>
                </a:tc>
              </a:tr>
            </a:tbl>
          </a:graphicData>
        </a:graphic>
      </p:graphicFrame>
      <p:sp>
        <p:nvSpPr>
          <p:cNvPr id="3" name="TextBox 2"/>
          <p:cNvSpPr txBox="1"/>
          <p:nvPr/>
        </p:nvSpPr>
        <p:spPr>
          <a:xfrm>
            <a:off x="35496" y="260648"/>
            <a:ext cx="9001000" cy="830997"/>
          </a:xfrm>
          <a:prstGeom prst="rect">
            <a:avLst/>
          </a:prstGeom>
          <a:noFill/>
        </p:spPr>
        <p:txBody>
          <a:bodyPr wrap="square" rtlCol="1">
            <a:spAutoFit/>
          </a:bodyPr>
          <a:lstStyle/>
          <a:p>
            <a:pPr algn="ctr"/>
            <a:r>
              <a:rPr lang="en-US" sz="2400" b="1" dirty="0">
                <a:solidFill>
                  <a:schemeClr val="tx2"/>
                </a:solidFill>
              </a:rPr>
              <a:t>The genotype and allele frequencies of the ADIPOQ </a:t>
            </a:r>
            <a:r>
              <a:rPr lang="en-US" sz="2400" b="1" dirty="0" smtClean="0">
                <a:solidFill>
                  <a:schemeClr val="tx2"/>
                </a:solidFill>
              </a:rPr>
              <a:t>gene</a:t>
            </a:r>
          </a:p>
          <a:p>
            <a:pPr algn="ctr"/>
            <a:r>
              <a:rPr lang="en-US" sz="2400" b="1" dirty="0" smtClean="0">
                <a:solidFill>
                  <a:schemeClr val="tx2"/>
                </a:solidFill>
              </a:rPr>
              <a:t>polymorphism</a:t>
            </a:r>
            <a:endParaRPr lang="fa-IR" sz="2400" b="1" dirty="0">
              <a:solidFill>
                <a:schemeClr val="tx2"/>
              </a:solidFill>
            </a:endParaRPr>
          </a:p>
        </p:txBody>
      </p:sp>
    </p:spTree>
    <p:extLst>
      <p:ext uri="{BB962C8B-B14F-4D97-AF65-F5344CB8AC3E}">
        <p14:creationId xmlns:p14="http://schemas.microsoft.com/office/powerpoint/2010/main" val="298656048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graphicFrame>
        <p:nvGraphicFramePr>
          <p:cNvPr id="3" name="Object 2"/>
          <p:cNvGraphicFramePr>
            <a:graphicFrameLocks/>
          </p:cNvGraphicFramePr>
          <p:nvPr>
            <p:extLst>
              <p:ext uri="{D42A27DB-BD31-4B8C-83A1-F6EECF244321}">
                <p14:modId xmlns:p14="http://schemas.microsoft.com/office/powerpoint/2010/main" val="3618978775"/>
              </p:ext>
            </p:extLst>
          </p:nvPr>
        </p:nvGraphicFramePr>
        <p:xfrm>
          <a:off x="1115616" y="1556792"/>
          <a:ext cx="6840760" cy="4547592"/>
        </p:xfrm>
        <a:graphic>
          <a:graphicData uri="http://schemas.openxmlformats.org/presentationml/2006/ole">
            <mc:AlternateContent xmlns:mc="http://schemas.openxmlformats.org/markup-compatibility/2006">
              <mc:Choice xmlns:v="urn:schemas-microsoft-com:vml" Requires="v">
                <p:oleObj spid="_x0000_s1050" name="Chart" r:id="rId3" imgW="4804064" imgH="2816596" progId="Excel.Chart.8">
                  <p:embed/>
                </p:oleObj>
              </mc:Choice>
              <mc:Fallback>
                <p:oleObj name="Chart" r:id="rId3" imgW="4804064" imgH="2816596" progId="Excel.Chart.8">
                  <p:embed/>
                  <p:pic>
                    <p:nvPicPr>
                      <p:cNvPr id="0" name="Chart 10"/>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5616" y="1556792"/>
                        <a:ext cx="6840760" cy="4547592"/>
                      </a:xfrm>
                      <a:prstGeom prst="rect">
                        <a:avLst/>
                      </a:prstGeom>
                      <a:noFill/>
                      <a:extLst/>
                    </p:spPr>
                  </p:pic>
                </p:oleObj>
              </mc:Fallback>
            </mc:AlternateContent>
          </a:graphicData>
        </a:graphic>
      </p:graphicFrame>
      <p:sp>
        <p:nvSpPr>
          <p:cNvPr id="4" name="Rectangle 3"/>
          <p:cNvSpPr>
            <a:spLocks noChangeArrowheads="1"/>
          </p:cNvSpPr>
          <p:nvPr/>
        </p:nvSpPr>
        <p:spPr bwMode="auto">
          <a:xfrm>
            <a:off x="0" y="2819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spTree>
    <p:extLst>
      <p:ext uri="{BB962C8B-B14F-4D97-AF65-F5344CB8AC3E}">
        <p14:creationId xmlns:p14="http://schemas.microsoft.com/office/powerpoint/2010/main" val="110530624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927995073"/>
              </p:ext>
            </p:extLst>
          </p:nvPr>
        </p:nvGraphicFramePr>
        <p:xfrm>
          <a:off x="971599" y="1196752"/>
          <a:ext cx="6912769" cy="2523744"/>
        </p:xfrm>
        <a:graphic>
          <a:graphicData uri="http://schemas.openxmlformats.org/drawingml/2006/table">
            <a:tbl>
              <a:tblPr>
                <a:tableStyleId>{5C22544A-7EE6-4342-B048-85BDC9FD1C3A}</a:tableStyleId>
              </a:tblPr>
              <a:tblGrid>
                <a:gridCol w="1450044"/>
                <a:gridCol w="1324552"/>
                <a:gridCol w="1324552"/>
                <a:gridCol w="1985680"/>
                <a:gridCol w="827941"/>
              </a:tblGrid>
              <a:tr h="235416">
                <a:tc rowSpan="2">
                  <a:txBody>
                    <a:bodyPr/>
                    <a:lstStyle/>
                    <a:p>
                      <a:pPr algn="ctr" rtl="1">
                        <a:lnSpc>
                          <a:spcPct val="115000"/>
                        </a:lnSpc>
                        <a:spcAft>
                          <a:spcPts val="0"/>
                        </a:spcAft>
                      </a:pPr>
                      <a:r>
                        <a:rPr lang="en-US" sz="1600" b="1" dirty="0">
                          <a:effectLst/>
                        </a:rPr>
                        <a:t> </a:t>
                      </a:r>
                    </a:p>
                    <a:p>
                      <a:pPr algn="ctr" rtl="1">
                        <a:lnSpc>
                          <a:spcPct val="115000"/>
                        </a:lnSpc>
                        <a:spcAft>
                          <a:spcPts val="0"/>
                        </a:spcAft>
                      </a:pPr>
                      <a:r>
                        <a:rPr lang="en-US" sz="1600" b="1" dirty="0">
                          <a:effectLst/>
                        </a:rPr>
                        <a:t>Genotype</a:t>
                      </a:r>
                      <a:endParaRPr lang="en-US" sz="1600" b="1" dirty="0">
                        <a:effectLst/>
                        <a:latin typeface="Times New Roman"/>
                        <a:ea typeface="Calibri"/>
                        <a:cs typeface="B Zar"/>
                      </a:endParaRPr>
                    </a:p>
                  </a:txBody>
                  <a:tcPr marL="68580" marR="68580" marT="0" marB="0"/>
                </a:tc>
                <a:tc gridSpan="2">
                  <a:txBody>
                    <a:bodyPr/>
                    <a:lstStyle/>
                    <a:p>
                      <a:pPr algn="ctr" rtl="1">
                        <a:lnSpc>
                          <a:spcPct val="115000"/>
                        </a:lnSpc>
                        <a:spcAft>
                          <a:spcPts val="0"/>
                        </a:spcAft>
                      </a:pPr>
                      <a:r>
                        <a:rPr lang="en-US" sz="1600" b="1">
                          <a:effectLst/>
                        </a:rPr>
                        <a:t>SEX</a:t>
                      </a:r>
                      <a:endParaRPr lang="en-US" sz="1600" b="1">
                        <a:effectLst/>
                        <a:latin typeface="Times New Roman"/>
                        <a:ea typeface="Calibri"/>
                        <a:cs typeface="B Zar"/>
                      </a:endParaRPr>
                    </a:p>
                  </a:txBody>
                  <a:tcPr marL="68580" marR="68580" marT="0" marB="0"/>
                </a:tc>
                <a:tc hMerge="1">
                  <a:txBody>
                    <a:bodyPr/>
                    <a:lstStyle/>
                    <a:p>
                      <a:pPr rtl="1"/>
                      <a:endParaRPr lang="fa-IR"/>
                    </a:p>
                  </a:txBody>
                  <a:tcPr/>
                </a:tc>
                <a:tc rowSpan="2">
                  <a:txBody>
                    <a:bodyPr/>
                    <a:lstStyle/>
                    <a:p>
                      <a:pPr algn="ctr" rtl="1">
                        <a:lnSpc>
                          <a:spcPct val="115000"/>
                        </a:lnSpc>
                        <a:spcAft>
                          <a:spcPts val="0"/>
                        </a:spcAft>
                      </a:pPr>
                      <a:r>
                        <a:rPr lang="en-US" sz="1600" b="1">
                          <a:effectLst/>
                        </a:rPr>
                        <a:t>OR</a:t>
                      </a:r>
                      <a:endParaRPr lang="en-US" sz="1600" b="1">
                        <a:effectLst/>
                        <a:latin typeface="Times New Roman"/>
                        <a:ea typeface="Calibri"/>
                        <a:cs typeface="B Zar"/>
                      </a:endParaRPr>
                    </a:p>
                  </a:txBody>
                  <a:tcPr marL="68580" marR="68580" marT="0" marB="0"/>
                </a:tc>
                <a:tc rowSpan="2">
                  <a:txBody>
                    <a:bodyPr/>
                    <a:lstStyle/>
                    <a:p>
                      <a:pPr algn="ctr" rtl="1">
                        <a:lnSpc>
                          <a:spcPct val="115000"/>
                        </a:lnSpc>
                        <a:spcAft>
                          <a:spcPts val="0"/>
                        </a:spcAft>
                      </a:pPr>
                      <a:r>
                        <a:rPr lang="en-US" sz="1600" b="1">
                          <a:effectLst/>
                        </a:rPr>
                        <a:t>P</a:t>
                      </a:r>
                      <a:endParaRPr lang="en-US" sz="1600" b="1">
                        <a:effectLst/>
                        <a:latin typeface="Times New Roman"/>
                        <a:ea typeface="Calibri"/>
                        <a:cs typeface="B Zar"/>
                      </a:endParaRPr>
                    </a:p>
                  </a:txBody>
                  <a:tcPr marL="68580" marR="68580" marT="0" marB="0"/>
                </a:tc>
              </a:tr>
              <a:tr h="256166">
                <a:tc vMerge="1">
                  <a:txBody>
                    <a:bodyPr/>
                    <a:lstStyle/>
                    <a:p>
                      <a:pPr rtl="1"/>
                      <a:endParaRPr lang="fa-IR"/>
                    </a:p>
                  </a:txBody>
                  <a:tcPr/>
                </a:tc>
                <a:tc>
                  <a:txBody>
                    <a:bodyPr/>
                    <a:lstStyle/>
                    <a:p>
                      <a:pPr algn="ctr" rtl="1">
                        <a:lnSpc>
                          <a:spcPct val="115000"/>
                        </a:lnSpc>
                        <a:spcAft>
                          <a:spcPts val="0"/>
                        </a:spcAft>
                      </a:pPr>
                      <a:r>
                        <a:rPr lang="en-US" sz="1600" b="1">
                          <a:effectLst/>
                        </a:rPr>
                        <a:t>male</a:t>
                      </a:r>
                      <a:endParaRPr lang="en-US" sz="1600" b="1">
                        <a:effectLst/>
                        <a:latin typeface="Times New Roman"/>
                        <a:ea typeface="Calibri"/>
                        <a:cs typeface="B Zar"/>
                      </a:endParaRPr>
                    </a:p>
                  </a:txBody>
                  <a:tcPr marL="68580" marR="68580" marT="0" marB="0"/>
                </a:tc>
                <a:tc>
                  <a:txBody>
                    <a:bodyPr/>
                    <a:lstStyle/>
                    <a:p>
                      <a:pPr algn="ctr" rtl="1">
                        <a:lnSpc>
                          <a:spcPct val="115000"/>
                        </a:lnSpc>
                        <a:spcAft>
                          <a:spcPts val="0"/>
                        </a:spcAft>
                      </a:pPr>
                      <a:r>
                        <a:rPr lang="en-US" sz="1600" b="1">
                          <a:effectLst/>
                        </a:rPr>
                        <a:t>female</a:t>
                      </a:r>
                      <a:endParaRPr lang="en-US" sz="1600" b="1">
                        <a:effectLst/>
                        <a:latin typeface="Times New Roman"/>
                        <a:ea typeface="Calibri"/>
                        <a:cs typeface="B Zar"/>
                      </a:endParaRPr>
                    </a:p>
                  </a:txBody>
                  <a:tcPr marL="68580" marR="68580" marT="0" marB="0"/>
                </a:tc>
                <a:tc vMerge="1">
                  <a:txBody>
                    <a:bodyPr/>
                    <a:lstStyle/>
                    <a:p>
                      <a:pPr rtl="1"/>
                      <a:endParaRPr lang="fa-IR"/>
                    </a:p>
                  </a:txBody>
                  <a:tcPr/>
                </a:tc>
                <a:tc vMerge="1">
                  <a:txBody>
                    <a:bodyPr/>
                    <a:lstStyle/>
                    <a:p>
                      <a:pPr rtl="1"/>
                      <a:endParaRPr lang="fa-IR"/>
                    </a:p>
                  </a:txBody>
                  <a:tcPr/>
                </a:tc>
              </a:tr>
              <a:tr h="235416">
                <a:tc>
                  <a:txBody>
                    <a:bodyPr/>
                    <a:lstStyle/>
                    <a:p>
                      <a:pPr algn="ctr" rtl="1">
                        <a:lnSpc>
                          <a:spcPct val="115000"/>
                        </a:lnSpc>
                        <a:spcAft>
                          <a:spcPts val="0"/>
                        </a:spcAft>
                      </a:pPr>
                      <a:r>
                        <a:rPr lang="en-US" sz="1600" b="1">
                          <a:effectLst/>
                        </a:rPr>
                        <a:t>GG</a:t>
                      </a:r>
                      <a:endParaRPr lang="en-US" sz="1600" b="1">
                        <a:effectLst/>
                        <a:latin typeface="Times New Roman"/>
                        <a:ea typeface="Calibri"/>
                        <a:cs typeface="B Zar"/>
                      </a:endParaRPr>
                    </a:p>
                  </a:txBody>
                  <a:tcPr marL="68580" marR="68580" marT="0" marB="0"/>
                </a:tc>
                <a:tc>
                  <a:txBody>
                    <a:bodyPr/>
                    <a:lstStyle/>
                    <a:p>
                      <a:pPr algn="ctr" rtl="1">
                        <a:lnSpc>
                          <a:spcPct val="115000"/>
                        </a:lnSpc>
                        <a:spcAft>
                          <a:spcPts val="0"/>
                        </a:spcAft>
                      </a:pPr>
                      <a:r>
                        <a:rPr lang="en-US" sz="1600" b="1">
                          <a:effectLst/>
                        </a:rPr>
                        <a:t>27(9%)</a:t>
                      </a:r>
                      <a:endParaRPr lang="en-US" sz="1600" b="1">
                        <a:effectLst/>
                        <a:latin typeface="Times New Roman"/>
                        <a:ea typeface="Calibri"/>
                        <a:cs typeface="B Zar"/>
                      </a:endParaRPr>
                    </a:p>
                  </a:txBody>
                  <a:tcPr marL="68580" marR="68580" marT="0" marB="0"/>
                </a:tc>
                <a:tc>
                  <a:txBody>
                    <a:bodyPr/>
                    <a:lstStyle/>
                    <a:p>
                      <a:pPr algn="ctr" rtl="1">
                        <a:lnSpc>
                          <a:spcPct val="115000"/>
                        </a:lnSpc>
                        <a:spcAft>
                          <a:spcPts val="0"/>
                        </a:spcAft>
                      </a:pPr>
                      <a:r>
                        <a:rPr lang="en-US" sz="1600" b="1">
                          <a:effectLst/>
                        </a:rPr>
                        <a:t>28(9.3%)</a:t>
                      </a:r>
                      <a:endParaRPr lang="en-US" sz="1600" b="1">
                        <a:effectLst/>
                        <a:latin typeface="Times New Roman"/>
                        <a:ea typeface="Calibri"/>
                        <a:cs typeface="B Zar"/>
                      </a:endParaRPr>
                    </a:p>
                  </a:txBody>
                  <a:tcPr marL="68580" marR="68580" marT="0" marB="0"/>
                </a:tc>
                <a:tc>
                  <a:txBody>
                    <a:bodyPr/>
                    <a:lstStyle/>
                    <a:p>
                      <a:pPr algn="ctr" rtl="1">
                        <a:lnSpc>
                          <a:spcPct val="115000"/>
                        </a:lnSpc>
                        <a:spcAft>
                          <a:spcPts val="0"/>
                        </a:spcAft>
                      </a:pPr>
                      <a:r>
                        <a:rPr lang="en-US" sz="1600" b="1">
                          <a:effectLst/>
                        </a:rPr>
                        <a:t>1.209(0.682-2.141)</a:t>
                      </a:r>
                      <a:endParaRPr lang="en-US" sz="1600" b="1">
                        <a:effectLst/>
                        <a:latin typeface="Times New Roman"/>
                        <a:ea typeface="Calibri"/>
                        <a:cs typeface="B Zar"/>
                      </a:endParaRPr>
                    </a:p>
                  </a:txBody>
                  <a:tcPr marL="68580" marR="68580" marT="0" marB="0"/>
                </a:tc>
                <a:tc>
                  <a:txBody>
                    <a:bodyPr/>
                    <a:lstStyle/>
                    <a:p>
                      <a:pPr algn="ctr" rtl="1">
                        <a:lnSpc>
                          <a:spcPct val="115000"/>
                        </a:lnSpc>
                        <a:spcAft>
                          <a:spcPts val="0"/>
                        </a:spcAft>
                      </a:pPr>
                      <a:r>
                        <a:rPr lang="en-US" sz="1600" b="1">
                          <a:effectLst/>
                        </a:rPr>
                        <a:t>0.516</a:t>
                      </a:r>
                      <a:endParaRPr lang="en-US" sz="1600" b="1">
                        <a:effectLst/>
                        <a:latin typeface="Times New Roman"/>
                        <a:ea typeface="Calibri"/>
                        <a:cs typeface="B Zar"/>
                      </a:endParaRPr>
                    </a:p>
                  </a:txBody>
                  <a:tcPr marL="68580" marR="68580" marT="0" marB="0"/>
                </a:tc>
              </a:tr>
              <a:tr h="235416">
                <a:tc>
                  <a:txBody>
                    <a:bodyPr/>
                    <a:lstStyle/>
                    <a:p>
                      <a:pPr algn="ctr" rtl="1">
                        <a:lnSpc>
                          <a:spcPct val="115000"/>
                        </a:lnSpc>
                        <a:spcAft>
                          <a:spcPts val="0"/>
                        </a:spcAft>
                      </a:pPr>
                      <a:r>
                        <a:rPr lang="en-US" sz="1600" b="1">
                          <a:effectLst/>
                        </a:rPr>
                        <a:t>GC</a:t>
                      </a:r>
                      <a:endParaRPr lang="en-US" sz="1600" b="1">
                        <a:effectLst/>
                        <a:latin typeface="Times New Roman"/>
                        <a:ea typeface="Calibri"/>
                        <a:cs typeface="B Zar"/>
                      </a:endParaRPr>
                    </a:p>
                  </a:txBody>
                  <a:tcPr marL="68580" marR="68580" marT="0" marB="0"/>
                </a:tc>
                <a:tc>
                  <a:txBody>
                    <a:bodyPr/>
                    <a:lstStyle/>
                    <a:p>
                      <a:pPr algn="ctr" rtl="1">
                        <a:lnSpc>
                          <a:spcPct val="115000"/>
                        </a:lnSpc>
                        <a:spcAft>
                          <a:spcPts val="0"/>
                        </a:spcAft>
                      </a:pPr>
                      <a:r>
                        <a:rPr lang="en-US" sz="1600" b="1">
                          <a:effectLst/>
                        </a:rPr>
                        <a:t>97(32.3%)</a:t>
                      </a:r>
                      <a:endParaRPr lang="en-US" sz="1600" b="1">
                        <a:effectLst/>
                        <a:latin typeface="Times New Roman"/>
                        <a:ea typeface="Calibri"/>
                        <a:cs typeface="B Zar"/>
                      </a:endParaRPr>
                    </a:p>
                  </a:txBody>
                  <a:tcPr marL="68580" marR="68580" marT="0" marB="0"/>
                </a:tc>
                <a:tc>
                  <a:txBody>
                    <a:bodyPr/>
                    <a:lstStyle/>
                    <a:p>
                      <a:pPr algn="ctr" rtl="1">
                        <a:lnSpc>
                          <a:spcPct val="115000"/>
                        </a:lnSpc>
                        <a:spcAft>
                          <a:spcPts val="0"/>
                        </a:spcAft>
                      </a:pPr>
                      <a:r>
                        <a:rPr lang="en-US" sz="1600" b="1">
                          <a:effectLst/>
                        </a:rPr>
                        <a:t>121(40.3%)</a:t>
                      </a:r>
                      <a:endParaRPr lang="en-US" sz="1600" b="1">
                        <a:effectLst/>
                        <a:latin typeface="Times New Roman"/>
                        <a:ea typeface="Calibri"/>
                        <a:cs typeface="B Zar"/>
                      </a:endParaRPr>
                    </a:p>
                  </a:txBody>
                  <a:tcPr marL="68580" marR="68580" marT="0" marB="0"/>
                </a:tc>
                <a:tc>
                  <a:txBody>
                    <a:bodyPr/>
                    <a:lstStyle/>
                    <a:p>
                      <a:pPr algn="ctr" rtl="1">
                        <a:lnSpc>
                          <a:spcPct val="115000"/>
                        </a:lnSpc>
                        <a:spcAft>
                          <a:spcPts val="0"/>
                        </a:spcAft>
                      </a:pPr>
                      <a:r>
                        <a:rPr lang="en-US" sz="1600" b="1">
                          <a:effectLst/>
                        </a:rPr>
                        <a:t>1.454(1.030-2.052)</a:t>
                      </a:r>
                      <a:endParaRPr lang="en-US" sz="1600" b="1">
                        <a:effectLst/>
                        <a:latin typeface="Times New Roman"/>
                        <a:ea typeface="Calibri"/>
                        <a:cs typeface="B Zar"/>
                      </a:endParaRPr>
                    </a:p>
                  </a:txBody>
                  <a:tcPr marL="68580" marR="68580" marT="0" marB="0"/>
                </a:tc>
                <a:tc>
                  <a:txBody>
                    <a:bodyPr/>
                    <a:lstStyle/>
                    <a:p>
                      <a:pPr algn="ctr" rtl="1">
                        <a:lnSpc>
                          <a:spcPct val="115000"/>
                        </a:lnSpc>
                        <a:spcAft>
                          <a:spcPts val="0"/>
                        </a:spcAft>
                      </a:pPr>
                      <a:r>
                        <a:rPr lang="en-US" sz="1600" b="1">
                          <a:effectLst/>
                        </a:rPr>
                        <a:t>0.030</a:t>
                      </a:r>
                      <a:endParaRPr lang="en-US" sz="1600" b="1">
                        <a:effectLst/>
                        <a:latin typeface="Times New Roman"/>
                        <a:ea typeface="Calibri"/>
                        <a:cs typeface="B Zar"/>
                      </a:endParaRPr>
                    </a:p>
                  </a:txBody>
                  <a:tcPr marL="68580" marR="68580" marT="0" marB="0"/>
                </a:tc>
              </a:tr>
              <a:tr h="235416">
                <a:tc>
                  <a:txBody>
                    <a:bodyPr/>
                    <a:lstStyle/>
                    <a:p>
                      <a:pPr algn="ctr" rtl="1">
                        <a:lnSpc>
                          <a:spcPct val="115000"/>
                        </a:lnSpc>
                        <a:spcAft>
                          <a:spcPts val="0"/>
                        </a:spcAft>
                      </a:pPr>
                      <a:r>
                        <a:rPr lang="en-US" sz="1600" b="1">
                          <a:effectLst/>
                        </a:rPr>
                        <a:t>CC</a:t>
                      </a:r>
                      <a:endParaRPr lang="en-US" sz="1600" b="1">
                        <a:effectLst/>
                        <a:latin typeface="Times New Roman"/>
                        <a:ea typeface="Calibri"/>
                        <a:cs typeface="B Zar"/>
                      </a:endParaRPr>
                    </a:p>
                  </a:txBody>
                  <a:tcPr marL="68580" marR="68580" marT="0" marB="0"/>
                </a:tc>
                <a:tc>
                  <a:txBody>
                    <a:bodyPr/>
                    <a:lstStyle/>
                    <a:p>
                      <a:pPr algn="ctr" rtl="1">
                        <a:lnSpc>
                          <a:spcPct val="115000"/>
                        </a:lnSpc>
                        <a:spcAft>
                          <a:spcPts val="0"/>
                        </a:spcAft>
                      </a:pPr>
                      <a:r>
                        <a:rPr lang="en-US" sz="1600" b="1">
                          <a:effectLst/>
                        </a:rPr>
                        <a:t>176(%58.7)</a:t>
                      </a:r>
                      <a:endParaRPr lang="en-US" sz="1600" b="1">
                        <a:effectLst/>
                        <a:latin typeface="Times New Roman"/>
                        <a:ea typeface="Calibri"/>
                        <a:cs typeface="B Zar"/>
                      </a:endParaRPr>
                    </a:p>
                  </a:txBody>
                  <a:tcPr marL="68580" marR="68580" marT="0" marB="0"/>
                </a:tc>
                <a:tc>
                  <a:txBody>
                    <a:bodyPr/>
                    <a:lstStyle/>
                    <a:p>
                      <a:pPr algn="ctr" rtl="1">
                        <a:lnSpc>
                          <a:spcPct val="115000"/>
                        </a:lnSpc>
                        <a:spcAft>
                          <a:spcPts val="0"/>
                        </a:spcAft>
                      </a:pPr>
                      <a:r>
                        <a:rPr lang="en-US" sz="1600" b="1">
                          <a:effectLst/>
                        </a:rPr>
                        <a:t>151(%50.3)</a:t>
                      </a:r>
                      <a:endParaRPr lang="en-US" sz="1600" b="1">
                        <a:effectLst/>
                        <a:latin typeface="Times New Roman"/>
                        <a:ea typeface="Calibri"/>
                        <a:cs typeface="B Zar"/>
                      </a:endParaRPr>
                    </a:p>
                  </a:txBody>
                  <a:tcPr marL="68580" marR="68580" marT="0" marB="0"/>
                </a:tc>
                <a:tc>
                  <a:txBody>
                    <a:bodyPr/>
                    <a:lstStyle/>
                    <a:p>
                      <a:pPr algn="ctr" rtl="1">
                        <a:lnSpc>
                          <a:spcPct val="115000"/>
                        </a:lnSpc>
                        <a:spcAft>
                          <a:spcPts val="0"/>
                        </a:spcAft>
                      </a:pPr>
                      <a:r>
                        <a:rPr lang="en-US" sz="1600" b="1" dirty="0">
                          <a:effectLst/>
                        </a:rPr>
                        <a:t> </a:t>
                      </a:r>
                      <a:endParaRPr lang="en-US" sz="1600" b="1" dirty="0">
                        <a:effectLst/>
                        <a:latin typeface="Times New Roman"/>
                        <a:ea typeface="Calibri"/>
                        <a:cs typeface="B Zar"/>
                      </a:endParaRPr>
                    </a:p>
                  </a:txBody>
                  <a:tcPr marL="68580" marR="68580" marT="0" marB="0"/>
                </a:tc>
                <a:tc>
                  <a:txBody>
                    <a:bodyPr/>
                    <a:lstStyle/>
                    <a:p>
                      <a:pPr algn="ctr" rtl="1">
                        <a:lnSpc>
                          <a:spcPct val="115000"/>
                        </a:lnSpc>
                        <a:spcAft>
                          <a:spcPts val="0"/>
                        </a:spcAft>
                      </a:pPr>
                      <a:r>
                        <a:rPr lang="en-US" sz="1600" b="1">
                          <a:effectLst/>
                        </a:rPr>
                        <a:t> </a:t>
                      </a:r>
                      <a:endParaRPr lang="en-US" sz="1600" b="1">
                        <a:effectLst/>
                        <a:latin typeface="Times New Roman"/>
                        <a:ea typeface="Calibri"/>
                        <a:cs typeface="B Zar"/>
                      </a:endParaRPr>
                    </a:p>
                  </a:txBody>
                  <a:tcPr marL="68580" marR="68580" marT="0" marB="0"/>
                </a:tc>
              </a:tr>
              <a:tr h="235416">
                <a:tc>
                  <a:txBody>
                    <a:bodyPr/>
                    <a:lstStyle/>
                    <a:p>
                      <a:pPr algn="ctr" rtl="1">
                        <a:lnSpc>
                          <a:spcPct val="115000"/>
                        </a:lnSpc>
                        <a:spcAft>
                          <a:spcPts val="0"/>
                        </a:spcAft>
                      </a:pPr>
                      <a:r>
                        <a:rPr lang="en-US" sz="1600" b="1">
                          <a:effectLst/>
                        </a:rPr>
                        <a:t>GG+GC</a:t>
                      </a:r>
                      <a:endParaRPr lang="en-US" sz="1600" b="1">
                        <a:effectLst/>
                        <a:latin typeface="Times New Roman"/>
                        <a:ea typeface="Calibri"/>
                        <a:cs typeface="B Zar"/>
                      </a:endParaRPr>
                    </a:p>
                  </a:txBody>
                  <a:tcPr marL="68580" marR="68580" marT="0" marB="0"/>
                </a:tc>
                <a:tc>
                  <a:txBody>
                    <a:bodyPr/>
                    <a:lstStyle/>
                    <a:p>
                      <a:pPr algn="ctr" rtl="1">
                        <a:lnSpc>
                          <a:spcPct val="115000"/>
                        </a:lnSpc>
                        <a:spcAft>
                          <a:spcPts val="0"/>
                        </a:spcAft>
                      </a:pPr>
                      <a:r>
                        <a:rPr lang="en-US" sz="1600" b="1">
                          <a:effectLst/>
                        </a:rPr>
                        <a:t>124(41.3%)</a:t>
                      </a:r>
                      <a:endParaRPr lang="en-US" sz="1600" b="1">
                        <a:effectLst/>
                        <a:latin typeface="Times New Roman"/>
                        <a:ea typeface="Calibri"/>
                        <a:cs typeface="B Zar"/>
                      </a:endParaRPr>
                    </a:p>
                  </a:txBody>
                  <a:tcPr marL="68580" marR="68580" marT="0" marB="0"/>
                </a:tc>
                <a:tc>
                  <a:txBody>
                    <a:bodyPr/>
                    <a:lstStyle/>
                    <a:p>
                      <a:pPr algn="ctr" rtl="1">
                        <a:lnSpc>
                          <a:spcPct val="115000"/>
                        </a:lnSpc>
                        <a:spcAft>
                          <a:spcPts val="0"/>
                        </a:spcAft>
                      </a:pPr>
                      <a:r>
                        <a:rPr lang="en-US" sz="1600" b="1">
                          <a:effectLst/>
                        </a:rPr>
                        <a:t>149(49.7%)</a:t>
                      </a:r>
                      <a:endParaRPr lang="en-US" sz="1600" b="1">
                        <a:effectLst/>
                        <a:latin typeface="Times New Roman"/>
                        <a:ea typeface="Calibri"/>
                        <a:cs typeface="B Zar"/>
                      </a:endParaRPr>
                    </a:p>
                  </a:txBody>
                  <a:tcPr marL="68580" marR="68580" marT="0" marB="0"/>
                </a:tc>
                <a:tc rowSpan="2">
                  <a:txBody>
                    <a:bodyPr/>
                    <a:lstStyle/>
                    <a:p>
                      <a:pPr algn="ctr" rtl="1">
                        <a:lnSpc>
                          <a:spcPct val="115000"/>
                        </a:lnSpc>
                        <a:spcAft>
                          <a:spcPts val="0"/>
                        </a:spcAft>
                      </a:pPr>
                      <a:r>
                        <a:rPr lang="en-US" sz="1600" b="1">
                          <a:effectLst/>
                        </a:rPr>
                        <a:t>0.714(0.517-0.986)</a:t>
                      </a:r>
                      <a:endParaRPr lang="en-US" sz="1600" b="1">
                        <a:effectLst/>
                        <a:latin typeface="Times New Roman"/>
                        <a:ea typeface="Calibri"/>
                        <a:cs typeface="B Zar"/>
                      </a:endParaRPr>
                    </a:p>
                  </a:txBody>
                  <a:tcPr marL="68580" marR="68580" marT="0" marB="0"/>
                </a:tc>
                <a:tc rowSpan="2">
                  <a:txBody>
                    <a:bodyPr/>
                    <a:lstStyle/>
                    <a:p>
                      <a:pPr algn="ctr" rtl="1">
                        <a:lnSpc>
                          <a:spcPct val="115000"/>
                        </a:lnSpc>
                        <a:spcAft>
                          <a:spcPts val="0"/>
                        </a:spcAft>
                      </a:pPr>
                      <a:r>
                        <a:rPr lang="en-US" sz="1600" b="1" dirty="0" smtClean="0">
                          <a:effectLst/>
                        </a:rPr>
                        <a:t>0.09</a:t>
                      </a:r>
                      <a:endParaRPr lang="en-US" sz="1600" b="1" dirty="0">
                        <a:effectLst/>
                        <a:latin typeface="Times New Roman"/>
                        <a:ea typeface="Calibri"/>
                        <a:cs typeface="B Zar"/>
                      </a:endParaRPr>
                    </a:p>
                  </a:txBody>
                  <a:tcPr marL="68580" marR="68580" marT="0" marB="0"/>
                </a:tc>
              </a:tr>
              <a:tr h="235416">
                <a:tc>
                  <a:txBody>
                    <a:bodyPr/>
                    <a:lstStyle/>
                    <a:p>
                      <a:pPr algn="ctr" rtl="1">
                        <a:lnSpc>
                          <a:spcPct val="115000"/>
                        </a:lnSpc>
                        <a:spcAft>
                          <a:spcPts val="0"/>
                        </a:spcAft>
                      </a:pPr>
                      <a:r>
                        <a:rPr lang="en-US" sz="1600" b="1">
                          <a:effectLst/>
                        </a:rPr>
                        <a:t>CC</a:t>
                      </a:r>
                      <a:endParaRPr lang="en-US" sz="1600" b="1">
                        <a:effectLst/>
                        <a:latin typeface="Times New Roman"/>
                        <a:ea typeface="Calibri"/>
                        <a:cs typeface="B Zar"/>
                      </a:endParaRPr>
                    </a:p>
                  </a:txBody>
                  <a:tcPr marL="68580" marR="68580" marT="0" marB="0"/>
                </a:tc>
                <a:tc>
                  <a:txBody>
                    <a:bodyPr/>
                    <a:lstStyle/>
                    <a:p>
                      <a:pPr algn="ctr" rtl="1">
                        <a:lnSpc>
                          <a:spcPct val="115000"/>
                        </a:lnSpc>
                        <a:spcAft>
                          <a:spcPts val="0"/>
                        </a:spcAft>
                      </a:pPr>
                      <a:r>
                        <a:rPr lang="en-US" sz="1600" b="1" dirty="0">
                          <a:effectLst/>
                        </a:rPr>
                        <a:t>176(58.7%)</a:t>
                      </a:r>
                      <a:endParaRPr lang="en-US" sz="1600" b="1" dirty="0">
                        <a:effectLst/>
                        <a:latin typeface="Times New Roman"/>
                        <a:ea typeface="Calibri"/>
                        <a:cs typeface="B Zar"/>
                      </a:endParaRPr>
                    </a:p>
                  </a:txBody>
                  <a:tcPr marL="68580" marR="68580" marT="0" marB="0"/>
                </a:tc>
                <a:tc>
                  <a:txBody>
                    <a:bodyPr/>
                    <a:lstStyle/>
                    <a:p>
                      <a:pPr algn="ctr" rtl="1">
                        <a:lnSpc>
                          <a:spcPct val="115000"/>
                        </a:lnSpc>
                        <a:spcAft>
                          <a:spcPts val="0"/>
                        </a:spcAft>
                      </a:pPr>
                      <a:r>
                        <a:rPr lang="en-US" sz="1600" b="1">
                          <a:effectLst/>
                        </a:rPr>
                        <a:t>151(50.3%)</a:t>
                      </a:r>
                      <a:endParaRPr lang="en-US" sz="1600" b="1">
                        <a:effectLst/>
                        <a:latin typeface="Times New Roman"/>
                        <a:ea typeface="Calibri"/>
                        <a:cs typeface="B Zar"/>
                      </a:endParaRPr>
                    </a:p>
                  </a:txBody>
                  <a:tcPr marL="68580" marR="68580" marT="0" marB="0"/>
                </a:tc>
                <a:tc vMerge="1">
                  <a:txBody>
                    <a:bodyPr/>
                    <a:lstStyle/>
                    <a:p>
                      <a:pPr rtl="1"/>
                      <a:endParaRPr lang="fa-IR"/>
                    </a:p>
                  </a:txBody>
                  <a:tcPr/>
                </a:tc>
                <a:tc vMerge="1">
                  <a:txBody>
                    <a:bodyPr/>
                    <a:lstStyle/>
                    <a:p>
                      <a:pPr rtl="1"/>
                      <a:endParaRPr lang="fa-IR"/>
                    </a:p>
                  </a:txBody>
                  <a:tcPr/>
                </a:tc>
              </a:tr>
              <a:tr h="491581">
                <a:tc>
                  <a:txBody>
                    <a:bodyPr/>
                    <a:lstStyle/>
                    <a:p>
                      <a:pPr algn="ctr" rtl="1">
                        <a:lnSpc>
                          <a:spcPct val="115000"/>
                        </a:lnSpc>
                        <a:spcAft>
                          <a:spcPts val="0"/>
                        </a:spcAft>
                      </a:pPr>
                      <a:r>
                        <a:rPr lang="en-US" sz="1600" b="1">
                          <a:effectLst/>
                        </a:rPr>
                        <a:t>Frequency of G allele</a:t>
                      </a:r>
                      <a:endParaRPr lang="en-US" sz="1600" b="1">
                        <a:effectLst/>
                        <a:latin typeface="Times New Roman"/>
                        <a:ea typeface="Calibri"/>
                        <a:cs typeface="B Zar"/>
                      </a:endParaRPr>
                    </a:p>
                  </a:txBody>
                  <a:tcPr marL="68580" marR="68580" marT="0" marB="0"/>
                </a:tc>
                <a:tc>
                  <a:txBody>
                    <a:bodyPr/>
                    <a:lstStyle/>
                    <a:p>
                      <a:pPr algn="ctr" rtl="1">
                        <a:lnSpc>
                          <a:spcPct val="115000"/>
                        </a:lnSpc>
                        <a:spcAft>
                          <a:spcPts val="0"/>
                        </a:spcAft>
                      </a:pPr>
                      <a:r>
                        <a:rPr lang="en-US" sz="1600" b="1">
                          <a:effectLst/>
                        </a:rPr>
                        <a:t>%25.2</a:t>
                      </a:r>
                      <a:endParaRPr lang="en-US" sz="1600" b="1">
                        <a:effectLst/>
                        <a:latin typeface="Times New Roman"/>
                        <a:ea typeface="Calibri"/>
                        <a:cs typeface="B Zar"/>
                      </a:endParaRPr>
                    </a:p>
                  </a:txBody>
                  <a:tcPr marL="68580" marR="68580" marT="0" marB="0"/>
                </a:tc>
                <a:tc>
                  <a:txBody>
                    <a:bodyPr/>
                    <a:lstStyle/>
                    <a:p>
                      <a:pPr algn="ctr" rtl="1">
                        <a:lnSpc>
                          <a:spcPct val="115000"/>
                        </a:lnSpc>
                        <a:spcAft>
                          <a:spcPts val="0"/>
                        </a:spcAft>
                      </a:pPr>
                      <a:r>
                        <a:rPr lang="en-US" sz="1600" b="1" dirty="0">
                          <a:effectLst/>
                        </a:rPr>
                        <a:t>%29.5</a:t>
                      </a:r>
                      <a:endParaRPr lang="en-US" sz="1600" b="1" dirty="0">
                        <a:effectLst/>
                        <a:latin typeface="Times New Roman"/>
                        <a:ea typeface="Calibri"/>
                        <a:cs typeface="B Zar"/>
                      </a:endParaRPr>
                    </a:p>
                  </a:txBody>
                  <a:tcPr marL="68580" marR="68580" marT="0" marB="0"/>
                </a:tc>
                <a:tc>
                  <a:txBody>
                    <a:bodyPr/>
                    <a:lstStyle/>
                    <a:p>
                      <a:pPr algn="ctr" rtl="1">
                        <a:lnSpc>
                          <a:spcPct val="115000"/>
                        </a:lnSpc>
                        <a:spcAft>
                          <a:spcPts val="0"/>
                        </a:spcAft>
                      </a:pPr>
                      <a:r>
                        <a:rPr lang="en-US" sz="1600" b="1" dirty="0">
                          <a:effectLst/>
                        </a:rPr>
                        <a:t>1.244(0.965-1.605)</a:t>
                      </a:r>
                      <a:endParaRPr lang="en-US" sz="1600" b="1" dirty="0">
                        <a:effectLst/>
                        <a:latin typeface="Times New Roman"/>
                        <a:ea typeface="Calibri"/>
                        <a:cs typeface="B Zar"/>
                      </a:endParaRPr>
                    </a:p>
                  </a:txBody>
                  <a:tcPr marL="68580" marR="68580" marT="0" marB="0"/>
                </a:tc>
                <a:tc>
                  <a:txBody>
                    <a:bodyPr/>
                    <a:lstStyle/>
                    <a:p>
                      <a:pPr algn="ctr" rtl="1">
                        <a:lnSpc>
                          <a:spcPct val="115000"/>
                        </a:lnSpc>
                        <a:spcAft>
                          <a:spcPts val="0"/>
                        </a:spcAft>
                      </a:pPr>
                      <a:r>
                        <a:rPr lang="en-US" sz="1600" b="1" dirty="0">
                          <a:effectLst/>
                        </a:rPr>
                        <a:t>0.092</a:t>
                      </a:r>
                      <a:endParaRPr lang="en-US" sz="1600" b="1" dirty="0">
                        <a:effectLst/>
                        <a:latin typeface="Times New Roman"/>
                        <a:ea typeface="Calibri"/>
                        <a:cs typeface="B Zar"/>
                      </a:endParaRPr>
                    </a:p>
                  </a:txBody>
                  <a:tcPr marL="68580" marR="68580" marT="0" marB="0"/>
                </a:tc>
              </a:tr>
            </a:tbl>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430814388"/>
              </p:ext>
            </p:extLst>
          </p:nvPr>
        </p:nvGraphicFramePr>
        <p:xfrm>
          <a:off x="2843808" y="3861048"/>
          <a:ext cx="3685654" cy="2842976"/>
        </p:xfrm>
        <a:graphic>
          <a:graphicData uri="http://schemas.openxmlformats.org/presentationml/2006/ole">
            <mc:AlternateContent xmlns:mc="http://schemas.openxmlformats.org/markup-compatibility/2006">
              <mc:Choice xmlns:v="urn:schemas-microsoft-com:vml" Requires="v">
                <p:oleObj spid="_x0000_s3095" name="Chart" r:id="rId3" imgW="2733691" imgH="2104942" progId="Excel.Chart.8">
                  <p:embed/>
                </p:oleObj>
              </mc:Choice>
              <mc:Fallback>
                <p:oleObj name="Chart" r:id="rId3" imgW="2733691" imgH="2104942" progId="Excel.Chart.8">
                  <p:embed/>
                  <p:pic>
                    <p:nvPicPr>
                      <p:cNvPr id="0" name="Chart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43808" y="3861048"/>
                        <a:ext cx="3685654" cy="2842976"/>
                      </a:xfrm>
                      <a:prstGeom prst="rect">
                        <a:avLst/>
                      </a:prstGeom>
                      <a:noFill/>
                    </p:spPr>
                  </p:pic>
                </p:oleObj>
              </mc:Fallback>
            </mc:AlternateContent>
          </a:graphicData>
        </a:graphic>
      </p:graphicFrame>
      <p:sp>
        <p:nvSpPr>
          <p:cNvPr id="2" name="TextBox 1"/>
          <p:cNvSpPr txBox="1"/>
          <p:nvPr/>
        </p:nvSpPr>
        <p:spPr>
          <a:xfrm>
            <a:off x="107504" y="364594"/>
            <a:ext cx="8856984" cy="400110"/>
          </a:xfrm>
          <a:prstGeom prst="rect">
            <a:avLst/>
          </a:prstGeom>
          <a:noFill/>
        </p:spPr>
        <p:txBody>
          <a:bodyPr wrap="square" rtlCol="1">
            <a:spAutoFit/>
          </a:bodyPr>
          <a:lstStyle/>
          <a:p>
            <a:pPr algn="ctr"/>
            <a:r>
              <a:rPr lang="en-US" sz="2000" dirty="0" smtClean="0">
                <a:solidFill>
                  <a:srgbClr val="FF0000"/>
                </a:solidFill>
              </a:rPr>
              <a:t>Sex and </a:t>
            </a:r>
            <a:r>
              <a:rPr lang="en-US" sz="2000" b="1" dirty="0">
                <a:solidFill>
                  <a:srgbClr val="FF0000"/>
                </a:solidFill>
              </a:rPr>
              <a:t>genotype and allele frequencies of the ADIPOQ </a:t>
            </a:r>
            <a:endParaRPr lang="fa-IR" sz="2000" dirty="0">
              <a:solidFill>
                <a:srgbClr val="FF0000"/>
              </a:solidFill>
            </a:endParaRPr>
          </a:p>
        </p:txBody>
      </p:sp>
    </p:spTree>
    <p:extLst>
      <p:ext uri="{BB962C8B-B14F-4D97-AF65-F5344CB8AC3E}">
        <p14:creationId xmlns:p14="http://schemas.microsoft.com/office/powerpoint/2010/main" val="57033512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1520" y="908720"/>
            <a:ext cx="8424936" cy="6555641"/>
          </a:xfrm>
          <a:prstGeom prst="rect">
            <a:avLst/>
          </a:prstGeom>
          <a:noFill/>
        </p:spPr>
        <p:txBody>
          <a:bodyPr wrap="square" rtlCol="1">
            <a:spAutoFit/>
          </a:bodyPr>
          <a:lstStyle/>
          <a:p>
            <a:pPr marL="285750" indent="-285750" algn="l" rtl="0">
              <a:lnSpc>
                <a:spcPct val="150000"/>
              </a:lnSpc>
              <a:buClr>
                <a:schemeClr val="tx2"/>
              </a:buClr>
              <a:buFont typeface="Wingdings" pitchFamily="2" charset="2"/>
              <a:buChar char="Ø"/>
            </a:pPr>
            <a:r>
              <a:rPr lang="en-US" sz="2000" b="1" dirty="0">
                <a:latin typeface="Times New Roman" pitchFamily="18" charset="0"/>
                <a:cs typeface="Times New Roman" pitchFamily="18" charset="0"/>
              </a:rPr>
              <a:t>In this study, the frequency of G allele  in polymorphism RS266729 among non-diabetic and type 2 diabetic subjects, respectively, was 26% and 28.7% . </a:t>
            </a:r>
            <a:endParaRPr lang="en-US" sz="2000" b="1" dirty="0" smtClean="0">
              <a:latin typeface="Times New Roman" pitchFamily="18" charset="0"/>
              <a:cs typeface="Times New Roman" pitchFamily="18" charset="0"/>
            </a:endParaRPr>
          </a:p>
          <a:p>
            <a:pPr marL="285750" indent="-285750" algn="l" rtl="0">
              <a:lnSpc>
                <a:spcPct val="150000"/>
              </a:lnSpc>
              <a:buClr>
                <a:schemeClr val="tx2"/>
              </a:buClr>
              <a:buFont typeface="Wingdings" pitchFamily="2" charset="2"/>
              <a:buChar char="Ø"/>
            </a:pPr>
            <a:r>
              <a:rPr lang="en-US" sz="2000" b="1" dirty="0" smtClean="0">
                <a:latin typeface="Times New Roman" pitchFamily="18" charset="0"/>
                <a:cs typeface="Times New Roman" pitchFamily="18" charset="0"/>
              </a:rPr>
              <a:t> </a:t>
            </a:r>
            <a:r>
              <a:rPr lang="en-US" sz="2000" b="1" dirty="0">
                <a:latin typeface="Times New Roman" pitchFamily="18" charset="0"/>
                <a:cs typeface="Times New Roman" pitchFamily="18" charset="0"/>
              </a:rPr>
              <a:t>in spite of  higher frequency of this allele in diabetic patients was not statistically significant observed. (P ≥ 0.05</a:t>
            </a:r>
            <a:r>
              <a:rPr lang="en-US" sz="2000" b="1" dirty="0" smtClean="0">
                <a:latin typeface="Times New Roman" pitchFamily="18" charset="0"/>
                <a:cs typeface="Times New Roman" pitchFamily="18" charset="0"/>
              </a:rPr>
              <a:t>).</a:t>
            </a:r>
          </a:p>
          <a:p>
            <a:pPr marL="285750" indent="-285750" algn="l" rtl="0">
              <a:lnSpc>
                <a:spcPct val="150000"/>
              </a:lnSpc>
              <a:buClr>
                <a:schemeClr val="tx2"/>
              </a:buClr>
              <a:buFont typeface="Wingdings" pitchFamily="2" charset="2"/>
              <a:buChar char="Ø"/>
            </a:pPr>
            <a:r>
              <a:rPr lang="en-US" sz="2000" b="1" dirty="0" smtClean="0">
                <a:latin typeface="Times New Roman" pitchFamily="18" charset="0"/>
                <a:cs typeface="Times New Roman" pitchFamily="18" charset="0"/>
              </a:rPr>
              <a:t> </a:t>
            </a:r>
            <a:r>
              <a:rPr lang="en-US" sz="2000" b="1" dirty="0">
                <a:latin typeface="Times New Roman" pitchFamily="18" charset="0"/>
                <a:cs typeface="Times New Roman" pitchFamily="18" charset="0"/>
              </a:rPr>
              <a:t>However, the mutant GG genotype distribution was significantly different between the two groups (P ≤ 0.05). </a:t>
            </a:r>
            <a:endParaRPr lang="en-US" sz="2000" b="1" dirty="0" smtClean="0">
              <a:latin typeface="Times New Roman" pitchFamily="18" charset="0"/>
              <a:cs typeface="Times New Roman" pitchFamily="18" charset="0"/>
            </a:endParaRPr>
          </a:p>
          <a:p>
            <a:pPr marL="285750" indent="-285750" algn="l" rtl="0">
              <a:lnSpc>
                <a:spcPct val="150000"/>
              </a:lnSpc>
              <a:buClr>
                <a:schemeClr val="tx2"/>
              </a:buClr>
              <a:buFont typeface="Wingdings" pitchFamily="2" charset="2"/>
              <a:buChar char="Ø"/>
            </a:pPr>
            <a:r>
              <a:rPr lang="en-US" sz="2000" b="1" dirty="0" smtClean="0">
                <a:latin typeface="Times New Roman" pitchFamily="18" charset="0"/>
                <a:cs typeface="Times New Roman" pitchFamily="18" charset="0"/>
              </a:rPr>
              <a:t>these </a:t>
            </a:r>
            <a:r>
              <a:rPr lang="en-US" sz="2000" b="1" dirty="0">
                <a:latin typeface="Times New Roman" pitchFamily="18" charset="0"/>
                <a:cs typeface="Times New Roman" pitchFamily="18" charset="0"/>
              </a:rPr>
              <a:t>results show that the mutant GG genotype  of RS266729 polymorphism in </a:t>
            </a:r>
            <a:r>
              <a:rPr lang="en-US" sz="2000" b="1" dirty="0" err="1">
                <a:latin typeface="Times New Roman" pitchFamily="18" charset="0"/>
                <a:cs typeface="Times New Roman" pitchFamily="18" charset="0"/>
              </a:rPr>
              <a:t>adiponectin</a:t>
            </a:r>
            <a:r>
              <a:rPr lang="en-US" sz="2000" b="1" dirty="0">
                <a:latin typeface="Times New Roman" pitchFamily="18" charset="0"/>
                <a:cs typeface="Times New Roman" pitchFamily="18" charset="0"/>
              </a:rPr>
              <a:t> gene are related with  higher levels of FBS and is likely to propel people to be involved in type 2 diabetes</a:t>
            </a:r>
            <a:r>
              <a:rPr lang="en-US" sz="2000" b="1" dirty="0" smtClean="0">
                <a:latin typeface="Times New Roman" pitchFamily="18" charset="0"/>
                <a:cs typeface="Times New Roman" pitchFamily="18" charset="0"/>
              </a:rPr>
              <a:t>.</a:t>
            </a:r>
          </a:p>
          <a:p>
            <a:pPr marL="285750" indent="-285750" algn="l" rtl="0">
              <a:lnSpc>
                <a:spcPct val="150000"/>
              </a:lnSpc>
              <a:buClr>
                <a:schemeClr val="tx2"/>
              </a:buClr>
              <a:buFont typeface="Wingdings" pitchFamily="2" charset="2"/>
              <a:buChar char="Ø"/>
            </a:pPr>
            <a:r>
              <a:rPr lang="en-US" sz="2000" b="1" dirty="0" smtClean="0">
                <a:latin typeface="Times New Roman" pitchFamily="18" charset="0"/>
                <a:cs typeface="Times New Roman" pitchFamily="18" charset="0"/>
              </a:rPr>
              <a:t>Future </a:t>
            </a:r>
            <a:r>
              <a:rPr lang="en-US" sz="2000" b="1" dirty="0">
                <a:latin typeface="Times New Roman" pitchFamily="18" charset="0"/>
                <a:cs typeface="Times New Roman" pitchFamily="18" charset="0"/>
              </a:rPr>
              <a:t>studies in larger populations are required to confirm our findings and may indicate the presence of yet to be defined genetic risk factors for T2D.</a:t>
            </a:r>
          </a:p>
          <a:p>
            <a:pPr marL="285750" indent="-285750" algn="l" rtl="0">
              <a:lnSpc>
                <a:spcPct val="150000"/>
              </a:lnSpc>
              <a:buClr>
                <a:schemeClr val="tx2"/>
              </a:buClr>
              <a:buFont typeface="Wingdings" pitchFamily="2" charset="2"/>
              <a:buChar char="Ø"/>
            </a:pPr>
            <a:endParaRPr lang="fa-IR" sz="2000" b="1" dirty="0">
              <a:latin typeface="Times New Roman" pitchFamily="18" charset="0"/>
              <a:cs typeface="Times New Roman" pitchFamily="18" charset="0"/>
            </a:endParaRPr>
          </a:p>
        </p:txBody>
      </p:sp>
      <p:sp>
        <p:nvSpPr>
          <p:cNvPr id="5" name="TextBox 4"/>
          <p:cNvSpPr txBox="1"/>
          <p:nvPr/>
        </p:nvSpPr>
        <p:spPr>
          <a:xfrm>
            <a:off x="611560" y="404664"/>
            <a:ext cx="3240360" cy="769441"/>
          </a:xfrm>
          <a:prstGeom prst="rect">
            <a:avLst/>
          </a:prstGeom>
          <a:noFill/>
        </p:spPr>
        <p:txBody>
          <a:bodyPr wrap="square" rtlCol="1">
            <a:spAutoFit/>
          </a:bodyPr>
          <a:lstStyle/>
          <a:p>
            <a:r>
              <a:rPr lang="en-US" sz="4400" b="1" dirty="0" smtClean="0">
                <a:solidFill>
                  <a:schemeClr val="tx2"/>
                </a:solidFill>
                <a:latin typeface="Times New Roman" pitchFamily="18" charset="0"/>
                <a:cs typeface="Times New Roman" pitchFamily="18" charset="0"/>
              </a:rPr>
              <a:t>Discussion</a:t>
            </a:r>
            <a:endParaRPr lang="fa-IR" sz="4400" b="1" dirty="0">
              <a:solidFill>
                <a:schemeClr val="tx2"/>
              </a:solidFill>
              <a:latin typeface="Times New Roman" pitchFamily="18" charset="0"/>
              <a:cs typeface="Times New Roman" pitchFamily="18" charset="0"/>
            </a:endParaRPr>
          </a:p>
        </p:txBody>
      </p:sp>
    </p:spTree>
    <p:extLst>
      <p:ext uri="{BB962C8B-B14F-4D97-AF65-F5344CB8AC3E}">
        <p14:creationId xmlns:p14="http://schemas.microsoft.com/office/powerpoint/2010/main" val="163586269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E:\amuzeshi\frame photo\Autumn Frames (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512" y="0"/>
            <a:ext cx="9073008"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987824" y="1912764"/>
            <a:ext cx="3168352" cy="3139321"/>
          </a:xfrm>
          <a:prstGeom prst="rect">
            <a:avLst/>
          </a:prstGeom>
          <a:noFill/>
        </p:spPr>
        <p:txBody>
          <a:bodyPr wrap="square" rtlCol="1">
            <a:spAutoFit/>
          </a:bodyPr>
          <a:lstStyle/>
          <a:p>
            <a:pPr algn="ctr"/>
            <a:r>
              <a:rPr lang="en-US" sz="6600" b="1" dirty="0" smtClean="0">
                <a:latin typeface="Blackadder ITC" pitchFamily="82" charset="0"/>
              </a:rPr>
              <a:t>Thanks for your attention</a:t>
            </a:r>
            <a:endParaRPr lang="fa-IR" sz="6600" b="1" dirty="0">
              <a:latin typeface="Blackadder ITC" pitchFamily="82" charset="0"/>
            </a:endParaRPr>
          </a:p>
        </p:txBody>
      </p:sp>
    </p:spTree>
    <p:extLst>
      <p:ext uri="{BB962C8B-B14F-4D97-AF65-F5344CB8AC3E}">
        <p14:creationId xmlns:p14="http://schemas.microsoft.com/office/powerpoint/2010/main" val="41278140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7704" y="2060848"/>
            <a:ext cx="5791200" cy="1371600"/>
          </a:xfrm>
        </p:spPr>
        <p:txBody>
          <a:bodyPr/>
          <a:lstStyle/>
          <a:p>
            <a:r>
              <a:rPr lang="en-US" dirty="0" smtClean="0"/>
              <a:t>INTRODUCTION</a:t>
            </a:r>
            <a:endParaRPr lang="fa-IR" dirty="0"/>
          </a:p>
        </p:txBody>
      </p:sp>
    </p:spTree>
    <p:extLst>
      <p:ext uri="{BB962C8B-B14F-4D97-AF65-F5344CB8AC3E}">
        <p14:creationId xmlns:p14="http://schemas.microsoft.com/office/powerpoint/2010/main" val="11246071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Rot="1" noChangeArrowheads="1"/>
          </p:cNvSpPr>
          <p:nvPr>
            <p:ph type="title"/>
          </p:nvPr>
        </p:nvSpPr>
        <p:spPr>
          <a:xfrm>
            <a:off x="457200" y="-171400"/>
            <a:ext cx="7787208" cy="1371600"/>
          </a:xfrm>
        </p:spPr>
        <p:txBody>
          <a:bodyPr/>
          <a:lstStyle/>
          <a:p>
            <a:pPr algn="ctr"/>
            <a:r>
              <a:rPr lang="en-US" b="1" dirty="0">
                <a:latin typeface="Times New Roman" pitchFamily="18" charset="0"/>
                <a:cs typeface="Times New Roman" pitchFamily="18" charset="0"/>
              </a:rPr>
              <a:t>What is </a:t>
            </a:r>
            <a:r>
              <a:rPr lang="en-US" b="1" dirty="0" err="1">
                <a:latin typeface="Times New Roman" pitchFamily="18" charset="0"/>
                <a:cs typeface="Times New Roman" pitchFamily="18" charset="0"/>
              </a:rPr>
              <a:t>Adiponectin</a:t>
            </a:r>
            <a:r>
              <a:rPr lang="en-US" b="1" dirty="0">
                <a:latin typeface="Times New Roman" pitchFamily="18" charset="0"/>
                <a:cs typeface="Times New Roman" pitchFamily="18" charset="0"/>
              </a:rPr>
              <a:t>??</a:t>
            </a:r>
          </a:p>
        </p:txBody>
      </p:sp>
      <p:sp>
        <p:nvSpPr>
          <p:cNvPr id="15363" name="Rectangle 3"/>
          <p:cNvSpPr>
            <a:spLocks noGrp="1" noRot="1" noChangeArrowheads="1"/>
          </p:cNvSpPr>
          <p:nvPr>
            <p:ph idx="1"/>
          </p:nvPr>
        </p:nvSpPr>
        <p:spPr>
          <a:xfrm>
            <a:off x="457200" y="1484784"/>
            <a:ext cx="7620000" cy="4373563"/>
          </a:xfrm>
        </p:spPr>
        <p:txBody>
          <a:bodyPr/>
          <a:lstStyle/>
          <a:p>
            <a:pPr marL="342900" indent="-342900" algn="l" rtl="0">
              <a:lnSpc>
                <a:spcPct val="150000"/>
              </a:lnSpc>
              <a:buClr>
                <a:srgbClr val="C00000"/>
              </a:buClr>
              <a:buFont typeface="Wingdings" pitchFamily="2" charset="2"/>
              <a:buChar char="Ø"/>
            </a:pPr>
            <a:r>
              <a:rPr lang="en-US" dirty="0">
                <a:latin typeface="Times New Roman" pitchFamily="18" charset="0"/>
                <a:cs typeface="Times New Roman" pitchFamily="18" charset="0"/>
              </a:rPr>
              <a:t>A signaling molecule that is secreted from white and brown adipose tissue.</a:t>
            </a:r>
          </a:p>
          <a:p>
            <a:pPr marL="342900" indent="-342900" algn="l" rtl="0">
              <a:lnSpc>
                <a:spcPct val="150000"/>
              </a:lnSpc>
              <a:buClr>
                <a:srgbClr val="C00000"/>
              </a:buClr>
              <a:buFont typeface="Wingdings" pitchFamily="2" charset="2"/>
              <a:buChar char="Ø"/>
            </a:pPr>
            <a:r>
              <a:rPr lang="en-US" dirty="0">
                <a:latin typeface="Times New Roman" pitchFamily="18" charset="0"/>
                <a:cs typeface="Times New Roman" pitchFamily="18" charset="0"/>
              </a:rPr>
              <a:t>Composed of 247 amino acids.</a:t>
            </a:r>
          </a:p>
          <a:p>
            <a:pPr marL="342900" indent="-342900" algn="l" rtl="0">
              <a:lnSpc>
                <a:spcPct val="150000"/>
              </a:lnSpc>
              <a:buClr>
                <a:srgbClr val="C00000"/>
              </a:buClr>
              <a:buFont typeface="Wingdings" pitchFamily="2" charset="2"/>
              <a:buChar char="Ø"/>
            </a:pPr>
            <a:r>
              <a:rPr lang="en-US" dirty="0">
                <a:latin typeface="Times New Roman" pitchFamily="18" charset="0"/>
                <a:cs typeface="Times New Roman" pitchFamily="18" charset="0"/>
              </a:rPr>
              <a:t>Accounts for 0.05 % of total serum protein.</a:t>
            </a:r>
          </a:p>
          <a:p>
            <a:pPr marL="342900" indent="-342900" algn="l" rtl="0">
              <a:lnSpc>
                <a:spcPct val="150000"/>
              </a:lnSpc>
              <a:buClr>
                <a:srgbClr val="C00000"/>
              </a:buClr>
              <a:buFont typeface="Wingdings" pitchFamily="2" charset="2"/>
              <a:buChar char="Ø"/>
            </a:pPr>
            <a:r>
              <a:rPr lang="en-US" dirty="0">
                <a:latin typeface="Times New Roman" pitchFamily="18" charset="0"/>
                <a:cs typeface="Times New Roman" pitchFamily="18" charset="0"/>
              </a:rPr>
              <a:t>Concentration: </a:t>
            </a:r>
            <a:r>
              <a:rPr lang="en-US" altLang="zh-CN" dirty="0">
                <a:latin typeface="Times New Roman" pitchFamily="18" charset="0"/>
                <a:ea typeface="SimSun" pitchFamily="2" charset="-122"/>
                <a:cs typeface="Times New Roman" pitchFamily="18" charset="0"/>
              </a:rPr>
              <a:t>2~20 </a:t>
            </a:r>
            <a:r>
              <a:rPr lang="en-US" altLang="zh-CN" dirty="0" err="1">
                <a:latin typeface="Times New Roman" pitchFamily="18" charset="0"/>
                <a:ea typeface="SimSun" pitchFamily="2" charset="-122"/>
                <a:cs typeface="Times New Roman" pitchFamily="18" charset="0"/>
              </a:rPr>
              <a:t>μg</a:t>
            </a:r>
            <a:r>
              <a:rPr lang="en-US" altLang="zh-CN" dirty="0">
                <a:latin typeface="Times New Roman" pitchFamily="18" charset="0"/>
                <a:ea typeface="SimSun" pitchFamily="2" charset="-122"/>
                <a:cs typeface="Times New Roman" pitchFamily="18" charset="0"/>
              </a:rPr>
              <a:t>/mL in the blood </a:t>
            </a:r>
          </a:p>
          <a:p>
            <a:pPr marL="342900" indent="-342900" algn="l" rtl="0">
              <a:lnSpc>
                <a:spcPct val="150000"/>
              </a:lnSpc>
              <a:buClr>
                <a:srgbClr val="C00000"/>
              </a:buClr>
              <a:buFont typeface="Wingdings" pitchFamily="2" charset="2"/>
              <a:buChar char="Ø"/>
            </a:pPr>
            <a:endParaRPr lang="en-US" dirty="0">
              <a:latin typeface="Times New Roman" pitchFamily="18" charset="0"/>
              <a:cs typeface="Times New Roman" pitchFamily="18" charset="0"/>
            </a:endParaRPr>
          </a:p>
        </p:txBody>
      </p:sp>
      <p:sp>
        <p:nvSpPr>
          <p:cNvPr id="4" name="AutoShape 4"/>
          <p:cNvSpPr>
            <a:spLocks noChangeArrowheads="1"/>
          </p:cNvSpPr>
          <p:nvPr/>
        </p:nvSpPr>
        <p:spPr bwMode="auto">
          <a:xfrm>
            <a:off x="827658" y="4796680"/>
            <a:ext cx="7272734" cy="1440632"/>
          </a:xfrm>
          <a:prstGeom prst="roundRect">
            <a:avLst>
              <a:gd name="adj" fmla="val 14366"/>
            </a:avLst>
          </a:prstGeom>
          <a:noFill/>
          <a:ln w="28575">
            <a:solidFill>
              <a:srgbClr val="A50021"/>
            </a:solidFill>
            <a:round/>
            <a:headEnd/>
            <a:tailEnd/>
          </a:ln>
          <a:effectLst/>
        </p:spPr>
        <p:txBody>
          <a:bodyPr wrap="none" anchor="ctr"/>
          <a:lstStyle/>
          <a:p>
            <a:pPr algn="ctr">
              <a:spcBef>
                <a:spcPct val="20000"/>
              </a:spcBef>
            </a:pPr>
            <a:r>
              <a:rPr kumimoji="1" lang="en-US" altLang="zh-CN" sz="2800" b="1" dirty="0" err="1">
                <a:solidFill>
                  <a:schemeClr val="tx2"/>
                </a:solidFill>
                <a:latin typeface="Times New Roman" pitchFamily="18" charset="0"/>
              </a:rPr>
              <a:t>Adiponectin</a:t>
            </a:r>
            <a:r>
              <a:rPr kumimoji="1" lang="en-US" altLang="zh-CN" sz="2800" b="1" dirty="0">
                <a:solidFill>
                  <a:schemeClr val="tx2"/>
                </a:solidFill>
                <a:latin typeface="Times New Roman" pitchFamily="18" charset="0"/>
              </a:rPr>
              <a:t> </a:t>
            </a:r>
            <a:r>
              <a:rPr kumimoji="1" lang="en-US" altLang="zh-CN" sz="2800" b="1" dirty="0">
                <a:latin typeface="Times New Roman" pitchFamily="18" charset="0"/>
              </a:rPr>
              <a:t>is one such </a:t>
            </a:r>
            <a:r>
              <a:rPr kumimoji="1" lang="en-US" altLang="zh-CN" sz="2800" b="1" dirty="0" err="1">
                <a:solidFill>
                  <a:schemeClr val="tx2"/>
                </a:solidFill>
                <a:latin typeface="Times New Roman" pitchFamily="18" charset="0"/>
              </a:rPr>
              <a:t>adipokine</a:t>
            </a:r>
            <a:endParaRPr kumimoji="1" lang="en-US" altLang="zh-CN" sz="2800" b="1" dirty="0">
              <a:solidFill>
                <a:schemeClr val="tx2"/>
              </a:solidFill>
              <a:latin typeface="Times New Roman" pitchFamily="18" charset="0"/>
            </a:endParaRPr>
          </a:p>
          <a:p>
            <a:pPr algn="ctr">
              <a:spcBef>
                <a:spcPct val="20000"/>
              </a:spcBef>
            </a:pPr>
            <a:r>
              <a:rPr kumimoji="1" lang="en-US" altLang="zh-CN" sz="2800" b="1" dirty="0">
                <a:latin typeface="Times New Roman" pitchFamily="18" charset="0"/>
              </a:rPr>
              <a:t> that has recently attracted much attention.</a:t>
            </a:r>
          </a:p>
          <a:p>
            <a:pPr algn="ctr"/>
            <a:endParaRPr kumimoji="1" lang="en-US" altLang="zh-CN" sz="2800" dirty="0">
              <a:latin typeface="Times New Roman" pitchFamily="18" charset="0"/>
            </a:endParaRPr>
          </a:p>
        </p:txBody>
      </p:sp>
    </p:spTree>
    <p:extLst>
      <p:ext uri="{BB962C8B-B14F-4D97-AF65-F5344CB8AC3E}">
        <p14:creationId xmlns:p14="http://schemas.microsoft.com/office/powerpoint/2010/main" val="8774974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rrowheads="1"/>
          </p:cNvSpPr>
          <p:nvPr>
            <p:ph type="title"/>
          </p:nvPr>
        </p:nvSpPr>
        <p:spPr>
          <a:xfrm>
            <a:off x="1445096" y="-243408"/>
            <a:ext cx="5791200" cy="1371600"/>
          </a:xfrm>
        </p:spPr>
        <p:txBody>
          <a:bodyPr/>
          <a:lstStyle/>
          <a:p>
            <a:pPr algn="ctr"/>
            <a:r>
              <a:rPr lang="en-US" b="1" dirty="0">
                <a:latin typeface="Times New Roman" pitchFamily="18" charset="0"/>
                <a:cs typeface="Times New Roman" pitchFamily="18" charset="0"/>
              </a:rPr>
              <a:t>Genetic Factors</a:t>
            </a:r>
          </a:p>
        </p:txBody>
      </p:sp>
      <p:sp>
        <p:nvSpPr>
          <p:cNvPr id="28675" name="Rectangle 3"/>
          <p:cNvSpPr>
            <a:spLocks noGrp="1" noRot="1" noChangeArrowheads="1"/>
          </p:cNvSpPr>
          <p:nvPr>
            <p:ph idx="1"/>
          </p:nvPr>
        </p:nvSpPr>
        <p:spPr/>
        <p:txBody>
          <a:bodyPr/>
          <a:lstStyle/>
          <a:p>
            <a:pPr marL="457200" indent="-457200" algn="l" rtl="0">
              <a:buClr>
                <a:srgbClr val="C00000"/>
              </a:buClr>
              <a:buFont typeface="Wingdings" pitchFamily="2" charset="2"/>
              <a:buChar char="Ø"/>
            </a:pPr>
            <a:r>
              <a:rPr lang="en-US" altLang="zh-CN" sz="2800" dirty="0">
                <a:latin typeface="Times New Roman" pitchFamily="18" charset="0"/>
                <a:ea typeface="SimSun" pitchFamily="2" charset="-122"/>
                <a:cs typeface="Times New Roman" pitchFamily="18" charset="0"/>
              </a:rPr>
              <a:t>The gene for </a:t>
            </a:r>
            <a:r>
              <a:rPr lang="en-US" altLang="zh-CN" sz="2800" dirty="0" err="1">
                <a:latin typeface="Times New Roman" pitchFamily="18" charset="0"/>
                <a:ea typeface="SimSun" pitchFamily="2" charset="-122"/>
                <a:cs typeface="Times New Roman" pitchFamily="18" charset="0"/>
              </a:rPr>
              <a:t>adiponectin</a:t>
            </a:r>
            <a:r>
              <a:rPr lang="en-US" altLang="zh-CN" sz="2800" dirty="0">
                <a:latin typeface="Times New Roman" pitchFamily="18" charset="0"/>
                <a:ea typeface="SimSun" pitchFamily="2" charset="-122"/>
                <a:cs typeface="Times New Roman" pitchFamily="18" charset="0"/>
              </a:rPr>
              <a:t> is located on chromosome 3q27.</a:t>
            </a:r>
          </a:p>
          <a:p>
            <a:pPr marL="457200" indent="-457200" algn="l" rtl="0">
              <a:buClr>
                <a:srgbClr val="C00000"/>
              </a:buClr>
              <a:buFont typeface="Wingdings" pitchFamily="2" charset="2"/>
              <a:buChar char="Ø"/>
            </a:pPr>
            <a:r>
              <a:rPr lang="en-US" altLang="zh-CN" sz="2800" dirty="0">
                <a:latin typeface="Times New Roman" pitchFamily="18" charset="0"/>
                <a:ea typeface="SimSun" pitchFamily="2" charset="-122"/>
                <a:cs typeface="Times New Roman" pitchFamily="18" charset="0"/>
              </a:rPr>
              <a:t>This region of the chromosome has also been linked to type 2 diabetes.</a:t>
            </a:r>
          </a:p>
          <a:p>
            <a:pPr marL="457200" indent="-457200" algn="l" rtl="0">
              <a:buClr>
                <a:srgbClr val="C00000"/>
              </a:buClr>
              <a:buFont typeface="Wingdings" pitchFamily="2" charset="2"/>
              <a:buChar char="Ø"/>
            </a:pPr>
            <a:r>
              <a:rPr lang="en-US" altLang="zh-CN" sz="2800" dirty="0">
                <a:latin typeface="Times New Roman" pitchFamily="18" charset="0"/>
                <a:ea typeface="SimSun" pitchFamily="2" charset="-122"/>
                <a:cs typeface="Times New Roman" pitchFamily="18" charset="0"/>
              </a:rPr>
              <a:t>A SNP located 276 base pairs downstream of the start site of the </a:t>
            </a:r>
            <a:r>
              <a:rPr lang="en-US" altLang="zh-CN" sz="2800" dirty="0" err="1">
                <a:latin typeface="Times New Roman" pitchFamily="18" charset="0"/>
                <a:ea typeface="SimSun" pitchFamily="2" charset="-122"/>
                <a:cs typeface="Times New Roman" pitchFamily="18" charset="0"/>
              </a:rPr>
              <a:t>adiponectin</a:t>
            </a:r>
            <a:r>
              <a:rPr lang="en-US" altLang="zh-CN" sz="2800" dirty="0">
                <a:latin typeface="Times New Roman" pitchFamily="18" charset="0"/>
                <a:ea typeface="SimSun" pitchFamily="2" charset="-122"/>
                <a:cs typeface="Times New Roman" pitchFamily="18" charset="0"/>
              </a:rPr>
              <a:t> gene was associated with increased insulin resistance and risk of developing type 2 diabetes. </a:t>
            </a:r>
            <a:endParaRPr lang="en-US" sz="2800" dirty="0">
              <a:latin typeface="Times New Roman" pitchFamily="18" charset="0"/>
              <a:cs typeface="Times New Roman" pitchFamily="18" charset="0"/>
            </a:endParaRPr>
          </a:p>
        </p:txBody>
      </p:sp>
    </p:spTree>
    <p:extLst>
      <p:ext uri="{BB962C8B-B14F-4D97-AF65-F5344CB8AC3E}">
        <p14:creationId xmlns:p14="http://schemas.microsoft.com/office/powerpoint/2010/main" val="25582746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rrowheads="1"/>
          </p:cNvSpPr>
          <p:nvPr>
            <p:ph type="title"/>
          </p:nvPr>
        </p:nvSpPr>
        <p:spPr>
          <a:xfrm>
            <a:off x="457200" y="-171400"/>
            <a:ext cx="8385175" cy="1431925"/>
          </a:xfrm>
        </p:spPr>
        <p:txBody>
          <a:bodyPr/>
          <a:lstStyle/>
          <a:p>
            <a:pPr algn="ctr"/>
            <a:r>
              <a:rPr lang="en-US" b="1" dirty="0">
                <a:latin typeface="Times New Roman" pitchFamily="18" charset="0"/>
                <a:cs typeface="Times New Roman" pitchFamily="18" charset="0"/>
              </a:rPr>
              <a:t>Structure of </a:t>
            </a:r>
            <a:r>
              <a:rPr lang="en-US" b="1" dirty="0" err="1">
                <a:latin typeface="Times New Roman" pitchFamily="18" charset="0"/>
                <a:cs typeface="Times New Roman" pitchFamily="18" charset="0"/>
              </a:rPr>
              <a:t>adiponectin</a:t>
            </a:r>
            <a:endParaRPr lang="en-US" b="1" dirty="0">
              <a:latin typeface="Times New Roman" pitchFamily="18" charset="0"/>
              <a:cs typeface="Times New Roman" pitchFamily="18" charset="0"/>
            </a:endParaRPr>
          </a:p>
        </p:txBody>
      </p:sp>
      <p:sp>
        <p:nvSpPr>
          <p:cNvPr id="20483" name="Rectangle 3"/>
          <p:cNvSpPr>
            <a:spLocks noGrp="1" noRot="1" noChangeArrowheads="1"/>
          </p:cNvSpPr>
          <p:nvPr>
            <p:ph type="body" sz="half" idx="1"/>
          </p:nvPr>
        </p:nvSpPr>
        <p:spPr>
          <a:xfrm>
            <a:off x="838200" y="1905000"/>
            <a:ext cx="7162800" cy="1600200"/>
          </a:xfrm>
        </p:spPr>
        <p:txBody>
          <a:bodyPr/>
          <a:lstStyle/>
          <a:p>
            <a:pPr algn="l" rtl="0"/>
            <a:r>
              <a:rPr lang="en-US" sz="2800" dirty="0">
                <a:latin typeface="Times New Roman" pitchFamily="18" charset="0"/>
                <a:cs typeface="Times New Roman" pitchFamily="18" charset="0"/>
              </a:rPr>
              <a:t>3 domains: Collagen-like domain, globular domain, and a signal sequence.</a:t>
            </a:r>
          </a:p>
          <a:p>
            <a:pPr algn="l" rtl="0"/>
            <a:endParaRPr lang="en-US" sz="2800" dirty="0">
              <a:latin typeface="Times New Roman" pitchFamily="18" charset="0"/>
              <a:cs typeface="Times New Roman" pitchFamily="18" charset="0"/>
            </a:endParaRPr>
          </a:p>
        </p:txBody>
      </p:sp>
      <p:pic>
        <p:nvPicPr>
          <p:cNvPr id="20484" name="Picture 4" descr="structure%20of%20adiponectin"/>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a:xfrm>
            <a:off x="1143000" y="3464966"/>
            <a:ext cx="6248400" cy="27003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0486" name="Text Box 6"/>
          <p:cNvSpPr txBox="1">
            <a:spLocks noChangeArrowheads="1"/>
          </p:cNvSpPr>
          <p:nvPr/>
        </p:nvSpPr>
        <p:spPr bwMode="auto">
          <a:xfrm>
            <a:off x="6553200" y="6477000"/>
            <a:ext cx="1600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000"/>
              <a:t>Taken from </a:t>
            </a:r>
            <a:r>
              <a:rPr lang="en-US" altLang="zh-CN" sz="1000">
                <a:ea typeface="SimSun" pitchFamily="2" charset="-122"/>
              </a:rPr>
              <a:t>Kadowaki and Yamauchi, 2004 </a:t>
            </a:r>
            <a:endParaRPr lang="en-US" sz="1000"/>
          </a:p>
        </p:txBody>
      </p:sp>
    </p:spTree>
    <p:extLst>
      <p:ext uri="{BB962C8B-B14F-4D97-AF65-F5344CB8AC3E}">
        <p14:creationId xmlns:p14="http://schemas.microsoft.com/office/powerpoint/2010/main" val="27838828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bwMode="auto">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r>
              <a:rPr lang="en-US" altLang="zh-CN"/>
              <a:t>Adiponectin </a:t>
            </a:r>
          </a:p>
        </p:txBody>
      </p:sp>
      <p:sp>
        <p:nvSpPr>
          <p:cNvPr id="39939" name="Rectangle 3"/>
          <p:cNvSpPr>
            <a:spLocks noGrp="1" noChangeArrowheads="1"/>
          </p:cNvSpPr>
          <p:nvPr>
            <p:ph idx="1"/>
          </p:nvPr>
        </p:nvSpPr>
        <p:spPr bwMode="auto">
          <a:xfrm>
            <a:off x="457200" y="1600200"/>
            <a:ext cx="8229600" cy="533400"/>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fontScale="85000" lnSpcReduction="10000"/>
          </a:bodyPr>
          <a:lstStyle/>
          <a:p>
            <a:r>
              <a:rPr lang="en-US" altLang="zh-CN" sz="2800" b="1" dirty="0">
                <a:solidFill>
                  <a:srgbClr val="CC00FF"/>
                </a:solidFill>
              </a:rPr>
              <a:t>Reduced </a:t>
            </a:r>
            <a:r>
              <a:rPr lang="en-US" altLang="zh-CN" sz="2800" b="1" dirty="0" err="1">
                <a:solidFill>
                  <a:srgbClr val="CC00FF"/>
                </a:solidFill>
              </a:rPr>
              <a:t>adiponectin</a:t>
            </a:r>
            <a:r>
              <a:rPr lang="en-US" altLang="zh-CN" sz="2800" b="1" dirty="0">
                <a:solidFill>
                  <a:srgbClr val="CC00FF"/>
                </a:solidFill>
              </a:rPr>
              <a:t> </a:t>
            </a:r>
            <a:r>
              <a:rPr lang="en-US" altLang="zh-CN" sz="2800" dirty="0"/>
              <a:t>levels are seen in patients with </a:t>
            </a:r>
          </a:p>
          <a:p>
            <a:pPr lvl="2"/>
            <a:endParaRPr lang="en-US" altLang="zh-CN" sz="2000" dirty="0"/>
          </a:p>
        </p:txBody>
      </p:sp>
      <p:sp>
        <p:nvSpPr>
          <p:cNvPr id="39941" name="AutoShape 5"/>
          <p:cNvSpPr>
            <a:spLocks noChangeArrowheads="1"/>
          </p:cNvSpPr>
          <p:nvPr/>
        </p:nvSpPr>
        <p:spPr bwMode="auto">
          <a:xfrm>
            <a:off x="2089150" y="2347913"/>
            <a:ext cx="5795963" cy="3529012"/>
          </a:xfrm>
          <a:prstGeom prst="flowChartAlternateProcess">
            <a:avLst/>
          </a:prstGeom>
          <a:ln w="76200">
            <a:headEnd/>
            <a:tailEnd/>
          </a:ln>
        </p:spPr>
        <p:style>
          <a:lnRef idx="2">
            <a:schemeClr val="accent5"/>
          </a:lnRef>
          <a:fillRef idx="1">
            <a:schemeClr val="lt1"/>
          </a:fillRef>
          <a:effectRef idx="0">
            <a:schemeClr val="accent5"/>
          </a:effectRef>
          <a:fontRef idx="minor">
            <a:schemeClr val="dk1"/>
          </a:fontRef>
        </p:style>
        <p:txBody>
          <a:bodyPr wrap="none" anchor="ctr"/>
          <a:lstStyle/>
          <a:p>
            <a:pPr lvl="2" algn="l" rtl="0">
              <a:buFontTx/>
              <a:buChar char="•"/>
            </a:pPr>
            <a:r>
              <a:rPr kumimoji="1" lang="en-US" altLang="zh-CN" sz="3600" dirty="0">
                <a:latin typeface="Times New Roman" pitchFamily="18" charset="0"/>
              </a:rPr>
              <a:t>cardiovascular diseases</a:t>
            </a:r>
          </a:p>
          <a:p>
            <a:pPr lvl="2" algn="l" rtl="0">
              <a:buFontTx/>
              <a:buChar char="•"/>
            </a:pPr>
            <a:r>
              <a:rPr kumimoji="1" lang="en-US" altLang="zh-CN" sz="3600" dirty="0">
                <a:latin typeface="Times New Roman" pitchFamily="18" charset="0"/>
              </a:rPr>
              <a:t> hypertension,</a:t>
            </a:r>
          </a:p>
          <a:p>
            <a:pPr lvl="2" algn="l" rtl="0">
              <a:buFontTx/>
              <a:buChar char="•"/>
            </a:pPr>
            <a:r>
              <a:rPr kumimoji="1" lang="en-US" altLang="zh-CN" sz="3600" dirty="0">
                <a:latin typeface="Times New Roman" pitchFamily="18" charset="0"/>
              </a:rPr>
              <a:t> metabolic syndrome</a:t>
            </a:r>
          </a:p>
        </p:txBody>
      </p:sp>
    </p:spTree>
    <p:extLst>
      <p:ext uri="{BB962C8B-B14F-4D97-AF65-F5344CB8AC3E}">
        <p14:creationId xmlns:p14="http://schemas.microsoft.com/office/powerpoint/2010/main" val="16334863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Rot="1" noChangeArrowheads="1"/>
          </p:cNvSpPr>
          <p:nvPr>
            <p:ph type="title"/>
          </p:nvPr>
        </p:nvSpPr>
        <p:spPr/>
        <p:txBody>
          <a:bodyPr>
            <a:normAutofit/>
          </a:bodyPr>
          <a:lstStyle/>
          <a:p>
            <a:pPr algn="ctr"/>
            <a:r>
              <a:rPr lang="en-US" b="1" dirty="0">
                <a:latin typeface="Times New Roman" pitchFamily="18" charset="0"/>
                <a:cs typeface="Times New Roman" pitchFamily="18" charset="0"/>
              </a:rPr>
              <a:t>Why is it important to study </a:t>
            </a:r>
            <a:r>
              <a:rPr lang="en-US" b="1" dirty="0" err="1">
                <a:latin typeface="Times New Roman" pitchFamily="18" charset="0"/>
                <a:cs typeface="Times New Roman" pitchFamily="18" charset="0"/>
              </a:rPr>
              <a:t>adiponectin</a:t>
            </a:r>
            <a:r>
              <a:rPr lang="en-US" b="1" dirty="0">
                <a:latin typeface="Times New Roman" pitchFamily="18" charset="0"/>
                <a:cs typeface="Times New Roman" pitchFamily="18" charset="0"/>
              </a:rPr>
              <a:t>?</a:t>
            </a:r>
          </a:p>
        </p:txBody>
      </p:sp>
      <p:sp>
        <p:nvSpPr>
          <p:cNvPr id="16387" name="Rectangle 3"/>
          <p:cNvSpPr>
            <a:spLocks noGrp="1" noRot="1" noChangeArrowheads="1"/>
          </p:cNvSpPr>
          <p:nvPr>
            <p:ph type="body" sz="half" idx="1"/>
          </p:nvPr>
        </p:nvSpPr>
        <p:spPr>
          <a:xfrm>
            <a:off x="838200" y="1905000"/>
            <a:ext cx="7766248" cy="1371600"/>
          </a:xfrm>
        </p:spPr>
        <p:txBody>
          <a:bodyPr/>
          <a:lstStyle/>
          <a:p>
            <a:pPr algn="l">
              <a:lnSpc>
                <a:spcPct val="80000"/>
              </a:lnSpc>
            </a:pPr>
            <a:r>
              <a:rPr lang="en-US" altLang="zh-CN" sz="2400" dirty="0">
                <a:latin typeface="Times New Roman" pitchFamily="18" charset="0"/>
                <a:ea typeface="SimSun" pitchFamily="2" charset="-122"/>
                <a:cs typeface="Times New Roman" pitchFamily="18" charset="0"/>
              </a:rPr>
              <a:t>Evidence strongly suggests that </a:t>
            </a:r>
            <a:r>
              <a:rPr lang="en-US" altLang="zh-CN" sz="2400" dirty="0" err="1">
                <a:latin typeface="Times New Roman" pitchFamily="18" charset="0"/>
                <a:ea typeface="SimSun" pitchFamily="2" charset="-122"/>
                <a:cs typeface="Times New Roman" pitchFamily="18" charset="0"/>
              </a:rPr>
              <a:t>adiponectin</a:t>
            </a:r>
            <a:r>
              <a:rPr lang="en-US" altLang="zh-CN" sz="2400" dirty="0">
                <a:latin typeface="Times New Roman" pitchFamily="18" charset="0"/>
                <a:ea typeface="SimSun" pitchFamily="2" charset="-122"/>
                <a:cs typeface="Times New Roman" pitchFamily="18" charset="0"/>
              </a:rPr>
              <a:t> plays a role in the pathophysiology of type 2 diabetes and other metabolic syndrome diseases!!</a:t>
            </a:r>
          </a:p>
          <a:p>
            <a:pPr algn="l">
              <a:lnSpc>
                <a:spcPct val="80000"/>
              </a:lnSpc>
            </a:pPr>
            <a:endParaRPr lang="en-US" sz="2400" dirty="0">
              <a:latin typeface="Times New Roman" pitchFamily="18" charset="0"/>
              <a:cs typeface="Times New Roman" pitchFamily="18" charset="0"/>
            </a:endParaRPr>
          </a:p>
        </p:txBody>
      </p:sp>
      <p:pic>
        <p:nvPicPr>
          <p:cNvPr id="16388" name="Picture 4" descr="adiponectin%20hypothesis"/>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1828800" y="3165177"/>
            <a:ext cx="5721350" cy="34321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4199551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Rot="1" noChangeArrowheads="1"/>
          </p:cNvSpPr>
          <p:nvPr>
            <p:ph type="title"/>
          </p:nvPr>
        </p:nvSpPr>
        <p:spPr>
          <a:xfrm>
            <a:off x="457200" y="152718"/>
            <a:ext cx="8435280" cy="1371600"/>
          </a:xfrm>
        </p:spPr>
        <p:txBody>
          <a:bodyPr>
            <a:normAutofit/>
          </a:bodyPr>
          <a:lstStyle/>
          <a:p>
            <a:pPr algn="ctr"/>
            <a:r>
              <a:rPr lang="en-US" sz="3200" b="1" dirty="0">
                <a:latin typeface="Times New Roman" pitchFamily="18" charset="0"/>
                <a:cs typeface="Times New Roman" pitchFamily="18" charset="0"/>
              </a:rPr>
              <a:t>Correlation between </a:t>
            </a:r>
            <a:r>
              <a:rPr lang="en-US" sz="3200" b="1" dirty="0" err="1">
                <a:latin typeface="Times New Roman" pitchFamily="18" charset="0"/>
                <a:cs typeface="Times New Roman" pitchFamily="18" charset="0"/>
              </a:rPr>
              <a:t>adiponectin</a:t>
            </a:r>
            <a:r>
              <a:rPr lang="en-US" sz="3200" b="1" dirty="0">
                <a:latin typeface="Times New Roman" pitchFamily="18" charset="0"/>
                <a:cs typeface="Times New Roman" pitchFamily="18" charset="0"/>
              </a:rPr>
              <a:t> and insulin resistance</a:t>
            </a:r>
          </a:p>
        </p:txBody>
      </p:sp>
      <p:sp>
        <p:nvSpPr>
          <p:cNvPr id="29699" name="Rectangle 3"/>
          <p:cNvSpPr>
            <a:spLocks noGrp="1" noRot="1" noChangeArrowheads="1"/>
          </p:cNvSpPr>
          <p:nvPr>
            <p:ph idx="1"/>
          </p:nvPr>
        </p:nvSpPr>
        <p:spPr/>
        <p:txBody>
          <a:bodyPr>
            <a:normAutofit/>
          </a:bodyPr>
          <a:lstStyle/>
          <a:p>
            <a:pPr algn="l" rtl="0"/>
            <a:r>
              <a:rPr lang="en-US" altLang="zh-CN" sz="2400" dirty="0">
                <a:latin typeface="Times New Roman" pitchFamily="18" charset="0"/>
                <a:ea typeface="SimSun" pitchFamily="2" charset="-122"/>
                <a:cs typeface="Times New Roman" pitchFamily="18" charset="0"/>
              </a:rPr>
              <a:t>Obesity and type 2 diabetes are associated with decreased </a:t>
            </a:r>
            <a:r>
              <a:rPr lang="en-US" altLang="zh-CN" sz="2400" dirty="0" err="1">
                <a:latin typeface="Times New Roman" pitchFamily="18" charset="0"/>
                <a:ea typeface="SimSun" pitchFamily="2" charset="-122"/>
                <a:cs typeface="Times New Roman" pitchFamily="18" charset="0"/>
              </a:rPr>
              <a:t>adiponectin</a:t>
            </a:r>
            <a:r>
              <a:rPr lang="en-US" altLang="zh-CN" sz="2400" dirty="0">
                <a:latin typeface="Times New Roman" pitchFamily="18" charset="0"/>
                <a:ea typeface="SimSun" pitchFamily="2" charset="-122"/>
                <a:cs typeface="Times New Roman" pitchFamily="18" charset="0"/>
              </a:rPr>
              <a:t> levels </a:t>
            </a:r>
          </a:p>
          <a:p>
            <a:pPr algn="l" rtl="0"/>
            <a:r>
              <a:rPr lang="en-US" altLang="zh-CN" sz="2400" dirty="0">
                <a:latin typeface="Times New Roman" pitchFamily="18" charset="0"/>
                <a:ea typeface="SimSun" pitchFamily="2" charset="-122"/>
                <a:cs typeface="Times New Roman" pitchFamily="18" charset="0"/>
              </a:rPr>
              <a:t>Reduced plasma </a:t>
            </a:r>
            <a:r>
              <a:rPr lang="en-US" altLang="zh-CN" sz="2400" dirty="0" err="1">
                <a:latin typeface="Times New Roman" pitchFamily="18" charset="0"/>
                <a:ea typeface="SimSun" pitchFamily="2" charset="-122"/>
                <a:cs typeface="Times New Roman" pitchFamily="18" charset="0"/>
              </a:rPr>
              <a:t>adiponectin</a:t>
            </a:r>
            <a:r>
              <a:rPr lang="en-US" altLang="zh-CN" sz="2400" dirty="0">
                <a:latin typeface="Times New Roman" pitchFamily="18" charset="0"/>
                <a:ea typeface="SimSun" pitchFamily="2" charset="-122"/>
                <a:cs typeface="Times New Roman" pitchFamily="18" charset="0"/>
              </a:rPr>
              <a:t> is also seen in people with conditions such as cardiovascular disease and hypertension, diseases that are often associated with insulin resistance.</a:t>
            </a:r>
          </a:p>
          <a:p>
            <a:pPr algn="l" rtl="0"/>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40495717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b="1" dirty="0">
                <a:solidFill>
                  <a:schemeClr val="tx2"/>
                </a:solidFill>
                <a:latin typeface="Times New Roman" pitchFamily="18" charset="0"/>
                <a:ea typeface="+mn-ea"/>
                <a:cs typeface="Times New Roman" pitchFamily="18" charset="0"/>
              </a:rPr>
              <a:t>IRAN</a:t>
            </a:r>
            <a:r>
              <a:rPr lang="en-US" sz="2000" b="1" dirty="0">
                <a:latin typeface="Times New Roman" pitchFamily="18" charset="0"/>
                <a:ea typeface="+mn-ea"/>
                <a:cs typeface="Times New Roman" pitchFamily="18" charset="0"/>
              </a:rPr>
              <a:t> </a:t>
            </a:r>
            <a:r>
              <a:rPr lang="en-US" sz="2000" b="1" dirty="0" smtClean="0">
                <a:latin typeface="Times New Roman" pitchFamily="18" charset="0"/>
                <a:ea typeface="+mn-ea"/>
                <a:cs typeface="Times New Roman" pitchFamily="18" charset="0"/>
              </a:rPr>
              <a:t>consist </a:t>
            </a:r>
            <a:r>
              <a:rPr lang="en-US" sz="2000" b="1" dirty="0">
                <a:latin typeface="Times New Roman" pitchFamily="18" charset="0"/>
                <a:ea typeface="+mn-ea"/>
                <a:cs typeface="Times New Roman" pitchFamily="18" charset="0"/>
              </a:rPr>
              <a:t>of a multiethnic population, with different </a:t>
            </a:r>
            <a:r>
              <a:rPr lang="en-US" sz="2000" b="1" dirty="0">
                <a:solidFill>
                  <a:schemeClr val="tx2"/>
                </a:solidFill>
                <a:latin typeface="Times New Roman" pitchFamily="18" charset="0"/>
                <a:ea typeface="+mn-ea"/>
                <a:cs typeface="Times New Roman" pitchFamily="18" charset="0"/>
              </a:rPr>
              <a:t>lifestyle</a:t>
            </a:r>
            <a:r>
              <a:rPr lang="en-US" sz="2000" b="1" dirty="0">
                <a:latin typeface="Times New Roman" pitchFamily="18" charset="0"/>
                <a:ea typeface="+mn-ea"/>
                <a:cs typeface="Times New Roman" pitchFamily="18" charset="0"/>
              </a:rPr>
              <a:t> </a:t>
            </a:r>
            <a:r>
              <a:rPr lang="en-US" sz="2000" b="1" dirty="0">
                <a:solidFill>
                  <a:schemeClr val="tx2"/>
                </a:solidFill>
                <a:latin typeface="Times New Roman" pitchFamily="18" charset="0"/>
                <a:ea typeface="+mn-ea"/>
                <a:cs typeface="Times New Roman" pitchFamily="18" charset="0"/>
              </a:rPr>
              <a:t>habit</a:t>
            </a:r>
            <a:r>
              <a:rPr lang="en-US" sz="2000" b="1" dirty="0">
                <a:latin typeface="Times New Roman" pitchFamily="18" charset="0"/>
                <a:ea typeface="+mn-ea"/>
                <a:cs typeface="Times New Roman" pitchFamily="18" charset="0"/>
              </a:rPr>
              <a:t> and </a:t>
            </a:r>
            <a:r>
              <a:rPr lang="en-US" sz="2000" b="1" dirty="0">
                <a:solidFill>
                  <a:schemeClr val="tx2"/>
                </a:solidFill>
                <a:latin typeface="Times New Roman" pitchFamily="18" charset="0"/>
                <a:ea typeface="+mn-ea"/>
                <a:cs typeface="Times New Roman" pitchFamily="18" charset="0"/>
              </a:rPr>
              <a:t>genetic</a:t>
            </a:r>
            <a:r>
              <a:rPr lang="en-US" sz="2000" b="1" dirty="0">
                <a:latin typeface="Times New Roman" pitchFamily="18" charset="0"/>
                <a:ea typeface="+mn-ea"/>
                <a:cs typeface="Times New Roman" pitchFamily="18" charset="0"/>
              </a:rPr>
              <a:t> backgrounds.</a:t>
            </a:r>
            <a:br>
              <a:rPr lang="en-US" sz="2000" b="1" dirty="0">
                <a:latin typeface="Times New Roman" pitchFamily="18" charset="0"/>
                <a:ea typeface="+mn-ea"/>
                <a:cs typeface="Times New Roman" pitchFamily="18" charset="0"/>
              </a:rPr>
            </a:br>
            <a:r>
              <a:rPr lang="fa-IR" sz="2000" b="1" dirty="0">
                <a:latin typeface="Times New Roman" pitchFamily="18" charset="0"/>
                <a:ea typeface="+mn-ea"/>
                <a:cs typeface="Times New Roman" pitchFamily="18" charset="0"/>
              </a:rPr>
              <a:t/>
            </a:r>
            <a:br>
              <a:rPr lang="fa-IR" sz="2000" b="1" dirty="0">
                <a:latin typeface="Times New Roman" pitchFamily="18" charset="0"/>
                <a:ea typeface="+mn-ea"/>
                <a:cs typeface="Times New Roman" pitchFamily="18" charset="0"/>
              </a:rPr>
            </a:br>
            <a:r>
              <a:rPr lang="fa-IR" sz="2000" b="1" dirty="0">
                <a:latin typeface="Times New Roman" pitchFamily="18" charset="0"/>
                <a:ea typeface="+mn-ea"/>
                <a:cs typeface="Times New Roman" pitchFamily="18" charset="0"/>
              </a:rPr>
              <a:t/>
            </a:r>
            <a:br>
              <a:rPr lang="fa-IR" sz="2000" b="1" dirty="0">
                <a:latin typeface="Times New Roman" pitchFamily="18" charset="0"/>
                <a:ea typeface="+mn-ea"/>
                <a:cs typeface="Times New Roman" pitchFamily="18" charset="0"/>
              </a:rPr>
            </a:br>
            <a:r>
              <a:rPr lang="en-US" sz="2000" b="1" dirty="0">
                <a:latin typeface="Times New Roman" pitchFamily="18" charset="0"/>
                <a:ea typeface="+mn-ea"/>
                <a:cs typeface="Times New Roman" pitchFamily="18" charset="0"/>
              </a:rPr>
              <a:t>Therefore, it is very important to investigate the </a:t>
            </a:r>
            <a:r>
              <a:rPr lang="en-US" sz="2000" b="1" dirty="0">
                <a:solidFill>
                  <a:schemeClr val="tx2"/>
                </a:solidFill>
                <a:latin typeface="Times New Roman" pitchFamily="18" charset="0"/>
                <a:ea typeface="+mn-ea"/>
                <a:cs typeface="Times New Roman" pitchFamily="18" charset="0"/>
              </a:rPr>
              <a:t>association</a:t>
            </a:r>
            <a:r>
              <a:rPr lang="en-US" sz="2000" b="1" dirty="0">
                <a:latin typeface="Times New Roman" pitchFamily="18" charset="0"/>
                <a:ea typeface="+mn-ea"/>
                <a:cs typeface="Times New Roman" pitchFamily="18" charset="0"/>
              </a:rPr>
              <a:t> of </a:t>
            </a:r>
            <a:r>
              <a:rPr lang="en-US" sz="2000" b="1" dirty="0" err="1" smtClean="0">
                <a:solidFill>
                  <a:schemeClr val="tx2"/>
                </a:solidFill>
                <a:latin typeface="Times New Roman" pitchFamily="18" charset="0"/>
                <a:ea typeface="+mn-ea"/>
                <a:cs typeface="Times New Roman" pitchFamily="18" charset="0"/>
              </a:rPr>
              <a:t>adiponectin</a:t>
            </a:r>
            <a:r>
              <a:rPr lang="en-US" sz="2000" b="1" dirty="0" smtClean="0">
                <a:solidFill>
                  <a:schemeClr val="tx2"/>
                </a:solidFill>
                <a:latin typeface="Times New Roman" pitchFamily="18" charset="0"/>
                <a:ea typeface="+mn-ea"/>
                <a:cs typeface="Times New Roman" pitchFamily="18" charset="0"/>
              </a:rPr>
              <a:t> gene </a:t>
            </a:r>
            <a:r>
              <a:rPr lang="en-US" sz="2000" b="1" dirty="0" smtClean="0">
                <a:latin typeface="Times New Roman" pitchFamily="18" charset="0"/>
                <a:ea typeface="+mn-ea"/>
                <a:cs typeface="Times New Roman" pitchFamily="18" charset="0"/>
              </a:rPr>
              <a:t>with </a:t>
            </a:r>
            <a:r>
              <a:rPr lang="en-US" sz="2000" b="1" dirty="0">
                <a:latin typeface="Times New Roman" pitchFamily="18" charset="0"/>
                <a:ea typeface="+mn-ea"/>
                <a:cs typeface="Times New Roman" pitchFamily="18" charset="0"/>
              </a:rPr>
              <a:t>ethnicity, dietary intake and physical activity among T2DM patients, in order to manage the overwhelming prevalence of T2DM. </a:t>
            </a:r>
            <a:r>
              <a:rPr lang="en-US" sz="2400" dirty="0">
                <a:latin typeface="Times New Roman" pitchFamily="18" charset="0"/>
                <a:cs typeface="Times New Roman" pitchFamily="18" charset="0"/>
              </a:rPr>
              <a:t/>
            </a:r>
            <a:br>
              <a:rPr lang="en-US" sz="2400" dirty="0">
                <a:latin typeface="Times New Roman" pitchFamily="18" charset="0"/>
                <a:cs typeface="Times New Roman" pitchFamily="18" charset="0"/>
              </a:rPr>
            </a:b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
            </a:r>
            <a:br>
              <a:rPr lang="en-US" sz="2400" dirty="0">
                <a:latin typeface="Times New Roman" pitchFamily="18" charset="0"/>
                <a:cs typeface="Times New Roman" pitchFamily="18" charset="0"/>
              </a:rPr>
            </a:br>
            <a:endParaRPr lang="fa-IR" sz="2400" dirty="0">
              <a:latin typeface="Times New Roman" pitchFamily="18" charset="0"/>
              <a:cs typeface="Times New Roman" pitchFamily="18" charset="0"/>
            </a:endParaRPr>
          </a:p>
        </p:txBody>
      </p:sp>
      <p:sp>
        <p:nvSpPr>
          <p:cNvPr id="3" name="Text Placeholder 2"/>
          <p:cNvSpPr>
            <a:spLocks noGrp="1"/>
          </p:cNvSpPr>
          <p:nvPr>
            <p:ph type="body" idx="1"/>
          </p:nvPr>
        </p:nvSpPr>
        <p:spPr/>
        <p:txBody>
          <a:bodyPr/>
          <a:lstStyle/>
          <a:p>
            <a:pPr algn="ctr" rtl="0"/>
            <a:r>
              <a:rPr lang="en-US" dirty="0" smtClean="0"/>
              <a:t>objective</a:t>
            </a:r>
            <a:endParaRPr lang="fa-IR" dirty="0"/>
          </a:p>
        </p:txBody>
      </p:sp>
    </p:spTree>
    <p:extLst>
      <p:ext uri="{BB962C8B-B14F-4D97-AF65-F5344CB8AC3E}">
        <p14:creationId xmlns:p14="http://schemas.microsoft.com/office/powerpoint/2010/main" val="342349088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ssential">
  <a:themeElements>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Essential</Template>
  <TotalTime>353</TotalTime>
  <Words>931</Words>
  <Application>Microsoft Office PowerPoint</Application>
  <PresentationFormat>On-screen Show (4:3)</PresentationFormat>
  <Paragraphs>197</Paragraphs>
  <Slides>18</Slides>
  <Notes>5</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18</vt:i4>
      </vt:variant>
    </vt:vector>
  </HeadingPairs>
  <TitlesOfParts>
    <vt:vector size="20" baseType="lpstr">
      <vt:lpstr>Essential</vt:lpstr>
      <vt:lpstr>Chart</vt:lpstr>
      <vt:lpstr>PowerPoint Presentation</vt:lpstr>
      <vt:lpstr>INTRODUCTION</vt:lpstr>
      <vt:lpstr>What is Adiponectin??</vt:lpstr>
      <vt:lpstr>Genetic Factors</vt:lpstr>
      <vt:lpstr>Structure of adiponectin</vt:lpstr>
      <vt:lpstr>Adiponectin </vt:lpstr>
      <vt:lpstr>Why is it important to study adiponectin?</vt:lpstr>
      <vt:lpstr>Correlation between adiponectin and insulin resistance</vt:lpstr>
      <vt:lpstr>IRAN consist of a multiethnic population, with different lifestyle habit and genetic backgrounds.   Therefore, it is very important to investigate the association of adiponectin gene with ethnicity, dietary intake and physical activity among T2DM patients, in order to manage the overwhelming prevalence of T2DM.    </vt:lpstr>
      <vt:lpstr>Patients &amp; methods</vt:lpstr>
      <vt:lpstr>PowerPoint Presentation</vt:lpstr>
      <vt:lpstr> Clinical characteristics of the study population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49</cp:revision>
  <dcterms:created xsi:type="dcterms:W3CDTF">2013-12-03T18:44:42Z</dcterms:created>
  <dcterms:modified xsi:type="dcterms:W3CDTF">2013-12-06T08:22:52Z</dcterms:modified>
</cp:coreProperties>
</file>