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302" r:id="rId3"/>
    <p:sldId id="355" r:id="rId4"/>
    <p:sldId id="353" r:id="rId5"/>
    <p:sldId id="373" r:id="rId6"/>
    <p:sldId id="363" r:id="rId7"/>
    <p:sldId id="371" r:id="rId8"/>
    <p:sldId id="370" r:id="rId9"/>
    <p:sldId id="369" r:id="rId10"/>
    <p:sldId id="359" r:id="rId11"/>
    <p:sldId id="366" r:id="rId12"/>
    <p:sldId id="368" r:id="rId13"/>
    <p:sldId id="374" r:id="rId14"/>
    <p:sldId id="375" r:id="rId15"/>
    <p:sldId id="376" r:id="rId16"/>
    <p:sldId id="372" r:id="rId17"/>
    <p:sldId id="364" r:id="rId18"/>
    <p:sldId id="354" r:id="rId19"/>
    <p:sldId id="34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A80C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25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29D54-0C3B-4E4A-BD38-0AA72414AB31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A8D5-866D-46A3-BC10-ACBFBEE4F6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23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6E7AD-0F85-4390-AB0C-68CB66D1BB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32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650" indent="-2905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3638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363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5500" indent="-2317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527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099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671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24300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8B80E8-0D14-462E-BCA7-82470C0C1A23}" type="slidenum">
              <a:rPr lang="en-US" altLang="en-US" smtClean="0">
                <a:latin typeface="Calibri" panose="020F0502020204030204" pitchFamily="34" charset="0"/>
              </a:rPr>
              <a:pPr/>
              <a:t>13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085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BB91-7680-4278-9239-6742D3874429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0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1BC23-6043-4904-B802-3287208536EE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0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148E-4EDD-437A-AF89-5403B9083F3F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0C20-5403-4BE1-85E3-E3ED4C6D777A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D52C0-2583-4057-A8BC-752C6A985A22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7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7B20-745B-4E93-8071-33CE91FAF22E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0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83519-26F9-41D4-BDB8-A8846784A621}" type="datetime1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0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90AE-F8BC-45EA-89C3-A120556C53B3}" type="datetime1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C3D4-DB10-4D86-808C-6B6DCEB99E57}" type="datetime1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4CA-20BF-4585-8BC5-C07C62D918F4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87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68C6-299A-4AC0-BE50-5FEAE7D40EB6}" type="datetime1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86A4E-F870-4D88-9562-470E921E0897}" type="datetime1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A7DB-27B7-4FB7-8ACC-EB9B35997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7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image" Target="../media/image13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12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5" Type="http://schemas.openxmlformats.org/officeDocument/2006/relationships/image" Target="../media/image1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Relationship Id="rId1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050" b="1">
                <a:solidFill>
                  <a:schemeClr val="bg1"/>
                </a:solidFill>
              </a:rPr>
              <a:pPr/>
              <a:t>1</a:t>
            </a:fld>
            <a:endParaRPr lang="en-US" sz="675" b="1" dirty="0">
              <a:solidFill>
                <a:schemeClr val="bg1"/>
              </a:solidFill>
            </a:endParaRPr>
          </a:p>
        </p:txBody>
      </p:sp>
      <p:pic>
        <p:nvPicPr>
          <p:cNvPr id="164866" name="Picture 2" descr="Image result for ‫به نام خدا‬‎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7104" y="1338263"/>
            <a:ext cx="5093494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7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88610"/>
            <a:ext cx="11582400" cy="4581524"/>
          </a:xfrm>
        </p:spPr>
        <p:txBody>
          <a:bodyPr>
            <a:normAutofit fontScale="70000" lnSpcReduction="20000"/>
          </a:bodyPr>
          <a:lstStyle/>
          <a:p>
            <a:pPr marL="457200" indent="-282575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 effective dose of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omega-3 fatty acids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approximately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daily </a:t>
            </a:r>
          </a:p>
          <a:p>
            <a:pPr marL="457200" indent="-282575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dose of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3–4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 daily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reduce the TG levels by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30–50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patients with HTG</a:t>
            </a:r>
          </a:p>
          <a:p>
            <a:pPr marL="457200" indent="-282575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282575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Medium-chain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triglyceride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?????</a:t>
            </a:r>
          </a:p>
          <a:p>
            <a:pPr marL="457200" indent="-282575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</a:t>
            </a:r>
            <a:r>
              <a:rPr lang="en-US" sz="31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chain triglycerides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1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 3 fatty acids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reported to </a:t>
            </a: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TGs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levels by </a:t>
            </a: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67%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 </a:t>
            </a:r>
            <a:r>
              <a:rPr lang="en-US" sz="3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one-week period</a:t>
            </a:r>
          </a:p>
          <a:p>
            <a:pPr marL="739775" indent="-565150">
              <a:lnSpc>
                <a:spcPct val="200000"/>
              </a:lnSpc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495" y="6400412"/>
            <a:ext cx="4354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1-87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856" y="12194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2" lvl="1" indent="0">
              <a:lnSpc>
                <a:spcPct val="120000"/>
              </a:lnSpc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Dietary </a:t>
            </a:r>
            <a:r>
              <a:rPr lang="en-US" sz="280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76412" lvl="3" indent="-285750">
              <a:lnSpc>
                <a:spcPct val="12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diet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(≥70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total energy)</a:t>
            </a:r>
          </a:p>
          <a:p>
            <a:pPr marL="2405062" lvl="5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Refined starches and simple carbohydrates</a:t>
            </a:r>
          </a:p>
          <a:p>
            <a:pPr marL="2405062" lvl="3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Carbohydrates from 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refined 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brown rice and whole-grain bread, 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raise the TG concentration</a:t>
            </a:r>
          </a:p>
          <a:p>
            <a:pPr marL="2405062" lvl="6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 sugars: up to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381" y="6085804"/>
            <a:ext cx="43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Jacobson TA et al. J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2015;9(6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):S1-122.e1.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Anagnostis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Maturitas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2018; 108: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45–52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50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5" y="1618796"/>
            <a:ext cx="10515600" cy="4489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5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5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Dietary </a:t>
            </a:r>
            <a:r>
              <a:rPr lang="en-US" sz="35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fructose</a:t>
            </a:r>
            <a:r>
              <a:rPr lang="en-US" sz="35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(sugar sweetener beverages, cookies and cakes)</a:t>
            </a:r>
            <a:endParaRPr lang="en-US" sz="35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4638" lvl="2" indent="-346075">
              <a:lnSpc>
                <a:spcPct val="120000"/>
              </a:lnSpc>
              <a:buFont typeface="Wingdings" panose="05000000000000000000" pitchFamily="2" charset="2"/>
              <a:buChar char="v"/>
              <a:tabLst>
                <a:tab pos="1143000" algn="l"/>
                <a:tab pos="2176463" algn="l"/>
              </a:tabLst>
            </a:pP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Borderline TG </a:t>
            </a:r>
            <a:r>
              <a:rPr lang="en-US" sz="16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(200-499 mg/dl)</a:t>
            </a:r>
          </a:p>
          <a:p>
            <a:pPr marL="1885950" lvl="5" indent="-230188">
              <a:tabLst>
                <a:tab pos="1143000" algn="l"/>
                <a:tab pos="2176463" algn="l"/>
              </a:tabLs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g/d</a:t>
            </a:r>
          </a:p>
          <a:p>
            <a:pPr marL="1600200" lvl="2" indent="-401638">
              <a:lnSpc>
                <a:spcPct val="120000"/>
              </a:lnSpc>
              <a:buFont typeface="Wingdings" panose="05000000000000000000" pitchFamily="2" charset="2"/>
              <a:buChar char="v"/>
              <a:tabLst>
                <a:tab pos="1143000" algn="l"/>
                <a:tab pos="2176463" algn="l"/>
              </a:tabLs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(200–499 mg/dl) </a:t>
            </a:r>
          </a:p>
          <a:p>
            <a:pPr marL="1885950" lvl="5" indent="-230188">
              <a:lnSpc>
                <a:spcPct val="120000"/>
              </a:lnSpc>
              <a:tabLst>
                <a:tab pos="1143000" algn="l"/>
                <a:tab pos="2176463" algn="l"/>
              </a:tabLs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50-100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00200" lvl="2" indent="-401638">
              <a:lnSpc>
                <a:spcPct val="120000"/>
              </a:lnSpc>
              <a:buFont typeface="Wingdings" panose="05000000000000000000" pitchFamily="2" charset="2"/>
              <a:buChar char="v"/>
              <a:tabLst>
                <a:tab pos="1143000" algn="l"/>
                <a:tab pos="2176463" algn="l"/>
              </a:tabLst>
            </a:pP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mg/dl)</a:t>
            </a:r>
          </a:p>
          <a:p>
            <a:pPr lvl="4">
              <a:lnSpc>
                <a:spcPct val="120000"/>
              </a:lnSpc>
              <a:tabLst>
                <a:tab pos="1143000" algn="l"/>
              </a:tabLs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g/d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1" indent="-514350">
              <a:lnSpc>
                <a:spcPct val="120000"/>
              </a:lnSpc>
              <a:buAutoNum type="arabicPeriod"/>
            </a:pPr>
            <a:endParaRPr lang="en-US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808" y="6172890"/>
            <a:ext cx="43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Jacobson TA et al. J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2015;9(6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):S1-122.e1.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Anagnostis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Maturitas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2018; 108: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45–52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39691" y="2992516"/>
            <a:ext cx="4741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Fructose in each serving of Fruits: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6-18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3181" y="4617046"/>
            <a:ext cx="46460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Figs, dried; Mango; Grapes, seedless (green or red); Raisins; Pear; Watermelon; Persimmon; Apple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9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601" y="1311276"/>
            <a:ext cx="9064625" cy="469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7" name="Ink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4365626"/>
            <a:ext cx="4127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8" name="Ink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4" y="4565650"/>
            <a:ext cx="352425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89" name="Ink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1" y="4437063"/>
            <a:ext cx="39052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0" name="Ink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4371975"/>
            <a:ext cx="358775" cy="14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1" name="Ink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4413250"/>
            <a:ext cx="354012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2" name="Ink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3151" y="4589464"/>
            <a:ext cx="358775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3" name="Ink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4524376"/>
            <a:ext cx="336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4" name="Ink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139" y="4381501"/>
            <a:ext cx="3651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5" name="Ink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300" y="4376739"/>
            <a:ext cx="45085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6" name="Ink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951" y="4381501"/>
            <a:ext cx="3921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7" name="Ink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4419600"/>
            <a:ext cx="4508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798" name="Ink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63" y="4349750"/>
            <a:ext cx="309562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1636713" y="842964"/>
            <a:ext cx="7886700" cy="9937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3300" b="1" i="1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Carbohydrate counting </a:t>
            </a:r>
            <a:r>
              <a:rPr lang="en-US" sz="825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67025" y="3724275"/>
            <a:ext cx="57785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15</a:t>
            </a:r>
            <a:r>
              <a:rPr lang="en-US" sz="1600" dirty="0"/>
              <a:t>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57588" y="3727450"/>
            <a:ext cx="577850" cy="6159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10 </a:t>
            </a:r>
            <a:r>
              <a:rPr lang="en-US" sz="1600" dirty="0"/>
              <a:t>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14825" y="3683001"/>
            <a:ext cx="579438" cy="646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25</a:t>
            </a:r>
            <a:endParaRPr lang="en-US" dirty="0"/>
          </a:p>
          <a:p>
            <a:pPr algn="ctr">
              <a:defRPr/>
            </a:pPr>
            <a:r>
              <a:rPr lang="en-US" dirty="0"/>
              <a:t>%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038725" y="3657601"/>
            <a:ext cx="577850" cy="64611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10 </a:t>
            </a:r>
            <a:r>
              <a:rPr lang="en-US" dirty="0"/>
              <a:t>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76914" y="3662363"/>
            <a:ext cx="579437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30 </a:t>
            </a:r>
            <a:r>
              <a:rPr lang="en-US" dirty="0"/>
              <a:t>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48425" y="3694113"/>
            <a:ext cx="579438" cy="64611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/>
              <a:t>10 </a:t>
            </a:r>
            <a:r>
              <a:rPr lang="en-US" dirty="0"/>
              <a:t>%</a:t>
            </a:r>
          </a:p>
        </p:txBody>
      </p:sp>
      <p:sp>
        <p:nvSpPr>
          <p:cNvPr id="118812" name="Rectangle 3"/>
          <p:cNvSpPr>
            <a:spLocks noChangeArrowheads="1"/>
          </p:cNvSpPr>
          <p:nvPr/>
        </p:nvSpPr>
        <p:spPr bwMode="auto">
          <a:xfrm>
            <a:off x="1828800" y="6321426"/>
            <a:ext cx="4495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latin typeface="Calibri" panose="020F0502020204030204" pitchFamily="34" charset="0"/>
                <a:cs typeface="B Mitra" panose="00000400000000000000" pitchFamily="2" charset="-78"/>
              </a:rPr>
              <a:t>Krause’s Food &amp; The Nutrition Care Process. 2017</a:t>
            </a: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0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1714500" y="130971"/>
            <a:ext cx="8763000" cy="552450"/>
          </a:xfrm>
        </p:spPr>
        <p:txBody>
          <a:bodyPr/>
          <a:lstStyle/>
          <a:p>
            <a:pPr algn="r" rtl="1" eaLnBrk="1" hangingPunct="1"/>
            <a:r>
              <a:rPr lang="fa-IR" altLang="en-US" sz="2400" b="1" dirty="0">
                <a:cs typeface="B Nazanin" panose="00000400000000000000" pitchFamily="2" charset="-78"/>
              </a:rPr>
              <a:t>توزيع عادلانه واحدهاي توصیه شده دریافتی در وعده ها و ميان وعده ها علی ط.</a:t>
            </a:r>
            <a:endParaRPr lang="en-US" altLang="en-US" sz="24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500713"/>
              </p:ext>
            </p:extLst>
          </p:nvPr>
        </p:nvGraphicFramePr>
        <p:xfrm>
          <a:off x="1714500" y="996496"/>
          <a:ext cx="8724900" cy="5122863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2044378"/>
                <a:gridCol w="1227882"/>
                <a:gridCol w="898002"/>
                <a:gridCol w="1148788"/>
                <a:gridCol w="993494"/>
                <a:gridCol w="881604"/>
                <a:gridCol w="821802"/>
                <a:gridCol w="708950"/>
              </a:tblGrid>
              <a:tr h="701026"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solidFill>
                            <a:schemeClr val="tx1"/>
                          </a:solidFill>
                        </a:rPr>
                        <a:t>گروههای</a:t>
                      </a:r>
                      <a:r>
                        <a:rPr lang="fa-IR" sz="2000" b="1" baseline="0" dirty="0" smtClean="0">
                          <a:solidFill>
                            <a:schemeClr val="tx1"/>
                          </a:solidFill>
                        </a:rPr>
                        <a:t> غذایی </a:t>
                      </a:r>
                      <a:endParaRPr lang="fa-IR" sz="2000" b="1" dirty="0">
                        <a:solidFill>
                          <a:schemeClr val="tx1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chemeClr val="tx1"/>
                          </a:solidFill>
                        </a:rPr>
                        <a:t>تعداد واحد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a-IR" sz="1800" b="1" baseline="0" dirty="0" smtClean="0">
                          <a:solidFill>
                            <a:schemeClr val="tx1"/>
                          </a:solidFill>
                        </a:rPr>
                        <a:t> توصیه شده</a:t>
                      </a:r>
                      <a:endParaRPr lang="fa-IR" sz="1800" b="1" dirty="0">
                        <a:solidFill>
                          <a:schemeClr val="tx1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صبحانه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latin typeface="+mn-lt"/>
                          <a:cs typeface="+mn-cs"/>
                        </a:rPr>
                        <a:t>نیم</a:t>
                      </a:r>
                      <a:r>
                        <a:rPr lang="fa-IR" sz="2000" b="1" baseline="0" dirty="0" smtClean="0">
                          <a:latin typeface="+mn-lt"/>
                          <a:cs typeface="+mn-cs"/>
                        </a:rPr>
                        <a:t> چاشت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نهار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عصرانه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/>
                        <a:t>شام 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b="1" dirty="0" smtClean="0">
                          <a:latin typeface="+mn-lt"/>
                          <a:cs typeface="+mn-cs"/>
                        </a:rPr>
                        <a:t>قبل</a:t>
                      </a:r>
                      <a:r>
                        <a:rPr lang="fa-IR" sz="2000" b="1" baseline="0" dirty="0" smtClean="0">
                          <a:latin typeface="+mn-lt"/>
                          <a:cs typeface="+mn-cs"/>
                        </a:rPr>
                        <a:t> از خواب</a:t>
                      </a:r>
                      <a:endParaRPr lang="fa-IR" sz="20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/>
                </a:tc>
              </a:tr>
              <a:tr h="365763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rgbClr val="C00000"/>
                          </a:solidFill>
                        </a:rPr>
                        <a:t>لبنیات</a:t>
                      </a:r>
                      <a:r>
                        <a:rPr lang="fa-IR" sz="1600" b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a-IR" sz="1600" b="1" dirty="0" smtClean="0">
                          <a:solidFill>
                            <a:srgbClr val="C00000"/>
                          </a:solidFill>
                        </a:rPr>
                        <a:t>کم چرب</a:t>
                      </a:r>
                      <a:endParaRPr lang="fa-IR" sz="1600" b="1" dirty="0">
                        <a:solidFill>
                          <a:srgbClr val="C0000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 smtClean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80989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/>
                        <a:t>سبزی </a:t>
                      </a:r>
                      <a:endParaRPr lang="fa-IR" sz="18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8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80989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/>
                        <a:t>میوه</a:t>
                      </a:r>
                      <a:endParaRPr lang="fa-IR" sz="18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4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2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65746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/>
                        <a:t>غلات</a:t>
                      </a:r>
                      <a:endParaRPr lang="fa-IR" sz="1800" b="1" dirty="0"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3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65746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+mn-cs"/>
                        </a:rPr>
                        <a:t>حبوبات</a:t>
                      </a:r>
                      <a:endParaRPr lang="fa-IR" sz="1800" b="1" dirty="0">
                        <a:solidFill>
                          <a:srgbClr val="C0000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65746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C00000"/>
                          </a:solidFill>
                        </a:rPr>
                        <a:t>قند ساده</a:t>
                      </a:r>
                      <a:endParaRPr lang="fa-IR" sz="1800" b="1" dirty="0">
                        <a:solidFill>
                          <a:srgbClr val="C0000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----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563889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C00000"/>
                          </a:solidFill>
                        </a:rPr>
                        <a:t>گوشت بسیار کم چرب</a:t>
                      </a:r>
                      <a:endParaRPr lang="fa-IR" sz="1800" b="1" dirty="0">
                        <a:solidFill>
                          <a:srgbClr val="C0000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4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2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380989">
                <a:tc>
                  <a:txBody>
                    <a:bodyPr/>
                    <a:lstStyle/>
                    <a:p>
                      <a:pPr algn="ctr" rtl="1"/>
                      <a:r>
                        <a:rPr lang="fa-IR" sz="1800" b="1" dirty="0" smtClean="0">
                          <a:solidFill>
                            <a:srgbClr val="C00000"/>
                          </a:solidFill>
                        </a:rPr>
                        <a:t>چربی</a:t>
                      </a:r>
                      <a:endParaRPr lang="fa-IR" sz="1800" b="1" dirty="0">
                        <a:solidFill>
                          <a:srgbClr val="C0000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2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cs typeface="+mn-cs"/>
                        </a:rPr>
                        <a:t>1</a:t>
                      </a:r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cs typeface="+mn-cs"/>
                      </a:endParaRPr>
                    </a:p>
                  </a:txBody>
                  <a:tcPr marT="45713" marB="45713"/>
                </a:tc>
              </a:tr>
              <a:tr h="62599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+mn-cs"/>
                        </a:rPr>
                        <a:t>شمارش</a:t>
                      </a:r>
                      <a:r>
                        <a:rPr lang="fa-IR" sz="16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+mn-cs"/>
                        </a:rPr>
                        <a:t> کربوهیدرات (گرم)</a:t>
                      </a:r>
                      <a:endParaRPr lang="fa-IR" sz="1600" b="1" dirty="0">
                        <a:solidFill>
                          <a:srgbClr val="0070C0"/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40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27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64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30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77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dirty="0" smtClean="0">
                          <a:solidFill>
                            <a:srgbClr val="0070C0"/>
                          </a:solidFill>
                          <a:cs typeface="+mn-cs"/>
                        </a:rPr>
                        <a:t>27</a:t>
                      </a:r>
                      <a:endParaRPr lang="en-US" sz="1800" b="1" dirty="0">
                        <a:solidFill>
                          <a:srgbClr val="0070C0"/>
                        </a:solidFill>
                        <a:cs typeface="+mn-cs"/>
                      </a:endParaRPr>
                    </a:p>
                  </a:txBody>
                  <a:tcPr marT="45713" marB="45713"/>
                </a:tc>
              </a:tr>
              <a:tr h="625990">
                <a:tc>
                  <a:txBody>
                    <a:bodyPr/>
                    <a:lstStyle/>
                    <a:p>
                      <a:pPr algn="ctr" rtl="1"/>
                      <a:r>
                        <a:rPr lang="fa-IR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+mn-cs"/>
                        </a:rPr>
                        <a:t>شمارش کربوهیدارت استاندارد (گرم)</a:t>
                      </a:r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 pitchFamily="34" charset="0"/>
                          <a:cs typeface="+mn-cs"/>
                        </a:rPr>
                        <a:t> </a:t>
                      </a:r>
                      <a:endParaRPr lang="fa-IR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" pitchFamily="34" charset="0"/>
                        <a:cs typeface="+mn-cs"/>
                      </a:endParaRPr>
                    </a:p>
                  </a:txBody>
                  <a:tcPr marT="45713" marB="45713"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260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>
                    <a:solidFill>
                      <a:srgbClr val="199D0F">
                        <a:alpha val="6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39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26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65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26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78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cs typeface="+mn-cs"/>
                        </a:rPr>
                        <a:t>26</a:t>
                      </a:r>
                      <a:endParaRPr lang="en-US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cs typeface="+mn-cs"/>
                      </a:endParaRPr>
                    </a:p>
                  </a:txBody>
                  <a:tcPr marT="45713" marB="45713"/>
                </a:tc>
              </a:tr>
            </a:tbl>
          </a:graphicData>
        </a:graphic>
      </p:graphicFrame>
      <p:sp>
        <p:nvSpPr>
          <p:cNvPr id="12401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F3588D8-CBDE-4E76-B625-D9E7F6A1C824}" type="slidenum">
              <a:rPr lang="en-US" altLang="en-US" smtClean="0">
                <a:solidFill>
                  <a:srgbClr val="FFFFFF"/>
                </a:solidFill>
                <a:latin typeface="Calibri" panose="020F0502020204030204" pitchFamily="34" charset="0"/>
                <a:cs typeface="B Mitra" panose="00000400000000000000" pitchFamily="2" charset="-78"/>
              </a:rPr>
              <a:pPr/>
              <a:t>14</a:t>
            </a:fld>
            <a:endParaRPr lang="en-US" altLang="en-US" smtClean="0">
              <a:solidFill>
                <a:srgbClr val="FFFFFF"/>
              </a:solidFill>
              <a:latin typeface="Calibri" panose="020F0502020204030204" pitchFamily="34" charset="0"/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8029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anose="00000400000000000000" pitchFamily="2" charset="-78"/>
              </a:rPr>
              <a:t>گوشتهای بسیار کم چرب و کم چرب</a:t>
            </a:r>
          </a:p>
          <a:p>
            <a:pPr marL="685800" indent="-338138" algn="r" rtl="1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گوشت ماکیان، مرغ یا بوقلمون، ماهی (بدون پوست)</a:t>
            </a:r>
          </a:p>
          <a:p>
            <a:pPr marL="685800" indent="-338138" algn="r" rtl="1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پنیر کم چرب یا بدون چربی</a:t>
            </a:r>
          </a:p>
          <a:p>
            <a:pPr marL="685800" indent="-338138" algn="r" rtl="1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سفیده تخم مرغ</a:t>
            </a:r>
          </a:p>
          <a:p>
            <a:pPr marL="685800" indent="-338138" algn="r" rtl="1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گوشت گوساله و راسته</a:t>
            </a:r>
          </a:p>
          <a:p>
            <a:pPr marL="685800" indent="-338138" algn="r" rtl="1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fa-IR" dirty="0" smtClean="0">
                <a:cs typeface="B Nazanin" panose="00000400000000000000" pitchFamily="2" charset="-78"/>
              </a:rPr>
              <a:t>گوشت گوسفند، ران و راسته</a:t>
            </a:r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93" y="1572237"/>
            <a:ext cx="11463969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Physical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</a:p>
          <a:p>
            <a:pPr lvl="2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 of 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moderate-intensity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aerobic activity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6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weekly</a:t>
            </a:r>
          </a:p>
          <a:p>
            <a:pPr lvl="3">
              <a:lnSpc>
                <a:spcPct val="100000"/>
              </a:lnSpc>
              <a:spcAft>
                <a:spcPts val="1200"/>
              </a:spcAft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brisk walking, riding a stationary bike, water aerobics, cleaning/ scrubbing, mowing the lawn, and sporting activities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Muscle-strengthening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2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days a week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5050" y="6361627"/>
            <a:ext cx="38535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2):1-87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9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90282"/>
            <a:ext cx="11973962" cy="39234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6262" lvl="1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excessive </a:t>
            </a: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 weight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(5–10%)</a:t>
            </a:r>
          </a:p>
          <a:p>
            <a:pPr marL="1946275" lvl="3" indent="-344488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Borderline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(150–199 mg/dl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up to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3" indent="573088">
              <a:lnSpc>
                <a:spcPct val="12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3-kg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body weight: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∼     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mg/dl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</a:p>
          <a:p>
            <a:pPr marL="1946275" lvl="3" indent="-344488">
              <a:lnSpc>
                <a:spcPct val="120000"/>
              </a:lnSpc>
              <a:buFont typeface="Arial" panose="020B0604020202020204" pitchFamily="34" charset="0"/>
              <a:buAutoNum type="arabicPeriod"/>
            </a:pPr>
            <a:endParaRPr lang="en-US" sz="20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944687" lvl="3" indent="-3429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200–499 mg/dl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very high TG 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mg/d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5–10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72" y="5998282"/>
            <a:ext cx="43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Jacobson TA et al. J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2015;9(6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):S1-122.e1.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Anagnostis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Maturitas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2018; 108: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45–52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5853" y="4961496"/>
            <a:ext cx="62428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loss of 5–10%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TG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779087" y="5119900"/>
            <a:ext cx="932507" cy="1448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flipH="1">
            <a:off x="5321311" y="3548832"/>
            <a:ext cx="165088" cy="38524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flipH="1">
            <a:off x="5848401" y="5031981"/>
            <a:ext cx="175880" cy="38524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17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1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1520825"/>
            <a:ext cx="10515600" cy="4351338"/>
          </a:xfrm>
        </p:spPr>
        <p:txBody>
          <a:bodyPr>
            <a:normAutofit/>
          </a:bodyPr>
          <a:lstStyle/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 meals</a:t>
            </a:r>
          </a:p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dehydration</a:t>
            </a:r>
          </a:p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/>
              <a:t>Alcohol </a:t>
            </a:r>
            <a:r>
              <a:rPr lang="en-US" dirty="0" smtClean="0"/>
              <a:t>restriction</a:t>
            </a:r>
          </a:p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Strict glycemic control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diabetics</a:t>
            </a:r>
          </a:p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Modulation of 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gut microbiota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play an important role in further  therapeutic management</a:t>
            </a:r>
          </a:p>
          <a:p>
            <a:pPr marL="511175" indent="-511175" algn="just">
              <a:buClr>
                <a:srgbClr val="C00000"/>
              </a:buClr>
              <a:buSzPct val="7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medications that raise serum triglyceride levels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7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64494" y="2400953"/>
            <a:ext cx="8622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8800" dirty="0" smtClean="0">
                <a:solidFill>
                  <a:srgbClr val="00B050"/>
                </a:solidFill>
                <a:cs typeface="B Nazanin" panose="00000400000000000000" pitchFamily="2" charset="-78"/>
              </a:rPr>
              <a:t>از توجه شما سپاسگزارم</a:t>
            </a:r>
            <a:endParaRPr lang="en-US" sz="88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1101874" y="1853555"/>
            <a:ext cx="10035428" cy="1187649"/>
          </a:xfrm>
        </p:spPr>
        <p:txBody>
          <a:bodyPr>
            <a:noAutofit/>
          </a:bodyPr>
          <a:lstStyle/>
          <a:p>
            <a:pPr marL="273050" indent="-273050" algn="r" rtl="1">
              <a:spcBef>
                <a:spcPts val="6600"/>
              </a:spcBef>
            </a:pPr>
            <a: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/>
            </a:r>
            <a:br>
              <a:rPr lang="fa-IR" sz="5400" b="1" dirty="0" smtClean="0">
                <a:solidFill>
                  <a:srgbClr val="FF0000"/>
                </a:solidFill>
                <a:cs typeface="B Nazanin" panose="00000400000000000000" pitchFamily="2" charset="-78"/>
              </a:rPr>
            </a:br>
            <a:r>
              <a:rPr lang="fa-IR" sz="5400" b="1" dirty="0" smtClean="0">
                <a:solidFill>
                  <a:srgbClr val="00AC4E"/>
                </a:solidFill>
                <a:cs typeface="B Nazanin" panose="00000400000000000000" pitchFamily="2" charset="-78"/>
              </a:rPr>
              <a:t/>
            </a:r>
            <a:br>
              <a:rPr lang="fa-IR" sz="5400" b="1" dirty="0" smtClean="0">
                <a:solidFill>
                  <a:srgbClr val="00AC4E"/>
                </a:solidFill>
                <a:cs typeface="B Nazanin" panose="00000400000000000000" pitchFamily="2" charset="-78"/>
              </a:rPr>
            </a:br>
            <a:endParaRPr lang="en-US" sz="7200" b="1" dirty="0">
              <a:solidFill>
                <a:srgbClr val="00AC4E"/>
              </a:solidFill>
              <a:cs typeface="B Nazanin" panose="00000400000000000000" pitchFamily="2" charset="-78"/>
            </a:endParaRP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2329543" y="3829748"/>
            <a:ext cx="7522028" cy="2004996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2800" b="1" i="1" dirty="0" err="1" smtClean="0">
                <a:solidFill>
                  <a:srgbClr val="002060"/>
                </a:solidFill>
                <a:cs typeface="B Nazanin" pitchFamily="2" charset="-78"/>
              </a:rPr>
              <a:t>Somayeh</a:t>
            </a:r>
            <a:r>
              <a:rPr lang="en-US" sz="2800" b="1" i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cs typeface="B Nazanin" pitchFamily="2" charset="-78"/>
              </a:rPr>
              <a:t>hosseinpour-Niazi</a:t>
            </a:r>
            <a:endParaRPr lang="en-US" sz="3200" b="1" i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rtl="1">
              <a:lnSpc>
                <a:spcPct val="100000"/>
              </a:lnSpc>
            </a:pP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Nutrition </a:t>
            </a:r>
            <a:r>
              <a:rPr lang="en-US" sz="1600" i="1" dirty="0">
                <a:solidFill>
                  <a:srgbClr val="002060"/>
                </a:solidFill>
                <a:cs typeface="B Nazanin" pitchFamily="2" charset="-78"/>
              </a:rPr>
              <a:t>and Endocrine Research </a:t>
            </a: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center</a:t>
            </a:r>
          </a:p>
          <a:p>
            <a:pPr rtl="1">
              <a:lnSpc>
                <a:spcPct val="100000"/>
              </a:lnSpc>
            </a:pP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Research </a:t>
            </a:r>
            <a:r>
              <a:rPr lang="en-US" sz="1600" i="1" dirty="0">
                <a:solidFill>
                  <a:srgbClr val="002060"/>
                </a:solidFill>
                <a:cs typeface="B Nazanin" pitchFamily="2" charset="-78"/>
              </a:rPr>
              <a:t>Institute for Endocrine </a:t>
            </a: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Sciences</a:t>
            </a:r>
          </a:p>
          <a:p>
            <a:pPr rtl="1">
              <a:lnSpc>
                <a:spcPct val="100000"/>
              </a:lnSpc>
            </a:pP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cs typeface="B Nazanin" pitchFamily="2" charset="-78"/>
              </a:rPr>
              <a:t>Shahid</a:t>
            </a:r>
            <a:r>
              <a:rPr lang="en-US" sz="1600" i="1" dirty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cs typeface="B Nazanin" pitchFamily="2" charset="-78"/>
              </a:rPr>
              <a:t>Beheshti</a:t>
            </a:r>
            <a:r>
              <a:rPr lang="en-US" sz="1600" i="1" dirty="0">
                <a:solidFill>
                  <a:srgbClr val="002060"/>
                </a:solidFill>
                <a:cs typeface="B Nazanin" pitchFamily="2" charset="-78"/>
              </a:rPr>
              <a:t> University of Medical </a:t>
            </a:r>
            <a:r>
              <a:rPr lang="en-US" sz="1600" i="1" dirty="0" smtClean="0">
                <a:solidFill>
                  <a:srgbClr val="002060"/>
                </a:solidFill>
                <a:cs typeface="B Nazanin" pitchFamily="2" charset="-78"/>
              </a:rPr>
              <a:t>Sciences</a:t>
            </a:r>
            <a:endParaRPr lang="fa-IR" sz="2000" i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34F526-EC88-4684-AF7C-F370E2EAB6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7086" y="1070190"/>
            <a:ext cx="12104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5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hypertriglyceridemia-induced </a:t>
            </a:r>
            <a:r>
              <a:rPr lang="en-US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pancreatitis</a:t>
            </a:r>
          </a:p>
          <a:p>
            <a:pPr algn="ctr"/>
            <a:r>
              <a:rPr lang="en-US" sz="5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discharge</a:t>
            </a:r>
            <a:endParaRPr lang="en-US" sz="5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2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85" y="1428523"/>
            <a:ext cx="11702144" cy="43513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patient can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tolerate oral intake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adjunctive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lipid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lowering therapy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started with the goal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achieving long term TGs control.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6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dietician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sought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patient should be counseled on the </a:t>
            </a:r>
            <a:r>
              <a:rPr lang="en-US" sz="36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low fat diet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 recurrence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Lifestyle changes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better </a:t>
            </a:r>
            <a:r>
              <a:rPr lang="en-US" sz="36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diabetes </a:t>
            </a:r>
            <a:r>
              <a:rPr lang="en-US" sz="36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reinforced.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8342" y="2335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042" y="1335768"/>
            <a:ext cx="11794672" cy="4351338"/>
          </a:xfrm>
        </p:spPr>
        <p:txBody>
          <a:bodyPr>
            <a:normAutofit fontScale="92500" lnSpcReduction="10000"/>
          </a:bodyPr>
          <a:lstStyle/>
          <a:p>
            <a:pPr marL="796925" indent="-514350">
              <a:buAutoNum type="arabicParenR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96925" indent="-514350">
              <a:buAutoNum type="arabicParenR"/>
            </a:pPr>
            <a:r>
              <a:rPr lang="en-US" sz="39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fat </a:t>
            </a:r>
            <a:r>
              <a:rPr lang="en-US" sz="39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</a:t>
            </a:r>
          </a:p>
          <a:p>
            <a:pPr marL="282575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5575" indent="-5651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to 15 percent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energy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for a 2000-calorie diet, 50 g for a 3000-calorie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diet)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60425" indent="0">
              <a:buClr>
                <a:srgbClr val="C00000"/>
              </a:buCl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5575" indent="-5651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Protein: 15% of energy</a:t>
            </a:r>
          </a:p>
          <a:p>
            <a:pPr marL="860425" indent="0">
              <a:buClr>
                <a:srgbClr val="C00000"/>
              </a:buCl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25575" indent="-5651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≥70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 of energy</a:t>
            </a:r>
          </a:p>
          <a:p>
            <a:pPr marL="282575" indent="0">
              <a:buNone/>
            </a:pPr>
            <a:r>
              <a:rPr lang="en-US" dirty="0" smtClean="0"/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403225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4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8342" y="2335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8343" y="6202461"/>
            <a:ext cx="3603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Very Low fat diet. Circulation </a:t>
            </a:r>
            <a:r>
              <a:rPr lang="en-US" sz="1200" dirty="0" smtClean="0"/>
              <a:t>201</a:t>
            </a:r>
            <a:r>
              <a:rPr lang="en-US" sz="1200" dirty="0" smtClean="0"/>
              <a:t>8;98:935–939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44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52401" y="1695677"/>
            <a:ext cx="12344401" cy="3257323"/>
          </a:xfrm>
        </p:spPr>
        <p:txBody>
          <a:bodyPr>
            <a:normAutofit/>
          </a:bodyPr>
          <a:lstStyle/>
          <a:p>
            <a:pPr marL="796925" indent="-514350">
              <a:buAutoNum type="arabicParenR"/>
            </a:pPr>
            <a:r>
              <a:rPr lang="en-US" sz="32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fat diet</a:t>
            </a:r>
          </a:p>
          <a:p>
            <a:pPr marL="1143000" indent="-403225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I</a:t>
            </a:r>
            <a:r>
              <a:rPr lang="en-US" sz="3200" dirty="0" smtClean="0"/>
              <a:t>ncreased </a:t>
            </a:r>
            <a:r>
              <a:rPr lang="en-US" sz="3200" dirty="0"/>
              <a:t>risk for </a:t>
            </a:r>
            <a:r>
              <a:rPr lang="en-US" sz="3200" i="1" dirty="0">
                <a:solidFill>
                  <a:srgbClr val="C00000"/>
                </a:solidFill>
              </a:rPr>
              <a:t>fat-soluble </a:t>
            </a:r>
            <a:r>
              <a:rPr lang="en-US" sz="3200" i="1" dirty="0" smtClean="0">
                <a:solidFill>
                  <a:srgbClr val="C00000"/>
                </a:solidFill>
              </a:rPr>
              <a:t>vitamins </a:t>
            </a:r>
            <a:r>
              <a:rPr lang="en-US" sz="3200" i="1" dirty="0">
                <a:solidFill>
                  <a:srgbClr val="C00000"/>
                </a:solidFill>
              </a:rPr>
              <a:t>deficiencies</a:t>
            </a:r>
            <a:r>
              <a:rPr lang="en-US" sz="3200" dirty="0"/>
              <a:t> (A, E, D, and </a:t>
            </a:r>
            <a:r>
              <a:rPr lang="en-US" sz="3200" dirty="0" smtClean="0"/>
              <a:t>K)</a:t>
            </a:r>
          </a:p>
          <a:p>
            <a:pPr marL="1143000" indent="-403225">
              <a:lnSpc>
                <a:spcPct val="17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Calcium, magnesium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iron, selenium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zinc supplementation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indent="-403225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2575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2575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758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9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3031" y="1325563"/>
            <a:ext cx="12344401" cy="4351338"/>
          </a:xfrm>
        </p:spPr>
        <p:txBody>
          <a:bodyPr>
            <a:normAutofit fontScale="62500" lnSpcReduction="20000"/>
          </a:bodyPr>
          <a:lstStyle/>
          <a:p>
            <a:pPr marL="796925" indent="-514350">
              <a:buAutoNum type="arabicParenR"/>
            </a:pPr>
            <a:r>
              <a:rPr lang="en-US" sz="51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fat diet</a:t>
            </a:r>
          </a:p>
          <a:p>
            <a:pPr marL="1143000" indent="-403225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5800" dirty="0" smtClean="0"/>
              <a:t>Increased </a:t>
            </a:r>
            <a:r>
              <a:rPr lang="en-US" sz="5800" dirty="0" smtClean="0"/>
              <a:t>risk for </a:t>
            </a:r>
            <a:r>
              <a:rPr lang="en-US" sz="5800" i="1" dirty="0" smtClean="0">
                <a:solidFill>
                  <a:srgbClr val="C00000"/>
                </a:solidFill>
              </a:rPr>
              <a:t>essential fatty acids deficiencies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(2-4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caloric intake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5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490663" indent="-293688"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6200" dirty="0"/>
              <a:t>Food source of </a:t>
            </a:r>
            <a:r>
              <a:rPr lang="en-US" sz="6600" i="1" dirty="0">
                <a:solidFill>
                  <a:srgbClr val="C00000"/>
                </a:solidFill>
              </a:rPr>
              <a:t>essential fatty acids </a:t>
            </a:r>
            <a:r>
              <a:rPr lang="en-US" sz="6200" dirty="0" smtClean="0"/>
              <a:t>: </a:t>
            </a:r>
            <a:endParaRPr lang="en-US" sz="6200" dirty="0"/>
          </a:p>
          <a:p>
            <a:pPr marL="1947863" indent="-173038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6200" dirty="0" smtClean="0"/>
              <a:t> </a:t>
            </a:r>
            <a:r>
              <a:rPr lang="en-US" sz="6200" dirty="0" smtClean="0">
                <a:solidFill>
                  <a:srgbClr val="7030A0"/>
                </a:solidFill>
              </a:rPr>
              <a:t>Alpa-linolenic </a:t>
            </a:r>
            <a:r>
              <a:rPr lang="en-US" sz="6200" dirty="0">
                <a:solidFill>
                  <a:srgbClr val="7030A0"/>
                </a:solidFill>
              </a:rPr>
              <a:t>acid</a:t>
            </a:r>
            <a:r>
              <a:rPr lang="en-US" sz="6200" dirty="0"/>
              <a:t> </a:t>
            </a:r>
            <a:r>
              <a:rPr lang="en-US" sz="6200" dirty="0" smtClean="0"/>
              <a:t>: </a:t>
            </a:r>
            <a:r>
              <a:rPr lang="en-US" sz="5800" dirty="0" smtClean="0"/>
              <a:t>soybeans</a:t>
            </a:r>
            <a:r>
              <a:rPr lang="en-US" sz="5800" dirty="0"/>
              <a:t>, </a:t>
            </a:r>
            <a:r>
              <a:rPr lang="en-US" sz="5800" dirty="0" smtClean="0"/>
              <a:t>flaxseeds</a:t>
            </a:r>
            <a:r>
              <a:rPr lang="en-US" sz="5800" dirty="0"/>
              <a:t>, </a:t>
            </a:r>
            <a:r>
              <a:rPr lang="en-US" sz="5800" dirty="0" smtClean="0"/>
              <a:t>walnuts</a:t>
            </a:r>
            <a:endParaRPr lang="en-US" sz="6200" dirty="0"/>
          </a:p>
          <a:p>
            <a:pPr marL="1947863" indent="-173038">
              <a:lnSpc>
                <a:spcPct val="12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6200" dirty="0" smtClean="0"/>
              <a:t> </a:t>
            </a:r>
            <a:r>
              <a:rPr lang="en-US" sz="6200" dirty="0">
                <a:solidFill>
                  <a:srgbClr val="7030A0"/>
                </a:solidFill>
              </a:rPr>
              <a:t>Linoleic </a:t>
            </a:r>
            <a:r>
              <a:rPr lang="en-US" sz="6200" dirty="0" smtClean="0">
                <a:solidFill>
                  <a:srgbClr val="7030A0"/>
                </a:solidFill>
              </a:rPr>
              <a:t>acids</a:t>
            </a:r>
            <a:r>
              <a:rPr lang="en-US" sz="6200" dirty="0" smtClean="0"/>
              <a:t>: </a:t>
            </a:r>
            <a:r>
              <a:rPr lang="en-US" sz="5800" dirty="0"/>
              <a:t>whole grains, corn and safflower oils </a:t>
            </a:r>
          </a:p>
          <a:p>
            <a:pPr marL="1143000" indent="-403225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2575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2575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7585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5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85" y="745219"/>
            <a:ext cx="9916885" cy="57911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77585" y="1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4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671" y="1696811"/>
            <a:ext cx="9927772" cy="4351338"/>
          </a:xfrm>
        </p:spPr>
        <p:txBody>
          <a:bodyPr>
            <a:normAutofit/>
          </a:bodyPr>
          <a:lstStyle/>
          <a:p>
            <a:pPr marL="796925" indent="-514350">
              <a:buAutoNum type="arabicParenR"/>
            </a:pPr>
            <a:r>
              <a:rPr lang="en-US" sz="30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fat diet</a:t>
            </a:r>
          </a:p>
          <a:p>
            <a:pPr marL="282575" indent="522288">
              <a:spcAft>
                <a:spcPts val="1200"/>
              </a:spcAft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low-fat sources of protein:</a:t>
            </a:r>
          </a:p>
          <a:p>
            <a:pPr marL="1317625" indent="-349250">
              <a:spcAft>
                <a:spcPts val="120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low-fat yogurt, low-fat or skim milk, low-fat cheese</a:t>
            </a:r>
          </a:p>
          <a:p>
            <a:pPr marL="1317625" indent="-349250">
              <a:spcAft>
                <a:spcPts val="120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Dried beans and peas</a:t>
            </a:r>
          </a:p>
          <a:p>
            <a:pPr marL="1317625" indent="-349250">
              <a:spcAft>
                <a:spcPts val="120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Egg white</a:t>
            </a:r>
          </a:p>
          <a:p>
            <a:pPr marL="1317625" indent="-349250">
              <a:spcAft>
                <a:spcPts val="1200"/>
              </a:spcAft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  <a:tabLst>
                <a:tab pos="80486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Fish, poultry, and lean meats </a:t>
            </a:r>
          </a:p>
          <a:p>
            <a:pPr marL="282575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037"/>
            <a:ext cx="113538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Dietary </a:t>
            </a:r>
            <a:r>
              <a:rPr lang="en-US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endParaRPr lang="en-US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omega-3 fatty acids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3-4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g/d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2">
              <a:lnSpc>
                <a:spcPct val="150000"/>
              </a:lnSpc>
            </a:pP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servings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(120 g) of </a:t>
            </a:r>
            <a:r>
              <a:rPr lang="en-US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fatty fish per </a:t>
            </a:r>
            <a:r>
              <a:rPr 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week:</a:t>
            </a:r>
            <a:endParaRPr lang="en-US" sz="24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(depending on baseline concentration)</a:t>
            </a:r>
          </a:p>
          <a:p>
            <a:pPr lvl="3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slight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LDL-C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HDL-C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</a:pPr>
            <a:r>
              <a:rPr lang="en-US"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Unsalted</a:t>
            </a:r>
            <a:r>
              <a:rPr lang="en-US" sz="3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nuts </a:t>
            </a:r>
            <a:r>
              <a:rPr lang="en-US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 serving/day)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6137610"/>
            <a:ext cx="6063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Jellinger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Endocr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2017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Apr;23(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2):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1-87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Jacobson TA et al. J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Lipidol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2015;9(6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):S1-122.e1.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Anagnostis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Maturitas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2018; 108: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45–52</a:t>
            </a:r>
          </a:p>
        </p:txBody>
      </p:sp>
      <p:sp>
        <p:nvSpPr>
          <p:cNvPr id="2" name="Down Arrow 1"/>
          <p:cNvSpPr/>
          <p:nvPr/>
        </p:nvSpPr>
        <p:spPr>
          <a:xfrm>
            <a:off x="2601685" y="3526970"/>
            <a:ext cx="163286" cy="337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590799" y="4627273"/>
            <a:ext cx="1524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2629117" y="4086956"/>
            <a:ext cx="68363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0A7DB-27B7-4FB7-8ACC-EB9B35997CE4}" type="slidenum">
              <a:rPr lang="en-US" smtClean="0"/>
              <a:t>9</a:t>
            </a:fld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7843" y="463324"/>
            <a:ext cx="10515600" cy="9252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recommendations </a:t>
            </a:r>
            <a:r>
              <a:rPr lang="en-US" sz="14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(cont’d)</a:t>
            </a:r>
            <a: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94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1042</Words>
  <Application>Microsoft Office PowerPoint</Application>
  <PresentationFormat>Widescreen</PresentationFormat>
  <Paragraphs>216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 Mitra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توزيع عادلانه واحدهاي توصیه شده دریافتی در وعده ها و ميان وعده ها علی ط.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سمیه حسین پور</dc:creator>
  <cp:lastModifiedBy>سمیه حسین پور</cp:lastModifiedBy>
  <cp:revision>442</cp:revision>
  <dcterms:created xsi:type="dcterms:W3CDTF">2019-01-07T10:23:59Z</dcterms:created>
  <dcterms:modified xsi:type="dcterms:W3CDTF">2022-01-31T06:27:10Z</dcterms:modified>
</cp:coreProperties>
</file>