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8" r:id="rId1"/>
  </p:sldMasterIdLst>
  <p:notesMasterIdLst>
    <p:notesMasterId r:id="rId22"/>
  </p:notesMasterIdLst>
  <p:sldIdLst>
    <p:sldId id="256" r:id="rId2"/>
    <p:sldId id="382" r:id="rId3"/>
    <p:sldId id="303" r:id="rId4"/>
    <p:sldId id="379" r:id="rId5"/>
    <p:sldId id="386" r:id="rId6"/>
    <p:sldId id="387" r:id="rId7"/>
    <p:sldId id="385" r:id="rId8"/>
    <p:sldId id="327" r:id="rId9"/>
    <p:sldId id="368" r:id="rId10"/>
    <p:sldId id="390" r:id="rId11"/>
    <p:sldId id="391" r:id="rId12"/>
    <p:sldId id="370" r:id="rId13"/>
    <p:sldId id="373" r:id="rId14"/>
    <p:sldId id="374" r:id="rId15"/>
    <p:sldId id="394" r:id="rId16"/>
    <p:sldId id="393" r:id="rId17"/>
    <p:sldId id="383" r:id="rId18"/>
    <p:sldId id="384" r:id="rId19"/>
    <p:sldId id="381" r:id="rId20"/>
    <p:sldId id="3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dolahi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B84726F-4A09-4C24-9DD0-AA8066B64F2E}" type="datetimeFigureOut">
              <a:rPr lang="fa-IR" smtClean="0"/>
              <a:pPr/>
              <a:t>1441/03/30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11281E-6684-48F8-A381-361EF22125C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127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9BC3-221D-4C06-A316-B6A0095BE6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9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281E-6684-48F8-A381-361EF22125C8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9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835D-1B62-44D4-9077-E1BC6B93F03E}" type="datetimeFigureOut">
              <a:rPr lang="fa-IR" smtClean="0"/>
              <a:pPr/>
              <a:t>1441/03/30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311-E721-4BAB-85B5-9C1C09AB60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901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835D-1B62-44D4-9077-E1BC6B93F03E}" type="datetimeFigureOut">
              <a:rPr lang="fa-IR" smtClean="0"/>
              <a:pPr/>
              <a:t>1441/03/30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311-E721-4BAB-85B5-9C1C09AB60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267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835D-1B62-44D4-9077-E1BC6B93F03E}" type="datetimeFigureOut">
              <a:rPr lang="fa-IR" smtClean="0"/>
              <a:pPr/>
              <a:t>1441/03/30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311-E721-4BAB-85B5-9C1C09AB60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35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835D-1B62-44D4-9077-E1BC6B93F03E}" type="datetimeFigureOut">
              <a:rPr lang="fa-IR" smtClean="0"/>
              <a:pPr/>
              <a:t>1441/03/30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311-E721-4BAB-85B5-9C1C09AB60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439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835D-1B62-44D4-9077-E1BC6B93F03E}" type="datetimeFigureOut">
              <a:rPr lang="fa-IR" smtClean="0"/>
              <a:pPr/>
              <a:t>1441/03/30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311-E721-4BAB-85B5-9C1C09AB60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96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835D-1B62-44D4-9077-E1BC6B93F03E}" type="datetimeFigureOut">
              <a:rPr lang="fa-IR" smtClean="0"/>
              <a:pPr/>
              <a:t>1441/03/30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311-E721-4BAB-85B5-9C1C09AB60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68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835D-1B62-44D4-9077-E1BC6B93F03E}" type="datetimeFigureOut">
              <a:rPr lang="fa-IR" smtClean="0"/>
              <a:pPr/>
              <a:t>1441/03/30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311-E721-4BAB-85B5-9C1C09AB60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331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835D-1B62-44D4-9077-E1BC6B93F03E}" type="datetimeFigureOut">
              <a:rPr lang="fa-IR" smtClean="0"/>
              <a:pPr/>
              <a:t>1441/03/30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311-E721-4BAB-85B5-9C1C09AB60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405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835D-1B62-44D4-9077-E1BC6B93F03E}" type="datetimeFigureOut">
              <a:rPr lang="fa-IR" smtClean="0"/>
              <a:pPr/>
              <a:t>1441/03/30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311-E721-4BAB-85B5-9C1C09AB60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10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835D-1B62-44D4-9077-E1BC6B93F03E}" type="datetimeFigureOut">
              <a:rPr lang="fa-IR" smtClean="0"/>
              <a:pPr/>
              <a:t>1441/03/30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311-E721-4BAB-85B5-9C1C09AB60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532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835D-1B62-44D4-9077-E1BC6B93F03E}" type="datetimeFigureOut">
              <a:rPr lang="fa-IR" smtClean="0"/>
              <a:pPr/>
              <a:t>1441/03/30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311-E721-4BAB-85B5-9C1C09AB60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68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A835D-1B62-44D4-9077-E1BC6B93F03E}" type="datetimeFigureOut">
              <a:rPr lang="fa-IR" smtClean="0"/>
              <a:pPr/>
              <a:t>1441/03/30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1311-E721-4BAB-85B5-9C1C09AB60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39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164305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latin typeface="Arial" pitchFamily="34" charset="0"/>
                <a:cs typeface="2  Titr" panose="00000700000000000000" pitchFamily="2" charset="-78"/>
              </a:rPr>
              <a:t>سیاست های پيشگيري وكنترل اضافه وزن وچاقي در ایران</a:t>
            </a:r>
            <a:endParaRPr lang="fa-IR" sz="2800" dirty="0">
              <a:solidFill>
                <a:srgbClr val="FF0000"/>
              </a:solidFill>
              <a:latin typeface="Arial" pitchFamily="34" charset="0"/>
              <a:cs typeface="2 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08" y="4357694"/>
            <a:ext cx="6172200" cy="1371600"/>
          </a:xfrm>
        </p:spPr>
        <p:txBody>
          <a:bodyPr>
            <a:normAutofit lnSpcReduction="10000"/>
          </a:bodyPr>
          <a:lstStyle/>
          <a:p>
            <a:pPr algn="ctr"/>
            <a:r>
              <a:rPr lang="fa-IR" dirty="0" smtClean="0">
                <a:solidFill>
                  <a:schemeClr val="tx1"/>
                </a:solidFill>
                <a:latin typeface="Arial" pitchFamily="34" charset="0"/>
                <a:cs typeface="2  Titr" panose="00000700000000000000" pitchFamily="2" charset="-78"/>
              </a:rPr>
              <a:t>دكتر زهرا عبداللهي</a:t>
            </a:r>
          </a:p>
          <a:p>
            <a:pPr algn="ctr" rtl="1"/>
            <a:r>
              <a:rPr lang="fa-IR" dirty="0" smtClean="0">
                <a:latin typeface="Arial" pitchFamily="34" charset="0"/>
                <a:cs typeface="2  Titr" panose="00000700000000000000" pitchFamily="2" charset="-78"/>
              </a:rPr>
              <a:t>دکتری تخصصی تغذیه </a:t>
            </a:r>
            <a:r>
              <a:rPr lang="en-US" dirty="0" smtClean="0">
                <a:latin typeface="Arial" pitchFamily="34" charset="0"/>
                <a:cs typeface="2  Titr" panose="00000700000000000000" pitchFamily="2" charset="-78"/>
              </a:rPr>
              <a:t>PhD,</a:t>
            </a:r>
            <a:endParaRPr lang="fa-IR" dirty="0" smtClean="0">
              <a:solidFill>
                <a:schemeClr val="tx1"/>
              </a:solidFill>
              <a:latin typeface="Arial" pitchFamily="34" charset="0"/>
              <a:cs typeface="2  Titr" panose="00000700000000000000" pitchFamily="2" charset="-78"/>
            </a:endParaRPr>
          </a:p>
          <a:p>
            <a:pPr algn="ctr"/>
            <a:r>
              <a:rPr lang="fa-IR" dirty="0" err="1" smtClean="0">
                <a:solidFill>
                  <a:schemeClr val="tx1"/>
                </a:solidFill>
                <a:latin typeface="Arial" pitchFamily="34" charset="0"/>
                <a:cs typeface="2  Titr" panose="00000700000000000000" pitchFamily="2" charset="-78"/>
              </a:rPr>
              <a:t>مديرکل</a:t>
            </a:r>
            <a:r>
              <a:rPr lang="fa-IR" dirty="0" smtClean="0">
                <a:solidFill>
                  <a:schemeClr val="tx1"/>
                </a:solidFill>
                <a:latin typeface="Arial" pitchFamily="34" charset="0"/>
                <a:cs typeface="2  Titr" panose="00000700000000000000" pitchFamily="2" charset="-78"/>
              </a:rPr>
              <a:t> دفتر بهبود تغذيه جامعه</a:t>
            </a:r>
          </a:p>
          <a:p>
            <a:pPr algn="ctr"/>
            <a:r>
              <a:rPr lang="fa-IR" dirty="0" smtClean="0">
                <a:solidFill>
                  <a:schemeClr val="tx1"/>
                </a:solidFill>
                <a:latin typeface="Arial" pitchFamily="34" charset="0"/>
                <a:cs typeface="2  Titr" panose="00000700000000000000" pitchFamily="2" charset="-78"/>
              </a:rPr>
              <a:t>وزارت بهداشت ، درمان واموزش پزشكي        </a:t>
            </a:r>
            <a:r>
              <a:rPr lang="fa-I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a-I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61" y="188640"/>
            <a:ext cx="7886700" cy="975642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2  Titr" panose="00000700000000000000" pitchFamily="2" charset="-78"/>
              </a:rPr>
              <a:t>قوانین مرتبط با منع تبلیغات و اخذ عوارض از کالاها و محصولات غذایی تهدید کننده سلامت</a:t>
            </a:r>
            <a:endParaRPr lang="en-US" sz="24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328592"/>
          </a:xfrm>
        </p:spPr>
        <p:txBody>
          <a:bodyPr>
            <a:normAutofit/>
          </a:bodyPr>
          <a:lstStyle/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 بند </a:t>
            </a:r>
            <a:r>
              <a:rPr lang="fa-IR" dirty="0"/>
              <a:t>الف ماده 69 قانون الحاق برخی مواد به قانون تنظیم بخشی از مقررات مالی </a:t>
            </a:r>
            <a:r>
              <a:rPr lang="fa-IR" dirty="0" smtClean="0"/>
              <a:t>دولت</a:t>
            </a:r>
            <a:r>
              <a:rPr lang="fa-IR" dirty="0"/>
              <a:t> که اجازه وضع و اخذ عوارض از نوشیدنی­های قندی تولید داخل، تولید مشترک داخلی، خارجی و نوشیدنی­های </a:t>
            </a:r>
            <a:r>
              <a:rPr lang="fa-IR" dirty="0" err="1"/>
              <a:t>وارداتی</a:t>
            </a:r>
            <a:r>
              <a:rPr lang="fa-IR" dirty="0"/>
              <a:t> را به دولت داده است</a:t>
            </a:r>
            <a:r>
              <a:rPr lang="en-US" dirty="0"/>
              <a:t>. 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 بند </a:t>
            </a:r>
            <a:r>
              <a:rPr lang="fa-IR" dirty="0"/>
              <a:t>الف ماده 37 قانون برنامه پنجم توسعه اقتصادی، اجتماعی و فرهنگی، مسئولیت تهیه فهرست اقدامات و </a:t>
            </a:r>
            <a:r>
              <a:rPr lang="fa-IR" dirty="0" err="1"/>
              <a:t>كالاهاي</a:t>
            </a:r>
            <a:r>
              <a:rPr lang="fa-IR" dirty="0"/>
              <a:t> </a:t>
            </a:r>
            <a:r>
              <a:rPr lang="fa-IR" dirty="0" err="1"/>
              <a:t>آسيب‌رسان</a:t>
            </a:r>
            <a:r>
              <a:rPr lang="fa-IR" dirty="0"/>
              <a:t> به سلامت و </a:t>
            </a:r>
            <a:r>
              <a:rPr lang="fa-IR" dirty="0" err="1"/>
              <a:t>داروهاي</a:t>
            </a:r>
            <a:r>
              <a:rPr lang="fa-IR" dirty="0"/>
              <a:t> با احتمال سوء مصرف برعهده وزارت </a:t>
            </a:r>
            <a:r>
              <a:rPr lang="fa-IR" dirty="0" smtClean="0"/>
              <a:t>بهداشت</a:t>
            </a:r>
            <a:r>
              <a:rPr lang="en-US" dirty="0" smtClean="0"/>
              <a:t> </a:t>
            </a:r>
            <a:r>
              <a:rPr lang="fa-IR" dirty="0" smtClean="0"/>
              <a:t>نهاده </a:t>
            </a:r>
            <a:r>
              <a:rPr lang="fa-IR" dirty="0"/>
              <a:t>شد و مقرر گردید درصد عوارض </a:t>
            </a:r>
            <a:r>
              <a:rPr lang="fa-IR" dirty="0" err="1"/>
              <a:t>براي</a:t>
            </a:r>
            <a:r>
              <a:rPr lang="fa-IR" dirty="0"/>
              <a:t> </a:t>
            </a:r>
            <a:r>
              <a:rPr lang="fa-IR" dirty="0" err="1"/>
              <a:t>اين</a:t>
            </a:r>
            <a:r>
              <a:rPr lang="fa-IR" dirty="0"/>
              <a:t> </a:t>
            </a:r>
            <a:r>
              <a:rPr lang="fa-IR" dirty="0" err="1"/>
              <a:t>كالاها</a:t>
            </a:r>
            <a:r>
              <a:rPr lang="fa-IR" dirty="0"/>
              <a:t> در </a:t>
            </a:r>
            <a:r>
              <a:rPr lang="fa-IR" dirty="0" err="1"/>
              <a:t>ابتداي</a:t>
            </a:r>
            <a:r>
              <a:rPr lang="fa-IR" dirty="0"/>
              <a:t> </a:t>
            </a:r>
            <a:r>
              <a:rPr lang="fa-IR" dirty="0" err="1"/>
              <a:t>هرسال</a:t>
            </a:r>
            <a:r>
              <a:rPr lang="fa-IR" dirty="0"/>
              <a:t> توسط </a:t>
            </a:r>
            <a:r>
              <a:rPr lang="fa-IR" dirty="0" err="1"/>
              <a:t>كارگروهي</a:t>
            </a:r>
            <a:r>
              <a:rPr lang="fa-IR" dirty="0"/>
              <a:t> با مسؤولیت وزارت </a:t>
            </a:r>
            <a:r>
              <a:rPr lang="fa-IR" dirty="0" smtClean="0"/>
              <a:t>بهداشت</a:t>
            </a:r>
            <a:r>
              <a:rPr lang="en-US" dirty="0" smtClean="0"/>
              <a:t> </a:t>
            </a:r>
            <a:r>
              <a:rPr lang="fa-IR" dirty="0" smtClean="0"/>
              <a:t>و </a:t>
            </a:r>
            <a:r>
              <a:rPr lang="fa-IR" dirty="0"/>
              <a:t>با </a:t>
            </a:r>
            <a:r>
              <a:rPr lang="fa-IR" dirty="0" err="1"/>
              <a:t>عضويت</a:t>
            </a:r>
            <a:r>
              <a:rPr lang="fa-IR" dirty="0"/>
              <a:t> </a:t>
            </a:r>
            <a:r>
              <a:rPr lang="fa-IR" dirty="0" err="1"/>
              <a:t>وزارتخانه‌هاي</a:t>
            </a:r>
            <a:r>
              <a:rPr lang="fa-IR" dirty="0"/>
              <a:t> امور </a:t>
            </a:r>
            <a:r>
              <a:rPr lang="fa-IR" dirty="0" err="1"/>
              <a:t>اقتصادي</a:t>
            </a:r>
            <a:r>
              <a:rPr lang="fa-IR" dirty="0"/>
              <a:t> و </a:t>
            </a:r>
            <a:r>
              <a:rPr lang="fa-IR" dirty="0" err="1"/>
              <a:t>دارائي</a:t>
            </a:r>
            <a:r>
              <a:rPr lang="fa-IR" dirty="0"/>
              <a:t>، </a:t>
            </a:r>
            <a:r>
              <a:rPr lang="fa-IR" dirty="0" err="1"/>
              <a:t>بازرگاني</a:t>
            </a:r>
            <a:r>
              <a:rPr lang="fa-IR" dirty="0"/>
              <a:t>، رفاه و </a:t>
            </a:r>
            <a:r>
              <a:rPr lang="fa-IR" dirty="0" err="1"/>
              <a:t>تأمين</a:t>
            </a:r>
            <a:r>
              <a:rPr lang="fa-IR" dirty="0"/>
              <a:t> </a:t>
            </a:r>
            <a:r>
              <a:rPr lang="fa-IR" dirty="0" err="1"/>
              <a:t>اجتماعي</a:t>
            </a:r>
            <a:r>
              <a:rPr lang="fa-IR" dirty="0"/>
              <a:t>، صنعت، معدن و تجارت و سازمان برنامه  بودجه تعیین شود.</a:t>
            </a:r>
            <a:endParaRPr lang="fa-IR" dirty="0" smtClean="0"/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 بند </a:t>
            </a:r>
            <a:r>
              <a:rPr lang="fa-IR" dirty="0"/>
              <a:t>ج ماده 37 قانون برنامه پنجم توسعه اقتصادی، اجتماعی و فرهنگی نیز </a:t>
            </a:r>
            <a:r>
              <a:rPr lang="fa-IR" dirty="0" err="1"/>
              <a:t>تبليغ</a:t>
            </a:r>
            <a:r>
              <a:rPr lang="fa-IR" dirty="0"/>
              <a:t> خدمات و </a:t>
            </a:r>
            <a:r>
              <a:rPr lang="fa-IR" dirty="0" err="1"/>
              <a:t>كالاهاي</a:t>
            </a:r>
            <a:r>
              <a:rPr lang="fa-IR" dirty="0"/>
              <a:t> </a:t>
            </a:r>
            <a:r>
              <a:rPr lang="fa-IR" dirty="0" err="1"/>
              <a:t>تهديدكننده</a:t>
            </a:r>
            <a:r>
              <a:rPr lang="fa-IR" dirty="0"/>
              <a:t> سلامت از </a:t>
            </a:r>
            <a:r>
              <a:rPr lang="fa-IR" dirty="0" err="1"/>
              <a:t>سوي</a:t>
            </a:r>
            <a:r>
              <a:rPr lang="fa-IR" dirty="0"/>
              <a:t> </a:t>
            </a:r>
            <a:r>
              <a:rPr lang="fa-IR" dirty="0" err="1"/>
              <a:t>كليه</a:t>
            </a:r>
            <a:r>
              <a:rPr lang="fa-IR" dirty="0"/>
              <a:t> </a:t>
            </a:r>
            <a:r>
              <a:rPr lang="fa-IR" dirty="0" err="1"/>
              <a:t>رسانه‌ها</a:t>
            </a:r>
            <a:r>
              <a:rPr lang="fa-IR" dirty="0"/>
              <a:t> را ممنوع و متخلفان را موظف به پرداخت جریمه نقدی </a:t>
            </a:r>
            <a:r>
              <a:rPr lang="fa-IR" dirty="0" err="1"/>
              <a:t>کرده­است</a:t>
            </a:r>
            <a:r>
              <a:rPr lang="fa-IR" dirty="0"/>
              <a:t>. </a:t>
            </a:r>
            <a:endParaRPr lang="en-US" dirty="0"/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 در </a:t>
            </a:r>
            <a:r>
              <a:rPr lang="fa-IR" dirty="0"/>
              <a:t>ماده 48 قانون الحاق برخی مواد به قانون تنظیم بخشی از مقررات مالی </a:t>
            </a:r>
            <a:r>
              <a:rPr lang="fa-IR" dirty="0" smtClean="0"/>
              <a:t>دولت  در برنامه ششم توسعه به </a:t>
            </a:r>
            <a:r>
              <a:rPr lang="fa-IR" dirty="0"/>
              <a:t>نحوی مشابه بند الف ماده 37 قانون برنامه پنجم توسعه اقتصادی، اجتماعی و فرهنگی تکرار شد. </a:t>
            </a:r>
            <a:endParaRPr lang="en-US" dirty="0"/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2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خلاصه عملکرد </a:t>
            </a:r>
            <a:r>
              <a:rPr lang="fa-IR" sz="2000" b="1" dirty="0" err="1">
                <a:solidFill>
                  <a:srgbClr val="FF0000"/>
                </a:solidFill>
                <a:cs typeface="2  Titr" panose="00000700000000000000" pitchFamily="2" charset="-78"/>
              </a:rPr>
              <a:t>کارگروه</a:t>
            </a:r>
            <a:r>
              <a:rPr lang="fa-IR" sz="2000" b="1" dirty="0">
                <a:solidFill>
                  <a:srgbClr val="FF0000"/>
                </a:solidFill>
                <a:cs typeface="2  Titr" panose="00000700000000000000" pitchFamily="2" charset="-78"/>
              </a:rPr>
              <a:t> تعیین درصد عوارض بر کالاهای آسیب رسان به سلامت و منع تبلیغات در </a:t>
            </a:r>
            <a:r>
              <a:rPr lang="fa-IR" sz="20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سال های 1398-1396و </a:t>
            </a:r>
            <a:r>
              <a:rPr lang="fa-IR" sz="2000" b="1" dirty="0">
                <a:solidFill>
                  <a:srgbClr val="FF0000"/>
                </a:solidFill>
                <a:cs typeface="2  Titr" panose="00000700000000000000" pitchFamily="2" charset="-78"/>
              </a:rPr>
              <a:t>قوانین مرتبط</a:t>
            </a:r>
            <a:r>
              <a:rPr lang="en-US" sz="2000" dirty="0">
                <a:solidFill>
                  <a:srgbClr val="FF0000"/>
                </a:solidFill>
                <a:cs typeface="2  Titr" panose="00000700000000000000" pitchFamily="2" charset="-78"/>
              </a:rPr>
              <a:t/>
            </a:r>
            <a:br>
              <a:rPr lang="en-US" sz="2000" dirty="0">
                <a:solidFill>
                  <a:srgbClr val="FF0000"/>
                </a:solidFill>
                <a:cs typeface="2  Titr" panose="00000700000000000000" pitchFamily="2" charset="-78"/>
              </a:rPr>
            </a:br>
            <a:endParaRPr lang="en-US" sz="20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5184575"/>
          </a:xfrm>
        </p:spPr>
        <p:txBody>
          <a:bodyPr>
            <a:normAutofit/>
          </a:bodyPr>
          <a:lstStyle/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dirty="0" smtClean="0"/>
              <a:t> تشکیل </a:t>
            </a:r>
            <a:r>
              <a:rPr lang="fa-IR" sz="2800" dirty="0"/>
              <a:t>کمیته فنی تعیین فهرست کالاهای آسیب رسان به سلامت به جهت منع تبلیغات </a:t>
            </a:r>
            <a:r>
              <a:rPr lang="fa-IR" sz="2800" dirty="0" smtClean="0"/>
              <a:t>در معاونت بهداشت با </a:t>
            </a:r>
            <a:r>
              <a:rPr lang="fa-IR" sz="2800" dirty="0"/>
              <a:t>حضور نمایندگان تمامی حوزه های ذینفع </a:t>
            </a:r>
            <a:endParaRPr lang="en-US" sz="2800" dirty="0"/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dirty="0" smtClean="0"/>
              <a:t> </a:t>
            </a:r>
            <a:r>
              <a:rPr lang="ar-SA" sz="2800" dirty="0" smtClean="0"/>
              <a:t>ابلاغ </a:t>
            </a:r>
            <a:r>
              <a:rPr lang="ar-SA" sz="2800" dirty="0"/>
              <a:t>فهرست کالاها و خدمات  آسیب رسان به سلامت به جهت منع تبلیغات </a:t>
            </a:r>
            <a:r>
              <a:rPr lang="ar-SA" sz="2800" dirty="0" smtClean="0"/>
              <a:t>به </a:t>
            </a:r>
            <a:r>
              <a:rPr lang="ar-SA" sz="2800" dirty="0"/>
              <a:t>سازمان صدا و سیما و وزارت فرهنگ و ارشاد اسلامی طی نامه رسمی از سوی وزیر محترم بهداشت </a:t>
            </a:r>
            <a:endParaRPr lang="en-US" sz="2800" dirty="0"/>
          </a:p>
          <a:p>
            <a:pPr lvl="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dirty="0" smtClean="0"/>
              <a:t> </a:t>
            </a:r>
            <a:r>
              <a:rPr lang="ar-SA" sz="2800" dirty="0" smtClean="0"/>
              <a:t>تعیین </a:t>
            </a:r>
            <a:r>
              <a:rPr lang="ar-SA" sz="2800" dirty="0"/>
              <a:t>درصد عوارض بر کالاها و خدمات آسیب رسان به </a:t>
            </a:r>
            <a:r>
              <a:rPr lang="ar-SA" sz="2800" dirty="0" smtClean="0"/>
              <a:t>سلامت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392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467" y="1916832"/>
            <a:ext cx="6311339" cy="85988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برچسب گذاری تغذیه ای </a:t>
            </a:r>
            <a:b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</a:br>
            <a:r>
              <a:rPr lang="en-US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Nutrition Labelling</a:t>
            </a:r>
            <a:br>
              <a:rPr lang="en-US" b="1" dirty="0" smtClean="0">
                <a:solidFill>
                  <a:srgbClr val="FF0000"/>
                </a:solidFill>
                <a:cs typeface="2  Titr" panose="00000700000000000000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/>
            </a:r>
            <a:b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b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</a:br>
            <a:endParaRPr lang="en-US" b="1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fat</a:t>
            </a:r>
          </a:p>
          <a:p>
            <a:pPr algn="l" rtl="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 Fat</a:t>
            </a:r>
          </a:p>
          <a:p>
            <a:pPr algn="l" rtl="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Kcal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1991" r="1318" b="35652"/>
          <a:stretch>
            <a:fillRect/>
          </a:stretch>
        </p:blipFill>
        <p:spPr bwMode="auto">
          <a:xfrm>
            <a:off x="5724128" y="2587406"/>
            <a:ext cx="2048931" cy="271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r="3807" b="44157"/>
          <a:stretch>
            <a:fillRect/>
          </a:stretch>
        </p:blipFill>
        <p:spPr bwMode="auto">
          <a:xfrm>
            <a:off x="2196515" y="2561118"/>
            <a:ext cx="2640956" cy="29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5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683765" cy="690683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2  Titr" panose="00000700000000000000" pitchFamily="2" charset="-78"/>
              </a:rPr>
              <a:t>مداخلات جامعه محور(در دست اجرا)</a:t>
            </a: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07" y="1732236"/>
            <a:ext cx="8037252" cy="3996559"/>
          </a:xfrm>
        </p:spPr>
        <p:txBody>
          <a:bodyPr>
            <a:normAutofit lnSpcReduction="10000"/>
          </a:bodyPr>
          <a:lstStyle/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a-IR" sz="2800" dirty="0" err="1" smtClean="0">
                <a:latin typeface="Arial" pitchFamily="34" charset="0"/>
                <a:cs typeface="Arial" pitchFamily="34" charset="0"/>
              </a:rPr>
              <a:t>تدوين</a:t>
            </a:r>
            <a:r>
              <a:rPr lang="fa-I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a-IR" sz="2800" dirty="0">
                <a:latin typeface="Arial" pitchFamily="34" charset="0"/>
                <a:cs typeface="Arial" pitchFamily="34" charset="0"/>
              </a:rPr>
              <a:t>وابلاغ  دستور عمل تغذيه در واحد هاي غذا خوري دستگاههاي اجرايي توسط وزير بهداشت  با هدف اصلاح الگوي غذايي كاركنان ، كاهش مصرف چربي وروغن ، نمك ومواد قندي وافزايش فيبر </a:t>
            </a:r>
            <a:r>
              <a:rPr lang="fa-IR" sz="2800" dirty="0" smtClean="0">
                <a:latin typeface="Arial" pitchFamily="34" charset="0"/>
                <a:cs typeface="Arial" pitchFamily="34" charset="0"/>
              </a:rPr>
              <a:t>غذايي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a-IR" sz="2800" dirty="0" err="1" smtClean="0">
                <a:latin typeface="Arial" pitchFamily="34" charset="0"/>
                <a:cs typeface="Arial" pitchFamily="34" charset="0"/>
              </a:rPr>
              <a:t>تدوين</a:t>
            </a:r>
            <a:r>
              <a:rPr lang="fa-I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a-IR" sz="2800" dirty="0">
                <a:latin typeface="Arial" pitchFamily="34" charset="0"/>
                <a:cs typeface="Arial" pitchFamily="34" charset="0"/>
              </a:rPr>
              <a:t>دستور عمل پايگاه تغذيه سالم در مدارس : فهرست مواد غذايي مجاز وغيرمجاز در پايگاههاي تغذيه مدارس تهيه وابلاغ شده است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latin typeface="Arial" pitchFamily="34" charset="0"/>
                <a:cs typeface="Arial" pitchFamily="34" charset="0"/>
              </a:rPr>
              <a:t> در </a:t>
            </a:r>
            <a:r>
              <a:rPr lang="fa-IR" sz="2800" dirty="0">
                <a:latin typeface="Arial" pitchFamily="34" charset="0"/>
                <a:cs typeface="Arial" pitchFamily="34" charset="0"/>
              </a:rPr>
              <a:t>بوفه های مدارس عرضه </a:t>
            </a:r>
            <a:r>
              <a:rPr lang="fa-IR" sz="2800" dirty="0" err="1">
                <a:latin typeface="Arial" pitchFamily="34" charset="0"/>
                <a:cs typeface="Arial" pitchFamily="34" charset="0"/>
              </a:rPr>
              <a:t>فست</a:t>
            </a:r>
            <a:r>
              <a:rPr lang="fa-I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a-IR" sz="2800" dirty="0" err="1">
                <a:latin typeface="Arial" pitchFamily="34" charset="0"/>
                <a:cs typeface="Arial" pitchFamily="34" charset="0"/>
              </a:rPr>
              <a:t>فود</a:t>
            </a:r>
            <a:r>
              <a:rPr lang="fa-IR" sz="2800" dirty="0">
                <a:latin typeface="Arial" pitchFamily="34" charset="0"/>
                <a:cs typeface="Arial" pitchFamily="34" charset="0"/>
              </a:rPr>
              <a:t> ها ،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a-IR" sz="2800" dirty="0">
                <a:latin typeface="Arial" pitchFamily="34" charset="0"/>
                <a:cs typeface="Arial" pitchFamily="34" charset="0"/>
              </a:rPr>
              <a:t>نوشابه های </a:t>
            </a:r>
            <a:r>
              <a:rPr lang="fa-IR" sz="2800" dirty="0" err="1">
                <a:latin typeface="Arial" pitchFamily="34" charset="0"/>
                <a:cs typeface="Arial" pitchFamily="34" charset="0"/>
              </a:rPr>
              <a:t>گازدار</a:t>
            </a:r>
            <a:r>
              <a:rPr lang="fa-IR" sz="2800" dirty="0">
                <a:latin typeface="Arial" pitchFamily="34" charset="0"/>
                <a:cs typeface="Arial" pitchFamily="34" charset="0"/>
              </a:rPr>
              <a:t> ، آب میوه های دارای قند افزوده و محصولات غذایی پرچربی  و </a:t>
            </a:r>
            <a:r>
              <a:rPr lang="fa-IR" sz="2800" dirty="0" err="1">
                <a:latin typeface="Arial" pitchFamily="34" charset="0"/>
                <a:cs typeface="Arial" pitchFamily="34" charset="0"/>
              </a:rPr>
              <a:t>پرنمک</a:t>
            </a:r>
            <a:r>
              <a:rPr lang="fa-IR" sz="2800" dirty="0">
                <a:latin typeface="Arial" pitchFamily="34" charset="0"/>
                <a:cs typeface="Arial" pitchFamily="34" charset="0"/>
              </a:rPr>
              <a:t> ممنوع است</a:t>
            </a:r>
          </a:p>
        </p:txBody>
      </p:sp>
    </p:spTree>
    <p:extLst>
      <p:ext uri="{BB962C8B-B14F-4D97-AF65-F5344CB8AC3E}">
        <p14:creationId xmlns:p14="http://schemas.microsoft.com/office/powerpoint/2010/main" val="29064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683765" cy="761628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2  Titr" panose="00000700000000000000" pitchFamily="2" charset="-78"/>
              </a:rPr>
              <a:t>مداخلات جامعه </a:t>
            </a:r>
            <a:r>
              <a:rPr lang="fa-IR" sz="2400" dirty="0" smtClean="0">
                <a:solidFill>
                  <a:srgbClr val="FF0000"/>
                </a:solidFill>
                <a:cs typeface="2  Titr" panose="00000700000000000000" pitchFamily="2" charset="-78"/>
              </a:rPr>
              <a:t>محور( در دست اجرا)</a:t>
            </a:r>
            <a:endParaRPr lang="fa-I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22276"/>
            <a:ext cx="8628409" cy="564708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فرهنگسازی و اصلاح الگوی مصرف غذایی </a:t>
            </a:r>
            <a:r>
              <a:rPr lang="fa-I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بر اساس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Iran -FBDG</a:t>
            </a:r>
            <a:r>
              <a:rPr lang="fa-IR" sz="21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a-IR" sz="21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1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a-IR" sz="2400" dirty="0">
                <a:latin typeface="Arial" pitchFamily="34" charset="0"/>
                <a:cs typeface="Arial" pitchFamily="34" charset="0"/>
              </a:rPr>
              <a:t>کاهش مصرف قند </a:t>
            </a:r>
            <a:r>
              <a:rPr lang="fa-IR" sz="2400" dirty="0" smtClean="0">
                <a:latin typeface="Arial" pitchFamily="34" charset="0"/>
                <a:cs typeface="Arial" pitchFamily="34" charset="0"/>
              </a:rPr>
              <a:t>و شکر و نوشیدنی های شیرین</a:t>
            </a:r>
            <a:endParaRPr lang="fa-IR" sz="2400" dirty="0">
              <a:latin typeface="Arial" pitchFamily="34" charset="0"/>
              <a:cs typeface="Arial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>
                <a:latin typeface="Arial" pitchFamily="34" charset="0"/>
                <a:cs typeface="Arial" pitchFamily="34" charset="0"/>
              </a:rPr>
              <a:t>افزایش مصرف سبزی و میوه 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>
                <a:latin typeface="Arial" pitchFamily="34" charset="0"/>
                <a:cs typeface="Arial" pitchFamily="34" charset="0"/>
              </a:rPr>
              <a:t>افزایش مصرف حبوبات  و غلات سبوس </a:t>
            </a:r>
            <a:r>
              <a:rPr lang="fa-IR" sz="2400" dirty="0" smtClean="0">
                <a:latin typeface="Arial" pitchFamily="34" charset="0"/>
                <a:cs typeface="Arial" pitchFamily="34" charset="0"/>
              </a:rPr>
              <a:t>دار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latin typeface="Arial" pitchFamily="34" charset="0"/>
                <a:cs typeface="Arial" pitchFamily="34" charset="0"/>
              </a:rPr>
              <a:t>کاهش مصرف روغن و چربی ( لبنیات کم چرب ، غذاهای کم چرب)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a-IR" sz="2400" dirty="0" smtClean="0">
                <a:latin typeface="Arial" pitchFamily="34" charset="0"/>
                <a:cs typeface="Arial" pitchFamily="34" charset="0"/>
              </a:rPr>
              <a:t>کنترل وزن و فعالیت بدنی</a:t>
            </a:r>
            <a:endParaRPr lang="fa-IR" sz="2400" dirty="0">
              <a:latin typeface="Arial" pitchFamily="34" charset="0"/>
              <a:cs typeface="Arial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latin typeface="Arial" pitchFamily="34" charset="0"/>
                <a:cs typeface="Arial" pitchFamily="34" charset="0"/>
              </a:rPr>
              <a:t>ارائه خدمات آموزش و مشاوره تغذیه در قالب برنامه تحول در حوزه بهداشت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000" dirty="0" err="1">
                <a:latin typeface="Arial" pitchFamily="34" charset="0"/>
                <a:cs typeface="Arial" pitchFamily="34" charset="0"/>
              </a:rPr>
              <a:t>برگزاري</a:t>
            </a:r>
            <a:r>
              <a:rPr lang="fa-IR" sz="2000" dirty="0">
                <a:latin typeface="Arial" pitchFamily="34" charset="0"/>
                <a:cs typeface="Arial" pitchFamily="34" charset="0"/>
              </a:rPr>
              <a:t> بسيج هاي آموزشي سالانه به مدت </a:t>
            </a:r>
            <a:r>
              <a:rPr lang="fa-IR" sz="2000" dirty="0" err="1">
                <a:latin typeface="Arial" pitchFamily="34" charset="0"/>
                <a:cs typeface="Arial" pitchFamily="34" charset="0"/>
              </a:rPr>
              <a:t>يك</a:t>
            </a:r>
            <a:r>
              <a:rPr lang="fa-IR" sz="2000" dirty="0">
                <a:latin typeface="Arial" pitchFamily="34" charset="0"/>
                <a:cs typeface="Arial" pitchFamily="34" charset="0"/>
              </a:rPr>
              <a:t> ماه براي اصلاح الگوي غذايي ، پيشگيري وكنترل اضافه وزن وچاقي ، كاهش مصرف نمك ،  قند هاي ساده ، چربي و روغن در سطح كشور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000" dirty="0">
                <a:latin typeface="Arial" pitchFamily="34" charset="0"/>
                <a:cs typeface="Arial" pitchFamily="34" charset="0"/>
              </a:rPr>
              <a:t>برگزاري همايش هاي علمي ، سمينار ها وكارگاههاي آموزشي براي كاركنان بهداشتي درماني وساير بخش ها در زمينه اضافه وزن </a:t>
            </a:r>
            <a:r>
              <a:rPr lang="fa-IR" sz="2000" dirty="0" err="1">
                <a:latin typeface="Arial" pitchFamily="34" charset="0"/>
                <a:cs typeface="Arial" pitchFamily="34" charset="0"/>
              </a:rPr>
              <a:t>وچاقي</a:t>
            </a:r>
            <a:endParaRPr lang="fa-IR" sz="2000" dirty="0">
              <a:latin typeface="Arial" pitchFamily="34" charset="0"/>
              <a:cs typeface="Arial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000" dirty="0">
                <a:latin typeface="Arial" pitchFamily="34" charset="0"/>
                <a:cs typeface="Arial" pitchFamily="34" charset="0"/>
              </a:rPr>
              <a:t>شناسایی و ترویج فرهنگ مصرف غذاهای بومی </a:t>
            </a:r>
          </a:p>
        </p:txBody>
      </p:sp>
    </p:spTree>
    <p:extLst>
      <p:ext uri="{BB962C8B-B14F-4D97-AF65-F5344CB8AC3E}">
        <p14:creationId xmlns:p14="http://schemas.microsoft.com/office/powerpoint/2010/main" val="12612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6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48680"/>
            <a:ext cx="7914289" cy="1224557"/>
          </a:xfrm>
        </p:spPr>
        <p:txBody>
          <a:bodyPr>
            <a:normAutofit/>
          </a:bodyPr>
          <a:lstStyle/>
          <a:p>
            <a:pPr algn="ctr" rtl="1"/>
            <a:r>
              <a:rPr lang="fa-IR" sz="2700" dirty="0" smtClean="0">
                <a:solidFill>
                  <a:srgbClr val="C00000"/>
                </a:solidFill>
                <a:cs typeface="2  Titr" panose="00000700000000000000" pitchFamily="2" charset="-78"/>
              </a:rPr>
              <a:t>برنامه جامع پیشگیری و کنترل اضافه وزن و چاقی کودکان و نوجوانان ، </a:t>
            </a:r>
            <a:r>
              <a:rPr lang="en-US" sz="2700" dirty="0" smtClean="0">
                <a:solidFill>
                  <a:srgbClr val="C00000"/>
                </a:solidFill>
                <a:cs typeface="2  Titr" panose="00000700000000000000" pitchFamily="2" charset="-78"/>
              </a:rPr>
              <a:t> </a:t>
            </a:r>
            <a:r>
              <a:rPr lang="en-US" sz="2700" b="1" dirty="0" smtClean="0">
                <a:solidFill>
                  <a:srgbClr val="C00000"/>
                </a:solidFill>
                <a:cs typeface="2  Titr" panose="00000700000000000000" pitchFamily="2" charset="-78"/>
              </a:rPr>
              <a:t>Iran -ECHO</a:t>
            </a:r>
            <a:r>
              <a:rPr lang="fa-IR" sz="2700" b="1" dirty="0" smtClean="0">
                <a:solidFill>
                  <a:srgbClr val="C00000"/>
                </a:solidFill>
                <a:cs typeface="2  Titr" panose="00000700000000000000" pitchFamily="2" charset="-78"/>
              </a:rPr>
              <a:t> </a:t>
            </a:r>
            <a:r>
              <a:rPr lang="fa-IR" sz="2700" dirty="0" smtClean="0">
                <a:solidFill>
                  <a:srgbClr val="C00000"/>
                </a:solidFill>
                <a:cs typeface="2  Titr" panose="00000700000000000000" pitchFamily="2" charset="-78"/>
              </a:rPr>
              <a:t/>
            </a:r>
            <a:br>
              <a:rPr lang="fa-IR" sz="2700" dirty="0" smtClean="0">
                <a:solidFill>
                  <a:srgbClr val="C00000"/>
                </a:solidFill>
                <a:cs typeface="2  Titr" panose="00000700000000000000" pitchFamily="2" charset="-78"/>
              </a:rPr>
            </a:br>
            <a:r>
              <a:rPr lang="fa-IR" sz="2700" dirty="0" smtClean="0">
                <a:solidFill>
                  <a:srgbClr val="C00000"/>
                </a:solidFill>
                <a:cs typeface="2  Titr" panose="00000700000000000000" pitchFamily="2" charset="-78"/>
              </a:rPr>
              <a:t>در </a:t>
            </a:r>
            <a:r>
              <a:rPr lang="fa-IR" sz="2700" dirty="0">
                <a:solidFill>
                  <a:srgbClr val="C00000"/>
                </a:solidFill>
                <a:cs typeface="2  Titr" panose="00000700000000000000" pitchFamily="2" charset="-78"/>
              </a:rPr>
              <a:t>قالب نظام </a:t>
            </a:r>
            <a:r>
              <a:rPr lang="en-US" sz="2700" b="1" dirty="0">
                <a:solidFill>
                  <a:srgbClr val="C00000"/>
                </a:solidFill>
                <a:cs typeface="2  Titr" panose="00000700000000000000" pitchFamily="2" charset="-78"/>
              </a:rPr>
              <a:t>PHC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986" y="1874127"/>
            <a:ext cx="7839403" cy="4126624"/>
          </a:xfrm>
        </p:spPr>
        <p:txBody>
          <a:bodyPr>
            <a:noAutofit/>
          </a:bodyPr>
          <a:lstStyle/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تدوین بسته های خدمت برای گروههای سنی مختلف در قالب طرح تحول در حوزه بهداشت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تدوین راهنما و ارائه مراقبت های تغذیه ای پیش از بارداری ( شناسایی زنان چاق و یا دچار سوءتغذیه و انجام مراقبت های تغذیه ای برای شروع بارداری با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BMI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 نرمال)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مراقبت های بارداری ( پایش روند وزن گیری مادر ، آموزش و مشاوره تغذیه ، کنترل چاقی و دیابت بارداری)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تقویت برنامه تغذیه کودک با شیرمادر و تغذیه تکمیلی مطابق با دستورالعمل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ارزیابی  الگوی غذایی </a:t>
            </a:r>
            <a:r>
              <a:rPr lang="fa-IR" b="1" dirty="0" err="1">
                <a:latin typeface="Arial" panose="020B0604020202020204" pitchFamily="34" charset="0"/>
                <a:cs typeface="Arial" panose="020B0604020202020204" pitchFamily="34" charset="0"/>
              </a:rPr>
              <a:t>وتن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 سنجی کودکان و نوجوانان و شناسایی موارد دچار اضافه وزن و چاق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ارائه مراقبت های تغذیه ای پیشگیرانه برای کودکان و نوجوانان در سطوح مختلف ارجاع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816943"/>
              </p:ext>
            </p:extLst>
          </p:nvPr>
        </p:nvGraphicFramePr>
        <p:xfrm>
          <a:off x="107503" y="116631"/>
          <a:ext cx="8928993" cy="655272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41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19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7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775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3403">
                <a:tc gridSpan="4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Nazanin" panose="00000700000000000000" pitchFamily="2" charset="-78"/>
                      </a:endParaRPr>
                    </a:p>
                  </a:txBody>
                  <a:tcPr marL="28676" marR="2867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286">
                <a:tc>
                  <a:txBody>
                    <a:bodyPr/>
                    <a:lstStyle/>
                    <a:p>
                      <a:pPr marL="251460" indent="-25146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وضعیت </a:t>
                      </a:r>
                      <a:r>
                        <a:rPr lang="en-US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BMI 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دور کمر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(cm)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امتیاز الگوی </a:t>
                      </a:r>
                      <a:r>
                        <a:rPr lang="ar-SA" sz="1200" b="1" dirty="0" smtClean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تغدیه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اقدام لازم</a:t>
                      </a:r>
                      <a:endParaRPr lang="en-US" sz="18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2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کمتر از 18.5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(کم وزنی)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با هر دور کمر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با هر امتیاز الگوی تغذیه ای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ا</a:t>
                      </a:r>
                      <a:r>
                        <a:rPr lang="ar-SA" sz="1400" b="1" dirty="0">
                          <a:solidFill>
                            <a:schemeClr val="tx1"/>
                          </a:solidFill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رجاع به پزشك جهت انجام بررسي‌ها و اقدامات پزشكي  و سپس ارجاع از پزشک به كارشناس تغذيه جهت اجراي مراقبت‌هاي تغذيه‌اي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630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18.5 تا 25</a:t>
                      </a:r>
                      <a:endParaRPr lang="en-US" sz="1400" b="1">
                        <a:effectLst/>
                        <a:latin typeface="Nazanin" panose="00000700000000000000" pitchFamily="2" charset="-78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(طبیعی)</a:t>
                      </a:r>
                      <a:endParaRPr lang="en-US" sz="1400" b="1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زیر 90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12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8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تشویق فرد</a:t>
                      </a:r>
                      <a:r>
                        <a:rPr lang="ar-SA" sz="11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ar-SA" sz="8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ادامه مراقبت و پیگیری یکسال بعد</a:t>
                      </a:r>
                      <a:endParaRPr lang="en-US" sz="12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9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11 - 7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آموزش تغذیه  و پی گیری توسط بهورز/ مراقب سلامت مطابق با بسته خدمت سلامت میانسالان</a:t>
                      </a:r>
                      <a:r>
                        <a:rPr lang="ar-SA" sz="8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 - پیگیری یکسال بعد</a:t>
                      </a:r>
                      <a:endParaRPr lang="en-US" sz="12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6 - 0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پی گیری توسط بهورز/ مراقب سلامت تا دو دوره سه ماهه و در صورت تداوم مشکلات تغذیه ای، ارجاع از بهورز/ مراقب سلامت به کارشناس تغذیه جهت مراقبت های تغذیه ای- پیگیری 9 ماه بعد</a:t>
                      </a:r>
                      <a:endParaRPr lang="en-US" sz="12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90و بالاتر </a:t>
                      </a:r>
                      <a:endParaRPr lang="en-US" sz="1400" b="1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12 – 7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6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6 - 0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پی گیری توسط بهورز/ مراقب سلامت تا یک دوره سه ماهه و در صورت تداوم مشکلات تغذیه ای، ارجاع از بهورز/ مراقب سلامت به کارشناس تغذیه جهت مراقبت های تغذیه ای-پیگیری 6 ماه بعد</a:t>
                      </a:r>
                      <a:endParaRPr lang="en-US" sz="12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46980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25 تا 30</a:t>
                      </a:r>
                      <a:endParaRPr lang="en-US" sz="1400" b="1">
                        <a:effectLst/>
                        <a:latin typeface="Nazanin" panose="00000700000000000000" pitchFamily="2" charset="-78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(اضافه وزن)</a:t>
                      </a:r>
                      <a:endParaRPr lang="en-US" sz="1400" b="1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زیر 90</a:t>
                      </a:r>
                      <a:endParaRPr lang="en-US" sz="1400" b="1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6 - 0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پی گیری توسط بهورز/ مراقب سلامت تا یک دوره سه ماهه و در صورت تداوم مشکلات تغذیه ای،  ارجاع از بهورز/ مراقب سلامت به کارشناس تغذیه جهت مراقبت های تغذیه ای - پیگیری 6 ماه بعد</a:t>
                      </a:r>
                      <a:endParaRPr lang="en-US" sz="12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1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11 - 7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پی گیری توسط بهورز/ مراقب سلامت تا دو دوره سه ماهه  و در صورت تداوم مشکلات تغذیه ای،  ارجاع از بهورز/ مراقب سلامت به کارشناس تغذیه جهت مراقبت های تغذیه ای- پیگیری 9 ماه بعد</a:t>
                      </a:r>
                      <a:endParaRPr lang="en-US" sz="12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5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90و بالاتر </a:t>
                      </a:r>
                      <a:endParaRPr lang="en-US" sz="1400" b="1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11 - 7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79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6 - 0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ارجاع به پزشك جهت انجام بررسي‌ها و اقدامات پزشكي  و سپس ارجاع از پزشک به كارشناس تغذيه جهت اجراي مراقبت‌هاي تغذيه‌اي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432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بیشتر از 30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(چاقی)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با هر دور کمر</a:t>
                      </a:r>
                      <a:endParaRPr lang="en-US" sz="1400" b="1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با هر امتیاز الگوی تغذیه ای</a:t>
                      </a:r>
                      <a:endParaRPr lang="en-US" sz="1400" b="1" dirty="0"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  <a:effectLst/>
                          <a:latin typeface="Nazanin" panose="00000700000000000000" pitchFamily="2" charset="-78"/>
                          <a:cs typeface="B Nazanin" panose="00000400000000000000" pitchFamily="2" charset="-78"/>
                        </a:rPr>
                        <a:t>ارجاع به پزشك جهت انجام بررسي‌ها و اقدامات پزشكي  و سپس ارجاع از پزشک به كارشناس تغذيه جهت اجراي مراقبت‌هاي تغذيه‌اي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Nazanin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8676" marR="28676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2  Titr" panose="00000700000000000000" pitchFamily="2" charset="-78"/>
              </a:rPr>
              <a:t>برخی چالش های عمده </a:t>
            </a:r>
            <a:endParaRPr lang="fa-IR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124746"/>
            <a:ext cx="8640960" cy="5472606"/>
          </a:xfrm>
        </p:spPr>
        <p:txBody>
          <a:bodyPr/>
          <a:lstStyle/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 عدم اجرای کامل ماده 48 قانون </a:t>
            </a:r>
            <a:r>
              <a:rPr lang="fa-IR" dirty="0" err="1" smtClean="0"/>
              <a:t>وتداوم</a:t>
            </a:r>
            <a:r>
              <a:rPr lang="fa-IR" dirty="0" smtClean="0"/>
              <a:t> تبليغات رسانه ايي براي محصولات غذايي تهديد كننده سلامت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 </a:t>
            </a:r>
            <a:r>
              <a:rPr lang="fa-IR" dirty="0" err="1" smtClean="0"/>
              <a:t>كمبود</a:t>
            </a:r>
            <a:r>
              <a:rPr lang="fa-IR" dirty="0" smtClean="0"/>
              <a:t> نيروي كارشناسي براي آموزش ومشاوره تغذيه در شبكه هاي بهداشتي درماني كشور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 گسترش روز افزون عرضه كننده هاي فست فود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 </a:t>
            </a:r>
            <a:r>
              <a:rPr lang="fa-IR" dirty="0" err="1" smtClean="0"/>
              <a:t>كافي</a:t>
            </a:r>
            <a:r>
              <a:rPr lang="fa-IR" dirty="0" smtClean="0"/>
              <a:t> نبودن فضاهاي ورزشي 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 ارزان بودن  محصولات </a:t>
            </a:r>
            <a:r>
              <a:rPr lang="fa-IR" dirty="0" err="1" smtClean="0"/>
              <a:t>غذايي</a:t>
            </a:r>
            <a:r>
              <a:rPr lang="fa-IR" dirty="0" smtClean="0"/>
              <a:t> </a:t>
            </a:r>
            <a:r>
              <a:rPr lang="fa-IR" dirty="0" err="1" smtClean="0"/>
              <a:t>تهديد</a:t>
            </a:r>
            <a:r>
              <a:rPr lang="fa-IR" dirty="0" smtClean="0"/>
              <a:t> </a:t>
            </a:r>
            <a:r>
              <a:rPr lang="fa-IR" dirty="0" err="1" smtClean="0"/>
              <a:t>كننده</a:t>
            </a:r>
            <a:r>
              <a:rPr lang="fa-IR" dirty="0" smtClean="0"/>
              <a:t> سلامت </a:t>
            </a:r>
            <a:r>
              <a:rPr lang="fa-IR" dirty="0" err="1" smtClean="0"/>
              <a:t>درمقابل</a:t>
            </a:r>
            <a:r>
              <a:rPr lang="fa-IR" dirty="0" smtClean="0"/>
              <a:t> </a:t>
            </a:r>
            <a:r>
              <a:rPr lang="fa-IR" dirty="0" err="1" smtClean="0"/>
              <a:t>قيمت</a:t>
            </a:r>
            <a:r>
              <a:rPr lang="fa-IR" dirty="0" smtClean="0"/>
              <a:t> </a:t>
            </a:r>
            <a:r>
              <a:rPr lang="fa-IR" dirty="0" err="1" smtClean="0"/>
              <a:t>بالاي</a:t>
            </a:r>
            <a:r>
              <a:rPr lang="fa-IR" dirty="0" smtClean="0"/>
              <a:t> </a:t>
            </a:r>
            <a:r>
              <a:rPr lang="fa-IR" dirty="0" err="1" smtClean="0"/>
              <a:t>غذاهاي</a:t>
            </a:r>
            <a:r>
              <a:rPr lang="fa-IR" dirty="0" smtClean="0"/>
              <a:t> </a:t>
            </a:r>
            <a:r>
              <a:rPr lang="fa-IR" dirty="0" err="1" smtClean="0"/>
              <a:t>حامي</a:t>
            </a:r>
            <a:r>
              <a:rPr lang="fa-IR" dirty="0" smtClean="0"/>
              <a:t> سلامت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/>
              <a:t> </a:t>
            </a:r>
            <a:r>
              <a:rPr lang="fa-IR" dirty="0" smtClean="0"/>
              <a:t>ساعت ورزش در مدارس جدی اجرا </a:t>
            </a:r>
            <a:r>
              <a:rPr lang="fa-IR" dirty="0" err="1" smtClean="0"/>
              <a:t>نمی</a:t>
            </a:r>
            <a:r>
              <a:rPr lang="fa-IR" dirty="0" smtClean="0"/>
              <a:t> شود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/>
              <a:t> </a:t>
            </a:r>
            <a:r>
              <a:rPr lang="fa-IR" dirty="0" smtClean="0"/>
              <a:t>امکانات ورزش و تحرک بدنی به اندازه کافی در دسترس نیست ( بویژه برای زنان و  دختران)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/>
              <a:t>  </a:t>
            </a:r>
            <a:r>
              <a:rPr lang="fa-IR" dirty="0" smtClean="0"/>
              <a:t>تخصیص یارانه به منابع غذایی تهدید کننده سلامت ( شکر ، روغن 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9915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42" y="116632"/>
            <a:ext cx="7886700" cy="864096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FF0000"/>
                </a:solidFill>
                <a:cs typeface="2  Titr" panose="00000700000000000000" pitchFamily="2" charset="-78"/>
              </a:rPr>
              <a:t>برنامه ها و اقدامات آتی                     </a:t>
            </a:r>
            <a:endParaRPr lang="en-US" sz="32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760640"/>
          </a:xfrm>
        </p:spPr>
        <p:txBody>
          <a:bodyPr>
            <a:normAutofit/>
          </a:bodyPr>
          <a:lstStyle/>
          <a:p>
            <a:pPr algn="r" rtl="1"/>
            <a:endParaRPr lang="fa-IR" b="1" dirty="0" smtClean="0">
              <a:latin typeface="Arial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 smtClean="0">
                <a:latin typeface="Arial" pitchFamily="34" charset="0"/>
              </a:rPr>
              <a:t>هدفمندی یارانه های غذایی ( حذف یارانه شکر و روغن و سوق دادن آن به سمت منابع غذایی سلامت محور)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 smtClean="0">
                <a:latin typeface="Arial" pitchFamily="34" charset="0"/>
              </a:rPr>
              <a:t>افزایش دسترسی به تسهیلات و تجهیزات ورزش و فعالیت بدنی برای عموم مردم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 smtClean="0">
                <a:latin typeface="Arial" pitchFamily="34" charset="0"/>
              </a:rPr>
              <a:t>اصلاح سیاست های حمل و نقل عمومی و ایجاد معابر ایمن برای </a:t>
            </a:r>
            <a:r>
              <a:rPr lang="fa-IR" b="1" dirty="0" err="1" smtClean="0">
                <a:latin typeface="Arial" pitchFamily="34" charset="0"/>
              </a:rPr>
              <a:t>ترددهای</a:t>
            </a:r>
            <a:r>
              <a:rPr lang="fa-IR" b="1" dirty="0" smtClean="0">
                <a:latin typeface="Arial" pitchFamily="34" charset="0"/>
              </a:rPr>
              <a:t> شهری و عابرین پیاده به منظور تشویق تحرک بدنی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 smtClean="0">
                <a:latin typeface="Arial" pitchFamily="34" charset="0"/>
              </a:rPr>
              <a:t>بازنگری سیاست های کشاورزی در جهت افزایش دسترسی به حبوبات ، سبزی و میوه متناسب با ظرفیت های هر منطقه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latin typeface="Arial" pitchFamily="34" charset="0"/>
              </a:rPr>
              <a:t>پیگیری اجرایی شدن قانون منع تبلیغات و اخذ عوارض از محصولات غذایی مشمول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latin typeface="Arial" pitchFamily="34" charset="0"/>
              </a:rPr>
              <a:t>تهیه بسته سلامت کارکنان براساس مصوبه شورای عالی سلامت و امنیت غذایی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latin typeface="Arial" pitchFamily="34" charset="0"/>
              </a:rPr>
              <a:t>تدوین و اجرایی شدن پروتکل بهبود تغذیه کارکنان در محیط های کار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latin typeface="Arial" pitchFamily="34" charset="0"/>
              </a:rPr>
              <a:t>تدوین </a:t>
            </a:r>
            <a:r>
              <a:rPr lang="fa-IR" b="1" dirty="0" err="1">
                <a:latin typeface="Arial" pitchFamily="34" charset="0"/>
              </a:rPr>
              <a:t>وتصویب</a:t>
            </a:r>
            <a:r>
              <a:rPr lang="fa-IR" b="1" dirty="0">
                <a:latin typeface="Arial" pitchFamily="34" charset="0"/>
              </a:rPr>
              <a:t> برنامه ملی تحرک بدنی در شورای عالی سلامت و امنیت غذایی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latin typeface="Arial" pitchFamily="34" charset="0"/>
              </a:rPr>
              <a:t>پیگیری درج عبارت تبلیغ ممنوع در پروانه ساخت محصولات غذایی  مشمول ماده 48 قانون الحاق</a:t>
            </a:r>
          </a:p>
          <a:p>
            <a:pPr algn="r" rtl="1"/>
            <a:endParaRPr lang="fa-IR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4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058" y="220313"/>
            <a:ext cx="6496187" cy="847302"/>
          </a:xfrm>
        </p:spPr>
        <p:txBody>
          <a:bodyPr>
            <a:noAutofit/>
          </a:bodyPr>
          <a:lstStyle/>
          <a:p>
            <a:pPr algn="ctr" rtl="1"/>
            <a:r>
              <a:rPr lang="fa-IR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13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هدف </a:t>
            </a:r>
            <a:r>
              <a:rPr lang="fa-IR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ملی پیشگیری و کنترل 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NCDs</a:t>
            </a:r>
            <a:r>
              <a:rPr lang="fa-IR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 </a:t>
            </a:r>
            <a:r>
              <a:rPr lang="fa-IR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تا </a:t>
            </a:r>
            <a:r>
              <a:rPr lang="fa-IR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سال1404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08" y="2135172"/>
            <a:ext cx="3256334" cy="2686079"/>
          </a:xfrm>
          <a:prstGeom prst="rect">
            <a:avLst/>
          </a:prstGeom>
          <a:effectLst>
            <a:softEdge rad="12700"/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1634321" y="1736040"/>
            <a:ext cx="1587951" cy="600084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000" b="1" dirty="0">
                <a:solidFill>
                  <a:srgbClr val="FF0000"/>
                </a:solidFill>
                <a:cs typeface="B Titr" panose="00000700000000000000" pitchFamily="2" charset="-78"/>
              </a:rPr>
              <a:t>کاهش میزان شیوع فعالیت بدنی کم</a:t>
            </a:r>
            <a:endParaRPr lang="en-US" sz="1000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1000" b="1" dirty="0">
                <a:solidFill>
                  <a:srgbClr val="FF0000"/>
                </a:solidFill>
                <a:cs typeface="B Titr" panose="00000700000000000000" pitchFamily="2" charset="-78"/>
              </a:rPr>
              <a:t> 20 درصد</a:t>
            </a:r>
            <a:endParaRPr lang="en-US" sz="10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58775" y="2434699"/>
            <a:ext cx="1540881" cy="6164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25" b="1" dirty="0">
                <a:solidFill>
                  <a:schemeClr val="tx1"/>
                </a:solidFill>
                <a:cs typeface="B Titr" panose="00000700000000000000" pitchFamily="2" charset="-78"/>
              </a:rPr>
              <a:t>کاهش مضرات استفاده از الکل</a:t>
            </a:r>
          </a:p>
          <a:p>
            <a:pPr algn="ctr"/>
            <a:r>
              <a:rPr lang="fa-IR" sz="825" b="1" dirty="0">
                <a:solidFill>
                  <a:schemeClr val="tx1"/>
                </a:solidFill>
                <a:cs typeface="B Titr" panose="00000700000000000000" pitchFamily="2" charset="-78"/>
              </a:rPr>
              <a:t> 10 درصد</a:t>
            </a:r>
            <a:endParaRPr lang="en-US" sz="825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65407" y="3143998"/>
            <a:ext cx="1536872" cy="59655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25" b="1" dirty="0">
                <a:solidFill>
                  <a:schemeClr val="tx1"/>
                </a:solidFill>
                <a:cs typeface="B Titr" panose="00000700000000000000" pitchFamily="2" charset="-78"/>
              </a:rPr>
              <a:t>کاهش میزان مصرف نمک سدیم</a:t>
            </a:r>
          </a:p>
          <a:p>
            <a:pPr algn="ctr"/>
            <a:r>
              <a:rPr lang="fa-IR" sz="825" b="1" dirty="0">
                <a:solidFill>
                  <a:schemeClr val="tx1"/>
                </a:solidFill>
                <a:cs typeface="B Titr" panose="00000700000000000000" pitchFamily="2" charset="-78"/>
              </a:rPr>
              <a:t> 30 درصد</a:t>
            </a:r>
            <a:endParaRPr lang="en-US" sz="825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19742" y="3779337"/>
            <a:ext cx="1557093" cy="6116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25" b="1" dirty="0">
                <a:solidFill>
                  <a:schemeClr val="tx1"/>
                </a:solidFill>
                <a:cs typeface="B Titr" panose="00000700000000000000" pitchFamily="2" charset="-78"/>
              </a:rPr>
              <a:t>کاهش شیوع استعمال دخانیات</a:t>
            </a:r>
          </a:p>
          <a:p>
            <a:pPr algn="ctr"/>
            <a:r>
              <a:rPr lang="fa-IR" sz="825" b="1" dirty="0">
                <a:solidFill>
                  <a:schemeClr val="tx1"/>
                </a:solidFill>
                <a:cs typeface="B Titr" panose="00000700000000000000" pitchFamily="2" charset="-78"/>
              </a:rPr>
              <a:t> 30 درصد</a:t>
            </a:r>
            <a:endParaRPr lang="en-US" sz="825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74166" y="4422463"/>
            <a:ext cx="1476812" cy="661586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25" b="1" dirty="0">
                <a:solidFill>
                  <a:schemeClr val="tx1"/>
                </a:solidFill>
                <a:cs typeface="B Titr" panose="00000700000000000000" pitchFamily="2" charset="-78"/>
              </a:rPr>
              <a:t>کاهش شیوع فشار خون بالا</a:t>
            </a:r>
          </a:p>
          <a:p>
            <a:pPr algn="ctr"/>
            <a:r>
              <a:rPr lang="fa-IR" sz="825" b="1" dirty="0">
                <a:solidFill>
                  <a:schemeClr val="tx1"/>
                </a:solidFill>
                <a:cs typeface="B Titr" panose="00000700000000000000" pitchFamily="2" charset="-78"/>
              </a:rPr>
              <a:t> 25 درصد</a:t>
            </a:r>
            <a:endParaRPr lang="en-US" sz="825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76836" y="1430624"/>
            <a:ext cx="1580419" cy="81889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cs typeface="B Titr" panose="00000700000000000000" pitchFamily="2" charset="-78"/>
              </a:rPr>
              <a:t>کاهش مرگ و میر زودرس ناشی از بیماریهای غیر واگیر 25 درصد</a:t>
            </a:r>
            <a:endParaRPr lang="en-US" sz="12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47679" y="4852710"/>
            <a:ext cx="1409576" cy="5334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000" dirty="0">
                <a:solidFill>
                  <a:srgbClr val="FF0000"/>
                </a:solidFill>
                <a:cs typeface="B Titr" panose="00000700000000000000" pitchFamily="2" charset="-78"/>
              </a:rPr>
              <a:t>جلوگیری از افزایش بیشتر</a:t>
            </a:r>
          </a:p>
          <a:p>
            <a:pPr algn="ctr"/>
            <a:r>
              <a:rPr lang="fa-IR" sz="1000" dirty="0">
                <a:solidFill>
                  <a:srgbClr val="FF0000"/>
                </a:solidFill>
                <a:cs typeface="B Titr" panose="00000700000000000000" pitchFamily="2" charset="-78"/>
              </a:rPr>
              <a:t> چاقی و دیابت</a:t>
            </a:r>
            <a:r>
              <a:rPr lang="fa-IR" sz="1000" b="1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</a:p>
        </p:txBody>
      </p:sp>
      <p:sp>
        <p:nvSpPr>
          <p:cNvPr id="19" name="Oval 18"/>
          <p:cNvSpPr/>
          <p:nvPr/>
        </p:nvSpPr>
        <p:spPr>
          <a:xfrm>
            <a:off x="5712838" y="4564902"/>
            <a:ext cx="1697717" cy="696352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25" b="1" dirty="0">
                <a:solidFill>
                  <a:schemeClr val="tx1"/>
                </a:solidFill>
                <a:cs typeface="B Titr" panose="00000700000000000000" pitchFamily="2" charset="-78"/>
              </a:rPr>
              <a:t>دریافت خدمات دارو درمانی و مشاوره برای جلوگیری از حمله قلبی و سکته مغزی</a:t>
            </a:r>
          </a:p>
          <a:p>
            <a:pPr algn="ctr"/>
            <a:r>
              <a:rPr lang="fa-IR" sz="825" b="1" dirty="0">
                <a:solidFill>
                  <a:schemeClr val="tx1"/>
                </a:solidFill>
                <a:cs typeface="B Titr" panose="00000700000000000000" pitchFamily="2" charset="-78"/>
              </a:rPr>
              <a:t>حداقل 70 درصد</a:t>
            </a:r>
            <a:endParaRPr lang="en-US" sz="825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05956" y="1553868"/>
            <a:ext cx="1385649" cy="6292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25" dirty="0">
                <a:solidFill>
                  <a:schemeClr val="tx1"/>
                </a:solidFill>
                <a:cs typeface="B Titr" panose="00000700000000000000" pitchFamily="2" charset="-78"/>
              </a:rPr>
              <a:t>کاهش نسبی در نرخ مرگ و میر ناشی از تصادفات جاده ای </a:t>
            </a:r>
          </a:p>
          <a:p>
            <a:pPr algn="ctr"/>
            <a:r>
              <a:rPr lang="fa-IR" sz="825" dirty="0">
                <a:solidFill>
                  <a:schemeClr val="tx1"/>
                </a:solidFill>
                <a:cs typeface="B Titr" panose="00000700000000000000" pitchFamily="2" charset="-78"/>
              </a:rPr>
              <a:t>20 درصد</a:t>
            </a:r>
            <a:endParaRPr lang="en-US" sz="825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18295" y="1816666"/>
            <a:ext cx="1426528" cy="76744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۲۰ % افزایش دسترسی به درمان بیماری های روانی</a:t>
            </a:r>
            <a:endParaRPr lang="en-US" sz="1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45846" y="2653289"/>
            <a:ext cx="1436399" cy="6524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1050" b="1" dirty="0">
                <a:solidFill>
                  <a:schemeClr val="tx1"/>
                </a:solidFill>
                <a:cs typeface="B Nazanin" panose="00000400000000000000" pitchFamily="2" charset="-78"/>
              </a:rPr>
              <a:t>۱۰ %  کاهش نسبی در میزان مرگ و میر ناشی از مصرف مواد  مخدر </a:t>
            </a:r>
            <a:endParaRPr lang="en-US" sz="105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64266" y="3374892"/>
            <a:ext cx="1498326" cy="587582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25" b="1" dirty="0">
                <a:solidFill>
                  <a:schemeClr val="tx1"/>
                </a:solidFill>
                <a:cs typeface="B Titr" panose="00000700000000000000" pitchFamily="2" charset="-78"/>
              </a:rPr>
              <a:t>به حد صفر رساندن اسیدهای چرب ترانس در روغن های خوراکی و مواد غذایی</a:t>
            </a:r>
            <a:endParaRPr lang="en-US" sz="825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93773" y="3972700"/>
            <a:ext cx="1638915" cy="5922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25" b="1" dirty="0">
                <a:solidFill>
                  <a:schemeClr val="tx1"/>
                </a:solidFill>
                <a:cs typeface="B Titr" panose="00000700000000000000" pitchFamily="2" charset="-78"/>
              </a:rPr>
              <a:t>دسترسی به داروهای ضروری و فناوریهای پایه مقرون به صرفه در درمان بیماریهای غیر واگیر</a:t>
            </a:r>
          </a:p>
          <a:p>
            <a:pPr algn="ctr"/>
            <a:r>
              <a:rPr lang="fa-IR" sz="825" b="1" dirty="0">
                <a:solidFill>
                  <a:schemeClr val="tx1"/>
                </a:solidFill>
                <a:cs typeface="B Titr" panose="00000700000000000000" pitchFamily="2" charset="-78"/>
              </a:rPr>
              <a:t> 100 درصد</a:t>
            </a:r>
          </a:p>
        </p:txBody>
      </p:sp>
      <p:sp>
        <p:nvSpPr>
          <p:cNvPr id="3" name="Oval 2"/>
          <p:cNvSpPr/>
          <p:nvPr/>
        </p:nvSpPr>
        <p:spPr>
          <a:xfrm>
            <a:off x="4831431" y="5042020"/>
            <a:ext cx="1331086" cy="43355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b="1" dirty="0">
                <a:solidFill>
                  <a:srgbClr val="FF0000"/>
                </a:solidFill>
              </a:rPr>
              <a:t>کاهش مصرف قند 30%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22272" y="5413474"/>
            <a:ext cx="656433" cy="4627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857406" y="5517603"/>
            <a:ext cx="563192" cy="3166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81929" y="1369745"/>
            <a:ext cx="797828" cy="5034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87824" y="2420888"/>
            <a:ext cx="360040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/>
              <a:t>با تشکر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8841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5900" y="260648"/>
            <a:ext cx="6683765" cy="960668"/>
          </a:xfrm>
        </p:spPr>
        <p:txBody>
          <a:bodyPr/>
          <a:lstStyle/>
          <a:p>
            <a:pPr algn="ctr">
              <a:defRPr/>
            </a:pPr>
            <a:r>
              <a:rPr lang="fa-IR" dirty="0" smtClean="0">
                <a:solidFill>
                  <a:srgbClr val="C00000"/>
                </a:solidFill>
                <a:latin typeface="Astute" pitchFamily="2" charset="0"/>
                <a:cs typeface="B Titr" panose="00000700000000000000" pitchFamily="2" charset="-78"/>
              </a:rPr>
              <a:t>سند ملی تغذیه و امنیت غذایی-1404</a:t>
            </a:r>
            <a:endParaRPr lang="fa-IR" dirty="0">
              <a:solidFill>
                <a:srgbClr val="C00000"/>
              </a:solidFill>
              <a:latin typeface="Astute" pitchFamily="2" charset="0"/>
              <a:cs typeface="B Titr" panose="00000700000000000000" pitchFamily="2" charset="-78"/>
            </a:endParaRPr>
          </a:p>
        </p:txBody>
      </p:sp>
      <p:sp>
        <p:nvSpPr>
          <p:cNvPr id="64515" name="Content Placeholder 1"/>
          <p:cNvSpPr>
            <a:spLocks noGrp="1"/>
          </p:cNvSpPr>
          <p:nvPr>
            <p:ph idx="1"/>
          </p:nvPr>
        </p:nvSpPr>
        <p:spPr>
          <a:xfrm>
            <a:off x="611560" y="1448087"/>
            <a:ext cx="8008237" cy="4933241"/>
          </a:xfrm>
        </p:spPr>
        <p:txBody>
          <a:bodyPr>
            <a:normAutofit/>
          </a:bodyPr>
          <a:lstStyle/>
          <a:p>
            <a:pPr marL="0" indent="0" algn="ctr" rtl="1">
              <a:buNone/>
              <a:defRPr/>
            </a:pPr>
            <a:endParaRPr lang="fa-IR" sz="3200" b="1" dirty="0" smtClean="0">
              <a:latin typeface="Arial" pitchFamily="34" charset="0"/>
              <a:cs typeface="Arial" panose="020B0604020202020204" pitchFamily="34" charset="0"/>
            </a:endParaRPr>
          </a:p>
          <a:p>
            <a:pPr marL="0" indent="0" algn="ctr" rtl="1">
              <a:buNone/>
              <a:defRPr/>
            </a:pPr>
            <a:r>
              <a:rPr lang="fa-IR" sz="3200" b="1" dirty="0" smtClean="0">
                <a:latin typeface="Arial" pitchFamily="34" charset="0"/>
                <a:cs typeface="Arial" panose="020B0604020202020204" pitchFamily="34" charset="0"/>
              </a:rPr>
              <a:t>درسند </a:t>
            </a:r>
            <a:r>
              <a:rPr lang="fa-IR" sz="3200" b="1" dirty="0">
                <a:latin typeface="Arial" pitchFamily="34" charset="0"/>
                <a:cs typeface="Arial" panose="020B0604020202020204" pitchFamily="34" charset="0"/>
              </a:rPr>
              <a:t>ملي تغذيه وامنيت غذايي كه با مشاركت كليه بخش هاي ذيربط تدوين </a:t>
            </a:r>
            <a:r>
              <a:rPr lang="fa-IR" sz="3200" b="1" dirty="0" smtClean="0">
                <a:latin typeface="Arial" pitchFamily="34" charset="0"/>
                <a:cs typeface="Arial" panose="020B0604020202020204" pitchFamily="34" charset="0"/>
              </a:rPr>
              <a:t>شده از 12 هدف راهبردی</a:t>
            </a:r>
          </a:p>
          <a:p>
            <a:pPr marL="0" indent="0" algn="ctr" rtl="1">
              <a:buNone/>
              <a:defRPr/>
            </a:pPr>
            <a:r>
              <a:rPr lang="fa-IR" sz="3200" b="1" dirty="0" smtClean="0">
                <a:latin typeface="Arial" pitchFamily="34" charset="0"/>
                <a:cs typeface="Arial" panose="020B0604020202020204" pitchFamily="34" charset="0"/>
              </a:rPr>
              <a:t> تعیین شده ، 8 هدف بطور مستقیم و غیرمستقیم </a:t>
            </a:r>
          </a:p>
          <a:p>
            <a:pPr marL="0" indent="0" algn="ctr" rtl="1">
              <a:buNone/>
              <a:defRPr/>
            </a:pPr>
            <a:r>
              <a:rPr lang="fa-IR" sz="3200" b="1" dirty="0" smtClean="0">
                <a:latin typeface="Arial" pitchFamily="34" charset="0"/>
                <a:cs typeface="Arial" panose="020B0604020202020204" pitchFamily="34" charset="0"/>
              </a:rPr>
              <a:t>مربوط به پیشگیری و کنترل اضافه وزن و چاقی است.</a:t>
            </a:r>
            <a:endParaRPr lang="fa-IR" sz="3200" b="1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98860" y="1448087"/>
            <a:ext cx="584825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4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18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557213" indent="-214313"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1575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857250" indent="-171450" algn="r" rtl="1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18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200150" indent="-171450" algn="r" rtl="1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15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543050" indent="-171450" algn="r" rtl="1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2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885950" indent="-1714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2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228850" indent="-1714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2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571750" indent="-1714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2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2914650" indent="-1714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2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fld id="{20710ED8-105D-489B-B58A-650786994215}" type="slidenum">
              <a:rPr lang="fa-IR" altLang="en-US" sz="1050">
                <a:solidFill>
                  <a:srgbClr val="FFFFFF"/>
                </a:solidFill>
                <a:cs typeface="Times New Roman" panose="02020603050405020304" pitchFamily="18" charset="0"/>
              </a:rPr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a-IR" altLang="en-US" sz="105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6324600"/>
          </a:xfrm>
          <a:ln>
            <a:solidFill>
              <a:srgbClr val="FF0000"/>
            </a:solidFill>
          </a:ln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a-IR" b="1" dirty="0" smtClean="0"/>
              <a:t> </a:t>
            </a:r>
            <a:r>
              <a:rPr lang="fa-IR" sz="70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اهداف </a:t>
            </a:r>
            <a:r>
              <a:rPr lang="fa-IR" sz="7000" b="1" dirty="0">
                <a:solidFill>
                  <a:srgbClr val="FF0000"/>
                </a:solidFill>
                <a:cs typeface="2  Titr" panose="00000700000000000000" pitchFamily="2" charset="-78"/>
              </a:rPr>
              <a:t>راهبردی سند ملی تغذیه و امنیت غذایی :تا سال </a:t>
            </a:r>
            <a:r>
              <a:rPr lang="fa-IR" sz="70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1404</a:t>
            </a:r>
          </a:p>
          <a:p>
            <a:pPr marL="0" indent="0">
              <a:buNone/>
            </a:pPr>
            <a:endParaRPr lang="fa-IR" b="1" dirty="0"/>
          </a:p>
          <a:p>
            <a:pPr marL="0" indent="0">
              <a:buNone/>
            </a:pPr>
            <a:endParaRPr lang="en-US" dirty="0"/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4000" b="1" dirty="0"/>
              <a:t>افزایش درصد مصرف (میوه، سبزی، حبوبات و  لبنیات) خا نوارها منطبق با سبد مطلوب غذایی با توزیع عادلانه در </a:t>
            </a:r>
            <a:r>
              <a:rPr lang="fa-IR" sz="4000" b="1" dirty="0" err="1"/>
              <a:t>دهک‌های</a:t>
            </a:r>
            <a:r>
              <a:rPr lang="fa-IR" sz="4000" b="1" dirty="0"/>
              <a:t> درآمدی براساس الگوی مصرف ایرانیان به میزان 10درصد  </a:t>
            </a:r>
            <a:endParaRPr lang="en-US" sz="4000" b="1" dirty="0"/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4000" b="1" dirty="0"/>
              <a:t>افزایش میانگین دریافت روزانه میوه ها، </a:t>
            </a:r>
            <a:r>
              <a:rPr lang="fa-IR" sz="4000" b="1" dirty="0" err="1"/>
              <a:t>سبزي‌ها</a:t>
            </a:r>
            <a:r>
              <a:rPr lang="fa-IR" sz="4000" b="1" dirty="0"/>
              <a:t>، حبوبات، </a:t>
            </a:r>
            <a:r>
              <a:rPr lang="fa-IR" sz="4000" b="1" dirty="0" err="1"/>
              <a:t>شير</a:t>
            </a:r>
            <a:r>
              <a:rPr lang="fa-IR" sz="4000" b="1" dirty="0"/>
              <a:t> و لبنیات </a:t>
            </a:r>
            <a:r>
              <a:rPr lang="fa-IR" sz="4000" b="1" dirty="0" err="1"/>
              <a:t>خانوارها</a:t>
            </a:r>
            <a:r>
              <a:rPr lang="fa-IR" sz="4000" b="1" dirty="0"/>
              <a:t> با توزیع عادلانه در </a:t>
            </a:r>
            <a:r>
              <a:rPr lang="fa-IR" sz="4000" b="1" dirty="0" err="1"/>
              <a:t>دهک‌های</a:t>
            </a:r>
            <a:r>
              <a:rPr lang="fa-IR" sz="4000" b="1" dirty="0"/>
              <a:t> درآمدی براساس الگوی مصرف ایرانیان به میزان 10 درصد سال پايه (بر اساس سبد مطلوب غذایی سال 1391)</a:t>
            </a:r>
            <a:endParaRPr lang="en-US" sz="4000" b="1" dirty="0"/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4000" b="1" dirty="0"/>
              <a:t>اصلاح و بهبود میانگین عوامل </a:t>
            </a:r>
            <a:r>
              <a:rPr lang="fa-IR" sz="4000" b="1" dirty="0" err="1"/>
              <a:t>خطرزاي</a:t>
            </a:r>
            <a:r>
              <a:rPr lang="fa-IR" sz="4000" b="1" dirty="0"/>
              <a:t> شاخص (سموم آفات نباتی، فلزات سنگین و </a:t>
            </a:r>
            <a:r>
              <a:rPr lang="fa-IR" sz="4000" b="1" dirty="0" err="1"/>
              <a:t>نیترات</a:t>
            </a:r>
            <a:r>
              <a:rPr lang="fa-IR" sz="4000" b="1" dirty="0"/>
              <a:t>) در 8 محصول </a:t>
            </a:r>
            <a:r>
              <a:rPr lang="fa-IR" sz="4000" b="1" dirty="0" err="1"/>
              <a:t>كشاورزي</a:t>
            </a:r>
            <a:r>
              <a:rPr lang="fa-IR" sz="4000" b="1" dirty="0"/>
              <a:t> پر مصرف (سیب زمینی، پیاز، خیار و گوجه فرنگی (فضای باز </a:t>
            </a:r>
            <a:r>
              <a:rPr lang="fa-IR" sz="4000" b="1" dirty="0" err="1"/>
              <a:t>وگلخانه‌ای</a:t>
            </a:r>
            <a:r>
              <a:rPr lang="fa-IR" sz="4000" b="1" dirty="0"/>
              <a:t>)، سیب و پرتقال در سطح تولید و عرضه به </a:t>
            </a:r>
            <a:r>
              <a:rPr lang="fa-IR" sz="4000" b="1" dirty="0" err="1"/>
              <a:t>ميزان</a:t>
            </a:r>
            <a:r>
              <a:rPr lang="fa-IR" sz="4000" b="1" dirty="0"/>
              <a:t> 10 درصد نسبت به سال پايه 1397 تا پایان برنامه متناسب با تخصیص اعتبارات مربوطه </a:t>
            </a:r>
            <a:endParaRPr lang="en-US" sz="4000" b="1" dirty="0"/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4000" b="1" dirty="0"/>
              <a:t>اصلاح و بهبود  میانگین عوامل </a:t>
            </a:r>
            <a:r>
              <a:rPr lang="fa-IR" sz="4000" b="1" dirty="0" err="1"/>
              <a:t>خطرزاي</a:t>
            </a:r>
            <a:r>
              <a:rPr lang="fa-IR" sz="4000" b="1" dirty="0"/>
              <a:t> شاخص (آفلاتوکسین، سموم آفات نباتی، فلزات سنگین، هورمون ها ، </a:t>
            </a:r>
            <a:r>
              <a:rPr lang="fa-IR" sz="4000" b="1" dirty="0" err="1"/>
              <a:t>آنتي</a:t>
            </a:r>
            <a:r>
              <a:rPr lang="fa-IR" sz="4000" b="1" dirty="0"/>
              <a:t> </a:t>
            </a:r>
            <a:r>
              <a:rPr lang="fa-IR" sz="4000" b="1" dirty="0" err="1"/>
              <a:t>بيوتيك</a:t>
            </a:r>
            <a:r>
              <a:rPr lang="fa-IR" sz="4000" b="1" dirty="0"/>
              <a:t> ها) در محصولات </a:t>
            </a:r>
            <a:r>
              <a:rPr lang="fa-IR" sz="4000" b="1" dirty="0" err="1"/>
              <a:t>دامی</a:t>
            </a:r>
            <a:r>
              <a:rPr lang="fa-IR" sz="4000" b="1" dirty="0"/>
              <a:t> در سطح تولید و عرضه به </a:t>
            </a:r>
            <a:r>
              <a:rPr lang="fa-IR" sz="4000" b="1" dirty="0" err="1"/>
              <a:t>ميزان</a:t>
            </a:r>
            <a:r>
              <a:rPr lang="fa-IR" sz="4000" b="1" dirty="0"/>
              <a:t> 10 درصد نسبت به سال پايه 1397 تا پایان برنامه متناسب با تخصیص اعتبارات مربوطه </a:t>
            </a:r>
            <a:endParaRPr lang="en-US" sz="4000" b="1" dirty="0"/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4000" b="1" dirty="0"/>
              <a:t>افزایش میزان سبوس نان به میزان 20% سال پایه ۱۳۹۵ و  بر اساس سیاست ارتقای کیفیت نان کشور  </a:t>
            </a:r>
            <a:endParaRPr lang="en-US" sz="4000" b="1" dirty="0"/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4000" b="1" dirty="0"/>
              <a:t>بهره </a:t>
            </a:r>
            <a:r>
              <a:rPr lang="fa-IR" sz="4000" b="1" dirty="0" err="1"/>
              <a:t>مندی</a:t>
            </a:r>
            <a:r>
              <a:rPr lang="fa-IR" sz="4000" b="1" dirty="0"/>
              <a:t> حداقل70 درصدی آحاد جامعه (کودکان، نوجوانان </a:t>
            </a:r>
            <a:r>
              <a:rPr lang="fa-IR" sz="4000" b="1" dirty="0" err="1"/>
              <a:t>وجوانان</a:t>
            </a:r>
            <a:r>
              <a:rPr lang="fa-IR" sz="4000" b="1" dirty="0"/>
              <a:t>، میانسالان، زنان باردار و سالمندان) از خدمات تغذیه ای (مشاوره، آموزش، مکمل یاری، رژیم درمانی، نظارت بر مراکز و ....) در شبکه همگانی خدمات جامع کشور</a:t>
            </a:r>
            <a:endParaRPr lang="en-US" sz="4000" b="1" dirty="0"/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4000" b="1" dirty="0"/>
              <a:t>کاهش میزان نمک ، قندهای ساده ، روغن و چربی موجود در فراورده های غذایی و آشامیدنی پرمصرف با احتمال خطر بالا در صنف و صنعت به میزان 30 درصد نسبت به سال پایه ۱۳۹۳</a:t>
            </a:r>
            <a:endParaRPr lang="en-US" sz="4000" b="1" dirty="0"/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4000" b="1" dirty="0"/>
              <a:t>کاهش شیوع سوء تغذیه پروتئین و انرژی در کودکان زیر ۵ سال  به میزان 20 درصد نسبت به سال پایه ۱۳۹۶ </a:t>
            </a:r>
            <a:endParaRPr lang="en-US" sz="4000" b="1" dirty="0"/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4000" b="1" dirty="0">
                <a:solidFill>
                  <a:srgbClr val="0070C0"/>
                </a:solidFill>
              </a:rPr>
              <a:t>توقف  شتاب فزاینده اضافه وزن و چاقی در کلیه </a:t>
            </a:r>
            <a:r>
              <a:rPr lang="fa-IR" sz="4000" b="1" dirty="0" err="1">
                <a:solidFill>
                  <a:srgbClr val="0070C0"/>
                </a:solidFill>
              </a:rPr>
              <a:t>گروه‌های</a:t>
            </a:r>
            <a:r>
              <a:rPr lang="fa-IR" sz="4000" b="1" dirty="0">
                <a:solidFill>
                  <a:srgbClr val="0070C0"/>
                </a:solidFill>
              </a:rPr>
              <a:t> سنی</a:t>
            </a:r>
            <a:endParaRPr lang="en-US" sz="4000" b="1" dirty="0">
              <a:solidFill>
                <a:srgbClr val="0070C0"/>
              </a:solidFill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4000" b="1" dirty="0" err="1"/>
              <a:t>كاهش</a:t>
            </a:r>
            <a:r>
              <a:rPr lang="fa-IR" sz="4000" b="1" dirty="0"/>
              <a:t> </a:t>
            </a:r>
            <a:r>
              <a:rPr lang="fa-IR" sz="4000" b="1" dirty="0" err="1"/>
              <a:t>شيوع</a:t>
            </a:r>
            <a:r>
              <a:rPr lang="fa-IR" sz="4000" b="1" dirty="0"/>
              <a:t> </a:t>
            </a:r>
            <a:r>
              <a:rPr lang="fa-IR" sz="4000" b="1" dirty="0" err="1"/>
              <a:t>كمبود</a:t>
            </a:r>
            <a:r>
              <a:rPr lang="fa-IR" sz="4000" b="1" dirty="0"/>
              <a:t> ریز </a:t>
            </a:r>
            <a:r>
              <a:rPr lang="fa-IR" sz="4000" b="1" dirty="0" err="1"/>
              <a:t>مغذی‌های</a:t>
            </a:r>
            <a:r>
              <a:rPr lang="fa-IR" sz="4000" b="1" dirty="0"/>
              <a:t> شایع در ایران (</a:t>
            </a:r>
            <a:r>
              <a:rPr lang="fa-IR" sz="4000" b="1" dirty="0" err="1"/>
              <a:t>ويتامين</a:t>
            </a:r>
            <a:r>
              <a:rPr lang="fa-IR" sz="4000" b="1" dirty="0"/>
              <a:t> </a:t>
            </a:r>
            <a:r>
              <a:rPr lang="en-US" sz="4000" b="1" dirty="0"/>
              <a:t>A</a:t>
            </a:r>
            <a:r>
              <a:rPr lang="fa-IR" sz="4000" b="1" dirty="0"/>
              <a:t>، </a:t>
            </a:r>
            <a:r>
              <a:rPr lang="fa-IR" sz="4000" b="1" dirty="0" err="1"/>
              <a:t>ويتامين</a:t>
            </a:r>
            <a:r>
              <a:rPr lang="fa-IR" sz="4000" b="1" dirty="0"/>
              <a:t> </a:t>
            </a:r>
            <a:r>
              <a:rPr lang="en-US" sz="4000" b="1" dirty="0"/>
              <a:t>D</a:t>
            </a:r>
            <a:r>
              <a:rPr lang="fa-IR" sz="4000" b="1" dirty="0"/>
              <a:t> ، </a:t>
            </a:r>
            <a:r>
              <a:rPr lang="fa-IR" sz="4000" b="1" dirty="0" err="1"/>
              <a:t>کم‌خونی</a:t>
            </a:r>
            <a:r>
              <a:rPr lang="fa-IR" sz="4000" b="1" dirty="0"/>
              <a:t>، روی، فقر آهن)  به </a:t>
            </a:r>
            <a:r>
              <a:rPr lang="fa-IR" sz="4000" b="1" dirty="0" err="1"/>
              <a:t>ميزان</a:t>
            </a:r>
            <a:r>
              <a:rPr lang="fa-IR" sz="4000" b="1" dirty="0"/>
              <a:t> 10 درصد سال 1391 (پژوهش ملی </a:t>
            </a:r>
            <a:r>
              <a:rPr lang="fa-IR" sz="4000" b="1" dirty="0" err="1"/>
              <a:t>پورای</a:t>
            </a:r>
            <a:r>
              <a:rPr lang="fa-IR" sz="4000" b="1" dirty="0"/>
              <a:t> 2 سال 1391) </a:t>
            </a:r>
            <a:endParaRPr lang="en-US" sz="4000" b="1" dirty="0"/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4000" b="1" dirty="0"/>
              <a:t>کاهش شیوع طغیان بیماری های ناشی از غذا (مسمومیت ها و عفونت ها و ...) به میزان 20 درصد سال پایه 1395</a:t>
            </a:r>
            <a:endParaRPr lang="en-US" sz="4000" b="1" dirty="0"/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4000" b="1" dirty="0"/>
              <a:t>بهبود الگوی مصرف مکمل های ورزشی در باشگاه ها و اماکن ورزشی به میزان 20 درصد سال پایه 1397 تا پایان برنامه</a:t>
            </a:r>
            <a:endParaRPr lang="en-US" sz="4000" b="1" dirty="0">
              <a:effectLst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978345" y="4648200"/>
            <a:ext cx="5690062" cy="385786"/>
          </a:xfrm>
          <a:custGeom>
            <a:avLst/>
            <a:gdLst>
              <a:gd name="connsiteX0" fmla="*/ 5353728 w 5690062"/>
              <a:gd name="connsiteY0" fmla="*/ 291692 h 385786"/>
              <a:gd name="connsiteX1" fmla="*/ 617955 w 5690062"/>
              <a:gd name="connsiteY1" fmla="*/ 373578 h 385786"/>
              <a:gd name="connsiteX2" fmla="*/ 577012 w 5690062"/>
              <a:gd name="connsiteY2" fmla="*/ 59680 h 385786"/>
              <a:gd name="connsiteX3" fmla="*/ 5394671 w 5690062"/>
              <a:gd name="connsiteY3" fmla="*/ 18736 h 385786"/>
              <a:gd name="connsiteX4" fmla="*/ 5203603 w 5690062"/>
              <a:gd name="connsiteY4" fmla="*/ 278044 h 385786"/>
              <a:gd name="connsiteX5" fmla="*/ 5531149 w 5690062"/>
              <a:gd name="connsiteY5" fmla="*/ 196157 h 385786"/>
              <a:gd name="connsiteX6" fmla="*/ 5585740 w 5690062"/>
              <a:gd name="connsiteY6" fmla="*/ 168862 h 385786"/>
              <a:gd name="connsiteX7" fmla="*/ 5517501 w 5690062"/>
              <a:gd name="connsiteY7" fmla="*/ 168862 h 3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0062" h="385786">
                <a:moveTo>
                  <a:pt x="5353728" y="291692"/>
                </a:moveTo>
                <a:cubicBezTo>
                  <a:pt x="3383901" y="351969"/>
                  <a:pt x="1414074" y="412247"/>
                  <a:pt x="617955" y="373578"/>
                </a:cubicBezTo>
                <a:cubicBezTo>
                  <a:pt x="-178164" y="334909"/>
                  <a:pt x="-219107" y="118820"/>
                  <a:pt x="577012" y="59680"/>
                </a:cubicBezTo>
                <a:cubicBezTo>
                  <a:pt x="1373131" y="540"/>
                  <a:pt x="4623573" y="-17658"/>
                  <a:pt x="5394671" y="18736"/>
                </a:cubicBezTo>
                <a:cubicBezTo>
                  <a:pt x="6165769" y="55130"/>
                  <a:pt x="5180857" y="248474"/>
                  <a:pt x="5203603" y="278044"/>
                </a:cubicBezTo>
                <a:cubicBezTo>
                  <a:pt x="5226349" y="307614"/>
                  <a:pt x="5467460" y="214354"/>
                  <a:pt x="5531149" y="196157"/>
                </a:cubicBezTo>
                <a:cubicBezTo>
                  <a:pt x="5594839" y="177960"/>
                  <a:pt x="5588015" y="173411"/>
                  <a:pt x="5585740" y="168862"/>
                </a:cubicBezTo>
                <a:cubicBezTo>
                  <a:pt x="5583465" y="164313"/>
                  <a:pt x="5550483" y="166587"/>
                  <a:pt x="5517501" y="16886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27171" y="258254"/>
            <a:ext cx="7688180" cy="594122"/>
          </a:xfrm>
        </p:spPr>
        <p:txBody>
          <a:bodyPr>
            <a:normAutofit fontScale="90000"/>
          </a:bodyPr>
          <a:lstStyle/>
          <a:p>
            <a:r>
              <a:rPr lang="fa-IR" altLang="en-US" sz="1650" b="1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altLang="en-US" sz="1650" b="1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altLang="en-US" dirty="0">
                <a:cs typeface="B Titr" panose="00000700000000000000" pitchFamily="2" charset="-78"/>
              </a:rPr>
              <a:t> </a:t>
            </a:r>
            <a:r>
              <a:rPr lang="fa-IR" altLang="en-US" sz="3100" dirty="0">
                <a:cs typeface="2  Titr" panose="00000700000000000000" pitchFamily="2" charset="-78"/>
              </a:rPr>
              <a:t>اهداف سند ملی پیشگیری و کنترل بیماری‌های غیرواگیر</a:t>
            </a:r>
            <a:endParaRPr lang="en-US" altLang="en-US" dirty="0">
              <a:cs typeface="2  Titr" panose="00000700000000000000" pitchFamily="2" charset="-78"/>
            </a:endParaRP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>
          <a:xfrm>
            <a:off x="304801" y="1066800"/>
            <a:ext cx="6961380" cy="5486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الف) اهداف مشابه با اهداف سازمان جهانی بهداشت: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1: </a:t>
            </a:r>
            <a:r>
              <a:rPr lang="fa-IR" sz="2000" b="1" dirty="0">
                <a:solidFill>
                  <a:srgbClr val="008000"/>
                </a:solidFill>
              </a:rPr>
              <a:t>25% </a:t>
            </a:r>
            <a:r>
              <a:rPr lang="fa-IR" sz="2000" dirty="0">
                <a:solidFill>
                  <a:srgbClr val="002060"/>
                </a:solidFill>
              </a:rPr>
              <a:t>کاهش در خطر مرگ زودرس ناشی از بیماری های قلبی عروقی، سرطان، دیابت بیماری‌های مزمن ریوی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2: </a:t>
            </a:r>
            <a:r>
              <a:rPr lang="fa-IR" sz="2000" dirty="0">
                <a:solidFill>
                  <a:srgbClr val="002060"/>
                </a:solidFill>
              </a:rPr>
              <a:t>حداقل </a:t>
            </a:r>
            <a:r>
              <a:rPr lang="fa-IR" sz="2000" b="1" dirty="0">
                <a:solidFill>
                  <a:srgbClr val="008000"/>
                </a:solidFill>
              </a:rPr>
              <a:t>10% </a:t>
            </a:r>
            <a:r>
              <a:rPr lang="fa-IR" sz="2000" dirty="0">
                <a:solidFill>
                  <a:srgbClr val="002060"/>
                </a:solidFill>
              </a:rPr>
              <a:t>کاهش نسبی در مصرف الکل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4: </a:t>
            </a:r>
            <a:r>
              <a:rPr lang="fa-IR" sz="2000" b="1" dirty="0">
                <a:solidFill>
                  <a:srgbClr val="008000"/>
                </a:solidFill>
              </a:rPr>
              <a:t>30% </a:t>
            </a:r>
            <a:r>
              <a:rPr lang="fa-IR" sz="2000" dirty="0">
                <a:solidFill>
                  <a:srgbClr val="002060"/>
                </a:solidFill>
              </a:rPr>
              <a:t>کاهش نسبی در متوسط مصرف نمک در جامعه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5: </a:t>
            </a:r>
            <a:r>
              <a:rPr lang="fa-IR" sz="2000" b="1" dirty="0">
                <a:solidFill>
                  <a:srgbClr val="008000"/>
                </a:solidFill>
              </a:rPr>
              <a:t>30%</a:t>
            </a:r>
            <a:r>
              <a:rPr lang="fa-IR" sz="2000" dirty="0">
                <a:solidFill>
                  <a:srgbClr val="002060"/>
                </a:solidFill>
              </a:rPr>
              <a:t> کاهش نسبی در شیوع مصرف دخانیات در افراد بالاتر از 15 سال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6: </a:t>
            </a:r>
            <a:r>
              <a:rPr lang="fa-IR" sz="2000" b="1" dirty="0">
                <a:solidFill>
                  <a:srgbClr val="008000"/>
                </a:solidFill>
              </a:rPr>
              <a:t>25% </a:t>
            </a:r>
            <a:r>
              <a:rPr lang="fa-IR" sz="2000" dirty="0">
                <a:solidFill>
                  <a:srgbClr val="002060"/>
                </a:solidFill>
              </a:rPr>
              <a:t>کاهش نسبی در شیوع فشار خون بالا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7: </a:t>
            </a:r>
            <a:r>
              <a:rPr lang="fa-IR" sz="2000" b="1" dirty="0">
                <a:solidFill>
                  <a:srgbClr val="008000"/>
                </a:solidFill>
              </a:rPr>
              <a:t>ثابت نگهداشتن </a:t>
            </a:r>
            <a:r>
              <a:rPr lang="fa-IR" sz="2000" b="1" dirty="0">
                <a:solidFill>
                  <a:srgbClr val="002060"/>
                </a:solidFill>
              </a:rPr>
              <a:t>میزان بیماری دیابت و چاقی</a:t>
            </a:r>
          </a:p>
          <a:p>
            <a:pPr marL="0" indent="0" algn="just" rtl="1">
              <a:lnSpc>
                <a:spcPct val="12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9: </a:t>
            </a:r>
            <a:r>
              <a:rPr lang="fa-IR" sz="2000" b="1" dirty="0">
                <a:solidFill>
                  <a:srgbClr val="008000"/>
                </a:solidFill>
              </a:rPr>
              <a:t>80% </a:t>
            </a:r>
            <a:r>
              <a:rPr lang="fa-IR" sz="2000" dirty="0">
                <a:solidFill>
                  <a:srgbClr val="002060"/>
                </a:solidFill>
              </a:rPr>
              <a:t>دسترسی به تکنولوژی‌ها و داروهای اساسی قابل فراهمی شامل داروهای ژنریک مورد نیاز برای درمان بیماری‌های غیرواگیر در بخش‌های خصوصی و دولتی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 algn="just">
              <a:buNone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268" name="Slide Number Placeholder 3"/>
          <p:cNvSpPr txBox="1">
            <a:spLocks/>
          </p:cNvSpPr>
          <p:nvPr/>
        </p:nvSpPr>
        <p:spPr bwMode="auto">
          <a:xfrm>
            <a:off x="1657350" y="5269707"/>
            <a:ext cx="5715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5" rIns="68570" bIns="3428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898989"/>
              </a:solidFill>
              <a:cs typeface="B Nazanin" panose="00000400000000000000" pitchFamily="2" charset="-78"/>
            </a:endParaRPr>
          </a:p>
        </p:txBody>
      </p:sp>
      <p:sp>
        <p:nvSpPr>
          <p:cNvPr id="11269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515351" y="5406629"/>
            <a:ext cx="628649" cy="5757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BC7ED4-D0D2-4E12-90D1-F51485221C8B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>
            <a:off x="2438401" y="4221088"/>
            <a:ext cx="4827780" cy="5163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5324" y="2598396"/>
            <a:ext cx="1400175" cy="199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9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179844" cy="5562599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ب) اهداف متفاوت با اهداف سازمان جهانی بهداشت:</a:t>
            </a:r>
          </a:p>
          <a:p>
            <a:pPr marL="0" indent="0" algn="just" rtl="1"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3: </a:t>
            </a:r>
            <a:r>
              <a:rPr lang="fa-IR" sz="2000" b="1" dirty="0">
                <a:solidFill>
                  <a:srgbClr val="008000"/>
                </a:solidFill>
              </a:rPr>
              <a:t>20% </a:t>
            </a:r>
            <a:r>
              <a:rPr lang="fa-IR" sz="2000" dirty="0">
                <a:solidFill>
                  <a:srgbClr val="002060"/>
                </a:solidFill>
              </a:rPr>
              <a:t>(10%)کاهش نسبی در شیوع فعالیت بدنی ناکافی</a:t>
            </a:r>
          </a:p>
          <a:p>
            <a:pPr marL="0" indent="0" algn="just" rtl="1"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8: </a:t>
            </a:r>
            <a:r>
              <a:rPr lang="fa-IR" sz="2000" dirty="0">
                <a:solidFill>
                  <a:srgbClr val="002060"/>
                </a:solidFill>
              </a:rPr>
              <a:t>دریافت دارو و مشاوره (از جمله کنترل قند خون) توسط حداقل </a:t>
            </a:r>
            <a:r>
              <a:rPr lang="fa-IR" sz="2000" b="1" dirty="0">
                <a:solidFill>
                  <a:srgbClr val="008000"/>
                </a:solidFill>
              </a:rPr>
              <a:t>70% </a:t>
            </a:r>
            <a:r>
              <a:rPr lang="fa-IR" sz="2000" dirty="0">
                <a:solidFill>
                  <a:srgbClr val="002060"/>
                </a:solidFill>
              </a:rPr>
              <a:t>(50%)</a:t>
            </a:r>
          </a:p>
          <a:p>
            <a:pPr marL="0" indent="0" algn="just" rtl="1">
              <a:buNone/>
              <a:defRPr/>
            </a:pPr>
            <a:r>
              <a:rPr lang="fa-IR" sz="2000" dirty="0">
                <a:solidFill>
                  <a:srgbClr val="002060"/>
                </a:solidFill>
              </a:rPr>
              <a:t> از افراد واجد شرایط برای پیشگیری از حمله های قلبی و سکته مغزی</a:t>
            </a:r>
          </a:p>
          <a:p>
            <a:pPr marL="0" indent="0" algn="just" rtl="1">
              <a:buNone/>
              <a:defRPr/>
            </a:pPr>
            <a:endParaRPr lang="fa-IR" sz="2000" dirty="0">
              <a:solidFill>
                <a:srgbClr val="002060"/>
              </a:solidFill>
            </a:endParaRPr>
          </a:p>
          <a:p>
            <a:pPr marL="0" indent="0" algn="just" rtl="1">
              <a:buNone/>
              <a:defRPr/>
            </a:pPr>
            <a:r>
              <a:rPr lang="fa-I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اهداف اختصاصی ایران</a:t>
            </a:r>
          </a:p>
          <a:p>
            <a:pPr marL="0" indent="0" algn="just" rtl="1"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10: </a:t>
            </a:r>
            <a:r>
              <a:rPr lang="fa-IR" sz="2000" b="1" dirty="0">
                <a:solidFill>
                  <a:srgbClr val="008000"/>
                </a:solidFill>
              </a:rPr>
              <a:t>به صفر رساندن </a:t>
            </a:r>
            <a:r>
              <a:rPr lang="fa-IR" sz="2000" dirty="0">
                <a:solidFill>
                  <a:srgbClr val="002060"/>
                </a:solidFill>
              </a:rPr>
              <a:t>میزان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</a:rPr>
              <a:t>Trans Fatty Acid</a:t>
            </a:r>
            <a:r>
              <a:rPr lang="fa-IR" sz="1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a-IR" sz="2000" dirty="0">
                <a:solidFill>
                  <a:srgbClr val="002060"/>
                </a:solidFill>
              </a:rPr>
              <a:t>در روغن های خوراکی</a:t>
            </a:r>
          </a:p>
          <a:p>
            <a:pPr marL="0" indent="0" algn="just" rtl="1">
              <a:buNone/>
              <a:defRPr/>
            </a:pPr>
            <a:r>
              <a:rPr lang="fa-IR" sz="2000" dirty="0">
                <a:solidFill>
                  <a:srgbClr val="002060"/>
                </a:solidFill>
              </a:rPr>
              <a:t> و محصولات غذایی</a:t>
            </a:r>
          </a:p>
          <a:p>
            <a:pPr marL="0" indent="0" algn="just" rtl="1"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11: </a:t>
            </a:r>
            <a:r>
              <a:rPr lang="fa-IR" sz="2000" b="1" dirty="0">
                <a:solidFill>
                  <a:srgbClr val="008000"/>
                </a:solidFill>
              </a:rPr>
              <a:t>20% </a:t>
            </a:r>
            <a:r>
              <a:rPr lang="fa-IR" sz="2000" dirty="0">
                <a:solidFill>
                  <a:srgbClr val="002060"/>
                </a:solidFill>
              </a:rPr>
              <a:t>کاهش نسبی در میزان مرگ و میر ناشی از سوانح و حوادث ترافیکی</a:t>
            </a:r>
          </a:p>
          <a:p>
            <a:pPr marL="0" indent="0" algn="just" rtl="1">
              <a:buNone/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12: </a:t>
            </a:r>
            <a:r>
              <a:rPr lang="fa-IR" sz="2000" b="1" dirty="0">
                <a:solidFill>
                  <a:srgbClr val="008000"/>
                </a:solidFill>
              </a:rPr>
              <a:t>10% </a:t>
            </a:r>
            <a:r>
              <a:rPr lang="fa-IR" sz="2000" dirty="0">
                <a:solidFill>
                  <a:srgbClr val="002060"/>
                </a:solidFill>
              </a:rPr>
              <a:t>کاهش نسبی در میزان مرگ و میر ناشی از مصرف مواد مخدر</a:t>
            </a:r>
          </a:p>
          <a:p>
            <a:pPr marL="0" indent="0" algn="just" rtl="1">
              <a:buNone/>
              <a:defRPr/>
            </a:pP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13: </a:t>
            </a:r>
            <a:r>
              <a:rPr lang="fa-IR" sz="2000" b="1" dirty="0">
                <a:solidFill>
                  <a:srgbClr val="008000"/>
                </a:solidFill>
              </a:rPr>
              <a:t>20% </a:t>
            </a:r>
            <a:r>
              <a:rPr lang="fa-IR" sz="2000" dirty="0">
                <a:solidFill>
                  <a:srgbClr val="002060"/>
                </a:solidFill>
              </a:rPr>
              <a:t>افزایش دسترسی به درمان بیماری های روانی </a:t>
            </a:r>
            <a:endParaRPr lang="en-US" sz="2000" dirty="0">
              <a:solidFill>
                <a:srgbClr val="002060"/>
              </a:solidFill>
            </a:endParaRPr>
          </a:p>
          <a:p>
            <a:pPr marL="257138" indent="-257138" algn="just">
              <a:buFont typeface="Wingdings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 algn="just">
              <a:buNone/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257138" indent="-257138" algn="just">
              <a:buFont typeface="Wingdings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</a:endParaRPr>
          </a:p>
          <a:p>
            <a:pPr marL="257138" indent="-257138" algn="just">
              <a:defRPr/>
            </a:pPr>
            <a:endParaRPr lang="en-US" sz="1500" dirty="0">
              <a:solidFill>
                <a:srgbClr val="002060"/>
              </a:solidFill>
              <a:cs typeface="B Yagut" pitchFamily="2" charset="-78"/>
            </a:endParaRPr>
          </a:p>
        </p:txBody>
      </p:sp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3152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fa-IR" altLang="en-US" sz="1800" b="1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altLang="en-US" sz="1800" b="1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altLang="en-US" sz="3100" b="1" dirty="0">
                <a:solidFill>
                  <a:srgbClr val="C00000"/>
                </a:solidFill>
                <a:cs typeface="2  Titr" panose="00000700000000000000" pitchFamily="2" charset="-78"/>
              </a:rPr>
              <a:t> </a:t>
            </a:r>
            <a:r>
              <a:rPr lang="fa-IR" altLang="en-US" sz="3100" dirty="0">
                <a:cs typeface="2  Titr" panose="00000700000000000000" pitchFamily="2" charset="-78"/>
              </a:rPr>
              <a:t>اهداف سند ملی پیشگیری و کنترل بیماری‌های غیرواگیر</a:t>
            </a:r>
            <a:endParaRPr lang="en-US" altLang="en-US" sz="3100" dirty="0">
              <a:cs typeface="2 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5324" y="2598396"/>
            <a:ext cx="1400175" cy="199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reeform 1"/>
          <p:cNvSpPr/>
          <p:nvPr/>
        </p:nvSpPr>
        <p:spPr>
          <a:xfrm>
            <a:off x="1617549" y="1678415"/>
            <a:ext cx="6503455" cy="464284"/>
          </a:xfrm>
          <a:custGeom>
            <a:avLst/>
            <a:gdLst>
              <a:gd name="connsiteX0" fmla="*/ 5820481 w 6503455"/>
              <a:gd name="connsiteY0" fmla="*/ 259567 h 464284"/>
              <a:gd name="connsiteX1" fmla="*/ 5806833 w 6503455"/>
              <a:gd name="connsiteY1" fmla="*/ 68498 h 464284"/>
              <a:gd name="connsiteX2" fmla="*/ 238547 w 6503455"/>
              <a:gd name="connsiteY2" fmla="*/ 27555 h 464284"/>
              <a:gd name="connsiteX3" fmla="*/ 1521436 w 6503455"/>
              <a:gd name="connsiteY3" fmla="*/ 464284 h 464284"/>
              <a:gd name="connsiteX4" fmla="*/ 6066141 w 6503455"/>
              <a:gd name="connsiteY4" fmla="*/ 273215 h 464284"/>
              <a:gd name="connsiteX5" fmla="*/ 6066141 w 6503455"/>
              <a:gd name="connsiteY5" fmla="*/ 245919 h 46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3455" h="464284">
                <a:moveTo>
                  <a:pt x="5820481" y="259567"/>
                </a:moveTo>
                <a:cubicBezTo>
                  <a:pt x="6278818" y="183367"/>
                  <a:pt x="6737155" y="107167"/>
                  <a:pt x="5806833" y="68498"/>
                </a:cubicBezTo>
                <a:cubicBezTo>
                  <a:pt x="4876511" y="29829"/>
                  <a:pt x="952780" y="-38409"/>
                  <a:pt x="238547" y="27555"/>
                </a:cubicBezTo>
                <a:cubicBezTo>
                  <a:pt x="-475686" y="93519"/>
                  <a:pt x="550170" y="423341"/>
                  <a:pt x="1521436" y="464284"/>
                </a:cubicBezTo>
                <a:lnTo>
                  <a:pt x="6066141" y="273215"/>
                </a:lnTo>
                <a:cubicBezTo>
                  <a:pt x="6823592" y="236821"/>
                  <a:pt x="6444866" y="241370"/>
                  <a:pt x="6066141" y="24591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43306" y="3000372"/>
            <a:ext cx="128588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NCDs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Oval 2"/>
          <p:cNvSpPr/>
          <p:nvPr/>
        </p:nvSpPr>
        <p:spPr>
          <a:xfrm>
            <a:off x="3643306" y="893348"/>
            <a:ext cx="135732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Healthy diet</a:t>
            </a:r>
            <a:endParaRPr lang="fa-IR" b="1" dirty="0"/>
          </a:p>
        </p:txBody>
      </p:sp>
      <p:sp>
        <p:nvSpPr>
          <p:cNvPr id="4" name="Oval 3"/>
          <p:cNvSpPr/>
          <p:nvPr/>
        </p:nvSpPr>
        <p:spPr>
          <a:xfrm>
            <a:off x="1428728" y="2714620"/>
            <a:ext cx="128588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Mental Health </a:t>
            </a:r>
            <a:endParaRPr lang="fa-IR" b="1" dirty="0"/>
          </a:p>
        </p:txBody>
      </p:sp>
      <p:sp>
        <p:nvSpPr>
          <p:cNvPr id="6" name="Oval 5"/>
          <p:cNvSpPr/>
          <p:nvPr/>
        </p:nvSpPr>
        <p:spPr>
          <a:xfrm>
            <a:off x="3571868" y="5072074"/>
            <a:ext cx="150019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Tobacco control</a:t>
            </a:r>
            <a:endParaRPr lang="fa-IR" b="1" dirty="0"/>
          </a:p>
        </p:txBody>
      </p:sp>
      <p:sp>
        <p:nvSpPr>
          <p:cNvPr id="8" name="Oval 7"/>
          <p:cNvSpPr/>
          <p:nvPr/>
        </p:nvSpPr>
        <p:spPr>
          <a:xfrm>
            <a:off x="5715008" y="3500438"/>
            <a:ext cx="157163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Physical activities</a:t>
            </a:r>
            <a:endParaRPr lang="fa-IR" b="1" dirty="0"/>
          </a:p>
        </p:txBody>
      </p:sp>
      <p:sp>
        <p:nvSpPr>
          <p:cNvPr id="11" name="Rectangle 10"/>
          <p:cNvSpPr/>
          <p:nvPr/>
        </p:nvSpPr>
        <p:spPr>
          <a:xfrm>
            <a:off x="5786446" y="214290"/>
            <a:ext cx="3143272" cy="29289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buFontTx/>
              <a:buChar char="-"/>
            </a:pPr>
            <a:r>
              <a:rPr lang="en-US" sz="1600" b="1" dirty="0" smtClean="0">
                <a:solidFill>
                  <a:schemeClr val="tx1"/>
                </a:solidFill>
              </a:rPr>
              <a:t>Reduced salt ,sugar ,fat intake </a:t>
            </a:r>
          </a:p>
          <a:p>
            <a:pPr marL="285750" indent="-285750" algn="ctr" rtl="0">
              <a:buFontTx/>
              <a:buChar char="-"/>
            </a:pPr>
            <a:r>
              <a:rPr lang="en-US" sz="1600" b="1" dirty="0" smtClean="0">
                <a:solidFill>
                  <a:schemeClr val="tx1"/>
                </a:solidFill>
              </a:rPr>
              <a:t>Reformulation of standards fat/ sugar / salt food products</a:t>
            </a:r>
          </a:p>
          <a:p>
            <a:pPr marL="285750" indent="-285750" algn="ctr" rtl="0">
              <a:buFontTx/>
              <a:buChar char="-"/>
            </a:pPr>
            <a:r>
              <a:rPr lang="en-US" sz="1600" b="1" dirty="0" smtClean="0">
                <a:solidFill>
                  <a:schemeClr val="tx1"/>
                </a:solidFill>
              </a:rPr>
              <a:t>public awareness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smtClean="0">
                <a:solidFill>
                  <a:srgbClr val="FF0000"/>
                </a:solidFill>
              </a:rPr>
              <a:t>Prevention / control overweight and obesity through PHC</a:t>
            </a:r>
            <a:endParaRPr lang="fa-IR" sz="1600" b="1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5072074"/>
            <a:ext cx="3595718" cy="17859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buFontTx/>
              <a:buChar char="-"/>
            </a:pPr>
            <a:r>
              <a:rPr lang="en-GB" sz="1600" b="1" dirty="0" smtClean="0">
                <a:solidFill>
                  <a:srgbClr val="00B050"/>
                </a:solidFill>
              </a:rPr>
              <a:t>- Develop national plan</a:t>
            </a:r>
          </a:p>
          <a:p>
            <a:pPr algn="ctr" rtl="0">
              <a:buFontTx/>
              <a:buChar char="-"/>
            </a:pPr>
            <a:r>
              <a:rPr lang="en-GB" sz="1600" b="1" dirty="0" smtClean="0">
                <a:solidFill>
                  <a:schemeClr val="tx1"/>
                </a:solidFill>
              </a:rPr>
              <a:t>transport policies that promote active , safe and  accessible methods of travelling(schools, workplaces,..)</a:t>
            </a:r>
          </a:p>
          <a:p>
            <a:pPr algn="ctr" rtl="0">
              <a:buFontTx/>
              <a:buChar char="-"/>
            </a:pPr>
            <a:r>
              <a:rPr lang="en-GB" sz="1600" b="1" dirty="0" smtClean="0">
                <a:solidFill>
                  <a:schemeClr val="tx1"/>
                </a:solidFill>
              </a:rPr>
              <a:t> Improve sports facilities</a:t>
            </a:r>
          </a:p>
          <a:p>
            <a:pPr algn="ctr" rtl="0">
              <a:buFontTx/>
              <a:buChar char="-"/>
            </a:pPr>
            <a:r>
              <a:rPr lang="en-GB" sz="1600" b="1" dirty="0" smtClean="0">
                <a:solidFill>
                  <a:schemeClr val="tx1"/>
                </a:solidFill>
              </a:rPr>
              <a:t>school-based programmes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4357694"/>
            <a:ext cx="2714644" cy="2071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Low" rtl="0" eaLnBrk="0"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Tax increases; health information / warnings; advertising/promotion bans/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4348" y="428604"/>
            <a:ext cx="2571768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0"/>
            <a:r>
              <a:rPr lang="en-US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Public awareness about stress management</a:t>
            </a:r>
          </a:p>
          <a:p>
            <a:pPr algn="l" rtl="0"/>
            <a:r>
              <a:rPr lang="fa-IR" sz="16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- behavioral counseling and behavioral therapy to promote healthy diet and physical activity</a:t>
            </a:r>
            <a:endParaRPr lang="fa-IR" sz="1600" b="1" dirty="0" smtClean="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5000628" y="3643314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000496" y="257174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3964777" y="467916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57488" y="342900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6535751" y="4893479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3143240" y="5572140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1821637" y="239314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72066" y="142873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" idx="2"/>
          </p:cNvCxnSpPr>
          <p:nvPr/>
        </p:nvCxnSpPr>
        <p:spPr>
          <a:xfrm flipV="1">
            <a:off x="3357554" y="1572009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57554" y="214290"/>
            <a:ext cx="2128846" cy="4992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Policy/program in Iran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1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31224" cy="114300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rgbClr val="C00000"/>
                </a:solidFill>
                <a:cs typeface="2  Titr" panose="00000700000000000000" pitchFamily="2" charset="-78"/>
              </a:rPr>
              <a:t>حیطه های مداخلات در دست اجرا </a:t>
            </a:r>
            <a:endParaRPr lang="en-US" sz="2800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931224" cy="5133184"/>
          </a:xfrm>
        </p:spPr>
        <p:txBody>
          <a:bodyPr>
            <a:normAutofit/>
          </a:bodyPr>
          <a:lstStyle/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dirty="0" smtClean="0"/>
              <a:t> مداخلات و برنامه</a:t>
            </a:r>
            <a:r>
              <a:rPr lang="en-US" sz="2800" dirty="0" smtClean="0"/>
              <a:t> </a:t>
            </a:r>
            <a:r>
              <a:rPr lang="fa-IR" sz="2800" dirty="0" smtClean="0"/>
              <a:t>های پیشگیری و کنترل چاقی در دو سطح اجرا می شود.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/>
              <a:t>مداخلات فرد محور 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/>
              <a:t>مداخلات جامعه محور </a:t>
            </a:r>
            <a:r>
              <a:rPr lang="en-US" sz="2800" dirty="0" smtClean="0"/>
              <a:t> </a:t>
            </a:r>
            <a:r>
              <a:rPr lang="fa-IR" sz="2800" dirty="0" smtClean="0"/>
              <a:t> 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dirty="0" smtClean="0"/>
              <a:t> مداخلات فرد محور  درنظام </a:t>
            </a:r>
            <a:r>
              <a:rPr lang="en-US" sz="2800" dirty="0" smtClean="0"/>
              <a:t>PHC </a:t>
            </a:r>
            <a:r>
              <a:rPr lang="fa-IR" sz="2800" dirty="0" smtClean="0"/>
              <a:t> و درقالب طرح تحول نظام سلامت در حوزه بهداشت از سال 1394 در دست اجراست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dirty="0" smtClean="0"/>
              <a:t>مداخلات جامعه محور از طریق کارگروه  تخصصی تغذیه و امنیت غذایی در قالب دبیر خانه شورای عالی سلامت و امنیت غذایی تعیین و از طریق شورای عالی سلامت برای اجرا به دستگاههای ذیربط ابلاغ می شود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359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683765" cy="750845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2  Titr" panose="00000700000000000000" pitchFamily="2" charset="-78"/>
              </a:rPr>
              <a:t>مداخلات جامعه </a:t>
            </a:r>
            <a:r>
              <a:rPr lang="fa-IR" sz="2400" dirty="0" smtClean="0">
                <a:solidFill>
                  <a:srgbClr val="FF0000"/>
                </a:solidFill>
                <a:cs typeface="2  Titr" panose="00000700000000000000" pitchFamily="2" charset="-78"/>
              </a:rPr>
              <a:t>محور</a:t>
            </a:r>
            <a:br>
              <a:rPr lang="fa-IR" sz="2400" dirty="0" smtClean="0">
                <a:solidFill>
                  <a:srgbClr val="FF0000"/>
                </a:solidFill>
                <a:cs typeface="2  Titr" panose="00000700000000000000" pitchFamily="2" charset="-78"/>
              </a:rPr>
            </a:br>
            <a:r>
              <a:rPr lang="fa-IR" sz="2400" dirty="0" smtClean="0">
                <a:solidFill>
                  <a:srgbClr val="FF0000"/>
                </a:solidFill>
                <a:cs typeface="2  Titr" panose="00000700000000000000" pitchFamily="2" charset="-78"/>
              </a:rPr>
              <a:t>(در دست اجرا)</a:t>
            </a:r>
            <a:endParaRPr lang="fa-IR" sz="24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8" y="1340768"/>
            <a:ext cx="7839404" cy="482453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</a:t>
            </a:r>
            <a:r>
              <a:rPr lang="fa-I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حوزه صنايع غذايي : </a:t>
            </a:r>
            <a:endParaRPr lang="fa-IR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ترغيب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صنايع غذايي براي توليد محصولات غذايي حامي سلامت ( كم قند ، كم چرب 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، کم نمک ، پرفیبر و...)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از طريق ابزارهاي تشويقي ( نشان ايمني وسلامت 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fa-I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بازنگري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استاندارد قند 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، نمک و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چربی در 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 محصول غذایی پرمصرف </a:t>
            </a:r>
            <a:endParaRPr lang="fa-I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استفاده از جایگزین های شکر در صنایع غذایی ( استویا ،...)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2209</Words>
  <Application>Microsoft Office PowerPoint</Application>
  <PresentationFormat>On-screen Show (4:3)</PresentationFormat>
  <Paragraphs>202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宋体</vt:lpstr>
      <vt:lpstr>2  Titr</vt:lpstr>
      <vt:lpstr>Arial</vt:lpstr>
      <vt:lpstr>Astute</vt:lpstr>
      <vt:lpstr>B Nazanin</vt:lpstr>
      <vt:lpstr>B Titr</vt:lpstr>
      <vt:lpstr>B Yagut</vt:lpstr>
      <vt:lpstr>Calibri</vt:lpstr>
      <vt:lpstr>Calibri Light</vt:lpstr>
      <vt:lpstr>Century Schoolbook</vt:lpstr>
      <vt:lpstr>Nazanin</vt:lpstr>
      <vt:lpstr>Times New Roman</vt:lpstr>
      <vt:lpstr>Wingdings</vt:lpstr>
      <vt:lpstr>Office Theme</vt:lpstr>
      <vt:lpstr>سیاست های پيشگيري وكنترل اضافه وزن وچاقي در ایران</vt:lpstr>
      <vt:lpstr>13 هدف ملی پیشگیری و کنترل NCDs  تا سال1404</vt:lpstr>
      <vt:lpstr>سند ملی تغذیه و امنیت غذایی-1404</vt:lpstr>
      <vt:lpstr>PowerPoint Presentation</vt:lpstr>
      <vt:lpstr>  اهداف سند ملی پیشگیری و کنترل بیماری‌های غیرواگیر</vt:lpstr>
      <vt:lpstr>  اهداف سند ملی پیشگیری و کنترل بیماری‌های غیرواگیر</vt:lpstr>
      <vt:lpstr>PowerPoint Presentation</vt:lpstr>
      <vt:lpstr>حیطه های مداخلات در دست اجرا </vt:lpstr>
      <vt:lpstr>مداخلات جامعه محور (در دست اجرا)</vt:lpstr>
      <vt:lpstr>قوانین مرتبط با منع تبلیغات و اخذ عوارض از کالاها و محصولات غذایی تهدید کننده سلامت</vt:lpstr>
      <vt:lpstr>خلاصه عملکرد کارگروه تعیین درصد عوارض بر کالاهای آسیب رسان به سلامت و منع تبلیغات در سال های 1398-1396و قوانین مرتبط </vt:lpstr>
      <vt:lpstr>برچسب گذاری تغذیه ای  Nutrition Labelling    </vt:lpstr>
      <vt:lpstr>مداخلات جامعه محور(در دست اجرا)</vt:lpstr>
      <vt:lpstr>مداخلات جامعه محور( در دست اجرا)</vt:lpstr>
      <vt:lpstr>PowerPoint Presentation</vt:lpstr>
      <vt:lpstr>برنامه جامع پیشگیری و کنترل اضافه وزن و چاقی کودکان و نوجوانان ،  Iran -ECHO  در قالب نظام PHC</vt:lpstr>
      <vt:lpstr>PowerPoint Presentation</vt:lpstr>
      <vt:lpstr>برخی چالش های عمده </vt:lpstr>
      <vt:lpstr>برنامه ها و اقدامات آتی                     </vt:lpstr>
      <vt:lpstr>PowerPoint Presentation</vt:lpstr>
    </vt:vector>
  </TitlesOfParts>
  <Company>m-m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abdolahi</dc:creator>
  <cp:lastModifiedBy>عبدالهي خانم دكتر زهرا</cp:lastModifiedBy>
  <cp:revision>125</cp:revision>
  <dcterms:created xsi:type="dcterms:W3CDTF">2013-12-02T15:26:29Z</dcterms:created>
  <dcterms:modified xsi:type="dcterms:W3CDTF">2019-11-27T09:43:54Z</dcterms:modified>
</cp:coreProperties>
</file>