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Lst>
  <p:sldSz cx="9144000" cy="5143500" type="screen16x9"/>
  <p:notesSz cx="6858000" cy="9144000"/>
  <p:embeddedFontLst>
    <p:embeddedFont>
      <p:font typeface="Lobster" charset="0"/>
      <p:regular r:id="rId156"/>
    </p:embeddedFont>
    <p:embeddedFont>
      <p:font typeface="Raleway" charset="0"/>
      <p:regular r:id="rId157"/>
      <p:bold r:id="rId158"/>
      <p:italic r:id="rId159"/>
      <p:boldItalic r:id="rId160"/>
    </p:embeddedFont>
    <p:embeddedFont>
      <p:font typeface="Lato" charset="0"/>
      <p:regular r:id="rId161"/>
      <p:bold r:id="rId162"/>
      <p:italic r:id="rId163"/>
      <p:boldItalic r:id="rId164"/>
    </p:embeddedFont>
    <p:embeddedFont>
      <p:font typeface="Roboto" charset="0"/>
      <p:regular r:id="rId165"/>
      <p:bold r:id="rId166"/>
      <p:italic r:id="rId167"/>
      <p:boldItalic r:id="rId1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2" roundtripDataSignature="AMtx7mjkdirCdfpu0oTaTP3Z8uQ7yujz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font" Target="fonts/font4.fntdata"/><Relationship Id="rId17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5.fntdata"/><Relationship Id="rId16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font" Target="fonts/font6.fntdata"/><Relationship Id="rId16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font" Target="fonts/font1.fntdata"/><Relationship Id="rId16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72"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27744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ba92dc1770e18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ba92dc1770e18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ff87d1c8f5421f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ff87d1c8f5421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4679f9dc5ff0980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4679f9dc5ff0980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4679f9dc5ff0980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4679f9dc5ff0980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4679f9dc5ff0980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4679f9dc5ff0980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b693297a8c18dc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b693297a8c18dc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b693297a8c18dc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b693297a8c18dc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7e77f46658cfcc5e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7e77f46658cfcc5e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7e77f46658cfcc5e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7e77f46658cfcc5e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7e77f46658cfcc5e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7e77f46658cfcc5e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7e77f46658cfcc5e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7e77f46658cfcc5e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6936f97bc35804a6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6936f97bc35804a6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6936f97bc35804a6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6936f97bc35804a6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6936f97bc35804a6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6936f97bc35804a6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6936f97bc35804a6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6936f97bc35804a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936f97bc35804a6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6936f97bc35804a6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6936f97bc35804a6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6936f97bc35804a6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6936f97bc35804a6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6936f97bc35804a6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6936f97bc35804a6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6936f97bc35804a6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23fadd66d31b744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23fadd66d31b744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3fadd66d31b744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3fadd66d31b744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3fadd66d31b744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23fadd66d31b744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868db6a4eeac2aa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868db6a4eeac2aa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23fadd66d31b744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23fadd66d31b744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3fadd66d31b7445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23fadd66d31b744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3fadd66d31b7445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23fadd66d31b7445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4d990003e3dcc45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4d990003e3dcc45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4d990003e3dcc45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4d990003e3dcc45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4d990003e3dcc45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4d990003e3dcc45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4d990003e3dcc45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4d990003e3dcc45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4d990003e3dcc45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4d990003e3dcc45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4d990003e3dcc45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4d990003e3dcc45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4d990003e3dcc45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4d990003e3dcc45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a26dce28096603a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a26dce28096603a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4d990003e3dcc45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4d990003e3dcc45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4d990003e3dcc45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4d990003e3dcc45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d990003e3dcc45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d990003e3dcc45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4d990003e3dcc45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4d990003e3dcc45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4d990003e3dcc45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4d990003e3dcc45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20e67cd2d55ac6f7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20e67cd2d55ac6f7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0e67cd2d55ac6f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20e67cd2d55ac6f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20e67cd2d55ac6f7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20e67cd2d55ac6f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0e67cd2d55ac6f7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20e67cd2d55ac6f7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0e67cd2d55ac6f7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20e67cd2d55ac6f7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a26dce28096603a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a26dce28096603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20e67cd2d55ac6f7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20e67cd2d55ac6f7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0e67cd2d55ac6f7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0e67cd2d55ac6f7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20e67cd2d55ac6f7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20e67cd2d55ac6f7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20e67cd2d55ac6f7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20e67cd2d55ac6f7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20e67cd2d55ac6f7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20e67cd2d55ac6f7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20e67cd2d55ac6f7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20e67cd2d55ac6f7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20e67cd2d55ac6f7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20e67cd2d55ac6f7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20e67cd2d55ac6f7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20e67cd2d55ac6f7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20e67cd2d55ac6f7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20e67cd2d55ac6f7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20e67cd2d55ac6f7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20e67cd2d55ac6f7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20e67cd2d55ac6f7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20e67cd2d55ac6f7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20e67cd2d55ac6f7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20e67cd2d55ac6f7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20e67cd2d55ac6f7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20e67cd2d55ac6f7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20e67cd2d55ac6f7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20e67cd2d55ac6f7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0cd301d791391dd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60cd301d791391dd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f93d85c10f45df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f93d85c10f45df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715df18c68c2e5e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715df18c68c2e5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3c508ea30c6d5fb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43c508ea30c6d5fb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f93d85c10f45df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3f93d85c10f45df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f93d85c10f45df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f93d85c10f45df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3c508ea30c6d5fb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3c508ea30c6d5fb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4dd295efea2079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4dd295efea2079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3c508ea30c6d5fb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3c508ea30c6d5fb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7ba92dc1770e18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7ba92dc1770e18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4dd295efea2079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4dd295efea2079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4bef6504dde06af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64bef6504dde06af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4bef6504dde06af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4bef6504dde06af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4dd295efea2079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4dd295efea2079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3c508ea30c6d5fb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3c508ea30c6d5fb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3c508ea30c6d5fb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43c508ea30c6d5fb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62d104457d6475c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62d104457d6475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515cd2040690e4c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515cd2040690e4c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3c508ea30c6d5fb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3c508ea30c6d5fb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e5574ea8f8b41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e5574ea8f8b4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f47c9af60a9492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f47c9af60a9492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f47c9af60a9492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6f47c9af60a9492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f47c9af60a9492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6f47c9af60a9492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e5574ea8f8b41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e5574ea8f8b41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0af6888be983d5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c0af6888be983d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6c11228935b0f3c9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6c11228935b0f3c9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6c11228935b0f3c9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6c11228935b0f3c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6c11228935b0f3c9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6c11228935b0f3c9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11228935b0f3c9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11228935b0f3c9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6c11228935b0f3c9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6c11228935b0f3c9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e5574ea8f8b41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e5574ea8f8b41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c11228935b0f3c9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6c11228935b0f3c9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e67cd2d55ac6f7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e67cd2d55ac6f7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3" name="Google Shape;72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9" name="Google Shape;729;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6" name="Google Shape;77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3" name="Google Shape;79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2" name="Google Shape;802;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 name="Google Shape;808;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2" name="Google Shape;822;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7881d2f11c2cb4d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7881d2f11c2cb4d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g6936f97bc35804a6_4"/>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g6936f97bc35804a6_4"/>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g6936f97bc35804a6_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g6936f97bc35804a6_4"/>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g6936f97bc35804a6_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g6936f97bc35804a6_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g6936f97bc35804a6_5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g6936f97bc35804a6_55"/>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g6936f97bc35804a6_55"/>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g6936f97bc35804a6_55"/>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g6936f97bc35804a6_5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g6936f97bc35804a6_6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g6936f97bc35804a6_11"/>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g6936f97bc35804a6_11"/>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g6936f97bc35804a6_11"/>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g6936f97bc35804a6_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g6936f97bc35804a6_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g6936f97bc35804a6_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g6936f97bc35804a6_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g6936f97bc35804a6_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g6936f97bc35804a6_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g6936f97bc35804a6_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g6936f97bc35804a6_2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g6936f97bc35804a6_2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g6936f97bc35804a6_2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g6936f97bc35804a6_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g6936f97bc35804a6_2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g6936f97bc35804a6_23"/>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g6936f97bc35804a6_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6936f97bc35804a6_31"/>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g6936f97bc35804a6_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g6936f97bc35804a6_3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g6936f97bc35804a6_34"/>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g6936f97bc35804a6_34"/>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g6936f97bc35804a6_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g6936f97bc35804a6_39"/>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g6936f97bc35804a6_39"/>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g6936f97bc35804a6_3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g6936f97bc35804a6_43"/>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g6936f97bc35804a6_4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g6936f97bc35804a6_43"/>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g6936f97bc35804a6_43"/>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g6936f97bc35804a6_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g6936f97bc35804a6_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g6936f97bc35804a6_5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g6936f97bc35804a6_5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g6936f97bc35804a6_5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g6936f97bc35804a6_5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g6936f97bc35804a6_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g6936f97bc35804a6_0"/>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g6936f97bc35804a6_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2.xml"/><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34.jpg"/><Relationship Id="rId4" Type="http://schemas.openxmlformats.org/officeDocument/2006/relationships/image" Target="../media/image33.jpg"/></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7ba92dc1770e185_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600" b="1">
                <a:solidFill>
                  <a:schemeClr val="dk1"/>
                </a:solidFill>
                <a:latin typeface="Lobster"/>
                <a:ea typeface="Lobster"/>
                <a:cs typeface="Lobster"/>
                <a:sym typeface="Lobster"/>
              </a:rPr>
              <a:t>Dr fatemeh kokabeh</a:t>
            </a:r>
            <a:endParaRPr sz="3600" b="1">
              <a:solidFill>
                <a:schemeClr val="dk1"/>
              </a:solidFill>
              <a:latin typeface="Lobster"/>
              <a:ea typeface="Lobster"/>
              <a:cs typeface="Lobster"/>
              <a:sym typeface="Lobster"/>
            </a:endParaRPr>
          </a:p>
        </p:txBody>
      </p:sp>
      <p:pic>
        <p:nvPicPr>
          <p:cNvPr id="73" name="Google Shape;73;g27ba92dc1770e185_1"/>
          <p:cNvPicPr preferRelativeResize="0"/>
          <p:nvPr/>
        </p:nvPicPr>
        <p:blipFill>
          <a:blip r:embed="rId3">
            <a:alphaModFix/>
          </a:blip>
          <a:stretch>
            <a:fillRect/>
          </a:stretch>
        </p:blipFill>
        <p:spPr>
          <a:xfrm>
            <a:off x="152400" y="152400"/>
            <a:ext cx="7827013" cy="3921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20ff87d1c8f5421f_0"/>
          <p:cNvPicPr preferRelativeResize="0"/>
          <p:nvPr/>
        </p:nvPicPr>
        <p:blipFill>
          <a:blip r:embed="rId3">
            <a:alphaModFix/>
          </a:blip>
          <a:stretch>
            <a:fillRect/>
          </a:stretch>
        </p:blipFill>
        <p:spPr>
          <a:xfrm>
            <a:off x="152400" y="152400"/>
            <a:ext cx="4748999" cy="4838702"/>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4679f9dc5ff09804_4"/>
          <p:cNvSpPr txBox="1"/>
          <p:nvPr/>
        </p:nvSpPr>
        <p:spPr>
          <a:xfrm>
            <a:off x="555906" y="797410"/>
            <a:ext cx="7315200" cy="83096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 Long-term extension studies </a:t>
            </a:r>
            <a:r>
              <a:rPr lang="en-GB" dirty="0" smtClean="0">
                <a:latin typeface="Lato"/>
                <a:ea typeface="Lato"/>
                <a:cs typeface="Lato"/>
                <a:sym typeface="Lato"/>
              </a:rPr>
              <a:t>showed </a:t>
            </a:r>
            <a:r>
              <a:rPr lang="en-GB" dirty="0">
                <a:latin typeface="Lato"/>
                <a:ea typeface="Lato"/>
                <a:cs typeface="Lato"/>
                <a:sym typeface="Lato"/>
              </a:rPr>
              <a:t>that </a:t>
            </a:r>
            <a:r>
              <a:rPr lang="en-GB" dirty="0">
                <a:solidFill>
                  <a:srgbClr val="FF0000"/>
                </a:solidFill>
                <a:latin typeface="Lato"/>
                <a:ea typeface="Lato"/>
                <a:cs typeface="Lato"/>
                <a:sym typeface="Lato"/>
              </a:rPr>
              <a:t>biochemical and clinical</a:t>
            </a:r>
            <a:r>
              <a:rPr lang="en-GB" dirty="0">
                <a:latin typeface="Lato"/>
                <a:ea typeface="Lato"/>
                <a:cs typeface="Lato"/>
                <a:sym typeface="Lato"/>
              </a:rPr>
              <a:t> improvements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could be maintained for </a:t>
            </a:r>
            <a:r>
              <a:rPr lang="en-GB" dirty="0">
                <a:solidFill>
                  <a:srgbClr val="FF0000"/>
                </a:solidFill>
                <a:latin typeface="Lato"/>
                <a:ea typeface="Lato"/>
                <a:cs typeface="Lato"/>
                <a:sym typeface="Lato"/>
              </a:rPr>
              <a:t>up to 5 years</a:t>
            </a:r>
            <a:r>
              <a:rPr lang="en-GB" dirty="0">
                <a:latin typeface="Lato"/>
                <a:ea typeface="Lato"/>
                <a:cs typeface="Lato"/>
                <a:sym typeface="Lato"/>
              </a:rPr>
              <a:t> in select patients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who continued</a:t>
            </a:r>
            <a:r>
              <a:rPr lang="en-GB" dirty="0">
                <a:latin typeface="Lato"/>
                <a:ea typeface="Lato"/>
                <a:cs typeface="Lato"/>
                <a:sym typeface="Lato"/>
              </a:rPr>
              <a:t> the study.</a:t>
            </a:r>
            <a:endParaRPr dirty="0">
              <a:latin typeface="Lato"/>
              <a:ea typeface="Lato"/>
              <a:cs typeface="Lato"/>
              <a:sym typeface="Lato"/>
            </a:endParaRPr>
          </a:p>
        </p:txBody>
      </p:sp>
      <p:sp>
        <p:nvSpPr>
          <p:cNvPr id="848" name="Google Shape;848;g4679f9dc5ff09804_4"/>
          <p:cNvSpPr txBox="1"/>
          <p:nvPr/>
        </p:nvSpPr>
        <p:spPr>
          <a:xfrm>
            <a:off x="1312100" y="1844400"/>
            <a:ext cx="7467300" cy="126185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Treatment with </a:t>
            </a:r>
            <a:r>
              <a:rPr lang="en-GB" dirty="0" err="1">
                <a:latin typeface="Lato"/>
                <a:ea typeface="Lato"/>
                <a:cs typeface="Lato"/>
                <a:sym typeface="Lato"/>
              </a:rPr>
              <a:t>pasireotide</a:t>
            </a:r>
            <a:r>
              <a:rPr lang="en-GB" dirty="0">
                <a:latin typeface="Lato"/>
                <a:ea typeface="Lato"/>
                <a:cs typeface="Lato"/>
                <a:sym typeface="Lato"/>
              </a:rPr>
              <a:t> </a:t>
            </a:r>
            <a:r>
              <a:rPr lang="en-GB" dirty="0" smtClean="0">
                <a:latin typeface="Lato"/>
                <a:ea typeface="Lato"/>
                <a:cs typeface="Lato"/>
                <a:sym typeface="Lato"/>
              </a:rPr>
              <a:t>LAR </a:t>
            </a:r>
            <a:r>
              <a:rPr lang="en-GB" dirty="0">
                <a:latin typeface="Lato"/>
                <a:ea typeface="Lato"/>
                <a:cs typeface="Lato"/>
                <a:sym typeface="Lato"/>
              </a:rPr>
              <a:t>also </a:t>
            </a:r>
            <a:r>
              <a:rPr lang="en-GB" dirty="0">
                <a:solidFill>
                  <a:srgbClr val="FF0000"/>
                </a:solidFill>
                <a:latin typeface="Lato"/>
                <a:ea typeface="Lato"/>
                <a:cs typeface="Lato"/>
                <a:sym typeface="Lato"/>
              </a:rPr>
              <a:t>decreased median tumour volume</a:t>
            </a:r>
            <a:r>
              <a:rPr lang="en-GB" dirty="0">
                <a:latin typeface="Lato"/>
                <a:ea typeface="Lato"/>
                <a:cs typeface="Lato"/>
                <a:sym typeface="Lato"/>
              </a:rPr>
              <a:t> by 17·8%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with the 10 mg dose and 16·3% with the 30 mg dose.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15 (43%) patients who received the 10 mg dose and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18 (47%) who received the 30 mg dose had at least a </a:t>
            </a:r>
            <a:endParaRPr dirty="0">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20% reduction in median tumour volume</a:t>
            </a:r>
            <a:endParaRPr dirty="0">
              <a:solidFill>
                <a:srgbClr val="FF0000"/>
              </a:solidFill>
              <a:latin typeface="Lato"/>
              <a:ea typeface="Lato"/>
              <a:cs typeface="Lato"/>
              <a:sym typeface="Lato"/>
            </a:endParaRPr>
          </a:p>
        </p:txBody>
      </p:sp>
      <p:sp>
        <p:nvSpPr>
          <p:cNvPr id="849" name="Google Shape;849;g4679f9dc5ff09804_4"/>
          <p:cNvSpPr txBox="1"/>
          <p:nvPr/>
        </p:nvSpPr>
        <p:spPr>
          <a:xfrm>
            <a:off x="1846400" y="3424158"/>
            <a:ext cx="6933000" cy="126185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A longitudinal study in five patients with Cushing’s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disease with </a:t>
            </a:r>
            <a:r>
              <a:rPr lang="en-GB">
                <a:solidFill>
                  <a:srgbClr val="FF0000"/>
                </a:solidFill>
                <a:latin typeface="Lato"/>
                <a:ea typeface="Lato"/>
                <a:cs typeface="Lato"/>
                <a:sym typeface="Lato"/>
              </a:rPr>
              <a:t>Nelson’s syndrome</a:t>
            </a:r>
            <a:r>
              <a:rPr lang="en-GB">
                <a:latin typeface="Lato"/>
                <a:ea typeface="Lato"/>
                <a:cs typeface="Lato"/>
                <a:sym typeface="Lato"/>
              </a:rPr>
              <a:t> after bilateral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adrenalectomy showed that </a:t>
            </a:r>
            <a:r>
              <a:rPr lang="en-GB">
                <a:solidFill>
                  <a:srgbClr val="FF0000"/>
                </a:solidFill>
                <a:latin typeface="Lato"/>
                <a:ea typeface="Lato"/>
                <a:cs typeface="Lato"/>
                <a:sym typeface="Lato"/>
              </a:rPr>
              <a:t>pasireotide LAR</a:t>
            </a:r>
            <a:r>
              <a:rPr lang="en-GB">
                <a:latin typeface="Lato"/>
                <a:ea typeface="Lato"/>
                <a:cs typeface="Lato"/>
                <a:sym typeface="Lato"/>
              </a:rPr>
              <a:t> rapidly </a:t>
            </a:r>
            <a:endParaRPr>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suppressed ACTH concentrations and yielded sustained </a:t>
            </a:r>
            <a:endParaRPr>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reductions over 24 weeks</a:t>
            </a:r>
            <a:endParaRPr>
              <a:solidFill>
                <a:srgbClr val="FF0000"/>
              </a:solidFill>
              <a:latin typeface="Lato"/>
              <a:ea typeface="Lato"/>
              <a:cs typeface="Lato"/>
              <a:sym typeface="Lato"/>
            </a:endParaRPr>
          </a:p>
        </p:txBody>
      </p:sp>
      <p:sp>
        <p:nvSpPr>
          <p:cNvPr id="850" name="Google Shape;850;g4679f9dc5ff09804_4"/>
          <p:cNvSpPr txBox="1"/>
          <p:nvPr/>
        </p:nvSpPr>
        <p:spPr>
          <a:xfrm>
            <a:off x="192714" y="107070"/>
            <a:ext cx="7315200" cy="55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pPr>
            <a:r>
              <a:rPr lang="en-GB" sz="2400" b="1">
                <a:solidFill>
                  <a:srgbClr val="FF9900"/>
                </a:solidFill>
                <a:latin typeface="Lato"/>
                <a:ea typeface="Lato"/>
                <a:cs typeface="Lato"/>
                <a:sym typeface="Lato"/>
              </a:rPr>
              <a:t>Pasireotide</a:t>
            </a:r>
            <a:endParaRPr>
              <a:latin typeface="Lato"/>
              <a:ea typeface="Lato"/>
              <a:cs typeface="Lato"/>
              <a:sym typeface="La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g4679f9dc5ff09804_10"/>
          <p:cNvSpPr txBox="1"/>
          <p:nvPr/>
        </p:nvSpPr>
        <p:spPr>
          <a:xfrm>
            <a:off x="388127" y="510221"/>
            <a:ext cx="73152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Between </a:t>
            </a:r>
            <a:r>
              <a:rPr lang="en-GB" dirty="0">
                <a:solidFill>
                  <a:srgbClr val="FF9900"/>
                </a:solidFill>
                <a:latin typeface="Lato"/>
                <a:ea typeface="Lato"/>
                <a:cs typeface="Lato"/>
                <a:sym typeface="Lato"/>
              </a:rPr>
              <a:t>a third and two-thirds</a:t>
            </a:r>
            <a:r>
              <a:rPr lang="en-GB" dirty="0">
                <a:latin typeface="Lato"/>
                <a:ea typeface="Lato"/>
                <a:cs typeface="Lato"/>
                <a:sym typeface="Lato"/>
              </a:rPr>
              <a:t> of Cushing’s disease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tumours harbour a mutation </a:t>
            </a:r>
            <a:r>
              <a:rPr lang="en-GB" dirty="0">
                <a:solidFill>
                  <a:srgbClr val="FF9900"/>
                </a:solidFill>
                <a:latin typeface="Lato"/>
                <a:ea typeface="Lato"/>
                <a:cs typeface="Lato"/>
                <a:sym typeface="Lato"/>
              </a:rPr>
              <a:t>in USP8,</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 </a:t>
            </a:r>
            <a:r>
              <a:rPr lang="en-GB" dirty="0">
                <a:latin typeface="Lato"/>
                <a:ea typeface="Lato"/>
                <a:cs typeface="Lato"/>
                <a:sym typeface="Lato"/>
              </a:rPr>
              <a:t>and these </a:t>
            </a:r>
            <a:r>
              <a:rPr lang="en-GB" dirty="0" smtClean="0">
                <a:latin typeface="Lato"/>
                <a:ea typeface="Lato"/>
                <a:cs typeface="Lato"/>
                <a:sym typeface="Lato"/>
              </a:rPr>
              <a:t>mutated </a:t>
            </a:r>
            <a:r>
              <a:rPr lang="en-GB" dirty="0">
                <a:latin typeface="Lato"/>
                <a:ea typeface="Lato"/>
                <a:cs typeface="Lato"/>
                <a:sym typeface="Lato"/>
              </a:rPr>
              <a:t>tumours can show </a:t>
            </a:r>
            <a:r>
              <a:rPr lang="en-GB" dirty="0">
                <a:solidFill>
                  <a:srgbClr val="FF9900"/>
                </a:solidFill>
                <a:latin typeface="Lato"/>
                <a:ea typeface="Lato"/>
                <a:cs typeface="Lato"/>
                <a:sym typeface="Lato"/>
              </a:rPr>
              <a:t>higher SST5 expression</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compared with wild-type </a:t>
            </a:r>
            <a:r>
              <a:rPr lang="en-GB" dirty="0" err="1">
                <a:latin typeface="Lato"/>
                <a:ea typeface="Lato"/>
                <a:cs typeface="Lato"/>
                <a:sym typeface="Lato"/>
              </a:rPr>
              <a:t>tumoursBecause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err="1">
                <a:latin typeface="Lato"/>
                <a:ea typeface="Lato"/>
                <a:cs typeface="Lato"/>
                <a:sym typeface="Lato"/>
              </a:rPr>
              <a:t>pasireotide</a:t>
            </a:r>
            <a:r>
              <a:rPr lang="en-GB" dirty="0">
                <a:latin typeface="Lato"/>
                <a:ea typeface="Lato"/>
                <a:cs typeface="Lato"/>
                <a:sym typeface="Lato"/>
              </a:rPr>
              <a:t> has a high affinity for this receptor, USP8</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mutational status might prove to be a useful marker for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predicting treatment response</a:t>
            </a:r>
            <a:endParaRPr dirty="0">
              <a:latin typeface="Lato"/>
              <a:ea typeface="Lato"/>
              <a:cs typeface="Lato"/>
              <a:sym typeface="Lato"/>
            </a:endParaRPr>
          </a:p>
        </p:txBody>
      </p:sp>
      <p:sp>
        <p:nvSpPr>
          <p:cNvPr id="856" name="Google Shape;856;g4679f9dc5ff09804_10"/>
          <p:cNvSpPr txBox="1"/>
          <p:nvPr/>
        </p:nvSpPr>
        <p:spPr>
          <a:xfrm>
            <a:off x="326625" y="2387925"/>
            <a:ext cx="7438200" cy="233907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The risk for </a:t>
            </a:r>
            <a:r>
              <a:rPr lang="en-GB">
                <a:solidFill>
                  <a:srgbClr val="FF9900"/>
                </a:solidFill>
                <a:latin typeface="Lato"/>
                <a:ea typeface="Lato"/>
                <a:cs typeface="Lato"/>
                <a:sym typeface="Lato"/>
              </a:rPr>
              <a:t>hyperglycaemia</a:t>
            </a:r>
            <a:r>
              <a:rPr lang="en-GB">
                <a:latin typeface="Lato"/>
                <a:ea typeface="Lato"/>
                <a:cs typeface="Lato"/>
                <a:sym typeface="Lato"/>
              </a:rPr>
              <a:t> is high with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pasireotide. In the two phase 3 studies,</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approximately 70% of patients reported hyperglycaemiarelated</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adverse events, </a:t>
            </a:r>
            <a:r>
              <a:rPr lang="en-GB">
                <a:solidFill>
                  <a:srgbClr val="FF9900"/>
                </a:solidFill>
                <a:latin typeface="Lato"/>
                <a:ea typeface="Lato"/>
                <a:cs typeface="Lato"/>
                <a:sym typeface="Lato"/>
              </a:rPr>
              <a:t>with new antidiabetic medication </a:t>
            </a:r>
            <a:endParaRPr>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a:solidFill>
                  <a:srgbClr val="FF9900"/>
                </a:solidFill>
                <a:latin typeface="Lato"/>
                <a:ea typeface="Lato"/>
                <a:cs typeface="Lato"/>
                <a:sym typeface="Lato"/>
              </a:rPr>
              <a:t>initiation or dose adjustments required in approximately </a:t>
            </a:r>
            <a:endParaRPr>
              <a:solidFill>
                <a:srgbClr val="FF9900"/>
              </a:solidFill>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half of patients.</a:t>
            </a:r>
            <a:r>
              <a:rPr lang="en-GB">
                <a:latin typeface="Lato"/>
                <a:ea typeface="Lato"/>
                <a:cs typeface="Lato"/>
                <a:sym typeface="Lato"/>
              </a:rPr>
              <a:t> The high rates of hyperglycaemia are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thought to result </a:t>
            </a:r>
            <a:r>
              <a:rPr lang="en-GB">
                <a:solidFill>
                  <a:srgbClr val="FF9900"/>
                </a:solidFill>
                <a:latin typeface="Lato"/>
                <a:ea typeface="Lato"/>
                <a:cs typeface="Lato"/>
                <a:sym typeface="Lato"/>
              </a:rPr>
              <a:t>from inhibition of insulin and incretin </a:t>
            </a:r>
            <a:endParaRPr>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a:solidFill>
                  <a:srgbClr val="FF9900"/>
                </a:solidFill>
                <a:latin typeface="Lato"/>
                <a:ea typeface="Lato"/>
                <a:cs typeface="Lato"/>
                <a:sym typeface="Lato"/>
              </a:rPr>
              <a:t>secretion combined with a lesser degree of glucagon </a:t>
            </a:r>
            <a:endParaRPr>
              <a:solidFill>
                <a:srgbClr val="FF9900"/>
              </a:solidFill>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inhibition. </a:t>
            </a:r>
            <a:r>
              <a:rPr lang="en-GB">
                <a:latin typeface="Lato"/>
                <a:ea typeface="Lato"/>
                <a:cs typeface="Lato"/>
                <a:sym typeface="Lato"/>
              </a:rPr>
              <a:t>Management with </a:t>
            </a:r>
            <a:r>
              <a:rPr lang="en-GB">
                <a:solidFill>
                  <a:srgbClr val="FF0000"/>
                </a:solidFill>
                <a:latin typeface="Lato"/>
                <a:ea typeface="Lato"/>
                <a:cs typeface="Lato"/>
                <a:sym typeface="Lato"/>
              </a:rPr>
              <a:t>GLP-1 receptor agonists</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or </a:t>
            </a:r>
            <a:r>
              <a:rPr lang="en-GB">
                <a:solidFill>
                  <a:srgbClr val="FF0000"/>
                </a:solidFill>
                <a:latin typeface="Lato"/>
                <a:ea typeface="Lato"/>
                <a:cs typeface="Lato"/>
                <a:sym typeface="Lato"/>
              </a:rPr>
              <a:t>DDP-4 inhibitors</a:t>
            </a:r>
            <a:r>
              <a:rPr lang="en-GB">
                <a:latin typeface="Lato"/>
                <a:ea typeface="Lato"/>
                <a:cs typeface="Lato"/>
                <a:sym typeface="Lato"/>
              </a:rPr>
              <a:t> is therefore thought to be useful.</a:t>
            </a:r>
            <a:endParaRPr>
              <a:latin typeface="Lato"/>
              <a:ea typeface="Lato"/>
              <a:cs typeface="Lato"/>
              <a:sym typeface="Lato"/>
            </a:endParaRPr>
          </a:p>
        </p:txBody>
      </p:sp>
      <p:sp>
        <p:nvSpPr>
          <p:cNvPr id="857" name="Google Shape;857;g4679f9dc5ff09804_10"/>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endParaRPr>
              <a:latin typeface="Lato"/>
              <a:ea typeface="Lato"/>
              <a:cs typeface="Lato"/>
              <a:sym typeface="Lato"/>
            </a:endParaRPr>
          </a:p>
        </p:txBody>
      </p:sp>
      <p:sp>
        <p:nvSpPr>
          <p:cNvPr id="858" name="Google Shape;858;g4679f9dc5ff09804_10"/>
          <p:cNvSpPr txBox="1"/>
          <p:nvPr/>
        </p:nvSpPr>
        <p:spPr>
          <a:xfrm>
            <a:off x="72954" y="121340"/>
            <a:ext cx="7315200" cy="55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Clr>
                <a:schemeClr val="dk2"/>
              </a:buClr>
              <a:buSzPts val="1100"/>
            </a:pPr>
            <a:r>
              <a:rPr lang="en-GB" sz="2400" b="1">
                <a:solidFill>
                  <a:srgbClr val="FF9900"/>
                </a:solidFill>
                <a:latin typeface="Lato"/>
                <a:ea typeface="Lato"/>
                <a:cs typeface="Lato"/>
                <a:sym typeface="Lato"/>
              </a:rPr>
              <a:t>Pasireotide</a:t>
            </a:r>
            <a:endParaRPr>
              <a:latin typeface="Lato"/>
              <a:ea typeface="Lato"/>
              <a:cs typeface="Lato"/>
              <a:sym typeface="Lato"/>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4679f9dc5ff09804_18"/>
          <p:cNvSpPr txBox="1"/>
          <p:nvPr/>
        </p:nvSpPr>
        <p:spPr>
          <a:xfrm>
            <a:off x="658054" y="1103700"/>
            <a:ext cx="7315200" cy="298540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Roboto"/>
                <a:ea typeface="Roboto"/>
                <a:cs typeface="Roboto"/>
                <a:sym typeface="Roboto"/>
              </a:rPr>
              <a:t>A </a:t>
            </a:r>
            <a:r>
              <a:rPr lang="en-GB" dirty="0">
                <a:solidFill>
                  <a:srgbClr val="FF9900"/>
                </a:solidFill>
                <a:latin typeface="Roboto"/>
                <a:ea typeface="Roboto"/>
                <a:cs typeface="Roboto"/>
                <a:sym typeface="Roboto"/>
              </a:rPr>
              <a:t>retrospective</a:t>
            </a:r>
            <a:r>
              <a:rPr lang="en-GB" dirty="0">
                <a:latin typeface="Roboto"/>
                <a:ea typeface="Roboto"/>
                <a:cs typeface="Roboto"/>
                <a:sym typeface="Roboto"/>
              </a:rPr>
              <a:t>, multicentre cohort study of </a:t>
            </a:r>
            <a:r>
              <a:rPr lang="en-GB" dirty="0">
                <a:solidFill>
                  <a:srgbClr val="FF9900"/>
                </a:solidFill>
                <a:latin typeface="Roboto"/>
                <a:ea typeface="Roboto"/>
                <a:cs typeface="Roboto"/>
                <a:sym typeface="Roboto"/>
              </a:rPr>
              <a:t>53 patients</a:t>
            </a:r>
            <a:r>
              <a:rPr lang="en-GB" dirty="0">
                <a:latin typeface="Roboto"/>
                <a:ea typeface="Roboto"/>
                <a:cs typeface="Roboto"/>
                <a:sym typeface="Roboto"/>
              </a:rPr>
              <a:t>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treated with a median </a:t>
            </a:r>
            <a:r>
              <a:rPr lang="en-GB" dirty="0" err="1">
                <a:latin typeface="Roboto"/>
                <a:ea typeface="Roboto"/>
                <a:cs typeface="Roboto"/>
                <a:sym typeface="Roboto"/>
              </a:rPr>
              <a:t>cabergoline</a:t>
            </a:r>
            <a:r>
              <a:rPr lang="en-GB" dirty="0">
                <a:latin typeface="Roboto"/>
                <a:ea typeface="Roboto"/>
                <a:cs typeface="Roboto"/>
                <a:sym typeface="Roboto"/>
              </a:rPr>
              <a:t> dose of </a:t>
            </a:r>
            <a:r>
              <a:rPr lang="en-GB" dirty="0">
                <a:solidFill>
                  <a:srgbClr val="FF9900"/>
                </a:solidFill>
                <a:latin typeface="Roboto"/>
                <a:ea typeface="Roboto"/>
                <a:cs typeface="Roboto"/>
                <a:sym typeface="Roboto"/>
              </a:rPr>
              <a:t>2·3 mg per week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(range 0·5–6·0) yielded </a:t>
            </a:r>
            <a:r>
              <a:rPr lang="en-GB" dirty="0">
                <a:solidFill>
                  <a:srgbClr val="FF9900"/>
                </a:solidFill>
                <a:latin typeface="Roboto"/>
                <a:ea typeface="Roboto"/>
                <a:cs typeface="Roboto"/>
                <a:sym typeface="Roboto"/>
              </a:rPr>
              <a:t>normal UFC in 40% of patients </a:t>
            </a:r>
            <a:endParaRPr dirty="0">
              <a:solidFill>
                <a:srgbClr val="FF9900"/>
              </a:solidFill>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during the first year, but only 23% of those showed </a:t>
            </a:r>
            <a:endParaRPr dirty="0">
              <a:solidFill>
                <a:srgbClr val="FF9900"/>
              </a:solidFill>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sustained UFC normalisation after a median 32·5 months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follow-</a:t>
            </a:r>
            <a:r>
              <a:rPr lang="en-GB" dirty="0" err="1">
                <a:solidFill>
                  <a:srgbClr val="FF9900"/>
                </a:solidFill>
                <a:latin typeface="Roboto"/>
                <a:ea typeface="Roboto"/>
                <a:cs typeface="Roboto"/>
                <a:sym typeface="Roboto"/>
              </a:rPr>
              <a:t>up</a:t>
            </a:r>
            <a:r>
              <a:rPr lang="en-GB" dirty="0" err="1">
                <a:latin typeface="Roboto"/>
                <a:ea typeface="Roboto"/>
                <a:cs typeface="Roboto"/>
                <a:sym typeface="Roboto"/>
              </a:rPr>
              <a:t>.The</a:t>
            </a:r>
            <a:r>
              <a:rPr lang="en-GB" dirty="0">
                <a:latin typeface="Roboto"/>
                <a:ea typeface="Roboto"/>
                <a:cs typeface="Roboto"/>
                <a:sym typeface="Roboto"/>
              </a:rPr>
              <a:t> low control rate could be due to </a:t>
            </a:r>
            <a:r>
              <a:rPr lang="en-GB" dirty="0" err="1">
                <a:latin typeface="Roboto"/>
                <a:ea typeface="Roboto"/>
                <a:cs typeface="Roboto"/>
                <a:sym typeface="Roboto"/>
              </a:rPr>
              <a:t>undertitration</a:t>
            </a:r>
            <a:r>
              <a:rPr lang="en-GB" dirty="0">
                <a:latin typeface="Roboto"/>
                <a:ea typeface="Roboto"/>
                <a:cs typeface="Roboto"/>
                <a:sym typeface="Roboto"/>
              </a:rPr>
              <a:t>,</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as a smaller study of </a:t>
            </a:r>
            <a:r>
              <a:rPr lang="en-GB" dirty="0">
                <a:solidFill>
                  <a:srgbClr val="FF9900"/>
                </a:solidFill>
                <a:latin typeface="Roboto"/>
                <a:ea typeface="Roboto"/>
                <a:cs typeface="Roboto"/>
                <a:sym typeface="Roboto"/>
              </a:rPr>
              <a:t>20 patients</a:t>
            </a:r>
            <a:r>
              <a:rPr lang="en-GB" dirty="0">
                <a:latin typeface="Roboto"/>
                <a:ea typeface="Roboto"/>
                <a:cs typeface="Roboto"/>
                <a:sym typeface="Roboto"/>
              </a:rPr>
              <a:t> on </a:t>
            </a:r>
            <a:r>
              <a:rPr lang="en-GB" dirty="0" err="1">
                <a:latin typeface="Roboto"/>
                <a:ea typeface="Roboto"/>
                <a:cs typeface="Roboto"/>
                <a:sym typeface="Roboto"/>
              </a:rPr>
              <a:t>cabergoline</a:t>
            </a:r>
            <a:r>
              <a:rPr lang="en-GB" dirty="0">
                <a:latin typeface="Roboto"/>
                <a:ea typeface="Roboto"/>
                <a:cs typeface="Roboto"/>
                <a:sym typeface="Roboto"/>
              </a:rPr>
              <a:t>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titrated </a:t>
            </a:r>
            <a:r>
              <a:rPr lang="en-GB" dirty="0">
                <a:solidFill>
                  <a:srgbClr val="FF0000"/>
                </a:solidFill>
                <a:latin typeface="Roboto"/>
                <a:ea typeface="Roboto"/>
                <a:cs typeface="Roboto"/>
                <a:sym typeface="Roboto"/>
              </a:rPr>
              <a:t>to maximum of 7 mg per week (median 3·5 mg </a:t>
            </a:r>
            <a:endParaRPr dirty="0">
              <a:solidFill>
                <a:srgbClr val="FF0000"/>
              </a:solidFill>
              <a:latin typeface="Roboto"/>
              <a:ea typeface="Roboto"/>
              <a:cs typeface="Roboto"/>
              <a:sym typeface="Roboto"/>
            </a:endParaRPr>
          </a:p>
          <a:p>
            <a:pPr marL="139700" lvl="0" algn="l" rtl="0">
              <a:spcBef>
                <a:spcPts val="0"/>
              </a:spcBef>
              <a:spcAft>
                <a:spcPts val="0"/>
              </a:spcAft>
              <a:buClr>
                <a:srgbClr val="FF0000"/>
              </a:buClr>
              <a:buSzPts val="1400"/>
            </a:pPr>
            <a:r>
              <a:rPr lang="en-GB" dirty="0">
                <a:solidFill>
                  <a:srgbClr val="FF0000"/>
                </a:solidFill>
                <a:latin typeface="Roboto"/>
                <a:ea typeface="Roboto"/>
                <a:cs typeface="Roboto"/>
                <a:sym typeface="Roboto"/>
              </a:rPr>
              <a:t>per week) showed normalised UFC in eight (40%) of </a:t>
            </a:r>
            <a:endParaRPr dirty="0">
              <a:solidFill>
                <a:srgbClr val="FF0000"/>
              </a:solidFill>
              <a:latin typeface="Roboto"/>
              <a:ea typeface="Roboto"/>
              <a:cs typeface="Roboto"/>
              <a:sym typeface="Roboto"/>
            </a:endParaRPr>
          </a:p>
          <a:p>
            <a:pPr marL="139700" lvl="0" algn="l" rtl="0">
              <a:spcBef>
                <a:spcPts val="0"/>
              </a:spcBef>
              <a:spcAft>
                <a:spcPts val="0"/>
              </a:spcAft>
              <a:buSzPts val="1400"/>
            </a:pPr>
            <a:r>
              <a:rPr lang="en-GB" dirty="0">
                <a:solidFill>
                  <a:srgbClr val="FF0000"/>
                </a:solidFill>
                <a:latin typeface="Roboto"/>
                <a:ea typeface="Roboto"/>
                <a:cs typeface="Roboto"/>
                <a:sym typeface="Roboto"/>
              </a:rPr>
              <a:t>patients at 24 months.</a:t>
            </a:r>
            <a:r>
              <a:rPr lang="en-GB" dirty="0">
                <a:solidFill>
                  <a:srgbClr val="FF9900"/>
                </a:solidFill>
                <a:latin typeface="Roboto"/>
                <a:ea typeface="Roboto"/>
                <a:cs typeface="Roboto"/>
                <a:sym typeface="Roboto"/>
              </a:rPr>
              <a:t> Weight, glycaemic control, and </a:t>
            </a:r>
            <a:endParaRPr dirty="0">
              <a:solidFill>
                <a:srgbClr val="FF9900"/>
              </a:solidFill>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hypertension improved in 25–40% of complete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responders</a:t>
            </a:r>
            <a:r>
              <a:rPr lang="en-GB" dirty="0">
                <a:latin typeface="Roboto"/>
                <a:ea typeface="Roboto"/>
                <a:cs typeface="Roboto"/>
                <a:sym typeface="Roboto"/>
              </a:rPr>
              <a:t>, </a:t>
            </a:r>
            <a:r>
              <a:rPr lang="en-GB" dirty="0">
                <a:solidFill>
                  <a:srgbClr val="FF9900"/>
                </a:solidFill>
                <a:latin typeface="Roboto"/>
                <a:ea typeface="Roboto"/>
                <a:cs typeface="Roboto"/>
                <a:sym typeface="Roboto"/>
              </a:rPr>
              <a:t>and tumour shrinkage was reported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in 50%. . </a:t>
            </a:r>
            <a:endParaRPr dirty="0">
              <a:solidFill>
                <a:srgbClr val="FF0000"/>
              </a:solidFill>
              <a:latin typeface="Roboto"/>
              <a:ea typeface="Roboto"/>
              <a:cs typeface="Roboto"/>
              <a:sym typeface="Roboto"/>
            </a:endParaRPr>
          </a:p>
        </p:txBody>
      </p:sp>
      <p:sp>
        <p:nvSpPr>
          <p:cNvPr id="864" name="Google Shape;864;g4679f9dc5ff09804_18"/>
          <p:cNvSpPr txBox="1"/>
          <p:nvPr/>
        </p:nvSpPr>
        <p:spPr>
          <a:xfrm>
            <a:off x="-156661" y="210130"/>
            <a:ext cx="7315200" cy="646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a:latin typeface="Roboto"/>
                <a:ea typeface="Roboto"/>
                <a:cs typeface="Roboto"/>
                <a:sym typeface="Roboto"/>
              </a:rPr>
              <a:t> </a:t>
            </a:r>
            <a:r>
              <a:rPr lang="en-GB" sz="3000" b="1">
                <a:solidFill>
                  <a:srgbClr val="FF9900"/>
                </a:solidFill>
                <a:latin typeface="Roboto"/>
                <a:ea typeface="Roboto"/>
                <a:cs typeface="Roboto"/>
                <a:sym typeface="Roboto"/>
              </a:rPr>
              <a:t>Cabergoline</a:t>
            </a:r>
            <a:endParaRPr sz="3000" b="1">
              <a:solidFill>
                <a:srgbClr val="FF9900"/>
              </a:solidFill>
              <a:latin typeface="Roboto"/>
              <a:ea typeface="Roboto"/>
              <a:cs typeface="Roboto"/>
              <a:sym typeface="Robo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2b693297a8c18dc0_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0" algn="l" rtl="0">
              <a:spcBef>
                <a:spcPts val="0"/>
              </a:spcBef>
              <a:spcAft>
                <a:spcPts val="0"/>
              </a:spcAft>
            </a:pPr>
            <a:r>
              <a:rPr lang="en-GB" b="1">
                <a:solidFill>
                  <a:srgbClr val="FF9900"/>
                </a:solidFill>
              </a:rPr>
              <a:t>Cabergoline</a:t>
            </a:r>
            <a:endParaRPr/>
          </a:p>
        </p:txBody>
      </p:sp>
      <p:sp>
        <p:nvSpPr>
          <p:cNvPr id="870" name="Google Shape;870;g2b693297a8c18dc0_0"/>
          <p:cNvSpPr txBox="1"/>
          <p:nvPr/>
        </p:nvSpPr>
        <p:spPr>
          <a:xfrm>
            <a:off x="311711" y="1201548"/>
            <a:ext cx="7315200" cy="1477297"/>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err="1">
                <a:latin typeface="Roboto"/>
                <a:ea typeface="Roboto"/>
                <a:cs typeface="Roboto"/>
                <a:sym typeface="Roboto"/>
              </a:rPr>
              <a:t>Pratients</a:t>
            </a:r>
            <a:r>
              <a:rPr lang="en-GB" dirty="0">
                <a:latin typeface="Roboto"/>
                <a:ea typeface="Roboto"/>
                <a:cs typeface="Roboto"/>
                <a:sym typeface="Roboto"/>
              </a:rPr>
              <a:t> with </a:t>
            </a:r>
            <a:r>
              <a:rPr lang="en-GB" dirty="0">
                <a:solidFill>
                  <a:srgbClr val="FF9900"/>
                </a:solidFill>
                <a:latin typeface="Roboto"/>
                <a:ea typeface="Roboto"/>
                <a:cs typeface="Roboto"/>
                <a:sym typeface="Roboto"/>
              </a:rPr>
              <a:t>Nelson’s syndrome</a:t>
            </a:r>
            <a:r>
              <a:rPr lang="en-GB" dirty="0">
                <a:latin typeface="Roboto"/>
                <a:ea typeface="Roboto"/>
                <a:cs typeface="Roboto"/>
                <a:sym typeface="Roboto"/>
              </a:rPr>
              <a:t> can also </a:t>
            </a:r>
            <a:endParaRPr dirty="0">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respond</a:t>
            </a:r>
            <a:r>
              <a:rPr lang="en-GB" dirty="0">
                <a:latin typeface="Roboto"/>
                <a:ea typeface="Roboto"/>
                <a:cs typeface="Roboto"/>
                <a:sym typeface="Roboto"/>
              </a:rPr>
              <a:t> to </a:t>
            </a:r>
            <a:r>
              <a:rPr lang="en-GB" dirty="0" err="1">
                <a:latin typeface="Roboto"/>
                <a:ea typeface="Roboto"/>
                <a:cs typeface="Roboto"/>
                <a:sym typeface="Roboto"/>
              </a:rPr>
              <a:t>cabergoline</a:t>
            </a:r>
            <a:r>
              <a:rPr lang="en-GB" dirty="0">
                <a:latin typeface="Roboto"/>
                <a:ea typeface="Roboto"/>
                <a:cs typeface="Roboto"/>
                <a:sym typeface="Roboto"/>
              </a:rPr>
              <a:t>, and </a:t>
            </a:r>
            <a:r>
              <a:rPr lang="en-GB" dirty="0">
                <a:solidFill>
                  <a:srgbClr val="FF9900"/>
                </a:solidFill>
                <a:latin typeface="Roboto"/>
                <a:ea typeface="Roboto"/>
                <a:cs typeface="Roboto"/>
                <a:sym typeface="Roboto"/>
              </a:rPr>
              <a:t>both ACTH normalisation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and tumour shrinkage</a:t>
            </a:r>
            <a:r>
              <a:rPr lang="en-GB" dirty="0">
                <a:latin typeface="Roboto"/>
                <a:ea typeface="Roboto"/>
                <a:cs typeface="Roboto"/>
                <a:sym typeface="Roboto"/>
              </a:rPr>
              <a:t> have been reported Although </a:t>
            </a:r>
            <a:r>
              <a:rPr lang="en-GB" dirty="0">
                <a:solidFill>
                  <a:srgbClr val="FF9900"/>
                </a:solidFill>
                <a:latin typeface="Roboto"/>
                <a:ea typeface="Roboto"/>
                <a:cs typeface="Roboto"/>
                <a:sym typeface="Roboto"/>
              </a:rPr>
              <a:t>not</a:t>
            </a:r>
            <a:r>
              <a:rPr lang="en-GB" dirty="0">
                <a:latin typeface="Roboto"/>
                <a:ea typeface="Roboto"/>
                <a:cs typeface="Roboto"/>
                <a:sym typeface="Roboto"/>
              </a:rPr>
              <a:t> </a:t>
            </a:r>
            <a:endParaRPr dirty="0">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approved</a:t>
            </a:r>
            <a:r>
              <a:rPr lang="en-GB" dirty="0">
                <a:latin typeface="Roboto"/>
                <a:ea typeface="Roboto"/>
                <a:cs typeface="Roboto"/>
                <a:sym typeface="Roboto"/>
              </a:rPr>
              <a:t> in this setting, </a:t>
            </a:r>
            <a:r>
              <a:rPr lang="en-GB" dirty="0" err="1">
                <a:latin typeface="Roboto"/>
                <a:ea typeface="Roboto"/>
                <a:cs typeface="Roboto"/>
                <a:sym typeface="Roboto"/>
              </a:rPr>
              <a:t>cabergoline</a:t>
            </a:r>
            <a:r>
              <a:rPr lang="en-GB" dirty="0">
                <a:latin typeface="Roboto"/>
                <a:ea typeface="Roboto"/>
                <a:cs typeface="Roboto"/>
                <a:sym typeface="Roboto"/>
              </a:rPr>
              <a:t> has been used in </a:t>
            </a:r>
            <a:endParaRPr dirty="0">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pregnant patients</a:t>
            </a:r>
            <a:r>
              <a:rPr lang="en-GB" dirty="0">
                <a:latin typeface="Roboto"/>
                <a:ea typeface="Roboto"/>
                <a:cs typeface="Roboto"/>
                <a:sym typeface="Roboto"/>
              </a:rPr>
              <a:t> with</a:t>
            </a:r>
            <a:r>
              <a:rPr lang="en-GB" dirty="0">
                <a:solidFill>
                  <a:srgbClr val="FF9900"/>
                </a:solidFill>
                <a:latin typeface="Roboto"/>
                <a:ea typeface="Roboto"/>
                <a:cs typeface="Roboto"/>
                <a:sym typeface="Roboto"/>
              </a:rPr>
              <a:t> </a:t>
            </a:r>
            <a:r>
              <a:rPr lang="en-GB" dirty="0" err="1">
                <a:solidFill>
                  <a:srgbClr val="FF9900"/>
                </a:solidFill>
                <a:latin typeface="Roboto"/>
                <a:ea typeface="Roboto"/>
                <a:cs typeface="Roboto"/>
                <a:sym typeface="Roboto"/>
              </a:rPr>
              <a:t>prolactinomas</a:t>
            </a:r>
            <a:r>
              <a:rPr lang="en-GB" dirty="0">
                <a:solidFill>
                  <a:srgbClr val="FF9900"/>
                </a:solidFill>
                <a:latin typeface="Roboto"/>
                <a:ea typeface="Roboto"/>
                <a:cs typeface="Roboto"/>
                <a:sym typeface="Roboto"/>
              </a:rPr>
              <a:t> and other pituitary </a:t>
            </a:r>
            <a:endParaRPr dirty="0">
              <a:solidFill>
                <a:srgbClr val="FF9900"/>
              </a:solidFill>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adenomas, including Cushing’s disease</a:t>
            </a:r>
            <a:endParaRPr dirty="0">
              <a:solidFill>
                <a:srgbClr val="FF9900"/>
              </a:solidFill>
              <a:latin typeface="Roboto"/>
              <a:ea typeface="Roboto"/>
              <a:cs typeface="Roboto"/>
              <a:sym typeface="Roboto"/>
            </a:endParaRPr>
          </a:p>
        </p:txBody>
      </p:sp>
      <p:sp>
        <p:nvSpPr>
          <p:cNvPr id="871" name="Google Shape;871;g2b693297a8c18dc0_0"/>
          <p:cNvSpPr txBox="1"/>
          <p:nvPr/>
        </p:nvSpPr>
        <p:spPr>
          <a:xfrm>
            <a:off x="311711" y="2571755"/>
            <a:ext cx="73152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Roboto"/>
                <a:ea typeface="Roboto"/>
                <a:cs typeface="Roboto"/>
                <a:sym typeface="Roboto"/>
              </a:rPr>
              <a:t>Cabergoline-</a:t>
            </a:r>
            <a:r>
              <a:rPr lang="en-GB">
                <a:solidFill>
                  <a:srgbClr val="FF9900"/>
                </a:solidFill>
                <a:latin typeface="Roboto"/>
                <a:ea typeface="Roboto"/>
                <a:cs typeface="Roboto"/>
                <a:sym typeface="Roboto"/>
              </a:rPr>
              <a:t>induced impulse-control</a:t>
            </a:r>
            <a:r>
              <a:rPr lang="en-GB">
                <a:latin typeface="Roboto"/>
                <a:ea typeface="Roboto"/>
                <a:cs typeface="Roboto"/>
                <a:sym typeface="Roboto"/>
              </a:rPr>
              <a:t> disorder is probably</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under-reported, and can manifest as </a:t>
            </a:r>
            <a:r>
              <a:rPr lang="en-GB">
                <a:solidFill>
                  <a:srgbClr val="FF9900"/>
                </a:solidFill>
                <a:latin typeface="Roboto"/>
                <a:ea typeface="Roboto"/>
                <a:cs typeface="Roboto"/>
                <a:sym typeface="Roboto"/>
              </a:rPr>
              <a:t>hypersexuality</a:t>
            </a:r>
            <a:r>
              <a:rPr lang="en-GB">
                <a:latin typeface="Roboto"/>
                <a:ea typeface="Roboto"/>
                <a:cs typeface="Roboto"/>
                <a:sym typeface="Roboto"/>
              </a:rPr>
              <a:t>,</a:t>
            </a:r>
            <a:endParaRPr>
              <a:latin typeface="Roboto"/>
              <a:ea typeface="Roboto"/>
              <a:cs typeface="Roboto"/>
              <a:sym typeface="Roboto"/>
            </a:endParaRPr>
          </a:p>
          <a:p>
            <a:pPr marL="139700" lvl="0" algn="l" rtl="0">
              <a:spcBef>
                <a:spcPts val="0"/>
              </a:spcBef>
              <a:spcAft>
                <a:spcPts val="0"/>
              </a:spcAft>
              <a:buSzPts val="1400"/>
            </a:pPr>
            <a:r>
              <a:rPr lang="en-GB">
                <a:solidFill>
                  <a:srgbClr val="FF9900"/>
                </a:solidFill>
                <a:latin typeface="Roboto"/>
                <a:ea typeface="Roboto"/>
                <a:cs typeface="Roboto"/>
                <a:sym typeface="Roboto"/>
              </a:rPr>
              <a:t>pathological gambling</a:t>
            </a:r>
            <a:r>
              <a:rPr lang="en-GB">
                <a:latin typeface="Roboto"/>
                <a:ea typeface="Roboto"/>
                <a:cs typeface="Roboto"/>
                <a:sym typeface="Roboto"/>
              </a:rPr>
              <a:t>, </a:t>
            </a:r>
            <a:r>
              <a:rPr lang="en-GB">
                <a:solidFill>
                  <a:srgbClr val="FF9900"/>
                </a:solidFill>
                <a:latin typeface="Roboto"/>
                <a:ea typeface="Roboto"/>
                <a:cs typeface="Roboto"/>
                <a:sym typeface="Roboto"/>
              </a:rPr>
              <a:t>excessive alcohol</a:t>
            </a:r>
            <a:r>
              <a:rPr lang="en-GB">
                <a:latin typeface="Roboto"/>
                <a:ea typeface="Roboto"/>
                <a:cs typeface="Roboto"/>
                <a:sym typeface="Roboto"/>
              </a:rPr>
              <a:t> consumption, </a:t>
            </a:r>
            <a:endParaRPr>
              <a:latin typeface="Roboto"/>
              <a:ea typeface="Roboto"/>
              <a:cs typeface="Roboto"/>
              <a:sym typeface="Roboto"/>
            </a:endParaRPr>
          </a:p>
          <a:p>
            <a:pPr marL="139700" lvl="0" algn="l" rtl="0">
              <a:spcBef>
                <a:spcPts val="0"/>
              </a:spcBef>
              <a:spcAft>
                <a:spcPts val="0"/>
              </a:spcAft>
              <a:buSzPts val="1400"/>
            </a:pPr>
            <a:r>
              <a:rPr lang="en-GB">
                <a:solidFill>
                  <a:srgbClr val="FF9900"/>
                </a:solidFill>
                <a:latin typeface="Roboto"/>
                <a:ea typeface="Roboto"/>
                <a:cs typeface="Roboto"/>
                <a:sym typeface="Roboto"/>
              </a:rPr>
              <a:t>overeating</a:t>
            </a:r>
            <a:r>
              <a:rPr lang="en-GB">
                <a:latin typeface="Roboto"/>
                <a:ea typeface="Roboto"/>
                <a:cs typeface="Roboto"/>
                <a:sym typeface="Roboto"/>
              </a:rPr>
              <a:t>, and </a:t>
            </a:r>
            <a:r>
              <a:rPr lang="en-GB">
                <a:solidFill>
                  <a:srgbClr val="FF9900"/>
                </a:solidFill>
                <a:latin typeface="Roboto"/>
                <a:ea typeface="Roboto"/>
                <a:cs typeface="Roboto"/>
                <a:sym typeface="Roboto"/>
              </a:rPr>
              <a:t>uncontrolled shopping</a:t>
            </a:r>
            <a:r>
              <a:rPr lang="en-GB">
                <a:latin typeface="Roboto"/>
                <a:ea typeface="Roboto"/>
                <a:cs typeface="Roboto"/>
                <a:sym typeface="Roboto"/>
              </a:rPr>
              <a:t>.This behaviour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can occur within months of initiating cabergoline therapy,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or might manifest later, and improves or resolves after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treatment discontinuation</a:t>
            </a:r>
            <a:endParaRPr>
              <a:latin typeface="Roboto"/>
              <a:ea typeface="Roboto"/>
              <a:cs typeface="Roboto"/>
              <a:sym typeface="Roboto"/>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2b693297a8c18dc0_6"/>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endParaRPr>
              <a:latin typeface="Roboto"/>
              <a:ea typeface="Roboto"/>
              <a:cs typeface="Roboto"/>
              <a:sym typeface="Roboto"/>
            </a:endParaRPr>
          </a:p>
        </p:txBody>
      </p:sp>
      <p:sp>
        <p:nvSpPr>
          <p:cNvPr id="877" name="Google Shape;877;g2b693297a8c18dc0_6"/>
          <p:cNvSpPr txBox="1"/>
          <p:nvPr/>
        </p:nvSpPr>
        <p:spPr>
          <a:xfrm>
            <a:off x="467475" y="1459350"/>
            <a:ext cx="7398000" cy="83096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Roboto"/>
                <a:ea typeface="Roboto"/>
                <a:cs typeface="Roboto"/>
                <a:sym typeface="Roboto"/>
              </a:rPr>
              <a:t>High cumulative doses of ergotamine-derived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dopamine agonists used in patients with </a:t>
            </a:r>
            <a:r>
              <a:rPr lang="en-GB">
                <a:solidFill>
                  <a:srgbClr val="FF9900"/>
                </a:solidFill>
                <a:latin typeface="Roboto"/>
                <a:ea typeface="Roboto"/>
                <a:cs typeface="Roboto"/>
                <a:sym typeface="Roboto"/>
              </a:rPr>
              <a:t>Parkinson’s</a:t>
            </a:r>
            <a:r>
              <a:rPr lang="en-GB">
                <a:latin typeface="Roboto"/>
                <a:ea typeface="Roboto"/>
                <a:cs typeface="Roboto"/>
                <a:sym typeface="Roboto"/>
              </a:rPr>
              <a:t>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disease were associated with risk of </a:t>
            </a:r>
            <a:r>
              <a:rPr lang="en-GB">
                <a:solidFill>
                  <a:srgbClr val="FF9900"/>
                </a:solidFill>
                <a:latin typeface="Roboto"/>
                <a:ea typeface="Roboto"/>
                <a:cs typeface="Roboto"/>
                <a:sym typeface="Roboto"/>
              </a:rPr>
              <a:t>cardiac valve</a:t>
            </a:r>
            <a:endParaRPr>
              <a:solidFill>
                <a:srgbClr val="FF9900"/>
              </a:solidFill>
              <a:latin typeface="Roboto"/>
              <a:ea typeface="Roboto"/>
              <a:cs typeface="Roboto"/>
              <a:sym typeface="Roboto"/>
            </a:endParaRPr>
          </a:p>
        </p:txBody>
      </p:sp>
      <p:sp>
        <p:nvSpPr>
          <p:cNvPr id="878" name="Google Shape;878;g2b693297a8c18dc0_6"/>
          <p:cNvSpPr txBox="1"/>
          <p:nvPr/>
        </p:nvSpPr>
        <p:spPr>
          <a:xfrm>
            <a:off x="467475" y="2161950"/>
            <a:ext cx="7110900" cy="83096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9900"/>
                </a:solidFill>
                <a:latin typeface="Roboto"/>
                <a:ea typeface="Roboto"/>
                <a:cs typeface="Roboto"/>
                <a:sym typeface="Roboto"/>
              </a:rPr>
              <a:t>regurgitation</a:t>
            </a:r>
            <a:r>
              <a:rPr lang="en-GB">
                <a:latin typeface="Roboto"/>
                <a:ea typeface="Roboto"/>
                <a:cs typeface="Roboto"/>
                <a:sym typeface="Roboto"/>
              </a:rPr>
              <a:t>. Although one study in prolactinomas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found </a:t>
            </a:r>
            <a:r>
              <a:rPr lang="en-GB">
                <a:solidFill>
                  <a:srgbClr val="FF9900"/>
                </a:solidFill>
                <a:latin typeface="Roboto"/>
                <a:ea typeface="Roboto"/>
                <a:cs typeface="Roboto"/>
                <a:sym typeface="Roboto"/>
              </a:rPr>
              <a:t>that moderate tricuspid regurgitation</a:t>
            </a:r>
            <a:r>
              <a:rPr lang="en-GB">
                <a:latin typeface="Roboto"/>
                <a:ea typeface="Roboto"/>
                <a:cs typeface="Roboto"/>
                <a:sym typeface="Roboto"/>
              </a:rPr>
              <a:t> was more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frequent with higher doses, a large multicentre study</a:t>
            </a:r>
            <a:endParaRPr>
              <a:latin typeface="Roboto"/>
              <a:ea typeface="Roboto"/>
              <a:cs typeface="Roboto"/>
              <a:sym typeface="Roboto"/>
            </a:endParaRPr>
          </a:p>
        </p:txBody>
      </p:sp>
      <p:sp>
        <p:nvSpPr>
          <p:cNvPr id="879" name="Google Shape;879;g2b693297a8c18dc0_6"/>
          <p:cNvSpPr txBox="1"/>
          <p:nvPr/>
        </p:nvSpPr>
        <p:spPr>
          <a:xfrm>
            <a:off x="467475" y="2916484"/>
            <a:ext cx="7208400" cy="615523"/>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Roboto"/>
                <a:ea typeface="Roboto"/>
                <a:cs typeface="Roboto"/>
                <a:sym typeface="Roboto"/>
              </a:rPr>
              <a:t>it </a:t>
            </a:r>
            <a:r>
              <a:rPr lang="en-GB">
                <a:solidFill>
                  <a:srgbClr val="FF9900"/>
                </a:solidFill>
                <a:latin typeface="Roboto"/>
                <a:ea typeface="Roboto"/>
                <a:cs typeface="Roboto"/>
                <a:sym typeface="Roboto"/>
              </a:rPr>
              <a:t>remains</a:t>
            </a:r>
            <a:r>
              <a:rPr lang="en-GB">
                <a:latin typeface="Roboto"/>
                <a:ea typeface="Roboto"/>
                <a:cs typeface="Roboto"/>
                <a:sym typeface="Roboto"/>
              </a:rPr>
              <a:t> an open question whether such </a:t>
            </a:r>
            <a:r>
              <a:rPr lang="en-GB">
                <a:solidFill>
                  <a:srgbClr val="FF9900"/>
                </a:solidFill>
                <a:latin typeface="Roboto"/>
                <a:ea typeface="Roboto"/>
                <a:cs typeface="Roboto"/>
                <a:sym typeface="Roboto"/>
              </a:rPr>
              <a:t>echocardiographic</a:t>
            </a:r>
            <a:endParaRPr>
              <a:solidFill>
                <a:srgbClr val="FF9900"/>
              </a:solidFill>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findings ar</a:t>
            </a:r>
            <a:endParaRPr>
              <a:latin typeface="Roboto"/>
              <a:ea typeface="Roboto"/>
              <a:cs typeface="Roboto"/>
              <a:sym typeface="Roboto"/>
            </a:endParaRPr>
          </a:p>
        </p:txBody>
      </p:sp>
      <p:sp>
        <p:nvSpPr>
          <p:cNvPr id="880" name="Google Shape;880;g2b693297a8c18dc0_6"/>
          <p:cNvSpPr txBox="1"/>
          <p:nvPr/>
        </p:nvSpPr>
        <p:spPr>
          <a:xfrm>
            <a:off x="-72338" y="175362"/>
            <a:ext cx="7315200" cy="646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pPr>
            <a:r>
              <a:rPr lang="en-GB" sz="3000" b="1">
                <a:solidFill>
                  <a:srgbClr val="FF9900"/>
                </a:solidFill>
                <a:latin typeface="Roboto"/>
                <a:ea typeface="Roboto"/>
                <a:cs typeface="Roboto"/>
                <a:sym typeface="Roboto"/>
              </a:rPr>
              <a:t>Cabergoline</a:t>
            </a:r>
            <a:endParaRPr>
              <a:latin typeface="Roboto"/>
              <a:ea typeface="Roboto"/>
              <a:cs typeface="Roboto"/>
              <a:sym typeface="Roboto"/>
            </a:endParaRPr>
          </a:p>
        </p:txBody>
      </p:sp>
      <p:sp>
        <p:nvSpPr>
          <p:cNvPr id="881" name="Google Shape;881;g2b693297a8c18dc0_6"/>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endParaRPr>
              <a:latin typeface="Roboto"/>
              <a:ea typeface="Roboto"/>
              <a:cs typeface="Roboto"/>
              <a:sym typeface="Roboto"/>
            </a:endParaRPr>
          </a:p>
        </p:txBody>
      </p:sp>
      <p:pic>
        <p:nvPicPr>
          <p:cNvPr id="882" name="Google Shape;882;g2b693297a8c18dc0_6"/>
          <p:cNvPicPr preferRelativeResize="0"/>
          <p:nvPr/>
        </p:nvPicPr>
        <p:blipFill>
          <a:blip r:embed="rId3">
            <a:alphaModFix/>
          </a:blip>
          <a:stretch>
            <a:fillRect/>
          </a:stretch>
        </p:blipFill>
        <p:spPr>
          <a:xfrm>
            <a:off x="152400" y="3676984"/>
            <a:ext cx="8839201" cy="112255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g7e77f46658cfcc5e_4"/>
          <p:cNvSpPr txBox="1">
            <a:spLocks noGrp="1"/>
          </p:cNvSpPr>
          <p:nvPr>
            <p:ph type="title"/>
          </p:nvPr>
        </p:nvSpPr>
        <p:spPr>
          <a:xfrm>
            <a:off x="199189" y="192387"/>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pPr>
            <a:r>
              <a:rPr lang="en-GB">
                <a:solidFill>
                  <a:schemeClr val="accent3"/>
                </a:solidFill>
              </a:rPr>
              <a:t>Targeting the peripheral tissue glucocorticoid receptor</a:t>
            </a:r>
            <a:endParaRPr>
              <a:solidFill>
                <a:schemeClr val="accent3"/>
              </a:solidFill>
            </a:endParaRPr>
          </a:p>
        </p:txBody>
      </p:sp>
      <p:sp>
        <p:nvSpPr>
          <p:cNvPr id="888" name="Google Shape;888;g7e77f46658cfcc5e_4"/>
          <p:cNvSpPr txBox="1"/>
          <p:nvPr/>
        </p:nvSpPr>
        <p:spPr>
          <a:xfrm>
            <a:off x="2085232" y="800164"/>
            <a:ext cx="71160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r>
              <a:rPr lang="en-GB" sz="2400">
                <a:solidFill>
                  <a:srgbClr val="FF9900"/>
                </a:solidFill>
                <a:latin typeface="Roboto"/>
                <a:ea typeface="Roboto"/>
                <a:cs typeface="Roboto"/>
                <a:sym typeface="Roboto"/>
              </a:rPr>
              <a:t>Mifepristone</a:t>
            </a:r>
            <a:endParaRPr sz="2400">
              <a:solidFill>
                <a:srgbClr val="FF9900"/>
              </a:solidFill>
              <a:latin typeface="Roboto"/>
              <a:ea typeface="Roboto"/>
              <a:cs typeface="Roboto"/>
              <a:sym typeface="Roboto"/>
            </a:endParaRPr>
          </a:p>
        </p:txBody>
      </p:sp>
      <p:sp>
        <p:nvSpPr>
          <p:cNvPr id="889" name="Google Shape;889;g7e77f46658cfcc5e_4"/>
          <p:cNvSpPr txBox="1"/>
          <p:nvPr/>
        </p:nvSpPr>
        <p:spPr>
          <a:xfrm>
            <a:off x="801911" y="1416200"/>
            <a:ext cx="7315200" cy="83096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Roboto"/>
                <a:ea typeface="Roboto"/>
                <a:cs typeface="Roboto"/>
                <a:sym typeface="Roboto"/>
              </a:rPr>
              <a:t>The </a:t>
            </a:r>
            <a:r>
              <a:rPr lang="en-GB">
                <a:solidFill>
                  <a:srgbClr val="FF9900"/>
                </a:solidFill>
                <a:latin typeface="Roboto"/>
                <a:ea typeface="Roboto"/>
                <a:cs typeface="Roboto"/>
                <a:sym typeface="Roboto"/>
              </a:rPr>
              <a:t>glucocorticoid receptor blocker mifepristone</a:t>
            </a:r>
            <a:r>
              <a:rPr lang="en-GB">
                <a:latin typeface="Roboto"/>
                <a:ea typeface="Roboto"/>
                <a:cs typeface="Roboto"/>
                <a:sym typeface="Roboto"/>
              </a:rPr>
              <a:t> is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effective in controlling some effects of hypercortisolism,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regardless of the cause.</a:t>
            </a:r>
            <a:endParaRPr>
              <a:latin typeface="Roboto"/>
              <a:ea typeface="Roboto"/>
              <a:cs typeface="Roboto"/>
              <a:sym typeface="Roboto"/>
            </a:endParaRPr>
          </a:p>
        </p:txBody>
      </p:sp>
      <p:sp>
        <p:nvSpPr>
          <p:cNvPr id="890" name="Google Shape;890;g7e77f46658cfcc5e_4"/>
          <p:cNvSpPr txBox="1"/>
          <p:nvPr/>
        </p:nvSpPr>
        <p:spPr>
          <a:xfrm>
            <a:off x="801900" y="2174625"/>
            <a:ext cx="7172400" cy="2554515"/>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Roboto"/>
                <a:ea typeface="Roboto"/>
                <a:cs typeface="Roboto"/>
                <a:sym typeface="Roboto"/>
              </a:rPr>
              <a:t>An open-label study of </a:t>
            </a:r>
            <a:r>
              <a:rPr lang="en-GB" dirty="0">
                <a:solidFill>
                  <a:srgbClr val="FF9900"/>
                </a:solidFill>
                <a:latin typeface="Roboto"/>
                <a:ea typeface="Roboto"/>
                <a:cs typeface="Roboto"/>
                <a:sym typeface="Roboto"/>
              </a:rPr>
              <a:t>50</a:t>
            </a:r>
            <a:r>
              <a:rPr lang="en-GB" dirty="0">
                <a:latin typeface="Roboto"/>
                <a:ea typeface="Roboto"/>
                <a:cs typeface="Roboto"/>
                <a:sym typeface="Roboto"/>
              </a:rPr>
              <a:t> patients with endogenous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Cushing’s syndrome, including </a:t>
            </a:r>
            <a:r>
              <a:rPr lang="en-GB" dirty="0">
                <a:solidFill>
                  <a:srgbClr val="FF9900"/>
                </a:solidFill>
                <a:latin typeface="Roboto"/>
                <a:ea typeface="Roboto"/>
                <a:cs typeface="Roboto"/>
                <a:sym typeface="Roboto"/>
              </a:rPr>
              <a:t>43 with Cushing’s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disease</a:t>
            </a:r>
            <a:r>
              <a:rPr lang="en-GB" dirty="0">
                <a:latin typeface="Roboto"/>
                <a:ea typeface="Roboto"/>
                <a:cs typeface="Roboto"/>
                <a:sym typeface="Roboto"/>
              </a:rPr>
              <a:t>, showed that after </a:t>
            </a:r>
            <a:r>
              <a:rPr lang="en-GB" dirty="0">
                <a:solidFill>
                  <a:srgbClr val="FF9900"/>
                </a:solidFill>
                <a:latin typeface="Roboto"/>
                <a:ea typeface="Roboto"/>
                <a:cs typeface="Roboto"/>
                <a:sym typeface="Roboto"/>
              </a:rPr>
              <a:t>24 weeks</a:t>
            </a:r>
            <a:r>
              <a:rPr lang="en-GB" dirty="0">
                <a:latin typeface="Roboto"/>
                <a:ea typeface="Roboto"/>
                <a:cs typeface="Roboto"/>
                <a:sym typeface="Roboto"/>
              </a:rPr>
              <a:t> of treatment, </a:t>
            </a:r>
            <a:r>
              <a:rPr lang="en-GB" dirty="0">
                <a:solidFill>
                  <a:srgbClr val="FF9900"/>
                </a:solidFill>
                <a:latin typeface="Roboto"/>
                <a:ea typeface="Roboto"/>
                <a:cs typeface="Roboto"/>
                <a:sym typeface="Roboto"/>
              </a:rPr>
              <a:t>15 (60%)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of 25 patients</a:t>
            </a:r>
            <a:r>
              <a:rPr lang="en-GB" dirty="0">
                <a:latin typeface="Roboto"/>
                <a:ea typeface="Roboto"/>
                <a:cs typeface="Roboto"/>
                <a:sym typeface="Roboto"/>
              </a:rPr>
              <a:t> with a concurrent diagnosis of type 2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diabetes or impaired glucose tolerance had a </a:t>
            </a:r>
            <a:r>
              <a:rPr lang="en-GB" dirty="0">
                <a:solidFill>
                  <a:srgbClr val="FF9900"/>
                </a:solidFill>
                <a:latin typeface="Roboto"/>
                <a:ea typeface="Roboto"/>
                <a:cs typeface="Roboto"/>
                <a:sym typeface="Roboto"/>
              </a:rPr>
              <a:t>significant </a:t>
            </a:r>
            <a:endParaRPr dirty="0">
              <a:solidFill>
                <a:srgbClr val="FF9900"/>
              </a:solidFill>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reduction of at least 25% from baseline in area under the </a:t>
            </a:r>
            <a:endParaRPr dirty="0">
              <a:solidFill>
                <a:srgbClr val="FF9900"/>
              </a:solidFill>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curve for glucose during an oral glucose tolerance test,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and </a:t>
            </a:r>
            <a:r>
              <a:rPr lang="en-GB" dirty="0">
                <a:solidFill>
                  <a:srgbClr val="FF9900"/>
                </a:solidFill>
                <a:latin typeface="Roboto"/>
                <a:ea typeface="Roboto"/>
                <a:cs typeface="Roboto"/>
                <a:sym typeface="Roboto"/>
              </a:rPr>
              <a:t>eight (38%) of 21 patients</a:t>
            </a:r>
            <a:r>
              <a:rPr lang="en-GB" dirty="0">
                <a:latin typeface="Roboto"/>
                <a:ea typeface="Roboto"/>
                <a:cs typeface="Roboto"/>
                <a:sym typeface="Roboto"/>
              </a:rPr>
              <a:t> with hypertension showed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a significant reduction of </a:t>
            </a:r>
            <a:r>
              <a:rPr lang="en-GB" dirty="0">
                <a:solidFill>
                  <a:srgbClr val="FF9900"/>
                </a:solidFill>
                <a:latin typeface="Roboto"/>
                <a:ea typeface="Roboto"/>
                <a:cs typeface="Roboto"/>
                <a:sym typeface="Roboto"/>
              </a:rPr>
              <a:t>at least 5 mm Hg</a:t>
            </a:r>
            <a:r>
              <a:rPr lang="en-GB" dirty="0">
                <a:latin typeface="Roboto"/>
                <a:ea typeface="Roboto"/>
                <a:cs typeface="Roboto"/>
                <a:sym typeface="Roboto"/>
              </a:rPr>
              <a:t> in </a:t>
            </a:r>
            <a:r>
              <a:rPr lang="en-GB" dirty="0">
                <a:solidFill>
                  <a:srgbClr val="FF9900"/>
                </a:solidFill>
                <a:latin typeface="Roboto"/>
                <a:ea typeface="Roboto"/>
                <a:cs typeface="Roboto"/>
                <a:sym typeface="Roboto"/>
              </a:rPr>
              <a:t>diastolic</a:t>
            </a:r>
            <a:r>
              <a:rPr lang="en-GB" dirty="0">
                <a:latin typeface="Roboto"/>
                <a:ea typeface="Roboto"/>
                <a:cs typeface="Roboto"/>
                <a:sym typeface="Roboto"/>
              </a:rPr>
              <a:t>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blood pressure. </a:t>
            </a:r>
            <a:r>
              <a:rPr lang="en-GB" dirty="0">
                <a:solidFill>
                  <a:srgbClr val="FF9900"/>
                </a:solidFill>
                <a:latin typeface="Roboto"/>
                <a:ea typeface="Roboto"/>
                <a:cs typeface="Roboto"/>
                <a:sym typeface="Roboto"/>
              </a:rPr>
              <a:t>Insulin resistance, weight, waist circumference,</a:t>
            </a:r>
            <a:endParaRPr dirty="0">
              <a:solidFill>
                <a:srgbClr val="FF9900"/>
              </a:solidFill>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an</a:t>
            </a:r>
            <a:endParaRPr dirty="0">
              <a:solidFill>
                <a:srgbClr val="FF9900"/>
              </a:solidFill>
              <a:latin typeface="Roboto"/>
              <a:ea typeface="Roboto"/>
              <a:cs typeface="Roboto"/>
              <a:sym typeface="Roboto"/>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g7e77f46658cfcc5e_1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a:solidFill>
                  <a:srgbClr val="FF9900"/>
                </a:solidFill>
              </a:rPr>
              <a:t>Mifepristone</a:t>
            </a:r>
            <a:endParaRPr/>
          </a:p>
        </p:txBody>
      </p:sp>
      <p:sp>
        <p:nvSpPr>
          <p:cNvPr id="896" name="Google Shape;896;g7e77f46658cfcc5e_13"/>
          <p:cNvSpPr txBox="1"/>
          <p:nvPr/>
        </p:nvSpPr>
        <p:spPr>
          <a:xfrm>
            <a:off x="409840" y="1200068"/>
            <a:ext cx="7315200" cy="320084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9900"/>
                </a:solidFill>
                <a:latin typeface="Roboto"/>
                <a:ea typeface="Roboto"/>
                <a:cs typeface="Roboto"/>
                <a:sym typeface="Roboto"/>
              </a:rPr>
              <a:t>Twelve patients</a:t>
            </a:r>
            <a:r>
              <a:rPr lang="en-GB" dirty="0">
                <a:latin typeface="Roboto"/>
                <a:ea typeface="Roboto"/>
                <a:cs typeface="Roboto"/>
                <a:sym typeface="Roboto"/>
              </a:rPr>
              <a:t> had </a:t>
            </a:r>
            <a:r>
              <a:rPr lang="en-GB" dirty="0">
                <a:solidFill>
                  <a:srgbClr val="FF9900"/>
                </a:solidFill>
                <a:latin typeface="Roboto"/>
                <a:ea typeface="Roboto"/>
                <a:cs typeface="Roboto"/>
                <a:sym typeface="Roboto"/>
              </a:rPr>
              <a:t>increased blood pressure</a:t>
            </a:r>
            <a:r>
              <a:rPr lang="en-GB" dirty="0">
                <a:latin typeface="Roboto"/>
                <a:ea typeface="Roboto"/>
                <a:cs typeface="Roboto"/>
                <a:sym typeface="Roboto"/>
              </a:rPr>
              <a:t>, including </a:t>
            </a:r>
            <a:endParaRPr dirty="0">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nine with hypokalaemia</a:t>
            </a:r>
            <a:r>
              <a:rPr lang="en-GB" dirty="0">
                <a:latin typeface="Roboto"/>
                <a:ea typeface="Roboto"/>
                <a:cs typeface="Roboto"/>
                <a:sym typeface="Roboto"/>
              </a:rPr>
              <a:t> </a:t>
            </a:r>
            <a:r>
              <a:rPr lang="en-GB" dirty="0">
                <a:solidFill>
                  <a:srgbClr val="FF9900"/>
                </a:solidFill>
                <a:latin typeface="Roboto"/>
                <a:ea typeface="Roboto"/>
                <a:cs typeface="Roboto"/>
                <a:sym typeface="Roboto"/>
              </a:rPr>
              <a:t>who required spironolactone,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consistent with mineralocorticoid receptor activation. </a:t>
            </a:r>
            <a:endParaRPr dirty="0">
              <a:latin typeface="Roboto"/>
              <a:ea typeface="Roboto"/>
              <a:cs typeface="Roboto"/>
              <a:sym typeface="Roboto"/>
            </a:endParaRPr>
          </a:p>
          <a:p>
            <a:pPr marL="139700" lvl="0" algn="l" rtl="0">
              <a:spcBef>
                <a:spcPts val="0"/>
              </a:spcBef>
              <a:spcAft>
                <a:spcPts val="0"/>
              </a:spcAft>
              <a:buClr>
                <a:srgbClr val="FF9900"/>
              </a:buClr>
              <a:buSzPts val="1400"/>
            </a:pPr>
            <a:r>
              <a:rPr lang="en-GB" dirty="0">
                <a:solidFill>
                  <a:srgbClr val="FF9900"/>
                </a:solidFill>
                <a:latin typeface="Roboto"/>
                <a:ea typeface="Roboto"/>
                <a:cs typeface="Roboto"/>
                <a:sym typeface="Roboto"/>
              </a:rPr>
              <a:t>Endometrial hypertrophy and irregular menstrual </a:t>
            </a:r>
            <a:endParaRPr dirty="0">
              <a:solidFill>
                <a:srgbClr val="FF9900"/>
              </a:solidFill>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bleedin</a:t>
            </a:r>
            <a:r>
              <a:rPr lang="en-GB" dirty="0">
                <a:latin typeface="Roboto"/>
                <a:ea typeface="Roboto"/>
                <a:cs typeface="Roboto"/>
                <a:sym typeface="Roboto"/>
              </a:rPr>
              <a:t>g were also reported, consistent with the </a:t>
            </a:r>
            <a:r>
              <a:rPr lang="en-GB" dirty="0" err="1">
                <a:latin typeface="Roboto"/>
                <a:ea typeface="Roboto"/>
                <a:cs typeface="Roboto"/>
                <a:sym typeface="Roboto"/>
              </a:rPr>
              <a:t>antiprogesterone</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activity of mifepristone. </a:t>
            </a:r>
            <a:r>
              <a:rPr lang="en-GB" dirty="0">
                <a:solidFill>
                  <a:srgbClr val="FF0000"/>
                </a:solidFill>
                <a:latin typeface="Roboto"/>
                <a:ea typeface="Roboto"/>
                <a:cs typeface="Roboto"/>
                <a:sym typeface="Roboto"/>
              </a:rPr>
              <a:t>Dexamethasone was </a:t>
            </a:r>
            <a:endParaRPr dirty="0">
              <a:solidFill>
                <a:srgbClr val="FF0000"/>
              </a:solidFill>
              <a:latin typeface="Roboto"/>
              <a:ea typeface="Roboto"/>
              <a:cs typeface="Roboto"/>
              <a:sym typeface="Roboto"/>
            </a:endParaRPr>
          </a:p>
          <a:p>
            <a:pPr marL="139700" lvl="0" algn="l" rtl="0">
              <a:spcBef>
                <a:spcPts val="0"/>
              </a:spcBef>
              <a:spcAft>
                <a:spcPts val="0"/>
              </a:spcAft>
              <a:buClr>
                <a:srgbClr val="FF0000"/>
              </a:buClr>
              <a:buSzPts val="1400"/>
            </a:pPr>
            <a:r>
              <a:rPr lang="en-GB" dirty="0">
                <a:solidFill>
                  <a:srgbClr val="FF0000"/>
                </a:solidFill>
                <a:latin typeface="Roboto"/>
                <a:ea typeface="Roboto"/>
                <a:cs typeface="Roboto"/>
                <a:sym typeface="Roboto"/>
              </a:rPr>
              <a:t>administered in seven patients with signs and symptoms </a:t>
            </a:r>
            <a:endParaRPr dirty="0">
              <a:solidFill>
                <a:srgbClr val="FF0000"/>
              </a:solidFill>
              <a:latin typeface="Roboto"/>
              <a:ea typeface="Roboto"/>
              <a:cs typeface="Roboto"/>
              <a:sym typeface="Roboto"/>
            </a:endParaRPr>
          </a:p>
          <a:p>
            <a:pPr marL="139700" lvl="0" algn="l" rtl="0">
              <a:spcBef>
                <a:spcPts val="0"/>
              </a:spcBef>
              <a:spcAft>
                <a:spcPts val="0"/>
              </a:spcAft>
              <a:buSzPts val="1400"/>
            </a:pPr>
            <a:r>
              <a:rPr lang="en-GB" dirty="0">
                <a:solidFill>
                  <a:srgbClr val="FF0000"/>
                </a:solidFill>
                <a:latin typeface="Roboto"/>
                <a:ea typeface="Roboto"/>
                <a:cs typeface="Roboto"/>
                <a:sym typeface="Roboto"/>
              </a:rPr>
              <a:t>of adrenal insufficiency</a:t>
            </a:r>
            <a:r>
              <a:rPr lang="en-GB" dirty="0">
                <a:latin typeface="Roboto"/>
                <a:ea typeface="Roboto"/>
                <a:cs typeface="Roboto"/>
                <a:sym typeface="Roboto"/>
              </a:rPr>
              <a:t>, underscoring the need for careful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monitoring. </a:t>
            </a:r>
            <a:r>
              <a:rPr lang="en-GB" dirty="0">
                <a:solidFill>
                  <a:srgbClr val="FF0000"/>
                </a:solidFill>
                <a:latin typeface="Roboto"/>
                <a:ea typeface="Roboto"/>
                <a:cs typeface="Roboto"/>
                <a:sym typeface="Roboto"/>
              </a:rPr>
              <a:t>Cortisol concentrations remain high despite </a:t>
            </a:r>
            <a:endParaRPr dirty="0">
              <a:solidFill>
                <a:srgbClr val="FF0000"/>
              </a:solidFill>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treatment with mifepristone, and measures of low cortisol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typically used to confirm adrenal insufficiency due to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overtreatment with other medical therapies cannot be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used with mifepristone. Rather, </a:t>
            </a:r>
            <a:r>
              <a:rPr lang="en-GB" dirty="0">
                <a:solidFill>
                  <a:srgbClr val="00FF00"/>
                </a:solidFill>
                <a:latin typeface="Roboto"/>
                <a:ea typeface="Roboto"/>
                <a:cs typeface="Roboto"/>
                <a:sym typeface="Roboto"/>
              </a:rPr>
              <a:t>only clinical features can </a:t>
            </a:r>
            <a:endParaRPr dirty="0">
              <a:solidFill>
                <a:srgbClr val="00FF00"/>
              </a:solidFill>
              <a:latin typeface="Roboto"/>
              <a:ea typeface="Roboto"/>
              <a:cs typeface="Roboto"/>
              <a:sym typeface="Roboto"/>
            </a:endParaRPr>
          </a:p>
          <a:p>
            <a:pPr marL="139700" lvl="0" algn="l" rtl="0">
              <a:spcBef>
                <a:spcPts val="0"/>
              </a:spcBef>
              <a:spcAft>
                <a:spcPts val="0"/>
              </a:spcAft>
              <a:buClr>
                <a:srgbClr val="00FF00"/>
              </a:buClr>
              <a:buSzPts val="1400"/>
            </a:pPr>
            <a:r>
              <a:rPr lang="en-GB" dirty="0">
                <a:solidFill>
                  <a:srgbClr val="00FF00"/>
                </a:solidFill>
                <a:latin typeface="Roboto"/>
                <a:ea typeface="Roboto"/>
                <a:cs typeface="Roboto"/>
                <a:sym typeface="Roboto"/>
              </a:rPr>
              <a:t>be used.</a:t>
            </a:r>
            <a:endParaRPr dirty="0">
              <a:solidFill>
                <a:srgbClr val="00FF00"/>
              </a:solidFill>
              <a:latin typeface="Roboto"/>
              <a:ea typeface="Roboto"/>
              <a:cs typeface="Roboto"/>
              <a:sym typeface="Roboto"/>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7e77f46658cfcc5e_18"/>
          <p:cNvSpPr txBox="1">
            <a:spLocks noGrp="1"/>
          </p:cNvSpPr>
          <p:nvPr>
            <p:ph type="title"/>
          </p:nvPr>
        </p:nvSpPr>
        <p:spPr>
          <a:xfrm>
            <a:off x="399175" y="0"/>
            <a:ext cx="8187000" cy="365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pPr>
            <a:r>
              <a:rPr lang="en-GB" sz="2400">
                <a:solidFill>
                  <a:srgbClr val="FF9900"/>
                </a:solidFill>
              </a:rPr>
              <a:t>Mifepristone</a:t>
            </a:r>
            <a:endParaRPr/>
          </a:p>
        </p:txBody>
      </p:sp>
      <p:sp>
        <p:nvSpPr>
          <p:cNvPr id="902" name="Google Shape;902;g7e77f46658cfcc5e_18"/>
          <p:cNvSpPr txBox="1"/>
          <p:nvPr/>
        </p:nvSpPr>
        <p:spPr>
          <a:xfrm>
            <a:off x="445800" y="654425"/>
            <a:ext cx="7268700" cy="1477297"/>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Roboto"/>
                <a:ea typeface="Roboto"/>
                <a:cs typeface="Roboto"/>
                <a:sym typeface="Roboto"/>
              </a:rPr>
              <a:t>Continued mifepristone treatment of </a:t>
            </a:r>
            <a:r>
              <a:rPr lang="en-GB" dirty="0">
                <a:solidFill>
                  <a:srgbClr val="FF9900"/>
                </a:solidFill>
                <a:latin typeface="Roboto"/>
                <a:ea typeface="Roboto"/>
                <a:cs typeface="Roboto"/>
                <a:sym typeface="Roboto"/>
              </a:rPr>
              <a:t>27 patients</a:t>
            </a:r>
            <a:r>
              <a:rPr lang="en-GB" dirty="0">
                <a:latin typeface="Roboto"/>
                <a:ea typeface="Roboto"/>
                <a:cs typeface="Roboto"/>
                <a:sym typeface="Roboto"/>
              </a:rPr>
              <a:t> with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Cushing’s disease included in a long-term extension study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showed </a:t>
            </a:r>
            <a:r>
              <a:rPr lang="en-GB" dirty="0">
                <a:solidFill>
                  <a:srgbClr val="FF9900"/>
                </a:solidFill>
                <a:latin typeface="Roboto"/>
                <a:ea typeface="Roboto"/>
                <a:cs typeface="Roboto"/>
                <a:sym typeface="Roboto"/>
              </a:rPr>
              <a:t>sustained increases in ACTH</a:t>
            </a:r>
            <a:r>
              <a:rPr lang="en-GB" dirty="0">
                <a:latin typeface="Roboto"/>
                <a:ea typeface="Roboto"/>
                <a:cs typeface="Roboto"/>
                <a:sym typeface="Roboto"/>
              </a:rPr>
              <a:t> concentrations of at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least </a:t>
            </a:r>
            <a:r>
              <a:rPr lang="en-GB" dirty="0">
                <a:solidFill>
                  <a:srgbClr val="FF9900"/>
                </a:solidFill>
                <a:latin typeface="Roboto"/>
                <a:ea typeface="Roboto"/>
                <a:cs typeface="Roboto"/>
                <a:sym typeface="Roboto"/>
              </a:rPr>
              <a:t>two times,</a:t>
            </a:r>
            <a:r>
              <a:rPr lang="en-GB" dirty="0">
                <a:latin typeface="Roboto"/>
                <a:ea typeface="Roboto"/>
                <a:cs typeface="Roboto"/>
                <a:sym typeface="Roboto"/>
              </a:rPr>
              <a:t> </a:t>
            </a:r>
            <a:r>
              <a:rPr lang="en-GB" dirty="0">
                <a:solidFill>
                  <a:srgbClr val="FF9900"/>
                </a:solidFill>
                <a:latin typeface="Roboto"/>
                <a:ea typeface="Roboto"/>
                <a:cs typeface="Roboto"/>
                <a:sym typeface="Roboto"/>
              </a:rPr>
              <a:t>but tumour volume progression</a:t>
            </a:r>
            <a:r>
              <a:rPr lang="en-GB" dirty="0">
                <a:latin typeface="Roboto"/>
                <a:ea typeface="Roboto"/>
                <a:cs typeface="Roboto"/>
                <a:sym typeface="Roboto"/>
              </a:rPr>
              <a:t>, seen in </a:t>
            </a:r>
            <a:endParaRPr dirty="0">
              <a:latin typeface="Roboto"/>
              <a:ea typeface="Roboto"/>
              <a:cs typeface="Roboto"/>
              <a:sym typeface="Roboto"/>
            </a:endParaRPr>
          </a:p>
          <a:p>
            <a:pPr marL="139700" lvl="0" algn="l" rtl="0">
              <a:spcBef>
                <a:spcPts val="0"/>
              </a:spcBef>
              <a:spcAft>
                <a:spcPts val="0"/>
              </a:spcAft>
              <a:buSzPts val="1400"/>
            </a:pPr>
            <a:r>
              <a:rPr lang="en-GB" dirty="0">
                <a:solidFill>
                  <a:srgbClr val="FF9900"/>
                </a:solidFill>
                <a:latin typeface="Roboto"/>
                <a:ea typeface="Roboto"/>
                <a:cs typeface="Roboto"/>
                <a:sym typeface="Roboto"/>
              </a:rPr>
              <a:t>three patients with </a:t>
            </a:r>
            <a:r>
              <a:rPr lang="en-GB" dirty="0" err="1">
                <a:solidFill>
                  <a:srgbClr val="FF9900"/>
                </a:solidFill>
                <a:latin typeface="Roboto"/>
                <a:ea typeface="Roboto"/>
                <a:cs typeface="Roboto"/>
                <a:sym typeface="Roboto"/>
              </a:rPr>
              <a:t>macroadenomas</a:t>
            </a:r>
            <a:r>
              <a:rPr lang="en-GB" dirty="0">
                <a:solidFill>
                  <a:srgbClr val="FF9900"/>
                </a:solidFill>
                <a:latin typeface="Roboto"/>
                <a:ea typeface="Roboto"/>
                <a:cs typeface="Roboto"/>
                <a:sym typeface="Roboto"/>
              </a:rPr>
              <a:t> up to 25 months</a:t>
            </a:r>
            <a:r>
              <a:rPr lang="en-GB" dirty="0">
                <a:latin typeface="Roboto"/>
                <a:ea typeface="Roboto"/>
                <a:cs typeface="Roboto"/>
                <a:sym typeface="Roboto"/>
              </a:rPr>
              <a:t> </a:t>
            </a:r>
            <a:endParaRPr dirty="0">
              <a:latin typeface="Roboto"/>
              <a:ea typeface="Roboto"/>
              <a:cs typeface="Roboto"/>
              <a:sym typeface="Roboto"/>
            </a:endParaRPr>
          </a:p>
          <a:p>
            <a:pPr marL="139700" lvl="0" algn="l" rtl="0">
              <a:spcBef>
                <a:spcPts val="0"/>
              </a:spcBef>
              <a:spcAft>
                <a:spcPts val="0"/>
              </a:spcAft>
              <a:buSzPts val="1400"/>
            </a:pPr>
            <a:r>
              <a:rPr lang="en-GB" dirty="0">
                <a:latin typeface="Roboto"/>
                <a:ea typeface="Roboto"/>
                <a:cs typeface="Roboto"/>
                <a:sym typeface="Roboto"/>
              </a:rPr>
              <a:t>from baseline, </a:t>
            </a:r>
            <a:r>
              <a:rPr lang="en-GB" dirty="0">
                <a:solidFill>
                  <a:srgbClr val="FF9900"/>
                </a:solidFill>
                <a:latin typeface="Roboto"/>
                <a:ea typeface="Roboto"/>
                <a:cs typeface="Roboto"/>
                <a:sym typeface="Roboto"/>
              </a:rPr>
              <a:t>did not correlate with ACTH increases</a:t>
            </a:r>
            <a:endParaRPr dirty="0">
              <a:solidFill>
                <a:srgbClr val="FF9900"/>
              </a:solidFill>
              <a:latin typeface="Roboto"/>
              <a:ea typeface="Roboto"/>
              <a:cs typeface="Roboto"/>
              <a:sym typeface="Roboto"/>
            </a:endParaRPr>
          </a:p>
        </p:txBody>
      </p:sp>
      <p:sp>
        <p:nvSpPr>
          <p:cNvPr id="903" name="Google Shape;903;g7e77f46658cfcc5e_18"/>
          <p:cNvSpPr txBox="1"/>
          <p:nvPr/>
        </p:nvSpPr>
        <p:spPr>
          <a:xfrm>
            <a:off x="445800" y="1950300"/>
            <a:ext cx="7422300" cy="126185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9900"/>
                </a:solidFill>
                <a:latin typeface="Roboto"/>
                <a:ea typeface="Roboto"/>
                <a:cs typeface="Roboto"/>
                <a:sym typeface="Roboto"/>
              </a:rPr>
              <a:t>Thyroid function</a:t>
            </a:r>
            <a:r>
              <a:rPr lang="en-GB">
                <a:latin typeface="Roboto"/>
                <a:ea typeface="Roboto"/>
                <a:cs typeface="Roboto"/>
                <a:sym typeface="Roboto"/>
              </a:rPr>
              <a:t> should be closely monitored and thyroid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hormone replacement adjusted as needed.218 All </a:t>
            </a:r>
            <a:endParaRPr>
              <a:latin typeface="Roboto"/>
              <a:ea typeface="Roboto"/>
              <a:cs typeface="Roboto"/>
              <a:sym typeface="Roboto"/>
            </a:endParaRPr>
          </a:p>
          <a:p>
            <a:pPr marL="139700" lvl="0" algn="l" rtl="0">
              <a:spcBef>
                <a:spcPts val="0"/>
              </a:spcBef>
              <a:spcAft>
                <a:spcPts val="0"/>
              </a:spcAft>
              <a:buSzPts val="1400"/>
            </a:pPr>
            <a:r>
              <a:rPr lang="en-GB">
                <a:solidFill>
                  <a:srgbClr val="FF9900"/>
                </a:solidFill>
                <a:latin typeface="Roboto"/>
                <a:ea typeface="Roboto"/>
                <a:cs typeface="Roboto"/>
                <a:sym typeface="Roboto"/>
              </a:rPr>
              <a:t>concomitant medications</a:t>
            </a:r>
            <a:r>
              <a:rPr lang="en-GB">
                <a:latin typeface="Roboto"/>
                <a:ea typeface="Roboto"/>
                <a:cs typeface="Roboto"/>
                <a:sym typeface="Roboto"/>
              </a:rPr>
              <a:t> should be carefully reviewed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given the potential for drug–drug interactions with </a:t>
            </a:r>
            <a:endParaRPr>
              <a:latin typeface="Roboto"/>
              <a:ea typeface="Roboto"/>
              <a:cs typeface="Roboto"/>
              <a:sym typeface="Roboto"/>
            </a:endParaRPr>
          </a:p>
          <a:p>
            <a:pPr marL="139700" lvl="0" algn="l" rtl="0">
              <a:spcBef>
                <a:spcPts val="0"/>
              </a:spcBef>
              <a:spcAft>
                <a:spcPts val="0"/>
              </a:spcAft>
              <a:buSzPts val="1400"/>
            </a:pPr>
            <a:r>
              <a:rPr lang="en-GB">
                <a:latin typeface="Roboto"/>
                <a:ea typeface="Roboto"/>
                <a:cs typeface="Roboto"/>
                <a:sym typeface="Roboto"/>
              </a:rPr>
              <a:t>mifepriston</a:t>
            </a:r>
            <a:endParaRPr>
              <a:latin typeface="Roboto"/>
              <a:ea typeface="Roboto"/>
              <a:cs typeface="Roboto"/>
              <a:sym typeface="Roboto"/>
            </a:endParaRPr>
          </a:p>
        </p:txBody>
      </p:sp>
      <p:pic>
        <p:nvPicPr>
          <p:cNvPr id="904" name="Google Shape;904;g7e77f46658cfcc5e_18"/>
          <p:cNvPicPr preferRelativeResize="0"/>
          <p:nvPr/>
        </p:nvPicPr>
        <p:blipFill>
          <a:blip r:embed="rId3">
            <a:alphaModFix/>
          </a:blip>
          <a:stretch>
            <a:fillRect/>
          </a:stretch>
        </p:blipFill>
        <p:spPr>
          <a:xfrm>
            <a:off x="152400" y="3345600"/>
            <a:ext cx="8839200" cy="1191098"/>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g7e77f46658cfcc5e_2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3"/>
                </a:solidFill>
              </a:rPr>
              <a:t>Clinical considerations and recommendations for </a:t>
            </a:r>
            <a:endParaRPr>
              <a:solidFill>
                <a:schemeClr val="accent3"/>
              </a:solidFill>
            </a:endParaRPr>
          </a:p>
          <a:p>
            <a:pPr marL="0" lvl="0" indent="0" algn="l" rtl="0">
              <a:spcBef>
                <a:spcPts val="0"/>
              </a:spcBef>
              <a:spcAft>
                <a:spcPts val="0"/>
              </a:spcAft>
              <a:buNone/>
            </a:pPr>
            <a:r>
              <a:rPr lang="en-GB">
                <a:solidFill>
                  <a:schemeClr val="accent3"/>
                </a:solidFill>
              </a:rPr>
              <a:t>medical therapy</a:t>
            </a:r>
            <a:endParaRPr>
              <a:solidFill>
                <a:schemeClr val="accent3"/>
              </a:solidFill>
            </a:endParaRPr>
          </a:p>
        </p:txBody>
      </p:sp>
      <p:sp>
        <p:nvSpPr>
          <p:cNvPr id="910" name="Google Shape;910;g7e77f46658cfcc5e_25"/>
          <p:cNvSpPr txBox="1"/>
          <p:nvPr/>
        </p:nvSpPr>
        <p:spPr>
          <a:xfrm>
            <a:off x="628939" y="1732503"/>
            <a:ext cx="7315200" cy="298540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We recommend </a:t>
            </a:r>
            <a:r>
              <a:rPr lang="en-GB" dirty="0">
                <a:solidFill>
                  <a:srgbClr val="FF9900"/>
                </a:solidFill>
                <a:latin typeface="Lato"/>
                <a:ea typeface="Lato"/>
                <a:cs typeface="Lato"/>
                <a:sym typeface="Lato"/>
              </a:rPr>
              <a:t>individualising</a:t>
            </a:r>
            <a:r>
              <a:rPr lang="en-GB" dirty="0">
                <a:latin typeface="Lato"/>
                <a:ea typeface="Lato"/>
                <a:cs typeface="Lato"/>
                <a:sym typeface="Lato"/>
              </a:rPr>
              <a:t> medical therapy for all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patients with Cushing’s disease based on the clinical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scenario, including </a:t>
            </a:r>
            <a:r>
              <a:rPr lang="en-GB" dirty="0">
                <a:solidFill>
                  <a:srgbClr val="FF9900"/>
                </a:solidFill>
                <a:latin typeface="Lato"/>
                <a:ea typeface="Lato"/>
                <a:cs typeface="Lato"/>
                <a:sym typeface="Lato"/>
              </a:rPr>
              <a:t>severity of </a:t>
            </a:r>
            <a:r>
              <a:rPr lang="en-GB" dirty="0" err="1">
                <a:solidFill>
                  <a:srgbClr val="FF9900"/>
                </a:solidFill>
                <a:latin typeface="Lato"/>
                <a:ea typeface="Lato"/>
                <a:cs typeface="Lato"/>
                <a:sym typeface="Lato"/>
              </a:rPr>
              <a:t>hypercortisolism</a:t>
            </a:r>
            <a:r>
              <a:rPr lang="en-GB" dirty="0">
                <a:latin typeface="Lato"/>
                <a:ea typeface="Lato"/>
                <a:cs typeface="Lato"/>
                <a:sym typeface="Lato"/>
              </a:rPr>
              <a:t>. Regulatory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approvals, treatment availability, and </a:t>
            </a:r>
            <a:r>
              <a:rPr lang="en-GB" dirty="0">
                <a:solidFill>
                  <a:srgbClr val="FF9900"/>
                </a:solidFill>
                <a:latin typeface="Lato"/>
                <a:ea typeface="Lato"/>
                <a:cs typeface="Lato"/>
                <a:sym typeface="Lato"/>
              </a:rPr>
              <a:t>drug cost</a:t>
            </a:r>
            <a:r>
              <a:rPr lang="en-GB" dirty="0">
                <a:latin typeface="Lato"/>
                <a:ea typeface="Lato"/>
                <a:cs typeface="Lato"/>
                <a:sym typeface="Lato"/>
              </a:rPr>
              <a:t>s vary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between countries and often influence treatment selection.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However, where possible, it is important to consider </a:t>
            </a:r>
            <a:endParaRPr dirty="0">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balancing cost of treatment with the cost and the adverse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consequences of ineffective or insufficient treatment.</a:t>
            </a:r>
            <a:r>
              <a:rPr lang="en-GB" dirty="0">
                <a:latin typeface="Lato"/>
                <a:ea typeface="Lato"/>
                <a:cs typeface="Lato"/>
                <a:sym typeface="Lato"/>
              </a:rPr>
              <a:t> In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patients with </a:t>
            </a:r>
            <a:r>
              <a:rPr lang="en-GB" dirty="0">
                <a:solidFill>
                  <a:srgbClr val="FF0000"/>
                </a:solidFill>
                <a:latin typeface="Lato"/>
                <a:ea typeface="Lato"/>
                <a:cs typeface="Lato"/>
                <a:sym typeface="Lato"/>
              </a:rPr>
              <a:t>severe disease</a:t>
            </a:r>
            <a:r>
              <a:rPr lang="en-GB" dirty="0">
                <a:latin typeface="Lato"/>
                <a:ea typeface="Lato"/>
                <a:cs typeface="Lato"/>
                <a:sym typeface="Lato"/>
              </a:rPr>
              <a:t>, the primary goal is to treat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aggressively to normalise cortisol</a:t>
            </a:r>
            <a:r>
              <a:rPr lang="en-GB" dirty="0">
                <a:latin typeface="Lato"/>
                <a:ea typeface="Lato"/>
                <a:cs typeface="Lato"/>
                <a:sym typeface="Lato"/>
              </a:rPr>
              <a:t> concentrations (or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cortisol action if using mifepristone). Multiple serial tests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of </a:t>
            </a:r>
            <a:r>
              <a:rPr lang="en-GB" dirty="0">
                <a:solidFill>
                  <a:srgbClr val="FF0000"/>
                </a:solidFill>
                <a:latin typeface="Lato"/>
                <a:ea typeface="Lato"/>
                <a:cs typeface="Lato"/>
                <a:sym typeface="Lato"/>
              </a:rPr>
              <a:t>both UFC and LNSC</a:t>
            </a:r>
            <a:r>
              <a:rPr lang="en-GB" dirty="0">
                <a:latin typeface="Lato"/>
                <a:ea typeface="Lato"/>
                <a:cs typeface="Lato"/>
                <a:sym typeface="Lato"/>
              </a:rPr>
              <a:t> are used to </a:t>
            </a:r>
            <a:r>
              <a:rPr lang="en-GB" dirty="0">
                <a:solidFill>
                  <a:srgbClr val="FF0000"/>
                </a:solidFill>
                <a:latin typeface="Lato"/>
                <a:ea typeface="Lato"/>
                <a:cs typeface="Lato"/>
                <a:sym typeface="Lato"/>
              </a:rPr>
              <a:t>monitor treatment</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outcomes</a:t>
            </a:r>
            <a:endParaRPr dirty="0">
              <a:latin typeface="Lato"/>
              <a:ea typeface="Lato"/>
              <a:cs typeface="Lato"/>
              <a:sym typeface="Lato"/>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6936f97bc35804a6_6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Initial treatment selection for medical therapy</a:t>
            </a:r>
            <a:endParaRPr>
              <a:solidFill>
                <a:schemeClr val="dk1"/>
              </a:solidFill>
            </a:endParaRPr>
          </a:p>
        </p:txBody>
      </p:sp>
      <p:sp>
        <p:nvSpPr>
          <p:cNvPr id="916" name="Google Shape;916;g6936f97bc35804a6_64"/>
          <p:cNvSpPr txBox="1"/>
          <p:nvPr/>
        </p:nvSpPr>
        <p:spPr>
          <a:xfrm>
            <a:off x="791675" y="1311000"/>
            <a:ext cx="7322700" cy="298540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9900"/>
                </a:solidFill>
                <a:latin typeface="Lato"/>
                <a:ea typeface="Lato"/>
                <a:cs typeface="Lato"/>
                <a:sym typeface="Lato"/>
              </a:rPr>
              <a:t>Adrenal </a:t>
            </a:r>
            <a:r>
              <a:rPr lang="en-GB" dirty="0" err="1">
                <a:solidFill>
                  <a:srgbClr val="FF9900"/>
                </a:solidFill>
                <a:latin typeface="Lato"/>
                <a:ea typeface="Lato"/>
                <a:cs typeface="Lato"/>
                <a:sym typeface="Lato"/>
              </a:rPr>
              <a:t>steroidogenesis</a:t>
            </a:r>
            <a:r>
              <a:rPr lang="en-GB" dirty="0">
                <a:solidFill>
                  <a:srgbClr val="FF9900"/>
                </a:solidFill>
                <a:latin typeface="Lato"/>
                <a:ea typeface="Lato"/>
                <a:cs typeface="Lato"/>
                <a:sym typeface="Lato"/>
              </a:rPr>
              <a:t> inhibitors</a:t>
            </a:r>
            <a:r>
              <a:rPr lang="en-GB" dirty="0">
                <a:latin typeface="Lato"/>
                <a:ea typeface="Lato"/>
                <a:cs typeface="Lato"/>
                <a:sym typeface="Lato"/>
              </a:rPr>
              <a:t> are usually used </a:t>
            </a:r>
            <a:r>
              <a:rPr lang="en-GB" dirty="0">
                <a:solidFill>
                  <a:srgbClr val="FF9900"/>
                </a:solidFill>
                <a:latin typeface="Lato"/>
                <a:ea typeface="Lato"/>
                <a:cs typeface="Lato"/>
                <a:sym typeface="Lato"/>
              </a:rPr>
              <a:t>first</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given </a:t>
            </a:r>
            <a:r>
              <a:rPr lang="en-GB" dirty="0">
                <a:solidFill>
                  <a:srgbClr val="FF9900"/>
                </a:solidFill>
                <a:latin typeface="Lato"/>
                <a:ea typeface="Lato"/>
                <a:cs typeface="Lato"/>
                <a:sym typeface="Lato"/>
              </a:rPr>
              <a:t>their reliable effectiveness</a:t>
            </a:r>
            <a:r>
              <a:rPr lang="en-GB" dirty="0">
                <a:latin typeface="Lato"/>
                <a:ea typeface="Lato"/>
                <a:cs typeface="Lato"/>
                <a:sym typeface="Lato"/>
              </a:rPr>
              <a:t>. For patients with </a:t>
            </a:r>
            <a:r>
              <a:rPr lang="en-GB" dirty="0">
                <a:solidFill>
                  <a:srgbClr val="FF9900"/>
                </a:solidFill>
                <a:latin typeface="Lato"/>
                <a:ea typeface="Lato"/>
                <a:cs typeface="Lato"/>
                <a:sym typeface="Lato"/>
              </a:rPr>
              <a:t>mild</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disease and </a:t>
            </a:r>
            <a:r>
              <a:rPr lang="en-GB" dirty="0">
                <a:solidFill>
                  <a:srgbClr val="FF9900"/>
                </a:solidFill>
                <a:latin typeface="Lato"/>
                <a:ea typeface="Lato"/>
                <a:cs typeface="Lato"/>
                <a:sym typeface="Lato"/>
              </a:rPr>
              <a:t>no visible tumour on MRI</a:t>
            </a:r>
            <a:r>
              <a:rPr lang="en-GB" dirty="0">
                <a:latin typeface="Lato"/>
                <a:ea typeface="Lato"/>
                <a:cs typeface="Lato"/>
                <a:sym typeface="Lato"/>
              </a:rPr>
              <a:t>, </a:t>
            </a:r>
            <a:r>
              <a:rPr lang="en-GB" dirty="0">
                <a:solidFill>
                  <a:srgbClr val="FF9900"/>
                </a:solidFill>
                <a:latin typeface="Lato"/>
                <a:ea typeface="Lato"/>
                <a:cs typeface="Lato"/>
                <a:sym typeface="Lato"/>
              </a:rPr>
              <a:t>ketoconazole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osilodrostat</a:t>
            </a:r>
            <a:r>
              <a:rPr lang="en-GB" dirty="0">
                <a:latin typeface="Lato"/>
                <a:ea typeface="Lato"/>
                <a:cs typeface="Lato"/>
                <a:sym typeface="Lato"/>
              </a:rPr>
              <a:t>, or </a:t>
            </a:r>
            <a:r>
              <a:rPr lang="en-GB" dirty="0" err="1">
                <a:solidFill>
                  <a:srgbClr val="FF9900"/>
                </a:solidFill>
                <a:latin typeface="Lato"/>
                <a:ea typeface="Lato"/>
                <a:cs typeface="Lato"/>
                <a:sym typeface="Lato"/>
              </a:rPr>
              <a:t>metyrapone</a:t>
            </a:r>
            <a:r>
              <a:rPr lang="en-GB" dirty="0">
                <a:latin typeface="Lato"/>
                <a:ea typeface="Lato"/>
                <a:cs typeface="Lato"/>
                <a:sym typeface="Lato"/>
              </a:rPr>
              <a:t> are typically preferred.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0000"/>
                </a:solidFill>
                <a:latin typeface="Lato"/>
                <a:ea typeface="Lato"/>
                <a:cs typeface="Lato"/>
                <a:sym typeface="Lato"/>
              </a:rPr>
              <a:t>Cabergoline</a:t>
            </a:r>
            <a:r>
              <a:rPr lang="en-GB" dirty="0">
                <a:latin typeface="Lato"/>
                <a:ea typeface="Lato"/>
                <a:cs typeface="Lato"/>
                <a:sym typeface="Lato"/>
              </a:rPr>
              <a:t> can also be used for </a:t>
            </a:r>
            <a:r>
              <a:rPr lang="en-GB" dirty="0">
                <a:solidFill>
                  <a:srgbClr val="FF9900"/>
                </a:solidFill>
                <a:latin typeface="Lato"/>
                <a:ea typeface="Lato"/>
                <a:cs typeface="Lato"/>
                <a:sym typeface="Lato"/>
              </a:rPr>
              <a:t>mild</a:t>
            </a:r>
            <a:r>
              <a:rPr lang="en-GB" dirty="0">
                <a:latin typeface="Lato"/>
                <a:ea typeface="Lato"/>
                <a:cs typeface="Lato"/>
                <a:sym typeface="Lato"/>
              </a:rPr>
              <a:t> Cushing’s disease;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it is </a:t>
            </a:r>
            <a:r>
              <a:rPr lang="en-GB" dirty="0">
                <a:solidFill>
                  <a:srgbClr val="FF0000"/>
                </a:solidFill>
                <a:latin typeface="Lato"/>
                <a:ea typeface="Lato"/>
                <a:cs typeface="Lato"/>
                <a:sym typeface="Lato"/>
              </a:rPr>
              <a:t>less effective</a:t>
            </a:r>
            <a:r>
              <a:rPr lang="en-GB" dirty="0">
                <a:latin typeface="Lato"/>
                <a:ea typeface="Lato"/>
                <a:cs typeface="Lato"/>
                <a:sym typeface="Lato"/>
              </a:rPr>
              <a:t> and has </a:t>
            </a:r>
            <a:r>
              <a:rPr lang="en-GB" dirty="0">
                <a:solidFill>
                  <a:srgbClr val="FF0000"/>
                </a:solidFill>
                <a:latin typeface="Lato"/>
                <a:ea typeface="Lato"/>
                <a:cs typeface="Lato"/>
                <a:sym typeface="Lato"/>
              </a:rPr>
              <a:t>a slower onset of action</a:t>
            </a:r>
            <a:r>
              <a:rPr lang="en-GB" dirty="0">
                <a:latin typeface="Lato"/>
                <a:ea typeface="Lato"/>
                <a:cs typeface="Lato"/>
                <a:sym typeface="Lato"/>
              </a:rPr>
              <a:t>, </a:t>
            </a:r>
            <a:r>
              <a:rPr lang="en-GB" dirty="0">
                <a:solidFill>
                  <a:srgbClr val="00FF00"/>
                </a:solidFill>
                <a:latin typeface="Lato"/>
                <a:ea typeface="Lato"/>
                <a:cs typeface="Lato"/>
                <a:sym typeface="Lato"/>
              </a:rPr>
              <a:t>but</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requires </a:t>
            </a:r>
            <a:r>
              <a:rPr lang="en-GB" dirty="0">
                <a:solidFill>
                  <a:srgbClr val="FF0000"/>
                </a:solidFill>
                <a:latin typeface="Lato"/>
                <a:ea typeface="Lato"/>
                <a:cs typeface="Lato"/>
                <a:sym typeface="Lato"/>
              </a:rPr>
              <a:t>less frequent dosing</a:t>
            </a:r>
            <a:r>
              <a:rPr lang="en-GB" dirty="0">
                <a:latin typeface="Lato"/>
                <a:ea typeface="Lato"/>
                <a:cs typeface="Lato"/>
                <a:sym typeface="Lato"/>
              </a:rPr>
              <a:t> than the drugs previously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described. For patients with </a:t>
            </a:r>
            <a:r>
              <a:rPr lang="en-GB" dirty="0">
                <a:solidFill>
                  <a:srgbClr val="FF00FF"/>
                </a:solidFill>
                <a:latin typeface="Lato"/>
                <a:ea typeface="Lato"/>
                <a:cs typeface="Lato"/>
                <a:sym typeface="Lato"/>
              </a:rPr>
              <a:t>mild-to-moderate</a:t>
            </a:r>
            <a:r>
              <a:rPr lang="en-GB" dirty="0">
                <a:latin typeface="Lato"/>
                <a:ea typeface="Lato"/>
                <a:cs typeface="Lato"/>
                <a:sym typeface="Lato"/>
              </a:rPr>
              <a:t> disease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and </a:t>
            </a:r>
            <a:r>
              <a:rPr lang="en-GB" dirty="0">
                <a:solidFill>
                  <a:srgbClr val="FF00FF"/>
                </a:solidFill>
                <a:latin typeface="Lato"/>
                <a:ea typeface="Lato"/>
                <a:cs typeface="Lato"/>
                <a:sym typeface="Lato"/>
              </a:rPr>
              <a:t>some residual tumour</a:t>
            </a:r>
            <a:r>
              <a:rPr lang="en-GB" dirty="0">
                <a:latin typeface="Lato"/>
                <a:ea typeface="Lato"/>
                <a:cs typeface="Lato"/>
                <a:sym typeface="Lato"/>
              </a:rPr>
              <a:t>, there might be a preference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for </a:t>
            </a:r>
            <a:r>
              <a:rPr lang="en-GB" dirty="0" err="1">
                <a:solidFill>
                  <a:srgbClr val="FF00FF"/>
                </a:solidFill>
                <a:latin typeface="Lato"/>
                <a:ea typeface="Lato"/>
                <a:cs typeface="Lato"/>
                <a:sym typeface="Lato"/>
              </a:rPr>
              <a:t>cabergoline</a:t>
            </a:r>
            <a:r>
              <a:rPr lang="en-GB" dirty="0">
                <a:solidFill>
                  <a:srgbClr val="FF00FF"/>
                </a:solidFill>
                <a:latin typeface="Lato"/>
                <a:ea typeface="Lato"/>
                <a:cs typeface="Lato"/>
                <a:sym typeface="Lato"/>
              </a:rPr>
              <a:t> or </a:t>
            </a:r>
            <a:r>
              <a:rPr lang="en-GB" dirty="0" err="1">
                <a:solidFill>
                  <a:srgbClr val="FF00FF"/>
                </a:solidFill>
                <a:latin typeface="Lato"/>
                <a:ea typeface="Lato"/>
                <a:cs typeface="Lato"/>
                <a:sym typeface="Lato"/>
              </a:rPr>
              <a:t>pasireotide</a:t>
            </a:r>
            <a:r>
              <a:rPr lang="en-GB" dirty="0">
                <a:latin typeface="Lato"/>
                <a:ea typeface="Lato"/>
                <a:cs typeface="Lato"/>
                <a:sym typeface="Lato"/>
              </a:rPr>
              <a:t> because of the </a:t>
            </a:r>
            <a:r>
              <a:rPr lang="en-GB" dirty="0">
                <a:solidFill>
                  <a:srgbClr val="FF00FF"/>
                </a:solidFill>
                <a:latin typeface="Lato"/>
                <a:ea typeface="Lato"/>
                <a:cs typeface="Lato"/>
                <a:sym typeface="Lato"/>
              </a:rPr>
              <a:t>potential for </a:t>
            </a:r>
            <a:endParaRPr dirty="0">
              <a:solidFill>
                <a:srgbClr val="FF00FF"/>
              </a:solidFill>
              <a:latin typeface="Lato"/>
              <a:ea typeface="Lato"/>
              <a:cs typeface="Lato"/>
              <a:sym typeface="Lato"/>
            </a:endParaRPr>
          </a:p>
          <a:p>
            <a:pPr marL="139700" lvl="0" algn="l" rtl="0">
              <a:spcBef>
                <a:spcPts val="0"/>
              </a:spcBef>
              <a:spcAft>
                <a:spcPts val="0"/>
              </a:spcAft>
              <a:buSzPts val="1400"/>
            </a:pPr>
            <a:r>
              <a:rPr lang="en-GB" dirty="0">
                <a:solidFill>
                  <a:srgbClr val="FF00FF"/>
                </a:solidFill>
                <a:latin typeface="Lato"/>
                <a:ea typeface="Lato"/>
                <a:cs typeface="Lato"/>
                <a:sym typeface="Lato"/>
              </a:rPr>
              <a:t>tumour shrinkage</a:t>
            </a:r>
            <a:r>
              <a:rPr lang="en-GB" dirty="0">
                <a:latin typeface="Lato"/>
                <a:ea typeface="Lato"/>
                <a:cs typeface="Lato"/>
                <a:sym typeface="Lato"/>
              </a:rPr>
              <a:t>. However, the high rate of </a:t>
            </a:r>
            <a:r>
              <a:rPr lang="en-GB" dirty="0">
                <a:solidFill>
                  <a:srgbClr val="FF00FF"/>
                </a:solidFill>
                <a:latin typeface="Lato"/>
                <a:ea typeface="Lato"/>
                <a:cs typeface="Lato"/>
                <a:sym typeface="Lato"/>
              </a:rPr>
              <a:t>hyperglycaemia</a:t>
            </a:r>
            <a:endParaRPr dirty="0">
              <a:solidFill>
                <a:srgbClr val="FF00FF"/>
              </a:solidFill>
              <a:latin typeface="Lato"/>
              <a:ea typeface="Lato"/>
              <a:cs typeface="Lato"/>
              <a:sym typeface="Lato"/>
            </a:endParaRPr>
          </a:p>
          <a:p>
            <a:pPr marL="139700" lvl="0" algn="l" rtl="0">
              <a:spcBef>
                <a:spcPts val="0"/>
              </a:spcBef>
              <a:spcAft>
                <a:spcPts val="0"/>
              </a:spcAft>
              <a:buSzPts val="1400"/>
            </a:pPr>
            <a:r>
              <a:rPr lang="en-GB" dirty="0">
                <a:solidFill>
                  <a:srgbClr val="FF00FF"/>
                </a:solidFill>
                <a:latin typeface="Lato"/>
                <a:ea typeface="Lato"/>
                <a:cs typeface="Lato"/>
                <a:sym typeface="Lato"/>
              </a:rPr>
              <a:t>with </a:t>
            </a:r>
            <a:r>
              <a:rPr lang="en-GB" dirty="0" err="1">
                <a:solidFill>
                  <a:srgbClr val="FF00FF"/>
                </a:solidFill>
                <a:latin typeface="Lato"/>
                <a:ea typeface="Lato"/>
                <a:cs typeface="Lato"/>
                <a:sym typeface="Lato"/>
              </a:rPr>
              <a:t>pasireotide</a:t>
            </a:r>
            <a:r>
              <a:rPr lang="en-GB" dirty="0">
                <a:latin typeface="Lato"/>
                <a:ea typeface="Lato"/>
                <a:cs typeface="Lato"/>
                <a:sym typeface="Lato"/>
              </a:rPr>
              <a:t> would </a:t>
            </a:r>
            <a:r>
              <a:rPr lang="en-GB" dirty="0">
                <a:solidFill>
                  <a:srgbClr val="FF00FF"/>
                </a:solidFill>
                <a:latin typeface="Lato"/>
                <a:ea typeface="Lato"/>
                <a:cs typeface="Lato"/>
                <a:sym typeface="Lato"/>
              </a:rPr>
              <a:t>make patient selection</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crucial.</a:t>
            </a:r>
            <a:endParaRPr dirty="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chemeClr val="dk1"/>
                </a:solidFill>
              </a:rPr>
              <a:t>Sensitivity and specificity of screen tests:</a:t>
            </a:r>
            <a:endParaRPr>
              <a:solidFill>
                <a:schemeClr val="dk1"/>
              </a:solidFill>
            </a:endParaRPr>
          </a:p>
        </p:txBody>
      </p:sp>
      <p:sp>
        <p:nvSpPr>
          <p:cNvPr id="165" name="Google Shape;165;p4"/>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GB" sz="1800"/>
              <a:t>All three tests have a sensitivity above 90%</a:t>
            </a:r>
            <a:endParaRPr sz="1800"/>
          </a:p>
        </p:txBody>
      </p:sp>
      <p:sp>
        <p:nvSpPr>
          <p:cNvPr id="166" name="Google Shape;166;p4"/>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GB" sz="1800"/>
              <a:t>specificity  was less sensitivity </a:t>
            </a:r>
            <a:endParaRPr sz="1800"/>
          </a:p>
        </p:txBody>
      </p:sp>
      <p:sp>
        <p:nvSpPr>
          <p:cNvPr id="167" name="Google Shape;167;p4"/>
          <p:cNvSpPr txBox="1"/>
          <p:nvPr/>
        </p:nvSpPr>
        <p:spPr>
          <a:xfrm>
            <a:off x="2400300" y="2441075"/>
            <a:ext cx="3071400" cy="742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max sensitivity:DST and LNSC</a:t>
            </a:r>
            <a:endParaRPr sz="1800" b="0" i="0" u="none" strike="noStrike" cap="none">
              <a:solidFill>
                <a:srgbClr val="000000"/>
              </a:solidFill>
              <a:latin typeface="Lato"/>
              <a:ea typeface="Lato"/>
              <a:cs typeface="Lato"/>
              <a:sym typeface="Lato"/>
            </a:endParaRPr>
          </a:p>
        </p:txBody>
      </p:sp>
      <p:sp>
        <p:nvSpPr>
          <p:cNvPr id="168" name="Google Shape;168;p4"/>
          <p:cNvSpPr txBox="1"/>
          <p:nvPr/>
        </p:nvSpPr>
        <p:spPr>
          <a:xfrm>
            <a:off x="2400250" y="3183875"/>
            <a:ext cx="5979300" cy="463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min sensitivity:UFC</a:t>
            </a:r>
            <a:endParaRPr sz="1800" b="0" i="0" u="none" strike="noStrike" cap="none">
              <a:solidFill>
                <a:srgbClr val="000000"/>
              </a:solidFill>
              <a:latin typeface="Lato"/>
              <a:ea typeface="Lato"/>
              <a:cs typeface="Lato"/>
              <a:sym typeface="Lato"/>
            </a:endParaRPr>
          </a:p>
        </p:txBody>
      </p:sp>
      <p:sp>
        <p:nvSpPr>
          <p:cNvPr id="169" name="Google Shape;169;p4"/>
          <p:cNvSpPr txBox="1"/>
          <p:nvPr/>
        </p:nvSpPr>
        <p:spPr>
          <a:xfrm>
            <a:off x="5845350" y="2441076"/>
            <a:ext cx="2388000" cy="463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max:LNSC </a:t>
            </a:r>
            <a:endParaRPr sz="1800" b="0" i="0" u="none" strike="noStrike" cap="none">
              <a:solidFill>
                <a:srgbClr val="000000"/>
              </a:solidFill>
              <a:latin typeface="Lato"/>
              <a:ea typeface="Lato"/>
              <a:cs typeface="Lato"/>
              <a:sym typeface="Lato"/>
            </a:endParaRPr>
          </a:p>
        </p:txBody>
      </p:sp>
      <p:sp>
        <p:nvSpPr>
          <p:cNvPr id="170" name="Google Shape;170;p4"/>
          <p:cNvSpPr txBox="1"/>
          <p:nvPr/>
        </p:nvSpPr>
        <p:spPr>
          <a:xfrm>
            <a:off x="5919600" y="2991626"/>
            <a:ext cx="2239500" cy="463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min:UFC ,DST</a:t>
            </a:r>
            <a:endParaRPr sz="1800" b="0" i="0" u="none" strike="noStrike" cap="none">
              <a:solidFill>
                <a:srgbClr val="000000"/>
              </a:solidFill>
              <a:latin typeface="Lato"/>
              <a:ea typeface="Lato"/>
              <a:cs typeface="Lato"/>
              <a:sym typeface="Lato"/>
            </a:endParaRPr>
          </a:p>
        </p:txBody>
      </p:sp>
      <p:sp>
        <p:nvSpPr>
          <p:cNvPr id="171" name="Google Shape;171;p4"/>
          <p:cNvSpPr txBox="1"/>
          <p:nvPr/>
        </p:nvSpPr>
        <p:spPr>
          <a:xfrm>
            <a:off x="91850" y="3785875"/>
            <a:ext cx="1831800" cy="139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999999"/>
                </a:solidFill>
              </a:rPr>
              <a:t>Raff H, Carroll T. Cushing's syndrome: from physiological principles to diagnosis and clinical care. J Physiol. 2015 Feb 1;593(3):493-506. doi: 10.1113/jphysiol.2014.282871. Epub 2015 Jan 5. PMID: 25480800; PMCID: PMC4324701.</a:t>
            </a:r>
            <a:endParaRPr sz="900">
              <a:solidFill>
                <a:srgbClr val="999999"/>
              </a:solidFill>
            </a:endParaRPr>
          </a:p>
        </p:txBody>
      </p:sp>
      <p:sp>
        <p:nvSpPr>
          <p:cNvPr id="172" name="Google Shape;172;p4"/>
          <p:cNvSpPr txBox="1"/>
          <p:nvPr/>
        </p:nvSpPr>
        <p:spPr>
          <a:xfrm flipH="1">
            <a:off x="0" y="2058624"/>
            <a:ext cx="2104500" cy="139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0000"/>
                </a:solidFill>
              </a:rPr>
              <a:t>Brandon P Galm, Nidan Qiao, Anne Klibanski, Beverly M K Biller, Nicholas A Tritos, Accuracy of Laboratory Tests for the Diagnosis of Cushing Syndrome, The Journal of Clinical Endocrinology &amp; Metabolism, Volume 105, Issue 6, June 2020, Pages 2081–2094, https://doi.org/10.1210/clinem/dgaa105</a:t>
            </a:r>
            <a:endParaRPr sz="900">
              <a:solidFill>
                <a:srgbClr val="FF0000"/>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g6936f97bc35804a6_6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Initial treatment selection for medical therapy</a:t>
            </a:r>
            <a:endParaRPr/>
          </a:p>
        </p:txBody>
      </p:sp>
      <p:sp>
        <p:nvSpPr>
          <p:cNvPr id="922" name="Google Shape;922;g6936f97bc35804a6_69"/>
          <p:cNvSpPr txBox="1"/>
          <p:nvPr/>
        </p:nvSpPr>
        <p:spPr>
          <a:xfrm>
            <a:off x="888225" y="1408650"/>
            <a:ext cx="7232100" cy="2554515"/>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For patients with </a:t>
            </a:r>
            <a:r>
              <a:rPr lang="en-GB" dirty="0">
                <a:solidFill>
                  <a:srgbClr val="FF9900"/>
                </a:solidFill>
                <a:latin typeface="Lato"/>
                <a:ea typeface="Lato"/>
                <a:cs typeface="Lato"/>
                <a:sym typeface="Lato"/>
              </a:rPr>
              <a:t>severe disease</a:t>
            </a:r>
            <a:r>
              <a:rPr lang="en-GB" dirty="0">
                <a:latin typeface="Lato"/>
                <a:ea typeface="Lato"/>
                <a:cs typeface="Lato"/>
                <a:sym typeface="Lato"/>
              </a:rPr>
              <a:t>, </a:t>
            </a:r>
            <a:r>
              <a:rPr lang="en-GB" dirty="0">
                <a:solidFill>
                  <a:srgbClr val="FF9900"/>
                </a:solidFill>
                <a:latin typeface="Lato"/>
                <a:ea typeface="Lato"/>
                <a:cs typeface="Lato"/>
                <a:sym typeface="Lato"/>
              </a:rPr>
              <a:t>rapid normalisation</a:t>
            </a:r>
            <a:r>
              <a:rPr lang="en-GB" dirty="0">
                <a:latin typeface="Lato"/>
                <a:ea typeface="Lato"/>
                <a:cs typeface="Lato"/>
                <a:sym typeface="Lato"/>
              </a:rPr>
              <a:t> of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cortisol is the most important goal. With </a:t>
            </a:r>
            <a:r>
              <a:rPr lang="en-GB" dirty="0" err="1">
                <a:solidFill>
                  <a:srgbClr val="FF9900"/>
                </a:solidFill>
                <a:latin typeface="Lato"/>
                <a:ea typeface="Lato"/>
                <a:cs typeface="Lato"/>
                <a:sym typeface="Lato"/>
              </a:rPr>
              <a:t>osilodrostat</a:t>
            </a:r>
            <a:r>
              <a:rPr lang="en-GB" dirty="0">
                <a:latin typeface="Lato"/>
                <a:ea typeface="Lato"/>
                <a:cs typeface="Lato"/>
                <a:sym typeface="Lato"/>
              </a:rPr>
              <a:t> and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metyrapone</a:t>
            </a:r>
            <a:r>
              <a:rPr lang="en-GB" dirty="0">
                <a:latin typeface="Lato"/>
                <a:ea typeface="Lato"/>
                <a:cs typeface="Lato"/>
                <a:sym typeface="Lato"/>
              </a:rPr>
              <a:t>, response will typically be seen </a:t>
            </a:r>
            <a:r>
              <a:rPr lang="en-GB" dirty="0">
                <a:solidFill>
                  <a:srgbClr val="FF9900"/>
                </a:solidFill>
                <a:latin typeface="Lato"/>
                <a:ea typeface="Lato"/>
                <a:cs typeface="Lato"/>
                <a:sym typeface="Lato"/>
              </a:rPr>
              <a:t>within hours,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and with </a:t>
            </a:r>
            <a:r>
              <a:rPr lang="en-GB" dirty="0">
                <a:solidFill>
                  <a:srgbClr val="FF9900"/>
                </a:solidFill>
                <a:latin typeface="Lato"/>
                <a:ea typeface="Lato"/>
                <a:cs typeface="Lato"/>
                <a:sym typeface="Lato"/>
              </a:rPr>
              <a:t>ketoconazole</a:t>
            </a:r>
            <a:r>
              <a:rPr lang="en-GB" dirty="0">
                <a:latin typeface="Lato"/>
                <a:ea typeface="Lato"/>
                <a:cs typeface="Lato"/>
                <a:sym typeface="Lato"/>
              </a:rPr>
              <a:t> within </a:t>
            </a:r>
            <a:r>
              <a:rPr lang="en-GB" dirty="0">
                <a:solidFill>
                  <a:srgbClr val="FF9900"/>
                </a:solidFill>
                <a:latin typeface="Lato"/>
                <a:ea typeface="Lato"/>
                <a:cs typeface="Lato"/>
                <a:sym typeface="Lato"/>
              </a:rPr>
              <a:t>a few days</a:t>
            </a:r>
            <a:r>
              <a:rPr lang="en-GB" dirty="0">
                <a:latin typeface="Lato"/>
                <a:ea typeface="Lato"/>
                <a:cs typeface="Lato"/>
                <a:sym typeface="Lato"/>
              </a:rPr>
              <a:t>. </a:t>
            </a:r>
            <a:r>
              <a:rPr lang="en-GB" dirty="0">
                <a:solidFill>
                  <a:srgbClr val="FF9900"/>
                </a:solidFill>
                <a:latin typeface="Lato"/>
                <a:ea typeface="Lato"/>
                <a:cs typeface="Lato"/>
                <a:sym typeface="Lato"/>
              </a:rPr>
              <a:t>Intravenous</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etomidate</a:t>
            </a:r>
            <a:r>
              <a:rPr lang="en-GB" dirty="0">
                <a:latin typeface="Lato"/>
                <a:ea typeface="Lato"/>
                <a:cs typeface="Lato"/>
                <a:sym typeface="Lato"/>
              </a:rPr>
              <a:t> also works rapidly and could be used if the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patient </a:t>
            </a:r>
            <a:r>
              <a:rPr lang="en-GB" dirty="0">
                <a:solidFill>
                  <a:srgbClr val="FF9900"/>
                </a:solidFill>
                <a:latin typeface="Lato"/>
                <a:ea typeface="Lato"/>
                <a:cs typeface="Lato"/>
                <a:sym typeface="Lato"/>
              </a:rPr>
              <a:t>cannot take oral medications</a:t>
            </a:r>
            <a:r>
              <a:rPr lang="en-GB" dirty="0">
                <a:latin typeface="Lato"/>
                <a:ea typeface="Lato"/>
                <a:cs typeface="Lato"/>
                <a:sym typeface="Lato"/>
              </a:rPr>
              <a:t>. For patients with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severe </a:t>
            </a:r>
            <a:r>
              <a:rPr lang="en-GB" dirty="0" err="1">
                <a:solidFill>
                  <a:srgbClr val="FF9900"/>
                </a:solidFill>
                <a:latin typeface="Lato"/>
                <a:ea typeface="Lato"/>
                <a:cs typeface="Lato"/>
                <a:sym typeface="Lato"/>
              </a:rPr>
              <a:t>hypercortisolism</a:t>
            </a:r>
            <a:r>
              <a:rPr lang="en-GB" dirty="0">
                <a:latin typeface="Lato"/>
                <a:ea typeface="Lato"/>
                <a:cs typeface="Lato"/>
                <a:sym typeface="Lato"/>
              </a:rPr>
              <a:t>, </a:t>
            </a:r>
            <a:r>
              <a:rPr lang="en-GB" dirty="0">
                <a:solidFill>
                  <a:srgbClr val="FF9900"/>
                </a:solidFill>
                <a:latin typeface="Lato"/>
                <a:ea typeface="Lato"/>
                <a:cs typeface="Lato"/>
                <a:sym typeface="Lato"/>
              </a:rPr>
              <a:t>combinations</a:t>
            </a:r>
            <a:r>
              <a:rPr lang="en-GB" dirty="0">
                <a:latin typeface="Lato"/>
                <a:ea typeface="Lato"/>
                <a:cs typeface="Lato"/>
                <a:sym typeface="Lato"/>
              </a:rPr>
              <a:t> of </a:t>
            </a:r>
            <a:r>
              <a:rPr lang="en-GB" dirty="0" err="1">
                <a:latin typeface="Lato"/>
                <a:ea typeface="Lato"/>
                <a:cs typeface="Lato"/>
                <a:sym typeface="Lato"/>
              </a:rPr>
              <a:t>steroidogenesis</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inhibitors might be necessary. However, if </a:t>
            </a:r>
            <a:r>
              <a:rPr lang="en-GB" dirty="0" err="1">
                <a:latin typeface="Lato"/>
                <a:ea typeface="Lato"/>
                <a:cs typeface="Lato"/>
                <a:sym typeface="Lato"/>
              </a:rPr>
              <a:t>hypercortisolism</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 severe and not responsive to optimised medical therapy,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including combinations, </a:t>
            </a:r>
            <a:r>
              <a:rPr lang="en-GB" dirty="0">
                <a:solidFill>
                  <a:srgbClr val="FF9900"/>
                </a:solidFill>
                <a:latin typeface="Lato"/>
                <a:ea typeface="Lato"/>
                <a:cs typeface="Lato"/>
                <a:sym typeface="Lato"/>
              </a:rPr>
              <a:t>bilateral </a:t>
            </a:r>
            <a:r>
              <a:rPr lang="en-GB" dirty="0" err="1">
                <a:solidFill>
                  <a:srgbClr val="FF9900"/>
                </a:solidFill>
                <a:latin typeface="Lato"/>
                <a:ea typeface="Lato"/>
                <a:cs typeface="Lato"/>
                <a:sym typeface="Lato"/>
              </a:rPr>
              <a:t>adrenalectomy</a:t>
            </a:r>
            <a:r>
              <a:rPr lang="en-GB" dirty="0">
                <a:latin typeface="Lato"/>
                <a:ea typeface="Lato"/>
                <a:cs typeface="Lato"/>
                <a:sym typeface="Lato"/>
              </a:rPr>
              <a:t> should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 considered to avoid worsening outcomes</a:t>
            </a:r>
            <a:endParaRPr dirty="0">
              <a:latin typeface="Lato"/>
              <a:ea typeface="Lato"/>
              <a:cs typeface="Lato"/>
              <a:sym typeface="Lato"/>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g6936f97bc35804a6_7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57150" lvl="0" algn="l" rtl="0">
              <a:spcBef>
                <a:spcPts val="0"/>
              </a:spcBef>
              <a:spcAft>
                <a:spcPts val="0"/>
              </a:spcAft>
              <a:buClr>
                <a:schemeClr val="dk1"/>
              </a:buClr>
              <a:buSzPct val="100000"/>
            </a:pPr>
            <a:r>
              <a:rPr lang="en-GB">
                <a:solidFill>
                  <a:schemeClr val="dk1"/>
                </a:solidFill>
              </a:rPr>
              <a:t>Initial treatment selection for medical therapy</a:t>
            </a:r>
            <a:endParaRPr/>
          </a:p>
        </p:txBody>
      </p:sp>
      <p:sp>
        <p:nvSpPr>
          <p:cNvPr id="928" name="Google Shape;928;g6936f97bc35804a6_74"/>
          <p:cNvSpPr txBox="1"/>
          <p:nvPr/>
        </p:nvSpPr>
        <p:spPr>
          <a:xfrm>
            <a:off x="791784" y="1191186"/>
            <a:ext cx="7315200" cy="83096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Other </a:t>
            </a:r>
            <a:r>
              <a:rPr lang="en-GB">
                <a:solidFill>
                  <a:srgbClr val="FF9900"/>
                </a:solidFill>
                <a:latin typeface="Lato"/>
                <a:ea typeface="Lato"/>
                <a:cs typeface="Lato"/>
                <a:sym typeface="Lato"/>
              </a:rPr>
              <a:t>patient factors</a:t>
            </a:r>
            <a:r>
              <a:rPr lang="en-GB">
                <a:latin typeface="Lato"/>
                <a:ea typeface="Lato"/>
                <a:cs typeface="Lato"/>
                <a:sym typeface="Lato"/>
              </a:rPr>
              <a:t> can be important for initial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treatment selection. For example, </a:t>
            </a:r>
            <a:r>
              <a:rPr lang="en-GB">
                <a:solidFill>
                  <a:srgbClr val="FF9900"/>
                </a:solidFill>
                <a:latin typeface="Lato"/>
                <a:ea typeface="Lato"/>
                <a:cs typeface="Lato"/>
                <a:sym typeface="Lato"/>
              </a:rPr>
              <a:t>cabergoline</a:t>
            </a:r>
            <a:r>
              <a:rPr lang="en-GB">
                <a:latin typeface="Lato"/>
                <a:ea typeface="Lato"/>
                <a:cs typeface="Lato"/>
                <a:sym typeface="Lato"/>
              </a:rPr>
              <a:t> should not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be used in patients with a history of </a:t>
            </a:r>
            <a:r>
              <a:rPr lang="en-GB">
                <a:solidFill>
                  <a:srgbClr val="FF9900"/>
                </a:solidFill>
                <a:latin typeface="Lato"/>
                <a:ea typeface="Lato"/>
                <a:cs typeface="Lato"/>
                <a:sym typeface="Lato"/>
              </a:rPr>
              <a:t>bipolar or impulse</a:t>
            </a:r>
            <a:endParaRPr>
              <a:solidFill>
                <a:srgbClr val="FF9900"/>
              </a:solidFill>
              <a:latin typeface="Lato"/>
              <a:ea typeface="Lato"/>
              <a:cs typeface="Lato"/>
              <a:sym typeface="Lato"/>
            </a:endParaRPr>
          </a:p>
        </p:txBody>
      </p:sp>
      <p:sp>
        <p:nvSpPr>
          <p:cNvPr id="929" name="Google Shape;929;g6936f97bc35804a6_74"/>
          <p:cNvSpPr txBox="1"/>
          <p:nvPr/>
        </p:nvSpPr>
        <p:spPr>
          <a:xfrm>
            <a:off x="791775" y="1812550"/>
            <a:ext cx="72063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9900"/>
                </a:solidFill>
                <a:latin typeface="Lato"/>
                <a:ea typeface="Lato"/>
                <a:cs typeface="Lato"/>
                <a:sym typeface="Lato"/>
              </a:rPr>
              <a:t>control disorder</a:t>
            </a:r>
            <a:r>
              <a:rPr lang="en-GB" dirty="0">
                <a:latin typeface="Lato"/>
                <a:ea typeface="Lato"/>
                <a:cs typeface="Lato"/>
                <a:sym typeface="Lato"/>
              </a:rPr>
              <a:t>, but might be preferred in a young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woman </a:t>
            </a:r>
            <a:r>
              <a:rPr lang="en-GB" dirty="0">
                <a:solidFill>
                  <a:srgbClr val="FF9900"/>
                </a:solidFill>
                <a:latin typeface="Lato"/>
                <a:ea typeface="Lato"/>
                <a:cs typeface="Lato"/>
                <a:sym typeface="Lato"/>
              </a:rPr>
              <a:t>desiring pregnancy</a:t>
            </a:r>
            <a:r>
              <a:rPr lang="en-GB" dirty="0">
                <a:latin typeface="Lato"/>
                <a:ea typeface="Lato"/>
                <a:cs typeface="Lato"/>
                <a:sym typeface="Lato"/>
              </a:rPr>
              <a:t>. </a:t>
            </a:r>
            <a:r>
              <a:rPr lang="en-GB" dirty="0">
                <a:solidFill>
                  <a:srgbClr val="FF0000"/>
                </a:solidFill>
                <a:latin typeface="Lato"/>
                <a:ea typeface="Lato"/>
                <a:cs typeface="Lato"/>
                <a:sym typeface="Lato"/>
              </a:rPr>
              <a:t>Although none of these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drugs are specifically approved for use in pregnancy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metyrapone</a:t>
            </a:r>
            <a:r>
              <a:rPr lang="en-GB" dirty="0">
                <a:latin typeface="Lato"/>
                <a:ea typeface="Lato"/>
                <a:cs typeface="Lato"/>
                <a:sym typeface="Lato"/>
              </a:rPr>
              <a:t> might be considered with precautions in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selected women who are </a:t>
            </a:r>
            <a:r>
              <a:rPr lang="en-GB" dirty="0">
                <a:solidFill>
                  <a:srgbClr val="FF0000"/>
                </a:solidFill>
                <a:latin typeface="Lato"/>
                <a:ea typeface="Lato"/>
                <a:cs typeface="Lato"/>
                <a:sym typeface="Lato"/>
              </a:rPr>
              <a:t>pregnant</a:t>
            </a:r>
            <a:r>
              <a:rPr lang="en-GB" dirty="0">
                <a:latin typeface="Lato"/>
                <a:ea typeface="Lato"/>
                <a:cs typeface="Lato"/>
                <a:sym typeface="Lato"/>
              </a:rPr>
              <a:t>. In such cases, given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 higher normal cortisol levels </a:t>
            </a:r>
            <a:r>
              <a:rPr lang="en-GB" dirty="0">
                <a:solidFill>
                  <a:srgbClr val="FF9900"/>
                </a:solidFill>
                <a:latin typeface="Lato"/>
                <a:ea typeface="Lato"/>
                <a:cs typeface="Lato"/>
                <a:sym typeface="Lato"/>
              </a:rPr>
              <a:t>during pregnancy</a:t>
            </a:r>
            <a:r>
              <a:rPr lang="en-GB" dirty="0">
                <a:latin typeface="Lato"/>
                <a:ea typeface="Lato"/>
                <a:cs typeface="Lato"/>
                <a:sym typeface="Lato"/>
              </a:rPr>
              <a:t>, a </a:t>
            </a:r>
            <a:endParaRPr dirty="0">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higher cut-off target for cortisol (</a:t>
            </a:r>
            <a:r>
              <a:rPr lang="en-GB" dirty="0" err="1">
                <a:solidFill>
                  <a:srgbClr val="FF9900"/>
                </a:solidFill>
                <a:latin typeface="Lato"/>
                <a:ea typeface="Lato"/>
                <a:cs typeface="Lato"/>
                <a:sym typeface="Lato"/>
              </a:rPr>
              <a:t>eg</a:t>
            </a:r>
            <a:r>
              <a:rPr lang="en-GB" dirty="0">
                <a:solidFill>
                  <a:srgbClr val="FF9900"/>
                </a:solidFill>
                <a:latin typeface="Lato"/>
                <a:ea typeface="Lato"/>
                <a:cs typeface="Lato"/>
                <a:sym typeface="Lato"/>
              </a:rPr>
              <a:t>, 1·5×ULN) is used.</a:t>
            </a:r>
            <a:endParaRPr dirty="0">
              <a:solidFill>
                <a:srgbClr val="FF9900"/>
              </a:solidFill>
              <a:latin typeface="Lato"/>
              <a:ea typeface="Lato"/>
              <a:cs typeface="Lato"/>
              <a:sym typeface="Lato"/>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g6936f97bc35804a6_8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Initial treatment selection for medical therapy</a:t>
            </a:r>
            <a:endParaRPr/>
          </a:p>
        </p:txBody>
      </p:sp>
      <p:sp>
        <p:nvSpPr>
          <p:cNvPr id="935" name="Google Shape;935;g6936f97bc35804a6_80"/>
          <p:cNvSpPr txBox="1"/>
          <p:nvPr/>
        </p:nvSpPr>
        <p:spPr>
          <a:xfrm>
            <a:off x="711992" y="1173124"/>
            <a:ext cx="73152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0000"/>
                </a:solidFill>
                <a:latin typeface="Lato"/>
                <a:ea typeface="Lato"/>
                <a:cs typeface="Lato"/>
                <a:sym typeface="Lato"/>
              </a:rPr>
              <a:t>Mifepristone</a:t>
            </a:r>
            <a:r>
              <a:rPr lang="en-GB" dirty="0">
                <a:latin typeface="Lato"/>
                <a:ea typeface="Lato"/>
                <a:cs typeface="Lato"/>
                <a:sym typeface="Lato"/>
              </a:rPr>
              <a:t> </a:t>
            </a:r>
            <a:r>
              <a:rPr lang="en-GB" dirty="0">
                <a:solidFill>
                  <a:srgbClr val="FF9900"/>
                </a:solidFill>
                <a:latin typeface="Lato"/>
                <a:ea typeface="Lato"/>
                <a:cs typeface="Lato"/>
                <a:sym typeface="Lato"/>
              </a:rPr>
              <a:t>improves</a:t>
            </a:r>
            <a:r>
              <a:rPr lang="en-GB" dirty="0">
                <a:latin typeface="Lato"/>
                <a:ea typeface="Lato"/>
                <a:cs typeface="Lato"/>
                <a:sym typeface="Lato"/>
              </a:rPr>
              <a:t> key clinical features associated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with </a:t>
            </a:r>
            <a:r>
              <a:rPr lang="en-GB" dirty="0" err="1">
                <a:latin typeface="Lato"/>
                <a:ea typeface="Lato"/>
                <a:cs typeface="Lato"/>
                <a:sym typeface="Lato"/>
              </a:rPr>
              <a:t>hypercortisolism</a:t>
            </a:r>
            <a:r>
              <a:rPr lang="en-GB" dirty="0">
                <a:latin typeface="Lato"/>
                <a:ea typeface="Lato"/>
                <a:cs typeface="Lato"/>
                <a:sym typeface="Lato"/>
              </a:rPr>
              <a:t>, </a:t>
            </a:r>
            <a:r>
              <a:rPr lang="en-GB" dirty="0">
                <a:solidFill>
                  <a:srgbClr val="FF9900"/>
                </a:solidFill>
                <a:latin typeface="Lato"/>
                <a:ea typeface="Lato"/>
                <a:cs typeface="Lato"/>
                <a:sym typeface="Lato"/>
              </a:rPr>
              <a:t>specifically hyperglycaemia and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weight gain.</a:t>
            </a:r>
            <a:r>
              <a:rPr lang="en-GB" dirty="0">
                <a:latin typeface="Lato"/>
                <a:ea typeface="Lato"/>
                <a:cs typeface="Lato"/>
                <a:sym typeface="Lato"/>
              </a:rPr>
              <a:t> However, it could be challenging to use in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standard clinical practice, and often </a:t>
            </a:r>
            <a:r>
              <a:rPr lang="en-GB" dirty="0">
                <a:solidFill>
                  <a:srgbClr val="FF9900"/>
                </a:solidFill>
                <a:latin typeface="Lato"/>
                <a:ea typeface="Lato"/>
                <a:cs typeface="Lato"/>
                <a:sym typeface="Lato"/>
              </a:rPr>
              <a:t>worsens hypokalaemia</a:t>
            </a:r>
            <a:r>
              <a:rPr lang="en-GB" dirty="0">
                <a:latin typeface="Lato"/>
                <a:ea typeface="Lato"/>
                <a:cs typeface="Lato"/>
                <a:sym typeface="Lato"/>
              </a:rPr>
              <a:t>.</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There are </a:t>
            </a:r>
            <a:r>
              <a:rPr lang="en-GB" dirty="0">
                <a:solidFill>
                  <a:srgbClr val="FF0000"/>
                </a:solidFill>
                <a:latin typeface="Lato"/>
                <a:ea typeface="Lato"/>
                <a:cs typeface="Lato"/>
                <a:sym typeface="Lato"/>
              </a:rPr>
              <a:t>no reliable biochemical markers</a:t>
            </a:r>
            <a:r>
              <a:rPr lang="en-GB" dirty="0">
                <a:latin typeface="Lato"/>
                <a:ea typeface="Lato"/>
                <a:cs typeface="Lato"/>
                <a:sym typeface="Lato"/>
              </a:rPr>
              <a:t> for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monitoring cortisol</a:t>
            </a:r>
            <a:r>
              <a:rPr lang="en-GB" dirty="0">
                <a:latin typeface="Lato"/>
                <a:ea typeface="Lato"/>
                <a:cs typeface="Lato"/>
                <a:sym typeface="Lato"/>
              </a:rPr>
              <a:t> concentrations, increasing the risk of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adrenal insufficiency</a:t>
            </a:r>
            <a:r>
              <a:rPr lang="en-GB" dirty="0">
                <a:latin typeface="Lato"/>
                <a:ea typeface="Lato"/>
                <a:cs typeface="Lato"/>
                <a:sym typeface="Lato"/>
              </a:rPr>
              <a:t> due to overtreatment, and the </a:t>
            </a:r>
            <a:r>
              <a:rPr lang="en-GB" dirty="0">
                <a:solidFill>
                  <a:srgbClr val="FF9900"/>
                </a:solidFill>
                <a:latin typeface="Lato"/>
                <a:ea typeface="Lato"/>
                <a:cs typeface="Lato"/>
                <a:sym typeface="Lato"/>
              </a:rPr>
              <a:t>long</a:t>
            </a:r>
            <a:endParaRPr dirty="0">
              <a:solidFill>
                <a:srgbClr val="FF9900"/>
              </a:solidFill>
              <a:latin typeface="Lato"/>
              <a:ea typeface="Lato"/>
              <a:cs typeface="Lato"/>
              <a:sym typeface="Lato"/>
            </a:endParaRPr>
          </a:p>
        </p:txBody>
      </p:sp>
      <p:sp>
        <p:nvSpPr>
          <p:cNvPr id="936" name="Google Shape;936;g6936f97bc35804a6_80"/>
          <p:cNvSpPr txBox="1"/>
          <p:nvPr/>
        </p:nvSpPr>
        <p:spPr>
          <a:xfrm>
            <a:off x="711950" y="2747925"/>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9900"/>
                </a:solidFill>
                <a:latin typeface="Lato"/>
                <a:ea typeface="Lato"/>
                <a:cs typeface="Lato"/>
                <a:sym typeface="Lato"/>
              </a:rPr>
              <a:t>half-life of mifepristone</a:t>
            </a:r>
            <a:r>
              <a:rPr lang="en-GB">
                <a:latin typeface="Lato"/>
                <a:ea typeface="Lato"/>
                <a:cs typeface="Lato"/>
                <a:sym typeface="Lato"/>
              </a:rPr>
              <a:t> and its metabolite requires several</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solidFill>
                  <a:srgbClr val="FF9900"/>
                </a:solidFill>
                <a:latin typeface="Lato"/>
                <a:ea typeface="Lato"/>
                <a:cs typeface="Lato"/>
                <a:sym typeface="Lato"/>
              </a:rPr>
              <a:t>days of stress-dose glucocorticoid replacement</a:t>
            </a:r>
            <a:r>
              <a:rPr lang="en-GB">
                <a:latin typeface="Lato"/>
                <a:ea typeface="Lato"/>
                <a:cs typeface="Lato"/>
                <a:sym typeface="Lato"/>
              </a:rPr>
              <a:t>, preferably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solidFill>
                  <a:srgbClr val="FF0000"/>
                </a:solidFill>
                <a:latin typeface="Lato"/>
                <a:ea typeface="Lato"/>
                <a:cs typeface="Lato"/>
                <a:sym typeface="Lato"/>
              </a:rPr>
              <a:t>dexamethasone</a:t>
            </a:r>
            <a:r>
              <a:rPr lang="en-GB">
                <a:latin typeface="Lato"/>
                <a:ea typeface="Lato"/>
                <a:cs typeface="Lato"/>
                <a:sym typeface="Lato"/>
              </a:rPr>
              <a:t>, if adrenal insufficiency ensues</a:t>
            </a:r>
            <a:endParaRPr>
              <a:latin typeface="Lato"/>
              <a:ea typeface="Lato"/>
              <a:cs typeface="Lato"/>
              <a:sym typeface="Lato"/>
            </a:endParaRPr>
          </a:p>
        </p:txBody>
      </p:sp>
      <p:sp>
        <p:nvSpPr>
          <p:cNvPr id="937" name="Google Shape;937;g6936f97bc35804a6_80"/>
          <p:cNvSpPr txBox="1"/>
          <p:nvPr/>
        </p:nvSpPr>
        <p:spPr>
          <a:xfrm>
            <a:off x="711950" y="3194402"/>
            <a:ext cx="6942000" cy="14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,mifepristone should be used only by clinicians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with extensive </a:t>
            </a:r>
            <a:r>
              <a:rPr lang="en-GB">
                <a:solidFill>
                  <a:srgbClr val="FF0000"/>
                </a:solidFill>
                <a:latin typeface="Lato"/>
                <a:ea typeface="Lato"/>
                <a:cs typeface="Lato"/>
                <a:sym typeface="Lato"/>
              </a:rPr>
              <a:t>experience</a:t>
            </a:r>
            <a:r>
              <a:rPr lang="en-GB">
                <a:latin typeface="Lato"/>
                <a:ea typeface="Lato"/>
                <a:cs typeface="Lato"/>
                <a:sym typeface="Lato"/>
              </a:rPr>
              <a:t> in Cushing’s disease; it is also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important to counsel patients that </a:t>
            </a:r>
            <a:r>
              <a:rPr lang="en-GB">
                <a:solidFill>
                  <a:srgbClr val="FF9900"/>
                </a:solidFill>
                <a:latin typeface="Lato"/>
                <a:ea typeface="Lato"/>
                <a:cs typeface="Lato"/>
                <a:sym typeface="Lato"/>
              </a:rPr>
              <a:t>monitoring cortisol </a:t>
            </a:r>
            <a:endParaRPr>
              <a:solidFill>
                <a:srgbClr val="FF9900"/>
              </a:solidFill>
              <a:latin typeface="Lato"/>
              <a:ea typeface="Lato"/>
              <a:cs typeface="Lato"/>
              <a:sym typeface="Lato"/>
            </a:endParaRPr>
          </a:p>
          <a:p>
            <a:pPr marL="457200" lvl="0" indent="-317500" algn="l" rtl="0">
              <a:spcBef>
                <a:spcPts val="0"/>
              </a:spcBef>
              <a:spcAft>
                <a:spcPts val="0"/>
              </a:spcAft>
              <a:buSzPts val="1400"/>
              <a:buFont typeface="Lato"/>
              <a:buChar char="●"/>
            </a:pPr>
            <a:r>
              <a:rPr lang="en-GB">
                <a:solidFill>
                  <a:srgbClr val="FF0000"/>
                </a:solidFill>
                <a:latin typeface="Lato"/>
                <a:ea typeface="Lato"/>
                <a:cs typeface="Lato"/>
                <a:sym typeface="Lato"/>
              </a:rPr>
              <a:t>concentrations is not reliable</a:t>
            </a:r>
            <a:r>
              <a:rPr lang="en-GB">
                <a:latin typeface="Lato"/>
                <a:ea typeface="Lato"/>
                <a:cs typeface="Lato"/>
                <a:sym typeface="Lato"/>
              </a:rPr>
              <a:t>, especially for adrenal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insufficiency</a:t>
            </a:r>
            <a:endParaRPr>
              <a:latin typeface="Lato"/>
              <a:ea typeface="Lato"/>
              <a:cs typeface="Lato"/>
              <a:sym typeface="Lato"/>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6936f97bc35804a6_8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Initial treatment selection for medical therapy</a:t>
            </a:r>
            <a:endParaRPr/>
          </a:p>
        </p:txBody>
      </p:sp>
      <p:sp>
        <p:nvSpPr>
          <p:cNvPr id="943" name="Google Shape;943;g6936f97bc35804a6_87"/>
          <p:cNvSpPr txBox="1"/>
          <p:nvPr/>
        </p:nvSpPr>
        <p:spPr>
          <a:xfrm>
            <a:off x="702959" y="1339715"/>
            <a:ext cx="7315200" cy="320084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There are </a:t>
            </a:r>
            <a:r>
              <a:rPr lang="en-GB" dirty="0">
                <a:solidFill>
                  <a:srgbClr val="FF9900"/>
                </a:solidFill>
                <a:latin typeface="Lato"/>
                <a:ea typeface="Lato"/>
                <a:cs typeface="Lato"/>
                <a:sym typeface="Lato"/>
              </a:rPr>
              <a:t>few rigorous data</a:t>
            </a:r>
            <a:r>
              <a:rPr lang="en-GB" dirty="0">
                <a:latin typeface="Lato"/>
                <a:ea typeface="Lato"/>
                <a:cs typeface="Lato"/>
                <a:sym typeface="Lato"/>
              </a:rPr>
              <a:t> supporting specific </a:t>
            </a:r>
            <a:r>
              <a:rPr lang="en-GB" dirty="0">
                <a:solidFill>
                  <a:srgbClr val="FF9900"/>
                </a:solidFill>
                <a:latin typeface="Lato"/>
                <a:ea typeface="Lato"/>
                <a:cs typeface="Lato"/>
                <a:sym typeface="Lato"/>
              </a:rPr>
              <a:t>regimens</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for </a:t>
            </a:r>
            <a:r>
              <a:rPr lang="en-GB" dirty="0">
                <a:solidFill>
                  <a:srgbClr val="FF9900"/>
                </a:solidFill>
                <a:latin typeface="Lato"/>
                <a:ea typeface="Lato"/>
                <a:cs typeface="Lato"/>
                <a:sym typeface="Lato"/>
              </a:rPr>
              <a:t>combination</a:t>
            </a:r>
            <a:r>
              <a:rPr lang="en-GB" dirty="0">
                <a:latin typeface="Lato"/>
                <a:ea typeface="Lato"/>
                <a:cs typeface="Lato"/>
                <a:sym typeface="Lato"/>
              </a:rPr>
              <a:t> therapy, but several have been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described. Many experts consider combining </a:t>
            </a:r>
            <a:r>
              <a:rPr lang="en-GB" dirty="0">
                <a:solidFill>
                  <a:srgbClr val="FF9900"/>
                </a:solidFill>
                <a:latin typeface="Lato"/>
                <a:ea typeface="Lato"/>
                <a:cs typeface="Lato"/>
                <a:sym typeface="Lato"/>
              </a:rPr>
              <a:t>ketoconazole</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with </a:t>
            </a:r>
            <a:r>
              <a:rPr lang="en-GB" dirty="0" err="1">
                <a:solidFill>
                  <a:srgbClr val="FF9900"/>
                </a:solidFill>
                <a:latin typeface="Lato"/>
                <a:ea typeface="Lato"/>
                <a:cs typeface="Lato"/>
                <a:sym typeface="Lato"/>
              </a:rPr>
              <a:t>metyrapone</a:t>
            </a:r>
            <a:r>
              <a:rPr lang="en-GB" dirty="0">
                <a:latin typeface="Lato"/>
                <a:ea typeface="Lato"/>
                <a:cs typeface="Lato"/>
                <a:sym typeface="Lato"/>
              </a:rPr>
              <a:t> to </a:t>
            </a:r>
            <a:r>
              <a:rPr lang="en-GB" dirty="0">
                <a:solidFill>
                  <a:srgbClr val="FF9900"/>
                </a:solidFill>
                <a:latin typeface="Lato"/>
                <a:ea typeface="Lato"/>
                <a:cs typeface="Lato"/>
                <a:sym typeface="Lato"/>
              </a:rPr>
              <a:t>maximise adrenal blockade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when </a:t>
            </a:r>
            <a:r>
              <a:rPr lang="en-GB" dirty="0" err="1">
                <a:solidFill>
                  <a:srgbClr val="FF9900"/>
                </a:solidFill>
                <a:latin typeface="Lato"/>
                <a:ea typeface="Lato"/>
                <a:cs typeface="Lato"/>
                <a:sym typeface="Lato"/>
              </a:rPr>
              <a:t>monotherapy</a:t>
            </a:r>
            <a:r>
              <a:rPr lang="en-GB" dirty="0">
                <a:solidFill>
                  <a:srgbClr val="FF9900"/>
                </a:solidFill>
                <a:latin typeface="Lato"/>
                <a:ea typeface="Lato"/>
                <a:cs typeface="Lato"/>
                <a:sym typeface="Lato"/>
              </a:rPr>
              <a:t> is not effective</a:t>
            </a:r>
            <a:r>
              <a:rPr lang="en-GB" dirty="0">
                <a:latin typeface="Lato"/>
                <a:ea typeface="Lato"/>
                <a:cs typeface="Lato"/>
                <a:sym typeface="Lato"/>
              </a:rPr>
              <a:t> or to </a:t>
            </a:r>
            <a:r>
              <a:rPr lang="en-GB" dirty="0">
                <a:solidFill>
                  <a:srgbClr val="FF9900"/>
                </a:solidFill>
                <a:latin typeface="Lato"/>
                <a:ea typeface="Lato"/>
                <a:cs typeface="Lato"/>
                <a:sym typeface="Lato"/>
              </a:rPr>
              <a:t>allow lower doses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of both drugs,</a:t>
            </a:r>
            <a:r>
              <a:rPr lang="en-GB" dirty="0">
                <a:latin typeface="Lato"/>
                <a:ea typeface="Lato"/>
                <a:cs typeface="Lato"/>
                <a:sym typeface="Lato"/>
              </a:rPr>
              <a:t> although a </a:t>
            </a:r>
            <a:r>
              <a:rPr lang="en-GB" dirty="0" err="1">
                <a:latin typeface="Lato"/>
                <a:ea typeface="Lato"/>
                <a:cs typeface="Lato"/>
                <a:sym typeface="Lato"/>
              </a:rPr>
              <a:t>steroidogenesis</a:t>
            </a:r>
            <a:r>
              <a:rPr lang="en-GB" dirty="0">
                <a:latin typeface="Lato"/>
                <a:ea typeface="Lato"/>
                <a:cs typeface="Lato"/>
                <a:sym typeface="Lato"/>
              </a:rPr>
              <a:t> inhibitor plus a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tumour-targeting agent, such as </a:t>
            </a:r>
            <a:r>
              <a:rPr lang="en-GB" dirty="0">
                <a:solidFill>
                  <a:srgbClr val="FF9900"/>
                </a:solidFill>
                <a:latin typeface="Lato"/>
                <a:ea typeface="Lato"/>
                <a:cs typeface="Lato"/>
                <a:sym typeface="Lato"/>
              </a:rPr>
              <a:t>ketoconazole plus</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cabergoline</a:t>
            </a:r>
            <a:r>
              <a:rPr lang="en-GB" dirty="0">
                <a:latin typeface="Lato"/>
                <a:ea typeface="Lato"/>
                <a:cs typeface="Lato"/>
                <a:sym typeface="Lato"/>
              </a:rPr>
              <a:t>, is also a rational combination, </a:t>
            </a:r>
            <a:r>
              <a:rPr lang="en-GB" dirty="0">
                <a:solidFill>
                  <a:srgbClr val="FF9900"/>
                </a:solidFill>
                <a:latin typeface="Lato"/>
                <a:ea typeface="Lato"/>
                <a:cs typeface="Lato"/>
                <a:sym typeface="Lato"/>
              </a:rPr>
              <a:t>especially if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visible tumour is present</a:t>
            </a:r>
            <a:r>
              <a:rPr lang="en-GB" dirty="0">
                <a:latin typeface="Lato"/>
                <a:ea typeface="Lato"/>
                <a:cs typeface="Lato"/>
                <a:sym typeface="Lato"/>
              </a:rPr>
              <a:t>. Other combinations that could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 used include triplets of </a:t>
            </a:r>
            <a:r>
              <a:rPr lang="en-GB" dirty="0" err="1">
                <a:solidFill>
                  <a:srgbClr val="FF9900"/>
                </a:solidFill>
                <a:latin typeface="Lato"/>
                <a:ea typeface="Lato"/>
                <a:cs typeface="Lato"/>
                <a:sym typeface="Lato"/>
              </a:rPr>
              <a:t>cabergoline</a:t>
            </a:r>
            <a:r>
              <a:rPr lang="en-GB" dirty="0">
                <a:solidFill>
                  <a:srgbClr val="FF9900"/>
                </a:solidFill>
                <a:latin typeface="Lato"/>
                <a:ea typeface="Lato"/>
                <a:cs typeface="Lato"/>
                <a:sym typeface="Lato"/>
              </a:rPr>
              <a:t>, </a:t>
            </a:r>
            <a:r>
              <a:rPr lang="en-GB" dirty="0" err="1">
                <a:solidFill>
                  <a:srgbClr val="FF9900"/>
                </a:solidFill>
                <a:latin typeface="Lato"/>
                <a:ea typeface="Lato"/>
                <a:cs typeface="Lato"/>
                <a:sym typeface="Lato"/>
              </a:rPr>
              <a:t>pasireotide</a:t>
            </a:r>
            <a:r>
              <a:rPr lang="en-GB" dirty="0">
                <a:solidFill>
                  <a:srgbClr val="FF9900"/>
                </a:solidFill>
                <a:latin typeface="Lato"/>
                <a:ea typeface="Lato"/>
                <a:cs typeface="Lato"/>
                <a:sym typeface="Lato"/>
              </a:rPr>
              <a:t>, plus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ketoconazole</a:t>
            </a:r>
            <a:r>
              <a:rPr lang="en-GB" dirty="0">
                <a:latin typeface="Lato"/>
                <a:ea typeface="Lato"/>
                <a:cs typeface="Lato"/>
                <a:sym typeface="Lato"/>
              </a:rPr>
              <a:t>; and </a:t>
            </a:r>
            <a:r>
              <a:rPr lang="en-GB" dirty="0" err="1">
                <a:solidFill>
                  <a:srgbClr val="FF9900"/>
                </a:solidFill>
                <a:latin typeface="Lato"/>
                <a:ea typeface="Lato"/>
                <a:cs typeface="Lato"/>
                <a:sym typeface="Lato"/>
              </a:rPr>
              <a:t>metyrapone</a:t>
            </a:r>
            <a:r>
              <a:rPr lang="en-GB" dirty="0">
                <a:solidFill>
                  <a:srgbClr val="FF9900"/>
                </a:solidFill>
                <a:latin typeface="Lato"/>
                <a:ea typeface="Lato"/>
                <a:cs typeface="Lato"/>
                <a:sym typeface="Lato"/>
              </a:rPr>
              <a:t>, ketoconazole, plus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mitotane</a:t>
            </a:r>
            <a:r>
              <a:rPr lang="en-GB" dirty="0">
                <a:solidFill>
                  <a:srgbClr val="FF9900"/>
                </a:solidFill>
                <a:latin typeface="Lato"/>
                <a:ea typeface="Lato"/>
                <a:cs typeface="Lato"/>
                <a:sym typeface="Lato"/>
              </a:rPr>
              <a:t>.</a:t>
            </a:r>
            <a:r>
              <a:rPr lang="en-GB" dirty="0">
                <a:latin typeface="Lato"/>
                <a:ea typeface="Lato"/>
                <a:cs typeface="Lato"/>
                <a:sym typeface="Lato"/>
              </a:rPr>
              <a:t> Risk of potentiating adverse effects with </a:t>
            </a:r>
            <a:r>
              <a:rPr lang="en-GB" dirty="0">
                <a:solidFill>
                  <a:srgbClr val="FF9900"/>
                </a:solidFill>
                <a:latin typeface="Lato"/>
                <a:ea typeface="Lato"/>
                <a:cs typeface="Lato"/>
                <a:sym typeface="Lato"/>
              </a:rPr>
              <a:t>combination</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therapy, such as </a:t>
            </a:r>
            <a:r>
              <a:rPr lang="en-GB" dirty="0" err="1">
                <a:solidFill>
                  <a:srgbClr val="FF9900"/>
                </a:solidFill>
                <a:latin typeface="Lato"/>
                <a:ea typeface="Lato"/>
                <a:cs typeface="Lato"/>
                <a:sym typeface="Lato"/>
              </a:rPr>
              <a:t>QTc</a:t>
            </a:r>
            <a:r>
              <a:rPr lang="en-GB" dirty="0">
                <a:solidFill>
                  <a:srgbClr val="FF9900"/>
                </a:solidFill>
                <a:latin typeface="Lato"/>
                <a:ea typeface="Lato"/>
                <a:cs typeface="Lato"/>
                <a:sym typeface="Lato"/>
              </a:rPr>
              <a:t> prolongation</a:t>
            </a:r>
            <a:r>
              <a:rPr lang="en-GB" dirty="0">
                <a:latin typeface="Lato"/>
                <a:ea typeface="Lato"/>
                <a:cs typeface="Lato"/>
                <a:sym typeface="Lato"/>
              </a:rPr>
              <a:t>, should also be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considered.</a:t>
            </a:r>
            <a:endParaRPr dirty="0">
              <a:latin typeface="Lato"/>
              <a:ea typeface="Lato"/>
              <a:cs typeface="Lato"/>
              <a:sym typeface="Lato"/>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g6936f97bc35804a6_9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0000"/>
              </a:buClr>
              <a:buSzPts val="3000"/>
              <a:buFont typeface="Lato"/>
              <a:buChar char="●"/>
            </a:pPr>
            <a:r>
              <a:rPr lang="en-GB">
                <a:solidFill>
                  <a:srgbClr val="FF0000"/>
                </a:solidFill>
                <a:latin typeface="Lato"/>
                <a:ea typeface="Lato"/>
                <a:cs typeface="Lato"/>
                <a:sym typeface="Lato"/>
              </a:rPr>
              <a:t>Selecting an adrenal steroidogenesis inhibitor</a:t>
            </a:r>
            <a:endParaRPr/>
          </a:p>
        </p:txBody>
      </p:sp>
      <p:sp>
        <p:nvSpPr>
          <p:cNvPr id="949" name="Google Shape;949;g6936f97bc35804a6_92"/>
          <p:cNvSpPr txBox="1"/>
          <p:nvPr/>
        </p:nvSpPr>
        <p:spPr>
          <a:xfrm>
            <a:off x="658181" y="1896282"/>
            <a:ext cx="7315200" cy="463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800" b="1">
              <a:solidFill>
                <a:srgbClr val="FF0000"/>
              </a:solidFill>
              <a:latin typeface="Lato"/>
              <a:ea typeface="Lato"/>
              <a:cs typeface="Lato"/>
              <a:sym typeface="Lato"/>
            </a:endParaRPr>
          </a:p>
        </p:txBody>
      </p:sp>
      <p:sp>
        <p:nvSpPr>
          <p:cNvPr id="950" name="Google Shape;950;g6936f97bc35804a6_92"/>
          <p:cNvSpPr txBox="1"/>
          <p:nvPr/>
        </p:nvSpPr>
        <p:spPr>
          <a:xfrm>
            <a:off x="719737" y="1344156"/>
            <a:ext cx="7315200" cy="2769959"/>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The </a:t>
            </a:r>
            <a:r>
              <a:rPr lang="en-GB" dirty="0">
                <a:solidFill>
                  <a:srgbClr val="FF9900"/>
                </a:solidFill>
                <a:latin typeface="Lato"/>
                <a:ea typeface="Lato"/>
                <a:cs typeface="Lato"/>
                <a:sym typeface="Lato"/>
              </a:rPr>
              <a:t>longest clinical experience</a:t>
            </a:r>
            <a:r>
              <a:rPr lang="en-GB" dirty="0">
                <a:latin typeface="Lato"/>
                <a:ea typeface="Lato"/>
                <a:cs typeface="Lato"/>
                <a:sym typeface="Lato"/>
              </a:rPr>
              <a:t> for adrenal </a:t>
            </a:r>
            <a:r>
              <a:rPr lang="en-GB" dirty="0" err="1">
                <a:latin typeface="Lato"/>
                <a:ea typeface="Lato"/>
                <a:cs typeface="Lato"/>
                <a:sym typeface="Lato"/>
              </a:rPr>
              <a:t>steroidogenesis</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inhibitors is with </a:t>
            </a:r>
            <a:r>
              <a:rPr lang="en-GB" dirty="0">
                <a:solidFill>
                  <a:srgbClr val="FF0000"/>
                </a:solidFill>
                <a:latin typeface="Lato"/>
                <a:ea typeface="Lato"/>
                <a:cs typeface="Lato"/>
                <a:sym typeface="Lato"/>
              </a:rPr>
              <a:t>ketoconazole and </a:t>
            </a:r>
            <a:r>
              <a:rPr lang="en-GB" dirty="0" err="1">
                <a:solidFill>
                  <a:srgbClr val="FF0000"/>
                </a:solidFill>
                <a:latin typeface="Lato"/>
                <a:ea typeface="Lato"/>
                <a:cs typeface="Lato"/>
                <a:sym typeface="Lato"/>
              </a:rPr>
              <a:t>metyrapone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These agents are </a:t>
            </a:r>
            <a:r>
              <a:rPr lang="en-GB" dirty="0">
                <a:solidFill>
                  <a:srgbClr val="FF9900"/>
                </a:solidFill>
                <a:latin typeface="Lato"/>
                <a:ea typeface="Lato"/>
                <a:cs typeface="Lato"/>
                <a:sym typeface="Lato"/>
              </a:rPr>
              <a:t>approved</a:t>
            </a:r>
            <a:r>
              <a:rPr lang="en-GB" dirty="0">
                <a:latin typeface="Lato"/>
                <a:ea typeface="Lato"/>
                <a:cs typeface="Lato"/>
                <a:sym typeface="Lato"/>
              </a:rPr>
              <a:t> for use in Cushing’s disease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in Europe by the </a:t>
            </a:r>
            <a:r>
              <a:rPr lang="en-GB" dirty="0">
                <a:solidFill>
                  <a:srgbClr val="FF9900"/>
                </a:solidFill>
                <a:latin typeface="Lato"/>
                <a:ea typeface="Lato"/>
                <a:cs typeface="Lato"/>
                <a:sym typeface="Lato"/>
              </a:rPr>
              <a:t>EMA</a:t>
            </a:r>
            <a:r>
              <a:rPr lang="en-GB" dirty="0">
                <a:latin typeface="Lato"/>
                <a:ea typeface="Lato"/>
                <a:cs typeface="Lato"/>
                <a:sym typeface="Lato"/>
              </a:rPr>
              <a:t>, but </a:t>
            </a:r>
            <a:r>
              <a:rPr lang="en-GB" dirty="0">
                <a:solidFill>
                  <a:srgbClr val="FF9900"/>
                </a:solidFill>
                <a:latin typeface="Lato"/>
                <a:ea typeface="Lato"/>
                <a:cs typeface="Lato"/>
                <a:sym typeface="Lato"/>
              </a:rPr>
              <a:t>not</a:t>
            </a:r>
            <a:r>
              <a:rPr lang="en-GB" dirty="0">
                <a:latin typeface="Lato"/>
                <a:ea typeface="Lato"/>
                <a:cs typeface="Lato"/>
                <a:sym typeface="Lato"/>
              </a:rPr>
              <a:t> in the </a:t>
            </a:r>
            <a:r>
              <a:rPr lang="en-GB" dirty="0">
                <a:solidFill>
                  <a:srgbClr val="FF9900"/>
                </a:solidFill>
                <a:latin typeface="Lato"/>
                <a:ea typeface="Lato"/>
                <a:cs typeface="Lato"/>
                <a:sym typeface="Lato"/>
              </a:rPr>
              <a:t>USA</a:t>
            </a:r>
            <a:r>
              <a:rPr lang="en-GB" dirty="0">
                <a:latin typeface="Lato"/>
                <a:ea typeface="Lato"/>
                <a:cs typeface="Lato"/>
                <a:sym typeface="Lato"/>
              </a:rPr>
              <a:t> (where only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osilodrostat</a:t>
            </a:r>
            <a:r>
              <a:rPr lang="en-GB" dirty="0">
                <a:latin typeface="Lato"/>
                <a:ea typeface="Lato"/>
                <a:cs typeface="Lato"/>
                <a:sym typeface="Lato"/>
              </a:rPr>
              <a:t> </a:t>
            </a:r>
            <a:r>
              <a:rPr lang="en-GB" dirty="0">
                <a:solidFill>
                  <a:srgbClr val="FF9900"/>
                </a:solidFill>
                <a:latin typeface="Lato"/>
                <a:ea typeface="Lato"/>
                <a:cs typeface="Lato"/>
                <a:sym typeface="Lato"/>
              </a:rPr>
              <a:t>is approved</a:t>
            </a:r>
            <a:r>
              <a:rPr lang="en-GB" dirty="0">
                <a:latin typeface="Lato"/>
                <a:ea typeface="Lato"/>
                <a:cs typeface="Lato"/>
                <a:sym typeface="Lato"/>
              </a:rPr>
              <a:t> in this category by the FDA), and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they might not be available in some countries.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Ketoconazole</a:t>
            </a:r>
            <a:r>
              <a:rPr lang="en-GB" dirty="0">
                <a:latin typeface="Lato"/>
                <a:ea typeface="Lato"/>
                <a:cs typeface="Lato"/>
                <a:sym typeface="Lato"/>
              </a:rPr>
              <a:t> might be </a:t>
            </a:r>
            <a:r>
              <a:rPr lang="en-GB" dirty="0">
                <a:solidFill>
                  <a:srgbClr val="FF9900"/>
                </a:solidFill>
                <a:latin typeface="Lato"/>
                <a:ea typeface="Lato"/>
                <a:cs typeface="Lato"/>
                <a:sym typeface="Lato"/>
              </a:rPr>
              <a:t>favoured</a:t>
            </a:r>
            <a:r>
              <a:rPr lang="en-GB" dirty="0">
                <a:latin typeface="Lato"/>
                <a:ea typeface="Lato"/>
                <a:cs typeface="Lato"/>
                <a:sym typeface="Lato"/>
              </a:rPr>
              <a:t> for </a:t>
            </a:r>
            <a:r>
              <a:rPr lang="en-GB" dirty="0">
                <a:solidFill>
                  <a:srgbClr val="FF9900"/>
                </a:solidFill>
                <a:latin typeface="Lato"/>
                <a:ea typeface="Lato"/>
                <a:cs typeface="Lato"/>
                <a:sym typeface="Lato"/>
              </a:rPr>
              <a:t>ease of dose titration</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but it is often under-dosed for fear of inducing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hepatotoxicity</a:t>
            </a:r>
            <a:r>
              <a:rPr lang="en-GB" dirty="0">
                <a:latin typeface="Lato"/>
                <a:ea typeface="Lato"/>
                <a:cs typeface="Lato"/>
                <a:sym typeface="Lato"/>
              </a:rPr>
              <a:t>. </a:t>
            </a:r>
            <a:r>
              <a:rPr lang="en-GB" dirty="0">
                <a:solidFill>
                  <a:srgbClr val="FF9900"/>
                </a:solidFill>
                <a:latin typeface="Lato"/>
                <a:ea typeface="Lato"/>
                <a:cs typeface="Lato"/>
                <a:sym typeface="Lato"/>
              </a:rPr>
              <a:t>Liver function</a:t>
            </a:r>
            <a:r>
              <a:rPr lang="en-GB" dirty="0">
                <a:latin typeface="Lato"/>
                <a:ea typeface="Lato"/>
                <a:cs typeface="Lato"/>
                <a:sym typeface="Lato"/>
              </a:rPr>
              <a:t> tests should be regularly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monitored</a:t>
            </a:r>
            <a:r>
              <a:rPr lang="en-GB" dirty="0">
                <a:latin typeface="Lato"/>
                <a:ea typeface="Lato"/>
                <a:cs typeface="Lato"/>
                <a:sym typeface="Lato"/>
              </a:rPr>
              <a:t>, but treatment does not necessarily have to be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discontinued</a:t>
            </a:r>
            <a:r>
              <a:rPr lang="en-GB" dirty="0">
                <a:latin typeface="Lato"/>
                <a:ea typeface="Lato"/>
                <a:cs typeface="Lato"/>
                <a:sym typeface="Lato"/>
              </a:rPr>
              <a:t> if liver function tests are </a:t>
            </a:r>
            <a:r>
              <a:rPr lang="en-GB" dirty="0">
                <a:solidFill>
                  <a:srgbClr val="FF9900"/>
                </a:solidFill>
                <a:latin typeface="Lato"/>
                <a:ea typeface="Lato"/>
                <a:cs typeface="Lato"/>
                <a:sym typeface="Lato"/>
              </a:rPr>
              <a:t>mildly elevated</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yet stable</a:t>
            </a:r>
            <a:endParaRPr dirty="0">
              <a:latin typeface="Lato"/>
              <a:ea typeface="Lato"/>
              <a:cs typeface="Lato"/>
              <a:sym typeface="Lato"/>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g6936f97bc35804a6_9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rgbClr val="FF0000"/>
              </a:buClr>
              <a:buSzPct val="100000"/>
              <a:buFont typeface="Lato"/>
              <a:buChar char="●"/>
            </a:pPr>
            <a:r>
              <a:rPr lang="en-GB">
                <a:solidFill>
                  <a:srgbClr val="FF0000"/>
                </a:solidFill>
                <a:latin typeface="Lato"/>
                <a:ea typeface="Lato"/>
                <a:cs typeface="Lato"/>
                <a:sym typeface="Lato"/>
              </a:rPr>
              <a:t>Selecting an adrenal steroidogenesis inhibitor</a:t>
            </a:r>
            <a:endParaRPr/>
          </a:p>
        </p:txBody>
      </p:sp>
      <p:sp>
        <p:nvSpPr>
          <p:cNvPr id="956" name="Google Shape;956;g6936f97bc35804a6_98"/>
          <p:cNvSpPr txBox="1"/>
          <p:nvPr/>
        </p:nvSpPr>
        <p:spPr>
          <a:xfrm>
            <a:off x="728126" y="1209605"/>
            <a:ext cx="7315200" cy="2769959"/>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err="1">
                <a:solidFill>
                  <a:srgbClr val="FF9900"/>
                </a:solidFill>
                <a:latin typeface="Lato"/>
                <a:ea typeface="Lato"/>
                <a:cs typeface="Lato"/>
                <a:sym typeface="Lato"/>
              </a:rPr>
              <a:t>Osilodrostat</a:t>
            </a:r>
            <a:r>
              <a:rPr lang="en-GB" dirty="0">
                <a:latin typeface="Lato"/>
                <a:ea typeface="Lato"/>
                <a:cs typeface="Lato"/>
                <a:sym typeface="Lato"/>
              </a:rPr>
              <a:t> and </a:t>
            </a:r>
            <a:r>
              <a:rPr lang="en-GB" dirty="0" err="1">
                <a:solidFill>
                  <a:srgbClr val="FF9900"/>
                </a:solidFill>
                <a:latin typeface="Lato"/>
                <a:ea typeface="Lato"/>
                <a:cs typeface="Lato"/>
                <a:sym typeface="Lato"/>
              </a:rPr>
              <a:t>metyrapone</a:t>
            </a:r>
            <a:r>
              <a:rPr lang="en-GB" dirty="0">
                <a:latin typeface="Lato"/>
                <a:ea typeface="Lato"/>
                <a:cs typeface="Lato"/>
                <a:sym typeface="Lato"/>
              </a:rPr>
              <a:t> can induce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rapid control</a:t>
            </a:r>
            <a:r>
              <a:rPr lang="en-GB" dirty="0">
                <a:latin typeface="Lato"/>
                <a:ea typeface="Lato"/>
                <a:cs typeface="Lato"/>
                <a:sym typeface="Lato"/>
              </a:rPr>
              <a:t> in the majority of patients. They are </a:t>
            </a:r>
            <a:r>
              <a:rPr lang="en-GB" dirty="0">
                <a:solidFill>
                  <a:srgbClr val="FF9900"/>
                </a:solidFill>
                <a:latin typeface="Lato"/>
                <a:ea typeface="Lato"/>
                <a:cs typeface="Lato"/>
                <a:sym typeface="Lato"/>
              </a:rPr>
              <a:t>not</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limited</a:t>
            </a:r>
            <a:r>
              <a:rPr lang="en-GB" dirty="0">
                <a:latin typeface="Lato"/>
                <a:ea typeface="Lato"/>
                <a:cs typeface="Lato"/>
                <a:sym typeface="Lato"/>
              </a:rPr>
              <a:t> by monitoring of </a:t>
            </a:r>
            <a:r>
              <a:rPr lang="en-GB" dirty="0">
                <a:solidFill>
                  <a:srgbClr val="FF9900"/>
                </a:solidFill>
                <a:latin typeface="Lato"/>
                <a:ea typeface="Lato"/>
                <a:cs typeface="Lato"/>
                <a:sym typeface="Lato"/>
              </a:rPr>
              <a:t>liver function tests</a:t>
            </a:r>
            <a:r>
              <a:rPr lang="en-GB" dirty="0">
                <a:latin typeface="Lato"/>
                <a:ea typeface="Lato"/>
                <a:cs typeface="Lato"/>
                <a:sym typeface="Lato"/>
              </a:rPr>
              <a:t> and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hypogonadism</a:t>
            </a:r>
            <a:r>
              <a:rPr lang="en-GB" dirty="0">
                <a:latin typeface="Lato"/>
                <a:ea typeface="Lato"/>
                <a:cs typeface="Lato"/>
                <a:sym typeface="Lato"/>
              </a:rPr>
              <a:t> does not occur in </a:t>
            </a:r>
            <a:r>
              <a:rPr lang="en-GB" dirty="0">
                <a:solidFill>
                  <a:srgbClr val="FF9900"/>
                </a:solidFill>
                <a:latin typeface="Lato"/>
                <a:ea typeface="Lato"/>
                <a:cs typeface="Lato"/>
                <a:sym typeface="Lato"/>
              </a:rPr>
              <a:t>men</a:t>
            </a:r>
            <a:r>
              <a:rPr lang="en-GB" dirty="0">
                <a:latin typeface="Lato"/>
                <a:ea typeface="Lato"/>
                <a:cs typeface="Lato"/>
                <a:sym typeface="Lato"/>
              </a:rPr>
              <a:t>. It is expected that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0000"/>
                </a:solidFill>
                <a:latin typeface="Lato"/>
                <a:ea typeface="Lato"/>
                <a:cs typeface="Lato"/>
                <a:sym typeface="Lato"/>
              </a:rPr>
              <a:t>osilodrostat</a:t>
            </a:r>
            <a:r>
              <a:rPr lang="en-GB" dirty="0">
                <a:latin typeface="Lato"/>
                <a:ea typeface="Lato"/>
                <a:cs typeface="Lato"/>
                <a:sym typeface="Lato"/>
              </a:rPr>
              <a:t> will be </a:t>
            </a:r>
            <a:r>
              <a:rPr lang="en-GB" dirty="0">
                <a:solidFill>
                  <a:srgbClr val="FF0000"/>
                </a:solidFill>
                <a:latin typeface="Lato"/>
                <a:ea typeface="Lato"/>
                <a:cs typeface="Lato"/>
                <a:sym typeface="Lato"/>
              </a:rPr>
              <a:t>increasingly used</a:t>
            </a:r>
            <a:r>
              <a:rPr lang="en-GB" dirty="0">
                <a:latin typeface="Lato"/>
                <a:ea typeface="Lato"/>
                <a:cs typeface="Lato"/>
                <a:sym typeface="Lato"/>
              </a:rPr>
              <a:t> as it becomes </a:t>
            </a:r>
            <a:endParaRPr dirty="0">
              <a:latin typeface="Lato"/>
              <a:ea typeface="Lato"/>
              <a:cs typeface="Lato"/>
              <a:sym typeface="Lato"/>
            </a:endParaRPr>
          </a:p>
          <a:p>
            <a:pPr marL="139700" lvl="0" algn="l" rtl="0">
              <a:spcBef>
                <a:spcPts val="0"/>
              </a:spcBef>
              <a:spcAft>
                <a:spcPts val="0"/>
              </a:spcAft>
              <a:buSzPts val="1400"/>
            </a:pPr>
            <a:r>
              <a:rPr lang="en-GB" dirty="0" smtClean="0">
                <a:solidFill>
                  <a:srgbClr val="FF0000"/>
                </a:solidFill>
                <a:latin typeface="Lato"/>
                <a:ea typeface="Lato"/>
                <a:cs typeface="Lato"/>
                <a:sym typeface="Lato"/>
              </a:rPr>
              <a:t>widely </a:t>
            </a:r>
            <a:r>
              <a:rPr lang="en-GB" dirty="0">
                <a:solidFill>
                  <a:srgbClr val="FF0000"/>
                </a:solidFill>
                <a:latin typeface="Lato"/>
                <a:ea typeface="Lato"/>
                <a:cs typeface="Lato"/>
                <a:sym typeface="Lato"/>
              </a:rPr>
              <a:t>available</a:t>
            </a:r>
            <a:r>
              <a:rPr lang="en-GB" dirty="0">
                <a:latin typeface="Lato"/>
                <a:ea typeface="Lato"/>
                <a:cs typeface="Lato"/>
                <a:sym typeface="Lato"/>
              </a:rPr>
              <a:t> given its </a:t>
            </a:r>
            <a:r>
              <a:rPr lang="en-GB" dirty="0">
                <a:solidFill>
                  <a:srgbClr val="FF0000"/>
                </a:solidFill>
                <a:latin typeface="Lato"/>
                <a:ea typeface="Lato"/>
                <a:cs typeface="Lato"/>
                <a:sym typeface="Lato"/>
              </a:rPr>
              <a:t>high efficacy</a:t>
            </a:r>
            <a:r>
              <a:rPr lang="en-GB" dirty="0">
                <a:latin typeface="Lato"/>
                <a:ea typeface="Lato"/>
                <a:cs typeface="Lato"/>
                <a:sym typeface="Lato"/>
              </a:rPr>
              <a:t> and </a:t>
            </a:r>
            <a:r>
              <a:rPr lang="en-GB" dirty="0">
                <a:solidFill>
                  <a:srgbClr val="FF0000"/>
                </a:solidFill>
                <a:latin typeface="Lato"/>
                <a:ea typeface="Lato"/>
                <a:cs typeface="Lato"/>
                <a:sym typeface="Lato"/>
              </a:rPr>
              <a:t>twice-daily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dosing. It is necessary to </a:t>
            </a:r>
            <a:r>
              <a:rPr lang="en-GB" dirty="0">
                <a:solidFill>
                  <a:srgbClr val="FF0000"/>
                </a:solidFill>
                <a:latin typeface="Lato"/>
                <a:ea typeface="Lato"/>
                <a:cs typeface="Lato"/>
                <a:sym typeface="Lato"/>
              </a:rPr>
              <a:t>monitor</a:t>
            </a:r>
            <a:r>
              <a:rPr lang="en-GB" dirty="0">
                <a:latin typeface="Lato"/>
                <a:ea typeface="Lato"/>
                <a:cs typeface="Lato"/>
                <a:sym typeface="Lato"/>
              </a:rPr>
              <a:t> for </a:t>
            </a:r>
            <a:r>
              <a:rPr lang="en-GB" dirty="0">
                <a:solidFill>
                  <a:srgbClr val="FF0000"/>
                </a:solidFill>
                <a:latin typeface="Lato"/>
                <a:ea typeface="Lato"/>
                <a:cs typeface="Lato"/>
                <a:sym typeface="Lato"/>
              </a:rPr>
              <a:t>adrenal insufficiency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and </a:t>
            </a:r>
            <a:r>
              <a:rPr lang="en-GB" dirty="0" err="1">
                <a:solidFill>
                  <a:srgbClr val="FF0000"/>
                </a:solidFill>
                <a:latin typeface="Lato"/>
                <a:ea typeface="Lato"/>
                <a:cs typeface="Lato"/>
                <a:sym typeface="Lato"/>
              </a:rPr>
              <a:t>osilodrostat</a:t>
            </a:r>
            <a:r>
              <a:rPr lang="en-GB" dirty="0">
                <a:solidFill>
                  <a:srgbClr val="FF0000"/>
                </a:solidFill>
                <a:latin typeface="Lato"/>
                <a:ea typeface="Lato"/>
                <a:cs typeface="Lato"/>
                <a:sym typeface="Lato"/>
              </a:rPr>
              <a:t> effects on androgens</a:t>
            </a:r>
            <a:r>
              <a:rPr lang="en-GB" dirty="0">
                <a:latin typeface="Lato"/>
                <a:ea typeface="Lato"/>
                <a:cs typeface="Lato"/>
                <a:sym typeface="Lato"/>
              </a:rPr>
              <a:t>, but whether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treatment selection should be based on </a:t>
            </a:r>
            <a:r>
              <a:rPr lang="en-GB" dirty="0">
                <a:solidFill>
                  <a:srgbClr val="FF0000"/>
                </a:solidFill>
                <a:latin typeface="Lato"/>
                <a:ea typeface="Lato"/>
                <a:cs typeface="Lato"/>
                <a:sym typeface="Lato"/>
              </a:rPr>
              <a:t>patient sex</a:t>
            </a:r>
            <a:r>
              <a:rPr lang="en-GB" dirty="0">
                <a:latin typeface="Lato"/>
                <a:ea typeface="Lato"/>
                <a:cs typeface="Lato"/>
                <a:sym typeface="Lato"/>
              </a:rPr>
              <a:t> in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long-term treatment</a:t>
            </a:r>
            <a:r>
              <a:rPr lang="en-GB" dirty="0">
                <a:latin typeface="Lato"/>
                <a:ea typeface="Lato"/>
                <a:cs typeface="Lato"/>
                <a:sym typeface="Lato"/>
              </a:rPr>
              <a:t> is </a:t>
            </a:r>
            <a:r>
              <a:rPr lang="en-GB" dirty="0">
                <a:solidFill>
                  <a:srgbClr val="FF0000"/>
                </a:solidFill>
                <a:latin typeface="Lato"/>
                <a:ea typeface="Lato"/>
                <a:cs typeface="Lato"/>
                <a:sym typeface="Lato"/>
              </a:rPr>
              <a:t>not yet known</a:t>
            </a:r>
            <a:r>
              <a:rPr lang="en-GB" dirty="0">
                <a:latin typeface="Lato"/>
                <a:ea typeface="Lato"/>
                <a:cs typeface="Lato"/>
                <a:sym typeface="Lato"/>
              </a:rPr>
              <a:t>. </a:t>
            </a:r>
            <a:r>
              <a:rPr lang="en-GB" dirty="0" err="1">
                <a:solidFill>
                  <a:srgbClr val="FF9900"/>
                </a:solidFill>
                <a:latin typeface="Lato"/>
                <a:ea typeface="Lato"/>
                <a:cs typeface="Lato"/>
                <a:sym typeface="Lato"/>
              </a:rPr>
              <a:t>Mitotane</a:t>
            </a:r>
            <a:r>
              <a:rPr lang="en-GB" dirty="0">
                <a:latin typeface="Lato"/>
                <a:ea typeface="Lato"/>
                <a:cs typeface="Lato"/>
                <a:sym typeface="Lato"/>
              </a:rPr>
              <a:t>, </a:t>
            </a:r>
            <a:r>
              <a:rPr lang="en-GB" dirty="0">
                <a:solidFill>
                  <a:srgbClr val="FF9900"/>
                </a:solidFill>
                <a:latin typeface="Lato"/>
                <a:ea typeface="Lato"/>
                <a:cs typeface="Lato"/>
                <a:sym typeface="Lato"/>
              </a:rPr>
              <a:t>rarely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used for patients with Cushing’s disease in most centres,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has a </a:t>
            </a:r>
            <a:r>
              <a:rPr lang="en-GB" dirty="0">
                <a:solidFill>
                  <a:srgbClr val="FF9900"/>
                </a:solidFill>
                <a:latin typeface="Lato"/>
                <a:ea typeface="Lato"/>
                <a:cs typeface="Lato"/>
                <a:sym typeface="Lato"/>
              </a:rPr>
              <a:t>slower onset of action</a:t>
            </a:r>
            <a:r>
              <a:rPr lang="en-GB" dirty="0">
                <a:latin typeface="Lato"/>
                <a:ea typeface="Lato"/>
                <a:cs typeface="Lato"/>
                <a:sym typeface="Lato"/>
              </a:rPr>
              <a:t>.</a:t>
            </a:r>
            <a:endParaRPr dirty="0">
              <a:latin typeface="Lato"/>
              <a:ea typeface="Lato"/>
              <a:cs typeface="Lato"/>
              <a:sym typeface="Lato"/>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g6936f97bc35804a6_10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rgbClr val="FF0000"/>
              </a:buClr>
              <a:buSzPct val="100000"/>
              <a:buFont typeface="Lato"/>
              <a:buChar char="●"/>
            </a:pPr>
            <a:r>
              <a:rPr lang="en-GB">
                <a:solidFill>
                  <a:srgbClr val="FF0000"/>
                </a:solidFill>
                <a:latin typeface="Lato"/>
                <a:ea typeface="Lato"/>
                <a:cs typeface="Lato"/>
                <a:sym typeface="Lato"/>
              </a:rPr>
              <a:t>Selecting an adrenal steroidogenesis inhibitor</a:t>
            </a:r>
            <a:endParaRPr/>
          </a:p>
        </p:txBody>
      </p:sp>
      <p:sp>
        <p:nvSpPr>
          <p:cNvPr id="962" name="Google Shape;962;g6936f97bc35804a6_10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963" name="Google Shape;963;g6936f97bc35804a6_10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964" name="Google Shape;964;g6936f97bc35804a6_103"/>
          <p:cNvSpPr txBox="1"/>
          <p:nvPr/>
        </p:nvSpPr>
        <p:spPr>
          <a:xfrm>
            <a:off x="699998" y="1141841"/>
            <a:ext cx="7315200" cy="2123628"/>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9900"/>
                </a:solidFill>
                <a:latin typeface="Lato"/>
                <a:ea typeface="Lato"/>
                <a:cs typeface="Lato"/>
                <a:sym typeface="Lato"/>
              </a:rPr>
              <a:t>A block-and-replace regimen</a:t>
            </a:r>
            <a:r>
              <a:rPr lang="en-GB" dirty="0">
                <a:latin typeface="Lato"/>
                <a:ea typeface="Lato"/>
                <a:cs typeface="Lato"/>
                <a:sym typeface="Lato"/>
              </a:rPr>
              <a:t> could be considered for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patients with </a:t>
            </a:r>
            <a:r>
              <a:rPr lang="en-GB" dirty="0">
                <a:solidFill>
                  <a:srgbClr val="FF9900"/>
                </a:solidFill>
                <a:latin typeface="Lato"/>
                <a:ea typeface="Lato"/>
                <a:cs typeface="Lato"/>
                <a:sym typeface="Lato"/>
              </a:rPr>
              <a:t>severe disease or cyclical Cushing’s</a:t>
            </a:r>
            <a:r>
              <a:rPr lang="en-GB" dirty="0">
                <a:latin typeface="Lato"/>
                <a:ea typeface="Lato"/>
                <a:cs typeface="Lato"/>
                <a:sym typeface="Lato"/>
              </a:rPr>
              <a:t> syndrome,</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and in patients</a:t>
            </a:r>
            <a:r>
              <a:rPr lang="en-GB" dirty="0">
                <a:solidFill>
                  <a:srgbClr val="FF9900"/>
                </a:solidFill>
                <a:latin typeface="Lato"/>
                <a:ea typeface="Lato"/>
                <a:cs typeface="Lato"/>
                <a:sym typeface="Lato"/>
              </a:rPr>
              <a:t> ineligible for surgery</a:t>
            </a:r>
            <a:r>
              <a:rPr lang="en-GB" dirty="0">
                <a:latin typeface="Lato"/>
                <a:ea typeface="Lato"/>
                <a:cs typeface="Lato"/>
                <a:sym typeface="Lato"/>
              </a:rPr>
              <a:t>. This might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 a particularly useful approach if </a:t>
            </a:r>
            <a:r>
              <a:rPr lang="en-GB" dirty="0">
                <a:solidFill>
                  <a:srgbClr val="FF9900"/>
                </a:solidFill>
                <a:latin typeface="Lato"/>
                <a:ea typeface="Lato"/>
                <a:cs typeface="Lato"/>
                <a:sym typeface="Lato"/>
              </a:rPr>
              <a:t>monitoring visits</a:t>
            </a:r>
            <a:r>
              <a:rPr lang="en-GB" dirty="0">
                <a:latin typeface="Lato"/>
                <a:ea typeface="Lato"/>
                <a:cs typeface="Lato"/>
                <a:sym typeface="Lato"/>
              </a:rPr>
              <a:t> are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infrequent because of </a:t>
            </a:r>
            <a:r>
              <a:rPr lang="en-GB" dirty="0">
                <a:solidFill>
                  <a:srgbClr val="FF9900"/>
                </a:solidFill>
                <a:latin typeface="Lato"/>
                <a:ea typeface="Lato"/>
                <a:cs typeface="Lato"/>
                <a:sym typeface="Lato"/>
              </a:rPr>
              <a:t>external factors</a:t>
            </a:r>
            <a:r>
              <a:rPr lang="en-GB" dirty="0">
                <a:latin typeface="Lato"/>
                <a:ea typeface="Lato"/>
                <a:cs typeface="Lato"/>
                <a:sym typeface="Lato"/>
              </a:rPr>
              <a:t> such as the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COVID-19 pandemic</a:t>
            </a:r>
            <a:r>
              <a:rPr lang="en-GB" dirty="0">
                <a:latin typeface="Lato"/>
                <a:ea typeface="Lato"/>
                <a:cs typeface="Lato"/>
                <a:sym typeface="Lato"/>
              </a:rPr>
              <a:t>, </a:t>
            </a:r>
            <a:r>
              <a:rPr lang="en-GB" dirty="0">
                <a:solidFill>
                  <a:srgbClr val="FF9900"/>
                </a:solidFill>
                <a:latin typeface="Lato"/>
                <a:ea typeface="Lato"/>
                <a:cs typeface="Lato"/>
                <a:sym typeface="Lato"/>
              </a:rPr>
              <a:t>lack of transportation</a:t>
            </a:r>
            <a:r>
              <a:rPr lang="en-GB" dirty="0">
                <a:latin typeface="Lato"/>
                <a:ea typeface="Lato"/>
                <a:cs typeface="Lato"/>
                <a:sym typeface="Lato"/>
              </a:rPr>
              <a:t>, or other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issues. </a:t>
            </a:r>
            <a:r>
              <a:rPr lang="en-GB" dirty="0">
                <a:solidFill>
                  <a:srgbClr val="FF0000"/>
                </a:solidFill>
                <a:latin typeface="Lato"/>
                <a:ea typeface="Lato"/>
                <a:cs typeface="Lato"/>
                <a:sym typeface="Lato"/>
              </a:rPr>
              <a:t>Caution</a:t>
            </a:r>
            <a:r>
              <a:rPr lang="en-GB" dirty="0">
                <a:latin typeface="Lato"/>
                <a:ea typeface="Lato"/>
                <a:cs typeface="Lato"/>
                <a:sym typeface="Lato"/>
              </a:rPr>
              <a:t> is needed to avoid </a:t>
            </a:r>
            <a:r>
              <a:rPr lang="en-GB" dirty="0">
                <a:solidFill>
                  <a:srgbClr val="FF0000"/>
                </a:solidFill>
                <a:latin typeface="Lato"/>
                <a:ea typeface="Lato"/>
                <a:cs typeface="Lato"/>
                <a:sym typeface="Lato"/>
              </a:rPr>
              <a:t>glucocorticoid </a:t>
            </a:r>
            <a:r>
              <a:rPr lang="en-GB" dirty="0" err="1">
                <a:solidFill>
                  <a:srgbClr val="FF0000"/>
                </a:solidFill>
                <a:latin typeface="Lato"/>
                <a:ea typeface="Lato"/>
                <a:cs typeface="Lato"/>
                <a:sym typeface="Lato"/>
              </a:rPr>
              <a:t>overreplacement</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and inducing iatrogenic Cushing’s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syndrome</a:t>
            </a:r>
            <a:endParaRPr dirty="0">
              <a:latin typeface="Lato"/>
              <a:ea typeface="Lato"/>
              <a:cs typeface="Lato"/>
              <a:sym typeface="Lato"/>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g23fadd66d31b7445_1"/>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Monitoring response to medical therapy</a:t>
            </a:r>
            <a:endParaRPr>
              <a:solidFill>
                <a:schemeClr val="dk1"/>
              </a:solidFill>
            </a:endParaRPr>
          </a:p>
        </p:txBody>
      </p:sp>
      <p:sp>
        <p:nvSpPr>
          <p:cNvPr id="970" name="Google Shape;970;g23fadd66d31b7445_1"/>
          <p:cNvSpPr txBox="1"/>
          <p:nvPr/>
        </p:nvSpPr>
        <p:spPr>
          <a:xfrm>
            <a:off x="617325" y="1322824"/>
            <a:ext cx="7317900" cy="2769959"/>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For all patients, </a:t>
            </a:r>
            <a:r>
              <a:rPr lang="en-GB" dirty="0">
                <a:solidFill>
                  <a:srgbClr val="FF9900"/>
                </a:solidFill>
                <a:latin typeface="Lato"/>
                <a:ea typeface="Lato"/>
                <a:cs typeface="Lato"/>
                <a:sym typeface="Lato"/>
              </a:rPr>
              <a:t>regular monitoring</a:t>
            </a:r>
            <a:r>
              <a:rPr lang="en-GB" dirty="0">
                <a:latin typeface="Lato"/>
                <a:ea typeface="Lato"/>
                <a:cs typeface="Lato"/>
                <a:sym typeface="Lato"/>
              </a:rPr>
              <a:t> for treatment efficacy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 required, including </a:t>
            </a:r>
            <a:r>
              <a:rPr lang="en-GB" dirty="0">
                <a:solidFill>
                  <a:srgbClr val="FF9900"/>
                </a:solidFill>
                <a:latin typeface="Lato"/>
                <a:ea typeface="Lato"/>
                <a:cs typeface="Lato"/>
                <a:sym typeface="Lato"/>
              </a:rPr>
              <a:t>measures of cortisol (except with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mifepristone) </a:t>
            </a:r>
            <a:r>
              <a:rPr lang="en-GB" dirty="0">
                <a:latin typeface="Lato"/>
                <a:ea typeface="Lato"/>
                <a:cs typeface="Lato"/>
                <a:sym typeface="Lato"/>
              </a:rPr>
              <a:t>and patient </a:t>
            </a:r>
            <a:r>
              <a:rPr lang="en-GB" dirty="0">
                <a:solidFill>
                  <a:srgbClr val="FF9900"/>
                </a:solidFill>
                <a:latin typeface="Lato"/>
                <a:ea typeface="Lato"/>
                <a:cs typeface="Lato"/>
                <a:sym typeface="Lato"/>
              </a:rPr>
              <a:t>symptoms</a:t>
            </a:r>
            <a:r>
              <a:rPr lang="en-GB" dirty="0">
                <a:latin typeface="Lato"/>
                <a:ea typeface="Lato"/>
                <a:cs typeface="Lato"/>
                <a:sym typeface="Lato"/>
              </a:rPr>
              <a:t> and </a:t>
            </a:r>
            <a:r>
              <a:rPr lang="en-GB" dirty="0">
                <a:solidFill>
                  <a:srgbClr val="FF9900"/>
                </a:solidFill>
                <a:latin typeface="Lato"/>
                <a:ea typeface="Lato"/>
                <a:cs typeface="Lato"/>
                <a:sym typeface="Lato"/>
              </a:rPr>
              <a:t>comorbidities</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especially </a:t>
            </a:r>
            <a:r>
              <a:rPr lang="en-GB" dirty="0">
                <a:solidFill>
                  <a:srgbClr val="FF9900"/>
                </a:solidFill>
                <a:latin typeface="Lato"/>
                <a:ea typeface="Lato"/>
                <a:cs typeface="Lato"/>
                <a:sym typeface="Lato"/>
              </a:rPr>
              <a:t>weight, glycaemia, and blood pressure</a:t>
            </a:r>
            <a:r>
              <a:rPr lang="en-GB" dirty="0">
                <a:latin typeface="Lato"/>
                <a:ea typeface="Lato"/>
                <a:cs typeface="Lato"/>
                <a:sym typeface="Lato"/>
              </a:rPr>
              <a:t>. In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addition, </a:t>
            </a:r>
            <a:r>
              <a:rPr lang="en-GB" dirty="0">
                <a:solidFill>
                  <a:srgbClr val="FF9900"/>
                </a:solidFill>
                <a:latin typeface="Lato"/>
                <a:ea typeface="Lato"/>
                <a:cs typeface="Lato"/>
                <a:sym typeface="Lato"/>
              </a:rPr>
              <a:t>quality of life is important to take into account</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preferably through patient-reported outcomes. </a:t>
            </a:r>
            <a:r>
              <a:rPr lang="en-GB" dirty="0">
                <a:solidFill>
                  <a:srgbClr val="FF9900"/>
                </a:solidFill>
                <a:latin typeface="Lato"/>
                <a:ea typeface="Lato"/>
                <a:cs typeface="Lato"/>
                <a:sym typeface="Lato"/>
              </a:rPr>
              <a:t>Cortisol</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concentrations are often measured by </a:t>
            </a:r>
            <a:r>
              <a:rPr lang="en-GB" dirty="0">
                <a:solidFill>
                  <a:srgbClr val="FF9900"/>
                </a:solidFill>
                <a:latin typeface="Lato"/>
                <a:ea typeface="Lato"/>
                <a:cs typeface="Lato"/>
                <a:sym typeface="Lato"/>
              </a:rPr>
              <a:t>UFC</a:t>
            </a:r>
            <a:r>
              <a:rPr lang="en-GB" dirty="0">
                <a:latin typeface="Lato"/>
                <a:ea typeface="Lato"/>
                <a:cs typeface="Lato"/>
                <a:sym typeface="Lato"/>
              </a:rPr>
              <a:t>; notably, this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test is not useful for diagnosis of adrenal insufficiency. </a:t>
            </a:r>
            <a:endParaRPr dirty="0">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Morning cortisol, LNSC, or both could be used as an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alternative</a:t>
            </a:r>
            <a:r>
              <a:rPr lang="en-GB" dirty="0">
                <a:latin typeface="Lato"/>
                <a:ea typeface="Lato"/>
                <a:cs typeface="Lato"/>
                <a:sym typeface="Lato"/>
              </a:rPr>
              <a:t>, </a:t>
            </a:r>
            <a:r>
              <a:rPr lang="en-GB" dirty="0">
                <a:solidFill>
                  <a:srgbClr val="FF0000"/>
                </a:solidFill>
                <a:latin typeface="Lato"/>
                <a:ea typeface="Lato"/>
                <a:cs typeface="Lato"/>
                <a:sym typeface="Lato"/>
              </a:rPr>
              <a:t>but because of the loss of circadian rhythm, it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is unclear whether targeting diurnal secretion alone is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meaningful</a:t>
            </a:r>
            <a:endParaRPr dirty="0">
              <a:solidFill>
                <a:srgbClr val="FF0000"/>
              </a:solidFill>
              <a:latin typeface="Lato"/>
              <a:ea typeface="Lato"/>
              <a:cs typeface="Lato"/>
              <a:sym typeface="Lato"/>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23fadd66d31b7445_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rPr>
              <a:t>Monitoring response to medical therapy</a:t>
            </a:r>
            <a:endParaRPr/>
          </a:p>
        </p:txBody>
      </p:sp>
      <p:sp>
        <p:nvSpPr>
          <p:cNvPr id="976" name="Google Shape;976;g23fadd66d31b7445_6"/>
          <p:cNvSpPr txBox="1"/>
          <p:nvPr/>
        </p:nvSpPr>
        <p:spPr>
          <a:xfrm>
            <a:off x="494223" y="1408799"/>
            <a:ext cx="7315200" cy="2123628"/>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Nevertheless, </a:t>
            </a:r>
            <a:r>
              <a:rPr lang="en-GB" dirty="0">
                <a:solidFill>
                  <a:srgbClr val="FF9900"/>
                </a:solidFill>
                <a:latin typeface="Lato"/>
                <a:ea typeface="Lato"/>
                <a:cs typeface="Lato"/>
                <a:sym typeface="Lato"/>
              </a:rPr>
              <a:t>morning cortisol</a:t>
            </a:r>
            <a:r>
              <a:rPr lang="en-GB" dirty="0">
                <a:latin typeface="Lato"/>
                <a:ea typeface="Lato"/>
                <a:cs typeface="Lato"/>
                <a:sym typeface="Lato"/>
              </a:rPr>
              <a:t> values might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 </a:t>
            </a:r>
            <a:r>
              <a:rPr lang="en-GB" dirty="0">
                <a:solidFill>
                  <a:srgbClr val="FF0000"/>
                </a:solidFill>
                <a:latin typeface="Lato"/>
                <a:ea typeface="Lato"/>
                <a:cs typeface="Lato"/>
                <a:sym typeface="Lato"/>
              </a:rPr>
              <a:t>especially pertinent in patients taking higher medication</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doses in the evening</a:t>
            </a:r>
            <a:r>
              <a:rPr lang="en-GB" dirty="0">
                <a:latin typeface="Lato"/>
                <a:ea typeface="Lato"/>
                <a:cs typeface="Lato"/>
                <a:sym typeface="Lato"/>
              </a:rPr>
              <a:t> than in the morning. Patients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who </a:t>
            </a:r>
            <a:r>
              <a:rPr lang="en-GB" dirty="0">
                <a:solidFill>
                  <a:srgbClr val="FF9900"/>
                </a:solidFill>
                <a:latin typeface="Lato"/>
                <a:ea typeface="Lato"/>
                <a:cs typeface="Lato"/>
                <a:sym typeface="Lato"/>
              </a:rPr>
              <a:t>normalised both UFC and LNSC</a:t>
            </a:r>
            <a:r>
              <a:rPr lang="en-GB" dirty="0">
                <a:latin typeface="Lato"/>
                <a:ea typeface="Lato"/>
                <a:cs typeface="Lato"/>
                <a:sym typeface="Lato"/>
              </a:rPr>
              <a:t> with </a:t>
            </a:r>
            <a:r>
              <a:rPr lang="en-GB" dirty="0" err="1">
                <a:solidFill>
                  <a:srgbClr val="FF9900"/>
                </a:solidFill>
                <a:latin typeface="Lato"/>
                <a:ea typeface="Lato"/>
                <a:cs typeface="Lato"/>
                <a:sym typeface="Lato"/>
              </a:rPr>
              <a:t>pasireotide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LAR</a:t>
            </a:r>
            <a:r>
              <a:rPr lang="en-GB" dirty="0">
                <a:latin typeface="Lato"/>
                <a:ea typeface="Lato"/>
                <a:cs typeface="Lato"/>
                <a:sym typeface="Lato"/>
              </a:rPr>
              <a:t> had </a:t>
            </a:r>
            <a:r>
              <a:rPr lang="en-GB" dirty="0">
                <a:solidFill>
                  <a:srgbClr val="FF9900"/>
                </a:solidFill>
                <a:latin typeface="Lato"/>
                <a:ea typeface="Lato"/>
                <a:cs typeface="Lato"/>
                <a:sym typeface="Lato"/>
              </a:rPr>
              <a:t>better clinical outcomes</a:t>
            </a:r>
            <a:r>
              <a:rPr lang="en-GB" dirty="0">
                <a:latin typeface="Lato"/>
                <a:ea typeface="Lato"/>
                <a:cs typeface="Lato"/>
                <a:sym typeface="Lato"/>
              </a:rPr>
              <a:t> than those who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normalised </a:t>
            </a:r>
            <a:r>
              <a:rPr lang="en-GB" dirty="0">
                <a:solidFill>
                  <a:srgbClr val="FF9900"/>
                </a:solidFill>
                <a:latin typeface="Lato"/>
                <a:ea typeface="Lato"/>
                <a:cs typeface="Lato"/>
                <a:sym typeface="Lato"/>
              </a:rPr>
              <a:t>UFC alone</a:t>
            </a:r>
            <a:r>
              <a:rPr lang="en-GB" dirty="0">
                <a:latin typeface="Lato"/>
                <a:ea typeface="Lato"/>
                <a:cs typeface="Lato"/>
                <a:sym typeface="Lato"/>
              </a:rPr>
              <a:t> and </a:t>
            </a:r>
            <a:r>
              <a:rPr lang="en-GB" dirty="0">
                <a:solidFill>
                  <a:srgbClr val="FF0000"/>
                </a:solidFill>
                <a:latin typeface="Lato"/>
                <a:ea typeface="Lato"/>
                <a:cs typeface="Lato"/>
                <a:sym typeface="Lato"/>
              </a:rPr>
              <a:t>a higher treatment dose at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bedtime for twice daily medications might help restore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circadian rhythm patterns, but there is no rigorous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evidence to support the latter approach</a:t>
            </a:r>
            <a:endParaRPr dirty="0">
              <a:solidFill>
                <a:srgbClr val="FF0000"/>
              </a:solidFill>
              <a:latin typeface="Lato"/>
              <a:ea typeface="Lato"/>
              <a:cs typeface="Lato"/>
              <a:sym typeface="Lato"/>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g23fadd66d31b7445_11"/>
          <p:cNvSpPr txBox="1">
            <a:spLocks noGrp="1"/>
          </p:cNvSpPr>
          <p:nvPr>
            <p:ph type="title"/>
          </p:nvPr>
        </p:nvSpPr>
        <p:spPr>
          <a:xfrm>
            <a:off x="171051" y="154486"/>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dirty="0">
                <a:solidFill>
                  <a:schemeClr val="dk1"/>
                </a:solidFill>
              </a:rPr>
              <a:t>Monitoring response to medical therapy</a:t>
            </a:r>
            <a:endParaRPr dirty="0"/>
          </a:p>
        </p:txBody>
      </p:sp>
      <p:sp>
        <p:nvSpPr>
          <p:cNvPr id="982" name="Google Shape;982;g23fadd66d31b7445_11"/>
          <p:cNvSpPr txBox="1"/>
          <p:nvPr/>
        </p:nvSpPr>
        <p:spPr>
          <a:xfrm>
            <a:off x="518403" y="1196614"/>
            <a:ext cx="7315200" cy="3631733"/>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As designs, medication up-titration schemes, comparator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arms, inclusion and </a:t>
            </a:r>
            <a:r>
              <a:rPr lang="en-GB" dirty="0">
                <a:solidFill>
                  <a:srgbClr val="FF0000"/>
                </a:solidFill>
                <a:latin typeface="Lato"/>
                <a:ea typeface="Lato"/>
                <a:cs typeface="Lato"/>
                <a:sym typeface="Lato"/>
              </a:rPr>
              <a:t>exclusion criteria</a:t>
            </a:r>
            <a:r>
              <a:rPr lang="en-GB" dirty="0">
                <a:latin typeface="Lato"/>
                <a:ea typeface="Lato"/>
                <a:cs typeface="Lato"/>
                <a:sym typeface="Lato"/>
              </a:rPr>
              <a:t>, and </a:t>
            </a:r>
            <a:r>
              <a:rPr lang="en-GB" dirty="0">
                <a:solidFill>
                  <a:srgbClr val="FF0000"/>
                </a:solidFill>
                <a:latin typeface="Lato"/>
                <a:ea typeface="Lato"/>
                <a:cs typeface="Lato"/>
                <a:sym typeface="Lato"/>
              </a:rPr>
              <a:t>primary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endpoints differ</a:t>
            </a:r>
            <a:r>
              <a:rPr lang="en-GB" dirty="0">
                <a:latin typeface="Lato"/>
                <a:ea typeface="Lato"/>
                <a:cs typeface="Lato"/>
                <a:sym typeface="Lato"/>
              </a:rPr>
              <a:t> even among prospective studies, it is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difficult to directly compare treatment outcomes</a:t>
            </a:r>
            <a:r>
              <a:rPr lang="en-GB" dirty="0">
                <a:latin typeface="Lato"/>
                <a:ea typeface="Lato"/>
                <a:cs typeface="Lato"/>
                <a:sym typeface="Lato"/>
              </a:rPr>
              <a:t>, </a:t>
            </a:r>
            <a:r>
              <a:rPr lang="en-GB" dirty="0">
                <a:solidFill>
                  <a:srgbClr val="FF9900"/>
                </a:solidFill>
                <a:latin typeface="Lato"/>
                <a:ea typeface="Lato"/>
                <a:cs typeface="Lato"/>
                <a:sym typeface="Lato"/>
              </a:rPr>
              <a:t>either for</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efficacy or for adverse effects</a:t>
            </a:r>
            <a:r>
              <a:rPr lang="en-GB" dirty="0">
                <a:latin typeface="Lato"/>
                <a:ea typeface="Lato"/>
                <a:cs typeface="Lato"/>
                <a:sym typeface="Lato"/>
              </a:rPr>
              <a:t>. Furthermore, some drugs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have </a:t>
            </a:r>
            <a:r>
              <a:rPr lang="en-GB" dirty="0">
                <a:solidFill>
                  <a:srgbClr val="FF9900"/>
                </a:solidFill>
                <a:latin typeface="Lato"/>
                <a:ea typeface="Lato"/>
                <a:cs typeface="Lato"/>
                <a:sym typeface="Lato"/>
              </a:rPr>
              <a:t>not</a:t>
            </a:r>
            <a:r>
              <a:rPr lang="en-GB" dirty="0">
                <a:latin typeface="Lato"/>
                <a:ea typeface="Lato"/>
                <a:cs typeface="Lato"/>
                <a:sym typeface="Lato"/>
              </a:rPr>
              <a:t> been </a:t>
            </a:r>
            <a:r>
              <a:rPr lang="en-GB" dirty="0">
                <a:solidFill>
                  <a:srgbClr val="FF9900"/>
                </a:solidFill>
                <a:latin typeface="Lato"/>
                <a:ea typeface="Lato"/>
                <a:cs typeface="Lato"/>
                <a:sym typeface="Lato"/>
              </a:rPr>
              <a:t>prospectively</a:t>
            </a:r>
            <a:r>
              <a:rPr lang="en-GB" dirty="0">
                <a:latin typeface="Lato"/>
                <a:ea typeface="Lato"/>
                <a:cs typeface="Lato"/>
                <a:sym typeface="Lato"/>
              </a:rPr>
              <a:t> studied for Cushing’s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syndrome. </a:t>
            </a:r>
            <a:r>
              <a:rPr lang="en-GB" u="sng" dirty="0">
                <a:solidFill>
                  <a:srgbClr val="4A86E8"/>
                </a:solidFill>
                <a:latin typeface="Lato"/>
                <a:ea typeface="Lato"/>
                <a:cs typeface="Lato"/>
                <a:sym typeface="Lato"/>
              </a:rPr>
              <a:t>When using UFC normalisation as a target, </a:t>
            </a:r>
            <a:endParaRPr u="sng" dirty="0">
              <a:solidFill>
                <a:srgbClr val="4A86E8"/>
              </a:solidFill>
              <a:latin typeface="Lato"/>
              <a:ea typeface="Lato"/>
              <a:cs typeface="Lato"/>
              <a:sym typeface="Lato"/>
            </a:endParaRPr>
          </a:p>
          <a:p>
            <a:pPr marL="139700" lvl="0" algn="l" rtl="0">
              <a:spcBef>
                <a:spcPts val="0"/>
              </a:spcBef>
              <a:spcAft>
                <a:spcPts val="0"/>
              </a:spcAft>
              <a:buClr>
                <a:srgbClr val="4A86E8"/>
              </a:buClr>
              <a:buSzPts val="1400"/>
            </a:pPr>
            <a:r>
              <a:rPr lang="en-GB" u="sng" dirty="0" err="1">
                <a:solidFill>
                  <a:srgbClr val="4A86E8"/>
                </a:solidFill>
                <a:latin typeface="Lato"/>
                <a:ea typeface="Lato"/>
                <a:cs typeface="Lato"/>
                <a:sym typeface="Lato"/>
              </a:rPr>
              <a:t>osilodrostat</a:t>
            </a:r>
            <a:r>
              <a:rPr lang="en-GB" u="sng" dirty="0">
                <a:solidFill>
                  <a:srgbClr val="4A86E8"/>
                </a:solidFill>
                <a:latin typeface="Lato"/>
                <a:ea typeface="Lato"/>
                <a:cs typeface="Lato"/>
                <a:sym typeface="Lato"/>
              </a:rPr>
              <a:t> has the highest efficacy on the basis of data </a:t>
            </a:r>
            <a:endParaRPr u="sng" dirty="0">
              <a:solidFill>
                <a:srgbClr val="4A86E8"/>
              </a:solidFill>
              <a:latin typeface="Lato"/>
              <a:ea typeface="Lato"/>
              <a:cs typeface="Lato"/>
              <a:sym typeface="Lato"/>
            </a:endParaRPr>
          </a:p>
          <a:p>
            <a:pPr marL="139700" lvl="0" algn="l" rtl="0">
              <a:spcBef>
                <a:spcPts val="0"/>
              </a:spcBef>
              <a:spcAft>
                <a:spcPts val="0"/>
              </a:spcAft>
              <a:buClr>
                <a:srgbClr val="4A86E8"/>
              </a:buClr>
              <a:buSzPts val="1400"/>
            </a:pPr>
            <a:r>
              <a:rPr lang="en-GB" u="sng" dirty="0">
                <a:solidFill>
                  <a:srgbClr val="4A86E8"/>
                </a:solidFill>
                <a:latin typeface="Lato"/>
                <a:ea typeface="Lato"/>
                <a:cs typeface="Lato"/>
                <a:sym typeface="Lato"/>
              </a:rPr>
              <a:t>from several prospective clinical trials, followed by </a:t>
            </a:r>
            <a:endParaRPr u="sng" dirty="0">
              <a:solidFill>
                <a:srgbClr val="4A86E8"/>
              </a:solidFill>
              <a:latin typeface="Lato"/>
              <a:ea typeface="Lato"/>
              <a:cs typeface="Lato"/>
              <a:sym typeface="Lato"/>
            </a:endParaRPr>
          </a:p>
          <a:p>
            <a:pPr marL="139700" lvl="0" algn="l" rtl="0">
              <a:spcBef>
                <a:spcPts val="0"/>
              </a:spcBef>
              <a:spcAft>
                <a:spcPts val="0"/>
              </a:spcAft>
              <a:buClr>
                <a:srgbClr val="4A86E8"/>
              </a:buClr>
              <a:buSzPts val="1400"/>
            </a:pPr>
            <a:r>
              <a:rPr lang="en-GB" u="sng" dirty="0" err="1">
                <a:solidFill>
                  <a:srgbClr val="4A86E8"/>
                </a:solidFill>
                <a:latin typeface="Lato"/>
                <a:ea typeface="Lato"/>
                <a:cs typeface="Lato"/>
                <a:sym typeface="Lato"/>
              </a:rPr>
              <a:t>metyrapone</a:t>
            </a:r>
            <a:r>
              <a:rPr lang="en-GB" u="sng" dirty="0">
                <a:solidFill>
                  <a:srgbClr val="4A86E8"/>
                </a:solidFill>
                <a:latin typeface="Lato"/>
                <a:ea typeface="Lato"/>
                <a:cs typeface="Lato"/>
                <a:sym typeface="Lato"/>
              </a:rPr>
              <a:t> (retrospective and prospective data), </a:t>
            </a:r>
            <a:endParaRPr u="sng" dirty="0">
              <a:solidFill>
                <a:srgbClr val="4A86E8"/>
              </a:solidFill>
              <a:latin typeface="Lato"/>
              <a:ea typeface="Lato"/>
              <a:cs typeface="Lato"/>
              <a:sym typeface="Lato"/>
            </a:endParaRPr>
          </a:p>
          <a:p>
            <a:pPr marL="139700" lvl="0" algn="l" rtl="0">
              <a:spcBef>
                <a:spcPts val="0"/>
              </a:spcBef>
              <a:spcAft>
                <a:spcPts val="0"/>
              </a:spcAft>
              <a:buClr>
                <a:srgbClr val="4A86E8"/>
              </a:buClr>
              <a:buSzPts val="1400"/>
            </a:pPr>
            <a:r>
              <a:rPr lang="en-GB" u="sng" dirty="0">
                <a:solidFill>
                  <a:srgbClr val="4A86E8"/>
                </a:solidFill>
                <a:latin typeface="Lato"/>
                <a:ea typeface="Lato"/>
                <a:cs typeface="Lato"/>
                <a:sym typeface="Lato"/>
              </a:rPr>
              <a:t>ketoconazole (retrospective data), </a:t>
            </a:r>
            <a:r>
              <a:rPr lang="en-GB" u="sng" dirty="0" err="1">
                <a:solidFill>
                  <a:srgbClr val="4A86E8"/>
                </a:solidFill>
                <a:latin typeface="Lato"/>
                <a:ea typeface="Lato"/>
                <a:cs typeface="Lato"/>
                <a:sym typeface="Lato"/>
              </a:rPr>
              <a:t>pasireotide</a:t>
            </a:r>
            <a:r>
              <a:rPr lang="en-GB" u="sng" dirty="0">
                <a:solidFill>
                  <a:srgbClr val="4A86E8"/>
                </a:solidFill>
                <a:latin typeface="Lato"/>
                <a:ea typeface="Lato"/>
                <a:cs typeface="Lato"/>
                <a:sym typeface="Lato"/>
              </a:rPr>
              <a:t> (prospective </a:t>
            </a:r>
            <a:endParaRPr u="sng" dirty="0">
              <a:solidFill>
                <a:srgbClr val="4A86E8"/>
              </a:solidFill>
              <a:latin typeface="Lato"/>
              <a:ea typeface="Lato"/>
              <a:cs typeface="Lato"/>
              <a:sym typeface="Lato"/>
            </a:endParaRPr>
          </a:p>
          <a:p>
            <a:pPr marL="139700" lvl="0" algn="l" rtl="0">
              <a:spcBef>
                <a:spcPts val="0"/>
              </a:spcBef>
              <a:spcAft>
                <a:spcPts val="0"/>
              </a:spcAft>
              <a:buSzPts val="1400"/>
            </a:pPr>
            <a:r>
              <a:rPr lang="en-GB" u="sng" dirty="0">
                <a:solidFill>
                  <a:srgbClr val="4A86E8"/>
                </a:solidFill>
                <a:latin typeface="Lato"/>
                <a:ea typeface="Lato"/>
                <a:cs typeface="Lato"/>
                <a:sym typeface="Lato"/>
              </a:rPr>
              <a:t>data), and </a:t>
            </a:r>
            <a:r>
              <a:rPr lang="en-GB" u="sng" dirty="0" err="1">
                <a:solidFill>
                  <a:srgbClr val="4A86E8"/>
                </a:solidFill>
                <a:latin typeface="Lato"/>
                <a:ea typeface="Lato"/>
                <a:cs typeface="Lato"/>
                <a:sym typeface="Lato"/>
              </a:rPr>
              <a:t>cabergoline</a:t>
            </a:r>
            <a:r>
              <a:rPr lang="en-GB" u="sng" dirty="0">
                <a:solidFill>
                  <a:srgbClr val="4A86E8"/>
                </a:solidFill>
                <a:latin typeface="Lato"/>
                <a:ea typeface="Lato"/>
                <a:cs typeface="Lato"/>
                <a:sym typeface="Lato"/>
              </a:rPr>
              <a:t> (retrospective and prospective data).</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Because improvement in clinical features of Cushing’s </a:t>
            </a:r>
            <a:endParaRPr dirty="0">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syndrome and diabetes are used as markers of mifepristone </a:t>
            </a:r>
            <a:endParaRPr dirty="0">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efficacy, this drug cannot be directly compared for </a:t>
            </a:r>
            <a:endParaRPr dirty="0">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biochemical efficacy with other available treatments</a:t>
            </a:r>
            <a:endParaRPr dirty="0">
              <a:solidFill>
                <a:srgbClr val="FF9900"/>
              </a:solidFill>
              <a:latin typeface="Lato"/>
              <a:ea typeface="Lato"/>
              <a:cs typeface="Lato"/>
              <a:sym typeface="Lato"/>
            </a:endParaRPr>
          </a:p>
        </p:txBody>
      </p:sp>
      <p:sp>
        <p:nvSpPr>
          <p:cNvPr id="983" name="Google Shape;983;g23fadd66d31b7445_11"/>
          <p:cNvSpPr txBox="1"/>
          <p:nvPr/>
        </p:nvSpPr>
        <p:spPr>
          <a:xfrm>
            <a:off x="410276" y="794075"/>
            <a:ext cx="76788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F0000"/>
              </a:buClr>
              <a:buSzPts val="1800"/>
              <a:buFont typeface="Lato"/>
              <a:buChar char="●"/>
            </a:pPr>
            <a:r>
              <a:rPr lang="en-GB" sz="1800">
                <a:solidFill>
                  <a:srgbClr val="FF0000"/>
                </a:solidFill>
                <a:latin typeface="Lato"/>
                <a:ea typeface="Lato"/>
                <a:cs typeface="Lato"/>
                <a:sym typeface="Lato"/>
              </a:rPr>
              <a:t>Is it easy to compare different drugs with evidence?</a:t>
            </a:r>
            <a:endParaRPr sz="1800">
              <a:solidFill>
                <a:srgbClr val="FF000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4868db6a4eeac2aa_16"/>
          <p:cNvPicPr preferRelativeResize="0"/>
          <p:nvPr/>
        </p:nvPicPr>
        <p:blipFill>
          <a:blip r:embed="rId3">
            <a:alphaModFix/>
          </a:blip>
          <a:stretch>
            <a:fillRect/>
          </a:stretch>
        </p:blipFill>
        <p:spPr>
          <a:xfrm>
            <a:off x="152400" y="152400"/>
            <a:ext cx="7462015" cy="4838700"/>
          </a:xfrm>
          <a:prstGeom prst="rect">
            <a:avLst/>
          </a:prstGeom>
          <a:noFill/>
          <a:ln>
            <a:noFill/>
          </a:ln>
        </p:spPr>
      </p:pic>
      <p:sp>
        <p:nvSpPr>
          <p:cNvPr id="178" name="Google Shape;178;g4868db6a4eeac2aa_16"/>
          <p:cNvSpPr txBox="1"/>
          <p:nvPr/>
        </p:nvSpPr>
        <p:spPr>
          <a:xfrm>
            <a:off x="7076625" y="3211375"/>
            <a:ext cx="1797600" cy="16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0000"/>
                </a:solidFill>
              </a:rPr>
              <a:t>Brandon P Galm, Nidan Qiao, Anne Klibanski, Beverly M K Biller, Nicholas A Tritos, Accuracy of Laboratory Tests for the Diagnosis of Cushing Syndrome, The Journal of Clinical Endocrinology &amp; Metabolism, Volume 105, Issue 6, June 2020, Pages 2081–2094, https://doi.org/10.1210/clinem/dgaa105</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g23fadd66d31b7445_1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rPr>
              <a:t>Monitoring response to medical therapy</a:t>
            </a:r>
            <a:endParaRPr/>
          </a:p>
        </p:txBody>
      </p:sp>
      <p:sp>
        <p:nvSpPr>
          <p:cNvPr id="989" name="Google Shape;989;g23fadd66d31b7445_17"/>
          <p:cNvSpPr txBox="1"/>
          <p:nvPr/>
        </p:nvSpPr>
        <p:spPr>
          <a:xfrm>
            <a:off x="618083" y="1466039"/>
            <a:ext cx="7315200" cy="2123628"/>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9900"/>
                </a:solidFill>
                <a:latin typeface="Lato"/>
                <a:ea typeface="Lato"/>
                <a:cs typeface="Lato"/>
                <a:sym typeface="Lato"/>
              </a:rPr>
              <a:t>Change in treatment</a:t>
            </a:r>
            <a:r>
              <a:rPr lang="en-GB" dirty="0">
                <a:latin typeface="Lato"/>
                <a:ea typeface="Lato"/>
                <a:cs typeface="Lato"/>
                <a:sym typeface="Lato"/>
              </a:rPr>
              <a:t> should be considered if cortisol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concentrations are persistently </a:t>
            </a:r>
            <a:r>
              <a:rPr lang="en-GB" dirty="0">
                <a:solidFill>
                  <a:srgbClr val="FF9900"/>
                </a:solidFill>
                <a:latin typeface="Lato"/>
                <a:ea typeface="Lato"/>
                <a:cs typeface="Lato"/>
                <a:sym typeface="Lato"/>
              </a:rPr>
              <a:t>elevated after 2–3 months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on maximum tolerated doses</a:t>
            </a:r>
            <a:r>
              <a:rPr lang="en-GB" dirty="0">
                <a:latin typeface="Lato"/>
                <a:ea typeface="Lato"/>
                <a:cs typeface="Lato"/>
                <a:sym typeface="Lato"/>
              </a:rPr>
              <a:t>. </a:t>
            </a:r>
            <a:r>
              <a:rPr lang="en-GB" dirty="0">
                <a:solidFill>
                  <a:srgbClr val="FF0000"/>
                </a:solidFill>
                <a:latin typeface="Lato"/>
                <a:ea typeface="Lato"/>
                <a:cs typeface="Lato"/>
                <a:sym typeface="Lato"/>
              </a:rPr>
              <a:t>If cortisol does not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normalise but is reduced or there is some clinical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improvement, combination therapy can be considered</a:t>
            </a:r>
            <a:r>
              <a:rPr lang="en-GB" dirty="0">
                <a:latin typeface="Lato"/>
                <a:ea typeface="Lato"/>
                <a:cs typeface="Lato"/>
                <a:sym typeface="Lato"/>
              </a:rPr>
              <a:t>. If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there is </a:t>
            </a:r>
            <a:r>
              <a:rPr lang="en-GB" dirty="0">
                <a:solidFill>
                  <a:srgbClr val="FF9900"/>
                </a:solidFill>
                <a:latin typeface="Lato"/>
                <a:ea typeface="Lato"/>
                <a:cs typeface="Lato"/>
                <a:sym typeface="Lato"/>
              </a:rPr>
              <a:t>clear resistance</a:t>
            </a:r>
            <a:r>
              <a:rPr lang="en-GB" dirty="0">
                <a:latin typeface="Lato"/>
                <a:ea typeface="Lato"/>
                <a:cs typeface="Lato"/>
                <a:sym typeface="Lato"/>
              </a:rPr>
              <a:t> to treatment, we suggest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switching to a different therapy</a:t>
            </a:r>
            <a:r>
              <a:rPr lang="en-GB" dirty="0">
                <a:latin typeface="Lato"/>
                <a:ea typeface="Lato"/>
                <a:cs typeface="Lato"/>
                <a:sym typeface="Lato"/>
              </a:rPr>
              <a:t>. However, it is important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to ensure that insufficient disease control due to </a:t>
            </a:r>
            <a:r>
              <a:rPr lang="en-GB" dirty="0" err="1">
                <a:latin typeface="Lato"/>
                <a:ea typeface="Lato"/>
                <a:cs typeface="Lato"/>
                <a:sym typeface="Lato"/>
              </a:rPr>
              <a:t>underdosing</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 not misinterpreted</a:t>
            </a:r>
            <a:endParaRPr dirty="0">
              <a:latin typeface="Lato"/>
              <a:ea typeface="Lato"/>
              <a:cs typeface="Lato"/>
              <a:sym typeface="Lato"/>
            </a:endParaRPr>
          </a:p>
        </p:txBody>
      </p:sp>
      <p:sp>
        <p:nvSpPr>
          <p:cNvPr id="990" name="Google Shape;990;g23fadd66d31b7445_17"/>
          <p:cNvSpPr txBox="1"/>
          <p:nvPr/>
        </p:nvSpPr>
        <p:spPr>
          <a:xfrm>
            <a:off x="3265675" y="2879950"/>
            <a:ext cx="50430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rgbClr val="FF0000"/>
                </a:solidFill>
                <a:latin typeface="Lato"/>
                <a:ea typeface="Lato"/>
                <a:cs typeface="Lato"/>
                <a:sym typeface="Lato"/>
              </a:rPr>
              <a:t>compliance</a:t>
            </a:r>
            <a:r>
              <a:rPr lang="en-GB">
                <a:solidFill>
                  <a:srgbClr val="FF0000"/>
                </a:solidFill>
                <a:latin typeface="Lato"/>
                <a:ea typeface="Lato"/>
                <a:cs typeface="Lato"/>
                <a:sym typeface="Lato"/>
              </a:rPr>
              <a:t> </a:t>
            </a:r>
            <a:endParaRPr u="sng">
              <a:solidFill>
                <a:srgbClr val="FF0000"/>
              </a:solidFill>
              <a:latin typeface="Lato"/>
              <a:ea typeface="Lato"/>
              <a:cs typeface="Lato"/>
              <a:sym typeface="Lato"/>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g23fadd66d31b7445_2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pPr>
            <a:r>
              <a:rPr lang="en-GB">
                <a:solidFill>
                  <a:schemeClr val="dk1"/>
                </a:solidFill>
              </a:rPr>
              <a:t>Monitoring response to medical therapy</a:t>
            </a:r>
            <a:endParaRPr/>
          </a:p>
        </p:txBody>
      </p:sp>
      <p:sp>
        <p:nvSpPr>
          <p:cNvPr id="996" name="Google Shape;996;g23fadd66d31b7445_23"/>
          <p:cNvSpPr txBox="1"/>
          <p:nvPr/>
        </p:nvSpPr>
        <p:spPr>
          <a:xfrm>
            <a:off x="303310" y="1051180"/>
            <a:ext cx="7315200" cy="2554515"/>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With </a:t>
            </a:r>
            <a:r>
              <a:rPr lang="en-GB" dirty="0">
                <a:solidFill>
                  <a:srgbClr val="FF9900"/>
                </a:solidFill>
                <a:latin typeface="Lato"/>
                <a:ea typeface="Lato"/>
                <a:cs typeface="Lato"/>
                <a:sym typeface="Lato"/>
              </a:rPr>
              <a:t>adrenal-targeting agents</a:t>
            </a:r>
            <a:r>
              <a:rPr lang="en-GB" dirty="0">
                <a:latin typeface="Lato"/>
                <a:ea typeface="Lato"/>
                <a:cs typeface="Lato"/>
                <a:sym typeface="Lato"/>
              </a:rPr>
              <a:t>, there can be </a:t>
            </a:r>
            <a:r>
              <a:rPr lang="en-GB" dirty="0">
                <a:solidFill>
                  <a:srgbClr val="FF9900"/>
                </a:solidFill>
                <a:latin typeface="Lato"/>
                <a:ea typeface="Lato"/>
                <a:cs typeface="Lato"/>
                <a:sym typeface="Lato"/>
              </a:rPr>
              <a:t>concern</a:t>
            </a:r>
            <a:r>
              <a:rPr lang="en-GB" dirty="0">
                <a:latin typeface="Lato"/>
                <a:ea typeface="Lato"/>
                <a:cs typeface="Lato"/>
                <a:sym typeface="Lato"/>
              </a:rPr>
              <a:t> for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tumour growth due to </a:t>
            </a:r>
            <a:r>
              <a:rPr lang="en-GB" dirty="0">
                <a:solidFill>
                  <a:srgbClr val="FF9900"/>
                </a:solidFill>
                <a:latin typeface="Lato"/>
                <a:ea typeface="Lato"/>
                <a:cs typeface="Lato"/>
                <a:sym typeface="Lato"/>
              </a:rPr>
              <a:t>ACTH-cortisol feedback</a:t>
            </a:r>
            <a:r>
              <a:rPr lang="en-GB" dirty="0">
                <a:latin typeface="Lato"/>
                <a:ea typeface="Lato"/>
                <a:cs typeface="Lato"/>
                <a:sym typeface="Lato"/>
              </a:rPr>
              <a:t> interruption.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However, </a:t>
            </a:r>
            <a:r>
              <a:rPr lang="en-GB" dirty="0">
                <a:solidFill>
                  <a:srgbClr val="FF9900"/>
                </a:solidFill>
                <a:latin typeface="Lato"/>
                <a:ea typeface="Lato"/>
                <a:cs typeface="Lato"/>
                <a:sym typeface="Lato"/>
              </a:rPr>
              <a:t>it can be difficult</a:t>
            </a:r>
            <a:r>
              <a:rPr lang="en-GB" dirty="0">
                <a:latin typeface="Lato"/>
                <a:ea typeface="Lato"/>
                <a:cs typeface="Lato"/>
                <a:sym typeface="Lato"/>
              </a:rPr>
              <a:t> to determine whether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such </a:t>
            </a:r>
            <a:r>
              <a:rPr lang="en-GB" dirty="0">
                <a:solidFill>
                  <a:srgbClr val="FF9900"/>
                </a:solidFill>
                <a:latin typeface="Lato"/>
                <a:ea typeface="Lato"/>
                <a:cs typeface="Lato"/>
                <a:sym typeface="Lato"/>
              </a:rPr>
              <a:t>tumour progression</a:t>
            </a:r>
            <a:r>
              <a:rPr lang="en-GB" dirty="0">
                <a:latin typeface="Lato"/>
                <a:ea typeface="Lato"/>
                <a:cs typeface="Lato"/>
                <a:sym typeface="Lato"/>
              </a:rPr>
              <a:t> </a:t>
            </a:r>
            <a:r>
              <a:rPr lang="en-GB" dirty="0">
                <a:solidFill>
                  <a:srgbClr val="FF0000"/>
                </a:solidFill>
                <a:latin typeface="Lato"/>
                <a:ea typeface="Lato"/>
                <a:cs typeface="Lato"/>
                <a:sym typeface="Lato"/>
              </a:rPr>
              <a:t>is due to this loss of feedback or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reflects the underlying behaviour of aggressive</a:t>
            </a:r>
            <a:r>
              <a:rPr lang="en-GB" dirty="0">
                <a:latin typeface="Lato"/>
                <a:ea typeface="Lato"/>
                <a:cs typeface="Lato"/>
                <a:sym typeface="Lato"/>
              </a:rPr>
              <a:t>, recurrent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disease. We suggest </a:t>
            </a:r>
            <a:r>
              <a:rPr lang="en-GB" dirty="0">
                <a:solidFill>
                  <a:srgbClr val="FF9900"/>
                </a:solidFill>
                <a:latin typeface="Lato"/>
                <a:ea typeface="Lato"/>
                <a:cs typeface="Lato"/>
                <a:sym typeface="Lato"/>
              </a:rPr>
              <a:t>monitoring ACTH concentrations</a:t>
            </a:r>
            <a:r>
              <a:rPr lang="en-GB" dirty="0">
                <a:latin typeface="Lato"/>
                <a:ea typeface="Lato"/>
                <a:cs typeface="Lato"/>
                <a:sym typeface="Lato"/>
              </a:rPr>
              <a:t>, as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substantial increases</a:t>
            </a:r>
            <a:r>
              <a:rPr lang="en-GB" dirty="0">
                <a:latin typeface="Lato"/>
                <a:ea typeface="Lato"/>
                <a:cs typeface="Lato"/>
                <a:sym typeface="Lato"/>
              </a:rPr>
              <a:t> could portend </a:t>
            </a:r>
            <a:r>
              <a:rPr lang="en-GB" dirty="0">
                <a:solidFill>
                  <a:srgbClr val="FF9900"/>
                </a:solidFill>
                <a:latin typeface="Lato"/>
                <a:ea typeface="Lato"/>
                <a:cs typeface="Lato"/>
                <a:sym typeface="Lato"/>
              </a:rPr>
              <a:t>new tumour growt</a:t>
            </a:r>
            <a:r>
              <a:rPr lang="en-GB" dirty="0">
                <a:latin typeface="Lato"/>
                <a:ea typeface="Lato"/>
                <a:cs typeface="Lato"/>
                <a:sym typeface="Lato"/>
              </a:rPr>
              <a:t>h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and a </a:t>
            </a:r>
            <a:r>
              <a:rPr lang="en-GB" dirty="0">
                <a:solidFill>
                  <a:srgbClr val="FF9900"/>
                </a:solidFill>
                <a:latin typeface="Lato"/>
                <a:ea typeface="Lato"/>
                <a:cs typeface="Lato"/>
                <a:sym typeface="Lato"/>
              </a:rPr>
              <a:t>need for MRI</a:t>
            </a:r>
            <a:r>
              <a:rPr lang="en-GB" dirty="0">
                <a:latin typeface="Lato"/>
                <a:ea typeface="Lato"/>
                <a:cs typeface="Lato"/>
                <a:sym typeface="Lato"/>
              </a:rPr>
              <a:t>, with the caveats that </a:t>
            </a:r>
            <a:r>
              <a:rPr lang="en-GB" dirty="0">
                <a:solidFill>
                  <a:srgbClr val="FF0000"/>
                </a:solidFill>
                <a:latin typeface="Lato"/>
                <a:ea typeface="Lato"/>
                <a:cs typeface="Lato"/>
                <a:sym typeface="Lato"/>
              </a:rPr>
              <a:t>ACTH has a</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short half-life and concentrations fluctuate</a:t>
            </a:r>
            <a:r>
              <a:rPr lang="en-GB" dirty="0">
                <a:latin typeface="Lato"/>
                <a:ea typeface="Lato"/>
                <a:cs typeface="Lato"/>
                <a:sym typeface="Lato"/>
              </a:rPr>
              <a:t>, and so they</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might</a:t>
            </a:r>
            <a:r>
              <a:rPr lang="en-GB" dirty="0">
                <a:solidFill>
                  <a:srgbClr val="FF9900"/>
                </a:solidFill>
                <a:latin typeface="Lato"/>
                <a:ea typeface="Lato"/>
                <a:cs typeface="Lato"/>
                <a:sym typeface="Lato"/>
              </a:rPr>
              <a:t> not necessarily reflect tumour growth</a:t>
            </a:r>
            <a:r>
              <a:rPr lang="en-GB" dirty="0">
                <a:latin typeface="Lato"/>
                <a:ea typeface="Lato"/>
                <a:cs typeface="Lato"/>
                <a:sym typeface="Lato"/>
              </a:rPr>
              <a:t>. </a:t>
            </a:r>
            <a:r>
              <a:rPr lang="en-GB" dirty="0">
                <a:solidFill>
                  <a:srgbClr val="FF00FF"/>
                </a:solidFill>
                <a:latin typeface="Lato"/>
                <a:ea typeface="Lato"/>
                <a:cs typeface="Lato"/>
                <a:sym typeface="Lato"/>
              </a:rPr>
              <a:t>If progressive </a:t>
            </a:r>
            <a:endParaRPr dirty="0">
              <a:solidFill>
                <a:srgbClr val="FF00FF"/>
              </a:solidFill>
              <a:latin typeface="Lato"/>
              <a:ea typeface="Lato"/>
              <a:cs typeface="Lato"/>
              <a:sym typeface="Lato"/>
            </a:endParaRPr>
          </a:p>
          <a:p>
            <a:pPr marL="139700" lvl="0" algn="l" rtl="0">
              <a:spcBef>
                <a:spcPts val="0"/>
              </a:spcBef>
              <a:spcAft>
                <a:spcPts val="0"/>
              </a:spcAft>
              <a:buClr>
                <a:srgbClr val="FF00FF"/>
              </a:buClr>
              <a:buSzPts val="1400"/>
            </a:pPr>
            <a:r>
              <a:rPr lang="en-GB" dirty="0">
                <a:solidFill>
                  <a:srgbClr val="FF00FF"/>
                </a:solidFill>
                <a:latin typeface="Lato"/>
                <a:ea typeface="Lato"/>
                <a:cs typeface="Lato"/>
                <a:sym typeface="Lato"/>
              </a:rPr>
              <a:t>increase in tumour size is noted، treatment should be</a:t>
            </a:r>
            <a:endParaRPr dirty="0">
              <a:solidFill>
                <a:srgbClr val="FF00FF"/>
              </a:solidFill>
              <a:latin typeface="Lato"/>
              <a:ea typeface="Lato"/>
              <a:cs typeface="Lato"/>
              <a:sym typeface="Lato"/>
            </a:endParaRPr>
          </a:p>
        </p:txBody>
      </p:sp>
      <p:sp>
        <p:nvSpPr>
          <p:cNvPr id="997" name="Google Shape;997;g23fadd66d31b7445_23"/>
          <p:cNvSpPr txBox="1"/>
          <p:nvPr/>
        </p:nvSpPr>
        <p:spPr>
          <a:xfrm>
            <a:off x="266250" y="3419100"/>
            <a:ext cx="7315200" cy="1477297"/>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00FF"/>
                </a:solidFill>
                <a:latin typeface="Lato"/>
                <a:ea typeface="Lato"/>
                <a:cs typeface="Lato"/>
                <a:sym typeface="Lato"/>
              </a:rPr>
              <a:t>suspended</a:t>
            </a:r>
            <a:r>
              <a:rPr lang="en-GB">
                <a:latin typeface="Lato"/>
                <a:ea typeface="Lato"/>
                <a:cs typeface="Lato"/>
                <a:sym typeface="Lato"/>
              </a:rPr>
              <a:t> and </a:t>
            </a:r>
            <a:r>
              <a:rPr lang="en-GB">
                <a:solidFill>
                  <a:srgbClr val="FF00FF"/>
                </a:solidFill>
                <a:latin typeface="Lato"/>
                <a:ea typeface="Lato"/>
                <a:cs typeface="Lato"/>
                <a:sym typeface="Lato"/>
              </a:rPr>
              <a:t>management reassessed</a:t>
            </a:r>
            <a:r>
              <a:rPr lang="en-GB">
                <a:latin typeface="Lato"/>
                <a:ea typeface="Lato"/>
                <a:cs typeface="Lato"/>
                <a:sym typeface="Lato"/>
              </a:rPr>
              <a:t>. </a:t>
            </a:r>
            <a:r>
              <a:rPr lang="en-GB">
                <a:solidFill>
                  <a:srgbClr val="FF0000"/>
                </a:solidFill>
                <a:latin typeface="Lato"/>
                <a:ea typeface="Lato"/>
                <a:cs typeface="Lato"/>
                <a:sym typeface="Lato"/>
              </a:rPr>
              <a:t>MRI is typically </a:t>
            </a:r>
            <a:endParaRPr>
              <a:solidFill>
                <a:srgbClr val="FF0000"/>
              </a:solidFill>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done 6–12 months after initiating treatment</a:t>
            </a:r>
            <a:r>
              <a:rPr lang="en-GB">
                <a:latin typeface="Lato"/>
                <a:ea typeface="Lato"/>
                <a:cs typeface="Lato"/>
                <a:sym typeface="Lato"/>
              </a:rPr>
              <a:t> and </a:t>
            </a:r>
            <a:r>
              <a:rPr lang="en-GB">
                <a:solidFill>
                  <a:srgbClr val="FF0000"/>
                </a:solidFill>
                <a:latin typeface="Lato"/>
                <a:ea typeface="Lato"/>
                <a:cs typeface="Lato"/>
                <a:sym typeface="Lato"/>
              </a:rPr>
              <a:t>repeated</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every few years</a:t>
            </a:r>
            <a:r>
              <a:rPr lang="en-GB">
                <a:latin typeface="Lato"/>
                <a:ea typeface="Lato"/>
                <a:cs typeface="Lato"/>
                <a:sym typeface="Lato"/>
              </a:rPr>
              <a:t>, depending on the clinical scenario.</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With combination therapies, it is also important to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monitor for potential overlapping toxicities, particularly </a:t>
            </a:r>
            <a:endParaRPr>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QTc prolongation</a:t>
            </a:r>
            <a:r>
              <a:rPr lang="en-GB">
                <a:latin typeface="Lato"/>
                <a:ea typeface="Lato"/>
                <a:cs typeface="Lato"/>
                <a:sym typeface="Lato"/>
              </a:rPr>
              <a:t>, as well as </a:t>
            </a:r>
            <a:r>
              <a:rPr lang="en-GB">
                <a:solidFill>
                  <a:srgbClr val="FF0000"/>
                </a:solidFill>
                <a:latin typeface="Lato"/>
                <a:ea typeface="Lato"/>
                <a:cs typeface="Lato"/>
                <a:sym typeface="Lato"/>
              </a:rPr>
              <a:t>drug–drug interactions</a:t>
            </a:r>
            <a:endParaRPr>
              <a:solidFill>
                <a:srgbClr val="FF0000"/>
              </a:solidFill>
              <a:latin typeface="Lato"/>
              <a:ea typeface="Lato"/>
              <a:cs typeface="Lato"/>
              <a:sym typeface="Lato"/>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g23fadd66d31b7445_29"/>
          <p:cNvSpPr txBox="1">
            <a:spLocks noGrp="1"/>
          </p:cNvSpPr>
          <p:nvPr>
            <p:ph type="title"/>
          </p:nvPr>
        </p:nvSpPr>
        <p:spPr>
          <a:xfrm>
            <a:off x="496200" y="411575"/>
            <a:ext cx="83277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Medical therapy for Cushing’s disease a summary </a:t>
            </a:r>
            <a:endParaRPr>
              <a:solidFill>
                <a:schemeClr val="dk1"/>
              </a:solidFill>
            </a:endParaRPr>
          </a:p>
        </p:txBody>
      </p:sp>
      <p:sp>
        <p:nvSpPr>
          <p:cNvPr id="1003" name="Google Shape;1003;g23fadd66d31b7445_29"/>
          <p:cNvSpPr txBox="1"/>
          <p:nvPr/>
        </p:nvSpPr>
        <p:spPr>
          <a:xfrm>
            <a:off x="496196" y="1191679"/>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0000FF"/>
              </a:buClr>
              <a:buSzPts val="1800"/>
              <a:buFont typeface="Lato"/>
              <a:buChar char="●"/>
            </a:pPr>
            <a:r>
              <a:rPr lang="en-GB" sz="1800">
                <a:solidFill>
                  <a:srgbClr val="0000FF"/>
                </a:solidFill>
                <a:latin typeface="Lato"/>
                <a:ea typeface="Lato"/>
                <a:cs typeface="Lato"/>
                <a:sym typeface="Lato"/>
              </a:rPr>
              <a:t>Which factors are helpful in selection of a medical therapy?</a:t>
            </a:r>
            <a:endParaRPr sz="1800">
              <a:solidFill>
                <a:srgbClr val="0000FF"/>
              </a:solidFill>
              <a:latin typeface="Lato"/>
              <a:ea typeface="Lato"/>
              <a:cs typeface="Lato"/>
              <a:sym typeface="Lato"/>
            </a:endParaRPr>
          </a:p>
        </p:txBody>
      </p:sp>
      <p:sp>
        <p:nvSpPr>
          <p:cNvPr id="1004" name="Google Shape;1004;g23fadd66d31b7445_29"/>
          <p:cNvSpPr txBox="1"/>
          <p:nvPr/>
        </p:nvSpPr>
        <p:spPr>
          <a:xfrm>
            <a:off x="685194" y="1728480"/>
            <a:ext cx="7315200" cy="251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Lato"/>
                <a:ea typeface="Lato"/>
                <a:cs typeface="Lato"/>
                <a:sym typeface="Lato"/>
              </a:rPr>
              <a:t>• If there is a need for </a:t>
            </a:r>
            <a:r>
              <a:rPr lang="en-GB" dirty="0">
                <a:solidFill>
                  <a:srgbClr val="FF9900"/>
                </a:solidFill>
                <a:latin typeface="Lato"/>
                <a:ea typeface="Lato"/>
                <a:cs typeface="Lato"/>
                <a:sym typeface="Lato"/>
              </a:rPr>
              <a:t>rapid normalisation</a:t>
            </a:r>
            <a:r>
              <a:rPr lang="en-GB" dirty="0">
                <a:latin typeface="Lato"/>
                <a:ea typeface="Lato"/>
                <a:cs typeface="Lato"/>
                <a:sym typeface="Lato"/>
              </a:rPr>
              <a:t> of cortisol, </a:t>
            </a:r>
            <a:endParaRPr dirty="0">
              <a:latin typeface="Lato"/>
              <a:ea typeface="Lato"/>
              <a:cs typeface="Lato"/>
              <a:sym typeface="Lato"/>
            </a:endParaRPr>
          </a:p>
          <a:p>
            <a:pPr marL="0" lvl="0" indent="0" algn="l" rtl="0">
              <a:spcBef>
                <a:spcPts val="0"/>
              </a:spcBef>
              <a:spcAft>
                <a:spcPts val="0"/>
              </a:spcAft>
              <a:buNone/>
            </a:pPr>
            <a:r>
              <a:rPr lang="en-GB" dirty="0">
                <a:latin typeface="Lato"/>
                <a:ea typeface="Lato"/>
                <a:cs typeface="Lato"/>
                <a:sym typeface="Lato"/>
              </a:rPr>
              <a:t>we recommend an </a:t>
            </a:r>
            <a:r>
              <a:rPr lang="en-GB" dirty="0">
                <a:solidFill>
                  <a:srgbClr val="FF9900"/>
                </a:solidFill>
                <a:latin typeface="Lato"/>
                <a:ea typeface="Lato"/>
                <a:cs typeface="Lato"/>
                <a:sym typeface="Lato"/>
              </a:rPr>
              <a:t>adrenal </a:t>
            </a:r>
            <a:r>
              <a:rPr lang="en-GB" dirty="0" err="1">
                <a:solidFill>
                  <a:srgbClr val="FF9900"/>
                </a:solidFill>
                <a:latin typeface="Lato"/>
                <a:ea typeface="Lato"/>
                <a:cs typeface="Lato"/>
                <a:sym typeface="Lato"/>
              </a:rPr>
              <a:t>steroidogenesis</a:t>
            </a:r>
            <a:r>
              <a:rPr lang="en-GB" dirty="0">
                <a:solidFill>
                  <a:srgbClr val="FF9900"/>
                </a:solidFill>
                <a:latin typeface="Lato"/>
                <a:ea typeface="Lato"/>
                <a:cs typeface="Lato"/>
                <a:sym typeface="Lato"/>
              </a:rPr>
              <a:t> inhibitor</a:t>
            </a:r>
            <a:r>
              <a:rPr lang="en-GB" dirty="0">
                <a:latin typeface="Lato"/>
                <a:ea typeface="Lato"/>
                <a:cs typeface="Lato"/>
                <a:sym typeface="Lato"/>
              </a:rPr>
              <a:t>; </a:t>
            </a:r>
            <a:endParaRPr dirty="0">
              <a:latin typeface="Lato"/>
              <a:ea typeface="Lato"/>
              <a:cs typeface="Lato"/>
              <a:sym typeface="Lato"/>
            </a:endParaRPr>
          </a:p>
          <a:p>
            <a:pPr marL="0" lvl="0" indent="0" algn="l" rtl="0">
              <a:spcBef>
                <a:spcPts val="0"/>
              </a:spcBef>
              <a:spcAft>
                <a:spcPts val="0"/>
              </a:spcAft>
              <a:buNone/>
            </a:pPr>
            <a:r>
              <a:rPr lang="en-GB" dirty="0" err="1">
                <a:solidFill>
                  <a:srgbClr val="FF9900"/>
                </a:solidFill>
                <a:latin typeface="Lato"/>
                <a:ea typeface="Lato"/>
                <a:cs typeface="Lato"/>
                <a:sym typeface="Lato"/>
              </a:rPr>
              <a:t>osilodrostat</a:t>
            </a:r>
            <a:r>
              <a:rPr lang="en-GB" dirty="0">
                <a:solidFill>
                  <a:srgbClr val="FF9900"/>
                </a:solidFill>
                <a:latin typeface="Lato"/>
                <a:ea typeface="Lato"/>
                <a:cs typeface="Lato"/>
                <a:sym typeface="Lato"/>
              </a:rPr>
              <a:t> and </a:t>
            </a:r>
            <a:r>
              <a:rPr lang="en-GB" dirty="0" err="1">
                <a:solidFill>
                  <a:srgbClr val="FF9900"/>
                </a:solidFill>
                <a:latin typeface="Lato"/>
                <a:ea typeface="Lato"/>
                <a:cs typeface="Lato"/>
                <a:sym typeface="Lato"/>
              </a:rPr>
              <a:t>metyrapone</a:t>
            </a:r>
            <a:r>
              <a:rPr lang="en-GB" dirty="0">
                <a:latin typeface="Lato"/>
                <a:ea typeface="Lato"/>
                <a:cs typeface="Lato"/>
                <a:sym typeface="Lato"/>
              </a:rPr>
              <a:t> have </a:t>
            </a:r>
            <a:r>
              <a:rPr lang="en-GB" dirty="0">
                <a:solidFill>
                  <a:srgbClr val="FF9900"/>
                </a:solidFill>
                <a:latin typeface="Lato"/>
                <a:ea typeface="Lato"/>
                <a:cs typeface="Lato"/>
                <a:sym typeface="Lato"/>
              </a:rPr>
              <a:t>the fastest action</a:t>
            </a:r>
            <a:r>
              <a:rPr lang="en-GB" dirty="0">
                <a:latin typeface="Lato"/>
                <a:ea typeface="Lato"/>
                <a:cs typeface="Lato"/>
                <a:sym typeface="Lato"/>
              </a:rPr>
              <a:t> and are </a:t>
            </a:r>
            <a:endParaRPr dirty="0">
              <a:latin typeface="Lato"/>
              <a:ea typeface="Lato"/>
              <a:cs typeface="Lato"/>
              <a:sym typeface="Lato"/>
            </a:endParaRPr>
          </a:p>
          <a:p>
            <a:pPr marL="0" lvl="0" indent="0" algn="l" rtl="0">
              <a:spcBef>
                <a:spcPts val="0"/>
              </a:spcBef>
              <a:spcAft>
                <a:spcPts val="0"/>
              </a:spcAft>
              <a:buNone/>
            </a:pPr>
            <a:r>
              <a:rPr lang="en-GB" dirty="0">
                <a:solidFill>
                  <a:srgbClr val="FF9900"/>
                </a:solidFill>
                <a:latin typeface="Lato"/>
                <a:ea typeface="Lato"/>
                <a:cs typeface="Lato"/>
                <a:sym typeface="Lato"/>
              </a:rPr>
              <a:t>orally</a:t>
            </a:r>
            <a:r>
              <a:rPr lang="en-GB" dirty="0">
                <a:latin typeface="Lato"/>
                <a:ea typeface="Lato"/>
                <a:cs typeface="Lato"/>
                <a:sym typeface="Lato"/>
              </a:rPr>
              <a:t> available, </a:t>
            </a:r>
            <a:r>
              <a:rPr lang="en-GB" dirty="0" smtClean="0">
                <a:latin typeface="Lato"/>
                <a:ea typeface="Lato"/>
                <a:cs typeface="Lato"/>
                <a:sym typeface="Lato"/>
              </a:rPr>
              <a:t>while </a:t>
            </a:r>
            <a:r>
              <a:rPr lang="en-GB" dirty="0" err="1">
                <a:solidFill>
                  <a:srgbClr val="FF9900"/>
                </a:solidFill>
                <a:latin typeface="Lato"/>
                <a:ea typeface="Lato"/>
                <a:cs typeface="Lato"/>
                <a:sym typeface="Lato"/>
              </a:rPr>
              <a:t>etomidate</a:t>
            </a:r>
            <a:r>
              <a:rPr lang="en-GB" dirty="0">
                <a:latin typeface="Lato"/>
                <a:ea typeface="Lato"/>
                <a:cs typeface="Lato"/>
                <a:sym typeface="Lato"/>
              </a:rPr>
              <a:t> can be used </a:t>
            </a:r>
            <a:r>
              <a:rPr lang="en-GB" dirty="0">
                <a:solidFill>
                  <a:srgbClr val="FF9900"/>
                </a:solidFill>
                <a:latin typeface="Lato"/>
                <a:ea typeface="Lato"/>
                <a:cs typeface="Lato"/>
                <a:sym typeface="Lato"/>
              </a:rPr>
              <a:t>intravenously</a:t>
            </a:r>
            <a:r>
              <a:rPr lang="en-GB" dirty="0">
                <a:latin typeface="Lato"/>
                <a:ea typeface="Lato"/>
                <a:cs typeface="Lato"/>
                <a:sym typeface="Lato"/>
              </a:rPr>
              <a:t> </a:t>
            </a:r>
            <a:endParaRPr dirty="0">
              <a:latin typeface="Lato"/>
              <a:ea typeface="Lato"/>
              <a:cs typeface="Lato"/>
              <a:sym typeface="Lato"/>
            </a:endParaRPr>
          </a:p>
          <a:p>
            <a:pPr marL="0" lvl="0" indent="0" algn="l" rtl="0">
              <a:spcBef>
                <a:spcPts val="0"/>
              </a:spcBef>
              <a:spcAft>
                <a:spcPts val="0"/>
              </a:spcAft>
              <a:buNone/>
            </a:pPr>
            <a:r>
              <a:rPr lang="en-GB" dirty="0">
                <a:latin typeface="Lato"/>
                <a:ea typeface="Lato"/>
                <a:cs typeface="Lato"/>
                <a:sym typeface="Lato"/>
              </a:rPr>
              <a:t>in very </a:t>
            </a:r>
            <a:r>
              <a:rPr lang="en-GB" dirty="0">
                <a:solidFill>
                  <a:srgbClr val="FF9900"/>
                </a:solidFill>
                <a:latin typeface="Lato"/>
                <a:ea typeface="Lato"/>
                <a:cs typeface="Lato"/>
                <a:sym typeface="Lato"/>
              </a:rPr>
              <a:t>severe cases</a:t>
            </a:r>
            <a:r>
              <a:rPr lang="en-GB" dirty="0">
                <a:latin typeface="Lato"/>
                <a:ea typeface="Lato"/>
                <a:cs typeface="Lato"/>
                <a:sym typeface="Lato"/>
              </a:rPr>
              <a:t> (</a:t>
            </a:r>
            <a:r>
              <a:rPr lang="en-GB" dirty="0">
                <a:solidFill>
                  <a:srgbClr val="FF0000"/>
                </a:solidFill>
                <a:latin typeface="Lato"/>
                <a:ea typeface="Lato"/>
                <a:cs typeface="Lato"/>
                <a:sym typeface="Lato"/>
              </a:rPr>
              <a:t>high quality</a:t>
            </a:r>
            <a:r>
              <a:rPr lang="en-GB" dirty="0">
                <a:latin typeface="Lato"/>
                <a:ea typeface="Lato"/>
                <a:cs typeface="Lato"/>
                <a:sym typeface="Lato"/>
              </a:rPr>
              <a:t>, strong recommendation)</a:t>
            </a:r>
            <a:endParaRPr dirty="0">
              <a:latin typeface="Lato"/>
              <a:ea typeface="Lato"/>
              <a:cs typeface="Lato"/>
              <a:sym typeface="Lato"/>
            </a:endParaRPr>
          </a:p>
          <a:p>
            <a:pPr marL="0" lvl="0" indent="0" algn="l" rtl="0">
              <a:spcBef>
                <a:spcPts val="0"/>
              </a:spcBef>
              <a:spcAft>
                <a:spcPts val="0"/>
              </a:spcAft>
              <a:buNone/>
            </a:pPr>
            <a:r>
              <a:rPr lang="en-GB" dirty="0">
                <a:latin typeface="Lato"/>
                <a:ea typeface="Lato"/>
                <a:cs typeface="Lato"/>
                <a:sym typeface="Lato"/>
              </a:rPr>
              <a:t>• In mild disease, </a:t>
            </a:r>
            <a:r>
              <a:rPr lang="en-GB" dirty="0">
                <a:solidFill>
                  <a:srgbClr val="FF9900"/>
                </a:solidFill>
                <a:latin typeface="Lato"/>
                <a:ea typeface="Lato"/>
                <a:cs typeface="Lato"/>
                <a:sym typeface="Lato"/>
              </a:rPr>
              <a:t>if residual tumour</a:t>
            </a:r>
            <a:r>
              <a:rPr lang="en-GB" dirty="0">
                <a:latin typeface="Lato"/>
                <a:ea typeface="Lato"/>
                <a:cs typeface="Lato"/>
                <a:sym typeface="Lato"/>
              </a:rPr>
              <a:t> is present and there is a </a:t>
            </a:r>
            <a:endParaRPr dirty="0">
              <a:latin typeface="Lato"/>
              <a:ea typeface="Lato"/>
              <a:cs typeface="Lato"/>
              <a:sym typeface="Lato"/>
            </a:endParaRPr>
          </a:p>
          <a:p>
            <a:pPr marL="0" lvl="0" indent="0" algn="l" rtl="0">
              <a:spcBef>
                <a:spcPts val="0"/>
              </a:spcBef>
              <a:spcAft>
                <a:spcPts val="0"/>
              </a:spcAft>
              <a:buNone/>
            </a:pPr>
            <a:r>
              <a:rPr lang="en-GB" dirty="0">
                <a:latin typeface="Lato"/>
                <a:ea typeface="Lato"/>
                <a:cs typeface="Lato"/>
                <a:sym typeface="Lato"/>
              </a:rPr>
              <a:t>potential for </a:t>
            </a:r>
            <a:r>
              <a:rPr lang="en-GB" dirty="0">
                <a:solidFill>
                  <a:srgbClr val="FF9900"/>
                </a:solidFill>
                <a:latin typeface="Lato"/>
                <a:ea typeface="Lato"/>
                <a:cs typeface="Lato"/>
                <a:sym typeface="Lato"/>
              </a:rPr>
              <a:t>tumour shrinkage</a:t>
            </a:r>
            <a:r>
              <a:rPr lang="en-GB" dirty="0">
                <a:latin typeface="Lato"/>
                <a:ea typeface="Lato"/>
                <a:cs typeface="Lato"/>
                <a:sym typeface="Lato"/>
              </a:rPr>
              <a:t>, consider </a:t>
            </a:r>
            <a:r>
              <a:rPr lang="en-GB" dirty="0" err="1">
                <a:solidFill>
                  <a:srgbClr val="FF9900"/>
                </a:solidFill>
                <a:latin typeface="Lato"/>
                <a:ea typeface="Lato"/>
                <a:cs typeface="Lato"/>
                <a:sym typeface="Lato"/>
              </a:rPr>
              <a:t>pasireotide</a:t>
            </a:r>
            <a:r>
              <a:rPr lang="en-GB" dirty="0">
                <a:latin typeface="Lato"/>
                <a:ea typeface="Lato"/>
                <a:cs typeface="Lato"/>
                <a:sym typeface="Lato"/>
              </a:rPr>
              <a:t> or </a:t>
            </a:r>
            <a:endParaRPr dirty="0">
              <a:latin typeface="Lato"/>
              <a:ea typeface="Lato"/>
              <a:cs typeface="Lato"/>
              <a:sym typeface="Lato"/>
            </a:endParaRPr>
          </a:p>
          <a:p>
            <a:pPr marL="0" lvl="0" indent="0" algn="l" rtl="0">
              <a:spcBef>
                <a:spcPts val="0"/>
              </a:spcBef>
              <a:spcAft>
                <a:spcPts val="0"/>
              </a:spcAft>
              <a:buNone/>
            </a:pPr>
            <a:r>
              <a:rPr lang="en-GB" dirty="0" err="1">
                <a:solidFill>
                  <a:srgbClr val="FF9900"/>
                </a:solidFill>
                <a:latin typeface="Lato"/>
                <a:ea typeface="Lato"/>
                <a:cs typeface="Lato"/>
                <a:sym typeface="Lato"/>
              </a:rPr>
              <a:t>cabergoline</a:t>
            </a:r>
            <a:r>
              <a:rPr lang="en-GB" dirty="0">
                <a:latin typeface="Lato"/>
                <a:ea typeface="Lato"/>
                <a:cs typeface="Lato"/>
                <a:sym typeface="Lato"/>
              </a:rPr>
              <a:t> (moderate quality, </a:t>
            </a:r>
            <a:r>
              <a:rPr lang="en-GB" dirty="0">
                <a:solidFill>
                  <a:srgbClr val="FF9900"/>
                </a:solidFill>
                <a:latin typeface="Lato"/>
                <a:ea typeface="Lato"/>
                <a:cs typeface="Lato"/>
                <a:sym typeface="Lato"/>
              </a:rPr>
              <a:t>strong</a:t>
            </a:r>
            <a:r>
              <a:rPr lang="en-GB" dirty="0">
                <a:latin typeface="Lato"/>
                <a:ea typeface="Lato"/>
                <a:cs typeface="Lato"/>
                <a:sym typeface="Lato"/>
              </a:rPr>
              <a:t> recommendation)</a:t>
            </a:r>
            <a:endParaRPr dirty="0">
              <a:latin typeface="Lato"/>
              <a:ea typeface="Lato"/>
              <a:cs typeface="Lato"/>
              <a:sym typeface="Lato"/>
            </a:endParaRPr>
          </a:p>
          <a:p>
            <a:pPr marL="0" lvl="0" indent="0" algn="l" rtl="0">
              <a:spcBef>
                <a:spcPts val="0"/>
              </a:spcBef>
              <a:spcAft>
                <a:spcPts val="0"/>
              </a:spcAft>
              <a:buNone/>
            </a:pPr>
            <a:r>
              <a:rPr lang="en-GB" dirty="0">
                <a:latin typeface="Lato"/>
                <a:ea typeface="Lato"/>
                <a:cs typeface="Lato"/>
                <a:sym typeface="Lato"/>
              </a:rPr>
              <a:t>• If there is a history of </a:t>
            </a:r>
            <a:r>
              <a:rPr lang="en-GB" dirty="0">
                <a:solidFill>
                  <a:srgbClr val="FF9900"/>
                </a:solidFill>
                <a:latin typeface="Lato"/>
                <a:ea typeface="Lato"/>
                <a:cs typeface="Lato"/>
                <a:sym typeface="Lato"/>
              </a:rPr>
              <a:t>bipolar or impulse control disorder, </a:t>
            </a:r>
            <a:endParaRPr dirty="0">
              <a:solidFill>
                <a:srgbClr val="FF9900"/>
              </a:solidFill>
              <a:latin typeface="Lato"/>
              <a:ea typeface="Lato"/>
              <a:cs typeface="Lato"/>
              <a:sym typeface="Lato"/>
            </a:endParaRPr>
          </a:p>
          <a:p>
            <a:pPr marL="0" lvl="0" indent="0" algn="l" rtl="0">
              <a:spcBef>
                <a:spcPts val="0"/>
              </a:spcBef>
              <a:spcAft>
                <a:spcPts val="0"/>
              </a:spcAft>
              <a:buNone/>
            </a:pPr>
            <a:r>
              <a:rPr lang="en-GB" dirty="0">
                <a:latin typeface="Lato"/>
                <a:ea typeface="Lato"/>
                <a:cs typeface="Lato"/>
                <a:sym typeface="Lato"/>
              </a:rPr>
              <a:t>consider </a:t>
            </a:r>
            <a:r>
              <a:rPr lang="en-GB" dirty="0">
                <a:solidFill>
                  <a:srgbClr val="FF9900"/>
                </a:solidFill>
                <a:latin typeface="Lato"/>
                <a:ea typeface="Lato"/>
                <a:cs typeface="Lato"/>
                <a:sym typeface="Lato"/>
              </a:rPr>
              <a:t>avoiding </a:t>
            </a:r>
            <a:r>
              <a:rPr lang="en-GB" dirty="0" err="1">
                <a:solidFill>
                  <a:srgbClr val="FF9900"/>
                </a:solidFill>
                <a:latin typeface="Lato"/>
                <a:ea typeface="Lato"/>
                <a:cs typeface="Lato"/>
                <a:sym typeface="Lato"/>
              </a:rPr>
              <a:t>cabergoline</a:t>
            </a:r>
            <a:r>
              <a:rPr lang="en-GB" dirty="0">
                <a:latin typeface="Lato"/>
                <a:ea typeface="Lato"/>
                <a:cs typeface="Lato"/>
                <a:sym typeface="Lato"/>
              </a:rPr>
              <a:t> (moderate quality, </a:t>
            </a:r>
            <a:r>
              <a:rPr lang="en-GB" dirty="0">
                <a:solidFill>
                  <a:srgbClr val="FF9900"/>
                </a:solidFill>
                <a:latin typeface="Lato"/>
                <a:ea typeface="Lato"/>
                <a:cs typeface="Lato"/>
                <a:sym typeface="Lato"/>
              </a:rPr>
              <a:t>strong</a:t>
            </a:r>
            <a:r>
              <a:rPr lang="en-GB" dirty="0">
                <a:latin typeface="Lato"/>
                <a:ea typeface="Lato"/>
                <a:cs typeface="Lato"/>
                <a:sym typeface="Lato"/>
              </a:rPr>
              <a:t> </a:t>
            </a:r>
            <a:endParaRPr dirty="0">
              <a:latin typeface="Lato"/>
              <a:ea typeface="Lato"/>
              <a:cs typeface="Lato"/>
              <a:sym typeface="Lato"/>
            </a:endParaRPr>
          </a:p>
          <a:p>
            <a:pPr marL="0" lvl="0" indent="0" algn="l" rtl="0">
              <a:spcBef>
                <a:spcPts val="0"/>
              </a:spcBef>
              <a:spcAft>
                <a:spcPts val="0"/>
              </a:spcAft>
              <a:buNone/>
            </a:pPr>
            <a:r>
              <a:rPr lang="en-GB" dirty="0">
                <a:latin typeface="Lato"/>
                <a:ea typeface="Lato"/>
                <a:cs typeface="Lato"/>
                <a:sym typeface="Lato"/>
              </a:rPr>
              <a:t>recommendation)</a:t>
            </a:r>
            <a:endParaRPr dirty="0">
              <a:latin typeface="Lato"/>
              <a:ea typeface="Lato"/>
              <a:cs typeface="Lato"/>
              <a:sym typeface="Lato"/>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g4d990003e3dcc450_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Medical therapy for Cushing’s disease a summary</a:t>
            </a:r>
            <a:endParaRPr/>
          </a:p>
        </p:txBody>
      </p:sp>
      <p:sp>
        <p:nvSpPr>
          <p:cNvPr id="1010" name="Google Shape;1010;g4d990003e3dcc450_0"/>
          <p:cNvSpPr txBox="1"/>
          <p:nvPr/>
        </p:nvSpPr>
        <p:spPr>
          <a:xfrm>
            <a:off x="791783" y="1792211"/>
            <a:ext cx="7315200" cy="2554515"/>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 If an expert pituitary </a:t>
            </a:r>
            <a:r>
              <a:rPr lang="en-GB" dirty="0">
                <a:solidFill>
                  <a:srgbClr val="FF9900"/>
                </a:solidFill>
                <a:latin typeface="Lato"/>
                <a:ea typeface="Lato"/>
                <a:cs typeface="Lato"/>
                <a:sym typeface="Lato"/>
              </a:rPr>
              <a:t>endocrinologist</a:t>
            </a:r>
            <a:r>
              <a:rPr lang="en-GB" dirty="0">
                <a:latin typeface="Lato"/>
                <a:ea typeface="Lato"/>
                <a:cs typeface="Lato"/>
                <a:sym typeface="Lato"/>
              </a:rPr>
              <a:t> is </a:t>
            </a:r>
            <a:r>
              <a:rPr lang="en-GB" dirty="0">
                <a:solidFill>
                  <a:srgbClr val="FF9900"/>
                </a:solidFill>
                <a:latin typeface="Lato"/>
                <a:ea typeface="Lato"/>
                <a:cs typeface="Lato"/>
                <a:sym typeface="Lato"/>
              </a:rPr>
              <a:t>not available</a:t>
            </a:r>
            <a:r>
              <a:rPr lang="en-GB" dirty="0">
                <a:latin typeface="Lato"/>
                <a:ea typeface="Lato"/>
                <a:cs typeface="Lato"/>
                <a:sym typeface="Lato"/>
              </a:rPr>
              <a:t> to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monitor treatment response, </a:t>
            </a:r>
            <a:r>
              <a:rPr lang="en-GB" dirty="0">
                <a:solidFill>
                  <a:srgbClr val="FF0000"/>
                </a:solidFill>
                <a:latin typeface="Lato"/>
                <a:ea typeface="Lato"/>
                <a:cs typeface="Lato"/>
                <a:sym typeface="Lato"/>
              </a:rPr>
              <a:t>use mifepristone cautiously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(low quality, discretionary recommendation); we recommend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counselling patients that </a:t>
            </a:r>
            <a:r>
              <a:rPr lang="en-GB" dirty="0">
                <a:solidFill>
                  <a:srgbClr val="FF0000"/>
                </a:solidFill>
                <a:latin typeface="Lato"/>
                <a:ea typeface="Lato"/>
                <a:cs typeface="Lato"/>
                <a:sym typeface="Lato"/>
              </a:rPr>
              <a:t>cortisol cannot be used to monitor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treatment response or adrenal insufficiency</a:t>
            </a:r>
            <a:r>
              <a:rPr lang="en-GB" dirty="0">
                <a:latin typeface="Lato"/>
                <a:ea typeface="Lato"/>
                <a:cs typeface="Lato"/>
                <a:sym typeface="Lato"/>
              </a:rPr>
              <a:t> (high quality,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strong recommendation</a:t>
            </a:r>
            <a:r>
              <a:rPr lang="en-GB" dirty="0">
                <a:solidFill>
                  <a:srgbClr val="FF0000"/>
                </a:solidFill>
                <a:latin typeface="Lato"/>
                <a:ea typeface="Lato"/>
                <a:cs typeface="Lato"/>
                <a:sym typeface="Lato"/>
              </a:rPr>
              <a:t>). Drug–drug interactions</a:t>
            </a:r>
            <a:r>
              <a:rPr lang="en-GB" dirty="0">
                <a:latin typeface="Lato"/>
                <a:ea typeface="Lato"/>
                <a:cs typeface="Lato"/>
                <a:sym typeface="Lato"/>
              </a:rPr>
              <a:t> must be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considered when this medication is used</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In </a:t>
            </a:r>
            <a:r>
              <a:rPr lang="en-GB" dirty="0">
                <a:solidFill>
                  <a:srgbClr val="FF0000"/>
                </a:solidFill>
                <a:latin typeface="Lato"/>
                <a:ea typeface="Lato"/>
                <a:cs typeface="Lato"/>
                <a:sym typeface="Lato"/>
              </a:rPr>
              <a:t>pregnant women</a:t>
            </a:r>
            <a:r>
              <a:rPr lang="en-GB" dirty="0">
                <a:latin typeface="Lato"/>
                <a:ea typeface="Lato"/>
                <a:cs typeface="Lato"/>
                <a:sym typeface="Lato"/>
              </a:rPr>
              <a:t> or those desiring pregnancy, consider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0000"/>
                </a:solidFill>
                <a:latin typeface="Lato"/>
                <a:ea typeface="Lato"/>
                <a:cs typeface="Lato"/>
                <a:sym typeface="Lato"/>
              </a:rPr>
              <a:t>cabergoline</a:t>
            </a:r>
            <a:r>
              <a:rPr lang="en-GB" dirty="0">
                <a:latin typeface="Lato"/>
                <a:ea typeface="Lato"/>
                <a:cs typeface="Lato"/>
                <a:sym typeface="Lato"/>
              </a:rPr>
              <a:t> or </a:t>
            </a:r>
            <a:r>
              <a:rPr lang="en-GB" dirty="0" err="1">
                <a:solidFill>
                  <a:srgbClr val="FF0000"/>
                </a:solidFill>
                <a:latin typeface="Lato"/>
                <a:ea typeface="Lato"/>
                <a:cs typeface="Lato"/>
                <a:sym typeface="Lato"/>
              </a:rPr>
              <a:t>metyrapone</a:t>
            </a:r>
            <a:r>
              <a:rPr lang="en-GB" dirty="0">
                <a:latin typeface="Lato"/>
                <a:ea typeface="Lato"/>
                <a:cs typeface="Lato"/>
                <a:sym typeface="Lato"/>
              </a:rPr>
              <a:t> (low quality, discretionary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recommendation), although </a:t>
            </a:r>
            <a:r>
              <a:rPr lang="en-GB" dirty="0">
                <a:solidFill>
                  <a:srgbClr val="FF9900"/>
                </a:solidFill>
                <a:latin typeface="Lato"/>
                <a:ea typeface="Lato"/>
                <a:cs typeface="Lato"/>
                <a:sym typeface="Lato"/>
              </a:rPr>
              <a:t>no</a:t>
            </a:r>
            <a:r>
              <a:rPr lang="en-GB" dirty="0">
                <a:latin typeface="Lato"/>
                <a:ea typeface="Lato"/>
                <a:cs typeface="Lato"/>
                <a:sym typeface="Lato"/>
              </a:rPr>
              <a:t> Cushing’s disease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medications are</a:t>
            </a:r>
            <a:r>
              <a:rPr lang="en-GB" dirty="0">
                <a:solidFill>
                  <a:srgbClr val="FF9900"/>
                </a:solidFill>
                <a:latin typeface="Lato"/>
                <a:ea typeface="Lato"/>
                <a:cs typeface="Lato"/>
                <a:sym typeface="Lato"/>
              </a:rPr>
              <a:t> approved</a:t>
            </a:r>
            <a:r>
              <a:rPr lang="en-GB" dirty="0">
                <a:latin typeface="Lato"/>
                <a:ea typeface="Lato"/>
                <a:cs typeface="Lato"/>
                <a:sym typeface="Lato"/>
              </a:rPr>
              <a:t> for use in pregnancy</a:t>
            </a:r>
            <a:endParaRPr dirty="0">
              <a:latin typeface="Lato"/>
              <a:ea typeface="Lato"/>
              <a:cs typeface="Lato"/>
              <a:sym typeface="Lato"/>
            </a:endParaRPr>
          </a:p>
        </p:txBody>
      </p:sp>
      <p:sp>
        <p:nvSpPr>
          <p:cNvPr id="1011" name="Google Shape;1011;g4d990003e3dcc450_0"/>
          <p:cNvSpPr txBox="1"/>
          <p:nvPr/>
        </p:nvSpPr>
        <p:spPr>
          <a:xfrm>
            <a:off x="303292" y="1388523"/>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0000FF"/>
              </a:buClr>
              <a:buSzPts val="1800"/>
              <a:buFont typeface="Lato"/>
              <a:buChar char="●"/>
            </a:pPr>
            <a:r>
              <a:rPr lang="en-GB" sz="1800">
                <a:solidFill>
                  <a:srgbClr val="0000FF"/>
                </a:solidFill>
                <a:latin typeface="Lato"/>
                <a:ea typeface="Lato"/>
                <a:cs typeface="Lato"/>
                <a:sym typeface="Lato"/>
              </a:rPr>
              <a:t>Which factors are helpful in selection of a medical therapy?</a:t>
            </a:r>
            <a:endParaRPr>
              <a:latin typeface="Lato"/>
              <a:ea typeface="Lato"/>
              <a:cs typeface="Lato"/>
              <a:sym typeface="Lato"/>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g4d990003e3dcc450_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Medical therapy for Cushing’s disease a summary</a:t>
            </a:r>
            <a:endParaRPr/>
          </a:p>
        </p:txBody>
      </p:sp>
      <p:sp>
        <p:nvSpPr>
          <p:cNvPr id="1017" name="Google Shape;1017;g4d990003e3dcc450_5"/>
          <p:cNvSpPr txBox="1"/>
          <p:nvPr/>
        </p:nvSpPr>
        <p:spPr>
          <a:xfrm>
            <a:off x="638316" y="2218061"/>
            <a:ext cx="7315200" cy="190818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9900"/>
                </a:solidFill>
                <a:latin typeface="Lato"/>
                <a:ea typeface="Lato"/>
                <a:cs typeface="Lato"/>
                <a:sym typeface="Lato"/>
              </a:rPr>
              <a:t>Drug intolerance or side-effects</a:t>
            </a:r>
            <a:r>
              <a:rPr lang="en-GB" dirty="0">
                <a:latin typeface="Lato"/>
                <a:ea typeface="Lato"/>
                <a:cs typeface="Lato"/>
                <a:sym typeface="Lato"/>
              </a:rPr>
              <a:t>, as well as concomitant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comorbidities such as type 2 </a:t>
            </a:r>
            <a:r>
              <a:rPr lang="en-GB" dirty="0">
                <a:solidFill>
                  <a:srgbClr val="FF9900"/>
                </a:solidFill>
                <a:latin typeface="Lato"/>
                <a:ea typeface="Lato"/>
                <a:cs typeface="Lato"/>
                <a:sym typeface="Lato"/>
              </a:rPr>
              <a:t>diabetes and hypertension</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should further guide type of medication used (moderate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quality, strong recommendation)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Consider </a:t>
            </a:r>
            <a:r>
              <a:rPr lang="en-GB" dirty="0">
                <a:solidFill>
                  <a:srgbClr val="FF9900"/>
                </a:solidFill>
                <a:latin typeface="Lato"/>
                <a:ea typeface="Lato"/>
                <a:cs typeface="Lato"/>
                <a:sym typeface="Lato"/>
              </a:rPr>
              <a:t>cost</a:t>
            </a:r>
            <a:r>
              <a:rPr lang="en-GB" dirty="0">
                <a:latin typeface="Lato"/>
                <a:ea typeface="Lato"/>
                <a:cs typeface="Lato"/>
                <a:sym typeface="Lato"/>
              </a:rPr>
              <a:t> and </a:t>
            </a:r>
            <a:r>
              <a:rPr lang="en-GB" dirty="0">
                <a:solidFill>
                  <a:srgbClr val="FF9900"/>
                </a:solidFill>
                <a:latin typeface="Lato"/>
                <a:ea typeface="Lato"/>
                <a:cs typeface="Lato"/>
                <a:sym typeface="Lato"/>
              </a:rPr>
              <a:t>estimated therapy duration</a:t>
            </a:r>
            <a:r>
              <a:rPr lang="en-GB" dirty="0">
                <a:latin typeface="Lato"/>
                <a:ea typeface="Lato"/>
                <a:cs typeface="Lato"/>
                <a:sym typeface="Lato"/>
              </a:rPr>
              <a:t>, especially if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definitive treatment (</a:t>
            </a:r>
            <a:r>
              <a:rPr lang="en-GB" dirty="0" err="1">
                <a:latin typeface="Lato"/>
                <a:ea typeface="Lato"/>
                <a:cs typeface="Lato"/>
                <a:sym typeface="Lato"/>
              </a:rPr>
              <a:t>ie</a:t>
            </a:r>
            <a:r>
              <a:rPr lang="en-GB" dirty="0">
                <a:latin typeface="Lato"/>
                <a:ea typeface="Lato"/>
                <a:cs typeface="Lato"/>
                <a:sym typeface="Lato"/>
              </a:rPr>
              <a:t>, </a:t>
            </a:r>
            <a:r>
              <a:rPr lang="en-GB" dirty="0">
                <a:solidFill>
                  <a:srgbClr val="FF9900"/>
                </a:solidFill>
                <a:latin typeface="Lato"/>
                <a:ea typeface="Lato"/>
                <a:cs typeface="Lato"/>
                <a:sym typeface="Lato"/>
              </a:rPr>
              <a:t>pituitary or adrenal surgery</a:t>
            </a:r>
            <a:r>
              <a:rPr lang="en-GB" dirty="0">
                <a:latin typeface="Lato"/>
                <a:ea typeface="Lato"/>
                <a:cs typeface="Lato"/>
                <a:sym typeface="Lato"/>
              </a:rPr>
              <a:t>) is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planned or while </a:t>
            </a:r>
            <a:r>
              <a:rPr lang="en-GB" dirty="0">
                <a:solidFill>
                  <a:srgbClr val="FF9900"/>
                </a:solidFill>
                <a:latin typeface="Lato"/>
                <a:ea typeface="Lato"/>
                <a:cs typeface="Lato"/>
                <a:sym typeface="Lato"/>
              </a:rPr>
              <a:t>awaiting effects of radiotherapy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(low quality, discretionary recommendation)</a:t>
            </a:r>
            <a:endParaRPr dirty="0">
              <a:latin typeface="Lato"/>
              <a:ea typeface="Lato"/>
              <a:cs typeface="Lato"/>
              <a:sym typeface="Lato"/>
            </a:endParaRPr>
          </a:p>
        </p:txBody>
      </p:sp>
      <p:sp>
        <p:nvSpPr>
          <p:cNvPr id="1018" name="Google Shape;1018;g4d990003e3dcc450_5"/>
          <p:cNvSpPr txBox="1"/>
          <p:nvPr/>
        </p:nvSpPr>
        <p:spPr>
          <a:xfrm>
            <a:off x="373637" y="1327538"/>
            <a:ext cx="7315200" cy="463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sz="1800">
                <a:solidFill>
                  <a:srgbClr val="0000FF"/>
                </a:solidFill>
                <a:latin typeface="Lato"/>
                <a:ea typeface="Lato"/>
                <a:cs typeface="Lato"/>
                <a:sym typeface="Lato"/>
              </a:rPr>
              <a:t>Which factors are helpful in selection of a medical therapy?</a:t>
            </a:r>
            <a:endParaRPr>
              <a:latin typeface="Lato"/>
              <a:ea typeface="Lato"/>
              <a:cs typeface="Lato"/>
              <a:sym typeface="Lato"/>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g4d990003e3dcc450_12"/>
          <p:cNvSpPr txBox="1">
            <a:spLocks noGrp="1"/>
          </p:cNvSpPr>
          <p:nvPr>
            <p:ph type="title"/>
          </p:nvPr>
        </p:nvSpPr>
        <p:spPr>
          <a:xfrm>
            <a:off x="972600" y="1243775"/>
            <a:ext cx="7936800" cy="1489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sz="1800">
                <a:solidFill>
                  <a:schemeClr val="accent1"/>
                </a:solidFill>
              </a:rPr>
              <a:t>Which factors are used in selecting an adrenal </a:t>
            </a:r>
            <a:endParaRPr sz="1800">
              <a:solidFill>
                <a:schemeClr val="accent1"/>
              </a:solidFill>
            </a:endParaRPr>
          </a:p>
          <a:p>
            <a:pPr marL="457200" lvl="0" indent="0" algn="l" rtl="0">
              <a:spcBef>
                <a:spcPts val="0"/>
              </a:spcBef>
              <a:spcAft>
                <a:spcPts val="0"/>
              </a:spcAft>
              <a:buNone/>
            </a:pPr>
            <a:r>
              <a:rPr lang="en-GB" sz="1800">
                <a:solidFill>
                  <a:schemeClr val="accent1"/>
                </a:solidFill>
              </a:rPr>
              <a:t>steroidogenesis inhibitor?</a:t>
            </a:r>
            <a:endParaRPr sz="1800">
              <a:solidFill>
                <a:schemeClr val="accent1"/>
              </a:solidFill>
            </a:endParaRPr>
          </a:p>
        </p:txBody>
      </p:sp>
      <p:sp>
        <p:nvSpPr>
          <p:cNvPr id="1024" name="Google Shape;1024;g4d990003e3dcc450_12"/>
          <p:cNvSpPr txBox="1"/>
          <p:nvPr/>
        </p:nvSpPr>
        <p:spPr>
          <a:xfrm>
            <a:off x="527375" y="135574"/>
            <a:ext cx="7329000" cy="1108200"/>
          </a:xfrm>
          <a:prstGeom prst="rect">
            <a:avLst/>
          </a:prstGeom>
          <a:noFill/>
          <a:ln>
            <a:noFill/>
          </a:ln>
        </p:spPr>
        <p:txBody>
          <a:bodyPr spcFirstLastPara="1" wrap="square" lIns="91425" tIns="91425" rIns="91425" bIns="91425" anchor="t" anchorCtr="0">
            <a:spAutoFit/>
          </a:bodyPr>
          <a:lstStyle/>
          <a:p>
            <a:pPr marL="457200" lvl="0" indent="-400050" algn="l" rtl="0">
              <a:spcBef>
                <a:spcPts val="0"/>
              </a:spcBef>
              <a:spcAft>
                <a:spcPts val="0"/>
              </a:spcAft>
              <a:buClr>
                <a:srgbClr val="FF9900"/>
              </a:buClr>
              <a:buSzPts val="2700"/>
              <a:buFont typeface="Lato"/>
              <a:buChar char="●"/>
            </a:pPr>
            <a:r>
              <a:rPr lang="en-GB" sz="3000" b="1" dirty="0">
                <a:solidFill>
                  <a:schemeClr val="dk1"/>
                </a:solidFill>
                <a:latin typeface="Raleway"/>
                <a:ea typeface="Raleway"/>
                <a:cs typeface="Raleway"/>
                <a:sym typeface="Raleway"/>
              </a:rPr>
              <a:t>Medical therapy for Cushing’s disease a summary</a:t>
            </a:r>
            <a:endParaRPr sz="2700" dirty="0">
              <a:solidFill>
                <a:srgbClr val="FF9900"/>
              </a:solidFill>
              <a:latin typeface="Lato"/>
              <a:ea typeface="Lato"/>
              <a:cs typeface="Lato"/>
              <a:sym typeface="Lato"/>
            </a:endParaRPr>
          </a:p>
        </p:txBody>
      </p:sp>
      <p:sp>
        <p:nvSpPr>
          <p:cNvPr id="1025" name="Google Shape;1025;g4d990003e3dcc450_12"/>
          <p:cNvSpPr txBox="1"/>
          <p:nvPr/>
        </p:nvSpPr>
        <p:spPr>
          <a:xfrm>
            <a:off x="918111" y="2145030"/>
            <a:ext cx="7315200" cy="233907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Rapidity of action, tolerability, ease-of-use, degree of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probable </a:t>
            </a:r>
            <a:r>
              <a:rPr lang="en-GB" dirty="0">
                <a:solidFill>
                  <a:srgbClr val="FF9900"/>
                </a:solidFill>
                <a:latin typeface="Lato"/>
                <a:ea typeface="Lato"/>
                <a:cs typeface="Lato"/>
                <a:sym typeface="Lato"/>
              </a:rPr>
              <a:t>biochemical normalisation</a:t>
            </a:r>
            <a:r>
              <a:rPr lang="en-GB" dirty="0">
                <a:latin typeface="Lato"/>
                <a:ea typeface="Lato"/>
                <a:cs typeface="Lato"/>
                <a:sym typeface="Lato"/>
              </a:rPr>
              <a:t>, and </a:t>
            </a:r>
            <a:r>
              <a:rPr lang="en-GB" dirty="0">
                <a:solidFill>
                  <a:srgbClr val="FF9900"/>
                </a:solidFill>
                <a:latin typeface="Lato"/>
                <a:ea typeface="Lato"/>
                <a:cs typeface="Lato"/>
                <a:sym typeface="Lato"/>
              </a:rPr>
              <a:t>specific clinical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improvement</a:t>
            </a:r>
            <a:r>
              <a:rPr lang="en-GB" dirty="0">
                <a:latin typeface="Lato"/>
                <a:ea typeface="Lato"/>
                <a:cs typeface="Lato"/>
                <a:sym typeface="Lato"/>
              </a:rPr>
              <a:t>, as well as </a:t>
            </a:r>
            <a:r>
              <a:rPr lang="en-GB" dirty="0">
                <a:solidFill>
                  <a:srgbClr val="FF9900"/>
                </a:solidFill>
                <a:latin typeface="Lato"/>
                <a:ea typeface="Lato"/>
                <a:cs typeface="Lato"/>
                <a:sym typeface="Lato"/>
              </a:rPr>
              <a:t>local availability</a:t>
            </a:r>
            <a:r>
              <a:rPr lang="en-GB" dirty="0">
                <a:latin typeface="Lato"/>
                <a:ea typeface="Lato"/>
                <a:cs typeface="Lato"/>
                <a:sym typeface="Lato"/>
              </a:rPr>
              <a:t> and </a:t>
            </a:r>
            <a:r>
              <a:rPr lang="en-GB" dirty="0">
                <a:solidFill>
                  <a:srgbClr val="FF9900"/>
                </a:solidFill>
                <a:latin typeface="Lato"/>
                <a:ea typeface="Lato"/>
                <a:cs typeface="Lato"/>
                <a:sym typeface="Lato"/>
              </a:rPr>
              <a:t>cost</a:t>
            </a:r>
            <a:r>
              <a:rPr lang="en-GB" dirty="0">
                <a:latin typeface="Lato"/>
                <a:ea typeface="Lato"/>
                <a:cs typeface="Lato"/>
                <a:sym typeface="Lato"/>
              </a:rPr>
              <a:t> of each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drug, should be considered at therapy start (moderate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quality, strong recommendation)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a:t>
            </a:r>
            <a:r>
              <a:rPr lang="en-GB" dirty="0">
                <a:solidFill>
                  <a:srgbClr val="FF9900"/>
                </a:solidFill>
                <a:latin typeface="Lato"/>
                <a:ea typeface="Lato"/>
                <a:cs typeface="Lato"/>
                <a:sym typeface="Lato"/>
              </a:rPr>
              <a:t>Ketoconazole</a:t>
            </a:r>
            <a:r>
              <a:rPr lang="en-GB" dirty="0">
                <a:latin typeface="Lato"/>
                <a:ea typeface="Lato"/>
                <a:cs typeface="Lato"/>
                <a:sym typeface="Lato"/>
              </a:rPr>
              <a:t> might be </a:t>
            </a:r>
            <a:r>
              <a:rPr lang="en-GB" dirty="0">
                <a:solidFill>
                  <a:srgbClr val="FF9900"/>
                </a:solidFill>
                <a:latin typeface="Lato"/>
                <a:ea typeface="Lato"/>
                <a:cs typeface="Lato"/>
                <a:sym typeface="Lato"/>
              </a:rPr>
              <a:t>favoured</a:t>
            </a:r>
            <a:r>
              <a:rPr lang="en-GB" dirty="0">
                <a:latin typeface="Lato"/>
                <a:ea typeface="Lato"/>
                <a:cs typeface="Lato"/>
                <a:sym typeface="Lato"/>
              </a:rPr>
              <a:t> for </a:t>
            </a:r>
            <a:r>
              <a:rPr lang="en-GB" dirty="0">
                <a:solidFill>
                  <a:srgbClr val="FF9900"/>
                </a:solidFill>
                <a:latin typeface="Lato"/>
                <a:ea typeface="Lato"/>
                <a:cs typeface="Lato"/>
                <a:sym typeface="Lato"/>
              </a:rPr>
              <a:t>ease of dose titration;</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concern about inducing hepatotoxicity and the need to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monitor liver enzymes</a:t>
            </a:r>
            <a:r>
              <a:rPr lang="en-GB" dirty="0">
                <a:latin typeface="Lato"/>
                <a:ea typeface="Lato"/>
                <a:cs typeface="Lato"/>
                <a:sym typeface="Lato"/>
              </a:rPr>
              <a:t> can lead to under-dosing (moderate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quality, strong recommendation). Drug–</a:t>
            </a:r>
            <a:r>
              <a:rPr lang="en-GB" dirty="0">
                <a:solidFill>
                  <a:srgbClr val="FF9900"/>
                </a:solidFill>
                <a:latin typeface="Lato"/>
                <a:ea typeface="Lato"/>
                <a:cs typeface="Lato"/>
                <a:sym typeface="Lato"/>
              </a:rPr>
              <a:t>drug interactions</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must be considered and </a:t>
            </a:r>
            <a:r>
              <a:rPr lang="en-GB" dirty="0" err="1">
                <a:solidFill>
                  <a:srgbClr val="FF9900"/>
                </a:solidFill>
                <a:latin typeface="Lato"/>
                <a:ea typeface="Lato"/>
                <a:cs typeface="Lato"/>
                <a:sym typeface="Lato"/>
              </a:rPr>
              <a:t>hypogonadism</a:t>
            </a:r>
            <a:r>
              <a:rPr lang="en-GB" dirty="0">
                <a:solidFill>
                  <a:srgbClr val="FF9900"/>
                </a:solidFill>
                <a:latin typeface="Lato"/>
                <a:ea typeface="Lato"/>
                <a:cs typeface="Lato"/>
                <a:sym typeface="Lato"/>
              </a:rPr>
              <a:t> may occur in men</a:t>
            </a:r>
            <a:endParaRPr dirty="0">
              <a:solidFill>
                <a:srgbClr val="FF9900"/>
              </a:solidFill>
              <a:latin typeface="Lato"/>
              <a:ea typeface="Lato"/>
              <a:cs typeface="Lato"/>
              <a:sym typeface="Lato"/>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g4d990003e3dcc450_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382905" algn="l" rtl="0">
              <a:spcBef>
                <a:spcPts val="0"/>
              </a:spcBef>
              <a:spcAft>
                <a:spcPts val="0"/>
              </a:spcAft>
              <a:buClr>
                <a:srgbClr val="FF9900"/>
              </a:buClr>
              <a:buSzPct val="90000"/>
              <a:buFont typeface="Lato"/>
              <a:buChar char="●"/>
            </a:pPr>
            <a:r>
              <a:rPr lang="en-GB">
                <a:solidFill>
                  <a:schemeClr val="dk1"/>
                </a:solidFill>
              </a:rPr>
              <a:t>Medical therapy for Cushing’s disease a summary</a:t>
            </a:r>
            <a:endParaRPr/>
          </a:p>
        </p:txBody>
      </p:sp>
      <p:sp>
        <p:nvSpPr>
          <p:cNvPr id="1031" name="Google Shape;1031;g4d990003e3dcc450_18"/>
          <p:cNvSpPr txBox="1"/>
          <p:nvPr/>
        </p:nvSpPr>
        <p:spPr>
          <a:xfrm>
            <a:off x="906011" y="1401396"/>
            <a:ext cx="7315200" cy="742800"/>
          </a:xfrm>
          <a:prstGeom prst="rect">
            <a:avLst/>
          </a:prstGeom>
          <a:noFill/>
          <a:ln>
            <a:noFill/>
          </a:ln>
        </p:spPr>
        <p:txBody>
          <a:bodyPr spcFirstLastPara="1" wrap="square" lIns="91425" tIns="91425" rIns="91425" bIns="91425" anchor="t" anchorCtr="0">
            <a:spAutoFit/>
          </a:bodyPr>
          <a:lstStyle/>
          <a:p>
            <a:pPr marL="914400" lvl="0" indent="-342900" algn="l" rtl="0">
              <a:spcBef>
                <a:spcPts val="0"/>
              </a:spcBef>
              <a:spcAft>
                <a:spcPts val="0"/>
              </a:spcAft>
              <a:buClr>
                <a:schemeClr val="accent1"/>
              </a:buClr>
              <a:buSzPts val="1800"/>
              <a:buFont typeface="Raleway"/>
              <a:buChar char="●"/>
            </a:pPr>
            <a:r>
              <a:rPr lang="en-GB" sz="1800" b="1">
                <a:solidFill>
                  <a:schemeClr val="accent1"/>
                </a:solidFill>
                <a:latin typeface="Raleway"/>
                <a:ea typeface="Raleway"/>
                <a:cs typeface="Raleway"/>
                <a:sym typeface="Raleway"/>
              </a:rPr>
              <a:t>Which factors are used in selecting an adrenal </a:t>
            </a:r>
            <a:endParaRPr sz="1800" b="1">
              <a:solidFill>
                <a:schemeClr val="accent1"/>
              </a:solidFill>
              <a:latin typeface="Raleway"/>
              <a:ea typeface="Raleway"/>
              <a:cs typeface="Raleway"/>
              <a:sym typeface="Raleway"/>
            </a:endParaRPr>
          </a:p>
          <a:p>
            <a:pPr marL="914400" lvl="0" indent="0" algn="l" rtl="0">
              <a:spcBef>
                <a:spcPts val="0"/>
              </a:spcBef>
              <a:spcAft>
                <a:spcPts val="0"/>
              </a:spcAft>
              <a:buNone/>
            </a:pPr>
            <a:r>
              <a:rPr lang="en-GB" sz="1800" b="1">
                <a:solidFill>
                  <a:schemeClr val="accent1"/>
                </a:solidFill>
                <a:latin typeface="Raleway"/>
                <a:ea typeface="Raleway"/>
                <a:cs typeface="Raleway"/>
                <a:sym typeface="Raleway"/>
              </a:rPr>
              <a:t>steroidogenesis inhibitor?</a:t>
            </a:r>
            <a:endParaRPr>
              <a:solidFill>
                <a:srgbClr val="0000FF"/>
              </a:solidFill>
              <a:latin typeface="Lato"/>
              <a:ea typeface="Lato"/>
              <a:cs typeface="Lato"/>
              <a:sym typeface="Lato"/>
            </a:endParaRPr>
          </a:p>
        </p:txBody>
      </p:sp>
      <p:sp>
        <p:nvSpPr>
          <p:cNvPr id="1032" name="Google Shape;1032;g4d990003e3dcc450_18"/>
          <p:cNvSpPr txBox="1"/>
          <p:nvPr/>
        </p:nvSpPr>
        <p:spPr>
          <a:xfrm>
            <a:off x="918111" y="2145030"/>
            <a:ext cx="7315200" cy="60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9900"/>
                </a:solidFill>
                <a:latin typeface="Lato"/>
                <a:ea typeface="Lato"/>
                <a:cs typeface="Lato"/>
                <a:sym typeface="Lato"/>
              </a:rPr>
              <a:t>Mitotane</a:t>
            </a:r>
            <a:r>
              <a:rPr lang="en-GB">
                <a:latin typeface="Lato"/>
                <a:ea typeface="Lato"/>
                <a:cs typeface="Lato"/>
                <a:sym typeface="Lato"/>
              </a:rPr>
              <a:t> is </a:t>
            </a:r>
            <a:r>
              <a:rPr lang="en-GB">
                <a:solidFill>
                  <a:srgbClr val="FF9900"/>
                </a:solidFill>
                <a:latin typeface="Lato"/>
                <a:ea typeface="Lato"/>
                <a:cs typeface="Lato"/>
                <a:sym typeface="Lato"/>
              </a:rPr>
              <a:t>rarely</a:t>
            </a:r>
            <a:r>
              <a:rPr lang="en-GB">
                <a:latin typeface="Lato"/>
                <a:ea typeface="Lato"/>
                <a:cs typeface="Lato"/>
                <a:sym typeface="Lato"/>
              </a:rPr>
              <a:t> used as </a:t>
            </a:r>
            <a:r>
              <a:rPr lang="en-GB">
                <a:solidFill>
                  <a:srgbClr val="FF9900"/>
                </a:solidFill>
                <a:latin typeface="Lato"/>
                <a:ea typeface="Lato"/>
                <a:cs typeface="Lato"/>
                <a:sym typeface="Lato"/>
              </a:rPr>
              <a:t>monotherapy</a:t>
            </a:r>
            <a:r>
              <a:rPr lang="en-GB">
                <a:latin typeface="Lato"/>
                <a:ea typeface="Lato"/>
                <a:cs typeface="Lato"/>
                <a:sym typeface="Lato"/>
              </a:rPr>
              <a:t> in Cushing’s disease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in most centres (low quality, discretionary recommendation</a:t>
            </a:r>
            <a:endParaRPr>
              <a:latin typeface="Lato"/>
              <a:ea typeface="Lato"/>
              <a:cs typeface="Lato"/>
              <a:sym typeface="Lato"/>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g4d990003e3dcc450_24"/>
          <p:cNvSpPr txBox="1">
            <a:spLocks noGrp="1"/>
          </p:cNvSpPr>
          <p:nvPr>
            <p:ph type="title"/>
          </p:nvPr>
        </p:nvSpPr>
        <p:spPr>
          <a:xfrm>
            <a:off x="90122" y="216661"/>
            <a:ext cx="8520600" cy="639600"/>
          </a:xfrm>
          <a:prstGeom prst="rect">
            <a:avLst/>
          </a:prstGeom>
        </p:spPr>
        <p:txBody>
          <a:bodyPr spcFirstLastPara="1" wrap="square" lIns="91425" tIns="91425" rIns="91425" bIns="91425" anchor="t" anchorCtr="0">
            <a:normAutofit fontScale="90000"/>
          </a:bodyPr>
          <a:lstStyle/>
          <a:p>
            <a:pPr marL="74295" lvl="0" algn="l" rtl="0">
              <a:spcBef>
                <a:spcPts val="0"/>
              </a:spcBef>
              <a:spcAft>
                <a:spcPts val="0"/>
              </a:spcAft>
              <a:buClr>
                <a:srgbClr val="FF9900"/>
              </a:buClr>
              <a:buSzPct val="90000"/>
            </a:pPr>
            <a:r>
              <a:rPr lang="en-GB">
                <a:solidFill>
                  <a:schemeClr val="dk1"/>
                </a:solidFill>
              </a:rPr>
              <a:t>Medical therapy for Cushing’s disease a summary</a:t>
            </a:r>
            <a:endParaRPr/>
          </a:p>
        </p:txBody>
      </p:sp>
      <p:sp>
        <p:nvSpPr>
          <p:cNvPr id="1038" name="Google Shape;1038;g4d990003e3dcc450_24"/>
          <p:cNvSpPr txBox="1"/>
          <p:nvPr/>
        </p:nvSpPr>
        <p:spPr>
          <a:xfrm>
            <a:off x="1197907" y="1225234"/>
            <a:ext cx="7315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r>
              <a:rPr lang="en-GB" b="1">
                <a:solidFill>
                  <a:srgbClr val="0000FF"/>
                </a:solidFill>
                <a:latin typeface="Lato"/>
                <a:ea typeface="Lato"/>
                <a:cs typeface="Lato"/>
                <a:sym typeface="Lato"/>
              </a:rPr>
              <a:t>How is tumour growth monitored when using an adrenal </a:t>
            </a:r>
            <a:endParaRPr b="1">
              <a:solidFill>
                <a:srgbClr val="0000FF"/>
              </a:solidFill>
              <a:latin typeface="Lato"/>
              <a:ea typeface="Lato"/>
              <a:cs typeface="Lato"/>
              <a:sym typeface="Lato"/>
            </a:endParaRPr>
          </a:p>
          <a:p>
            <a:pPr marL="0" lvl="0" indent="0" algn="l" rtl="0">
              <a:spcBef>
                <a:spcPts val="0"/>
              </a:spcBef>
              <a:spcAft>
                <a:spcPts val="0"/>
              </a:spcAft>
            </a:pPr>
            <a:r>
              <a:rPr lang="en-GB" b="1">
                <a:solidFill>
                  <a:srgbClr val="0000FF"/>
                </a:solidFill>
                <a:latin typeface="Lato"/>
                <a:ea typeface="Lato"/>
                <a:cs typeface="Lato"/>
                <a:sym typeface="Lato"/>
              </a:rPr>
              <a:t>steroidogenesis inhibitor or glucocorticoid receptor blocker?</a:t>
            </a:r>
            <a:endParaRPr b="1">
              <a:solidFill>
                <a:srgbClr val="0000FF"/>
              </a:solidFill>
              <a:latin typeface="Lato"/>
              <a:ea typeface="Lato"/>
              <a:cs typeface="Lato"/>
              <a:sym typeface="Lato"/>
            </a:endParaRPr>
          </a:p>
        </p:txBody>
      </p:sp>
      <p:sp>
        <p:nvSpPr>
          <p:cNvPr id="1039" name="Google Shape;1039;g4d990003e3dcc450_24"/>
          <p:cNvSpPr txBox="1"/>
          <p:nvPr/>
        </p:nvSpPr>
        <p:spPr>
          <a:xfrm>
            <a:off x="797559" y="1833330"/>
            <a:ext cx="73152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MRI is typically obtained </a:t>
            </a:r>
            <a:r>
              <a:rPr lang="en-GB" dirty="0">
                <a:solidFill>
                  <a:srgbClr val="FF9900"/>
                </a:solidFill>
                <a:latin typeface="Lato"/>
                <a:ea typeface="Lato"/>
                <a:cs typeface="Lato"/>
                <a:sym typeface="Lato"/>
              </a:rPr>
              <a:t>6–12 months after initiating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treatment and </a:t>
            </a:r>
            <a:r>
              <a:rPr lang="en-GB" dirty="0">
                <a:solidFill>
                  <a:srgbClr val="FF9900"/>
                </a:solidFill>
                <a:latin typeface="Lato"/>
                <a:ea typeface="Lato"/>
                <a:cs typeface="Lato"/>
                <a:sym typeface="Lato"/>
              </a:rPr>
              <a:t>repeated every few years</a:t>
            </a:r>
            <a:r>
              <a:rPr lang="en-GB" dirty="0">
                <a:latin typeface="Lato"/>
                <a:ea typeface="Lato"/>
                <a:cs typeface="Lato"/>
                <a:sym typeface="Lato"/>
              </a:rPr>
              <a:t> depending on the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clinical scenario (moderate quality, strong recommendation)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It can be </a:t>
            </a:r>
            <a:r>
              <a:rPr lang="en-GB" dirty="0">
                <a:solidFill>
                  <a:srgbClr val="FF9900"/>
                </a:solidFill>
                <a:latin typeface="Lato"/>
                <a:ea typeface="Lato"/>
                <a:cs typeface="Lato"/>
                <a:sym typeface="Lato"/>
              </a:rPr>
              <a:t>difficult</a:t>
            </a:r>
            <a:r>
              <a:rPr lang="en-GB" dirty="0">
                <a:latin typeface="Lato"/>
                <a:ea typeface="Lato"/>
                <a:cs typeface="Lato"/>
                <a:sym typeface="Lato"/>
              </a:rPr>
              <a:t> to determine whether tumour progression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 due to loss of cortisol feedback or reflects the underlying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behaviour of aggressive, recurrent disease (low quality,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discretionary recommendation)</a:t>
            </a:r>
            <a:endParaRPr dirty="0">
              <a:latin typeface="Lato"/>
              <a:ea typeface="Lato"/>
              <a:cs typeface="Lato"/>
              <a:sym typeface="Lato"/>
            </a:endParaRPr>
          </a:p>
        </p:txBody>
      </p:sp>
      <p:sp>
        <p:nvSpPr>
          <p:cNvPr id="1040" name="Google Shape;1040;g4d990003e3dcc450_24"/>
          <p:cNvSpPr txBox="1"/>
          <p:nvPr/>
        </p:nvSpPr>
        <p:spPr>
          <a:xfrm>
            <a:off x="797550" y="3347800"/>
            <a:ext cx="7045200" cy="190818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We suggest </a:t>
            </a:r>
            <a:r>
              <a:rPr lang="en-GB">
                <a:solidFill>
                  <a:srgbClr val="FF9900"/>
                </a:solidFill>
                <a:latin typeface="Lato"/>
                <a:ea typeface="Lato"/>
                <a:cs typeface="Lato"/>
                <a:sym typeface="Lato"/>
              </a:rPr>
              <a:t>monitoring ACTH concentrations</a:t>
            </a:r>
            <a:r>
              <a:rPr lang="en-GB">
                <a:latin typeface="Lato"/>
                <a:ea typeface="Lato"/>
                <a:cs typeface="Lato"/>
                <a:sym typeface="Lato"/>
              </a:rPr>
              <a:t>, because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progressive </a:t>
            </a:r>
            <a:r>
              <a:rPr lang="en-GB">
                <a:solidFill>
                  <a:srgbClr val="FF9900"/>
                </a:solidFill>
                <a:latin typeface="Lato"/>
                <a:ea typeface="Lato"/>
                <a:cs typeface="Lato"/>
                <a:sym typeface="Lato"/>
              </a:rPr>
              <a:t>elevations in ACTH</a:t>
            </a:r>
            <a:r>
              <a:rPr lang="en-GB">
                <a:latin typeface="Lato"/>
                <a:ea typeface="Lato"/>
                <a:cs typeface="Lato"/>
                <a:sym typeface="Lato"/>
              </a:rPr>
              <a:t> could be a sign of tumour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growth and </a:t>
            </a:r>
            <a:r>
              <a:rPr lang="en-GB">
                <a:solidFill>
                  <a:srgbClr val="FF9900"/>
                </a:solidFill>
                <a:latin typeface="Lato"/>
                <a:ea typeface="Lato"/>
                <a:cs typeface="Lato"/>
                <a:sym typeface="Lato"/>
              </a:rPr>
              <a:t>a need for MRI</a:t>
            </a:r>
            <a:r>
              <a:rPr lang="en-GB">
                <a:latin typeface="Lato"/>
                <a:ea typeface="Lato"/>
                <a:cs typeface="Lato"/>
                <a:sym typeface="Lato"/>
              </a:rPr>
              <a:t>; although the half-life of ACTH is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short, concentrations fluctuate, and they </a:t>
            </a:r>
            <a:r>
              <a:rPr lang="en-GB">
                <a:solidFill>
                  <a:srgbClr val="FF9900"/>
                </a:solidFill>
                <a:latin typeface="Lato"/>
                <a:ea typeface="Lato"/>
                <a:cs typeface="Lato"/>
                <a:sym typeface="Lato"/>
              </a:rPr>
              <a:t>do not necessarily </a:t>
            </a:r>
            <a:endParaRPr>
              <a:solidFill>
                <a:srgbClr val="FF9900"/>
              </a:solidFill>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reflect tumour growth (low quality, discretionary </a:t>
            </a:r>
            <a:endParaRPr>
              <a:latin typeface="Lato"/>
              <a:ea typeface="Lato"/>
              <a:cs typeface="Lato"/>
              <a:sym typeface="Lato"/>
            </a:endParaRPr>
          </a:p>
          <a:p>
            <a:pPr marL="457200" lvl="0" indent="0" algn="l" rtl="0">
              <a:spcBef>
                <a:spcPts val="0"/>
              </a:spcBef>
              <a:spcAft>
                <a:spcPts val="0"/>
              </a:spcAft>
            </a:pPr>
            <a:endParaRPr>
              <a:latin typeface="Lato"/>
              <a:ea typeface="Lato"/>
              <a:cs typeface="Lato"/>
              <a:sym typeface="Lato"/>
            </a:endParaRPr>
          </a:p>
          <a:p>
            <a:pPr marL="0" lvl="0" indent="0" algn="l" rtl="0">
              <a:spcBef>
                <a:spcPts val="0"/>
              </a:spcBef>
              <a:spcAft>
                <a:spcPts val="0"/>
              </a:spcAft>
            </a:pPr>
            <a:endParaRPr>
              <a:latin typeface="Lato"/>
              <a:ea typeface="Lato"/>
              <a:cs typeface="Lato"/>
              <a:sym typeface="Lato"/>
            </a:endParaRPr>
          </a:p>
          <a:p>
            <a:pPr marL="457200" lvl="0" indent="0" algn="l" rtl="0">
              <a:spcBef>
                <a:spcPts val="0"/>
              </a:spcBef>
              <a:spcAft>
                <a:spcPts val="0"/>
              </a:spcAft>
            </a:pPr>
            <a:endParaRPr>
              <a:latin typeface="Lato"/>
              <a:ea typeface="Lato"/>
              <a:cs typeface="Lato"/>
              <a:sym typeface="Lato"/>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g4d990003e3dcc450_31"/>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382905" algn="l" rtl="0">
              <a:spcBef>
                <a:spcPts val="0"/>
              </a:spcBef>
              <a:spcAft>
                <a:spcPts val="0"/>
              </a:spcAft>
              <a:buClr>
                <a:srgbClr val="FF9900"/>
              </a:buClr>
              <a:buSzPct val="90000"/>
              <a:buFont typeface="Lato"/>
              <a:buChar char="●"/>
            </a:pPr>
            <a:r>
              <a:rPr lang="en-GB">
                <a:solidFill>
                  <a:schemeClr val="dk1"/>
                </a:solidFill>
              </a:rPr>
              <a:t>Medical therapy for Cushing’s disease a summary</a:t>
            </a:r>
            <a:endParaRPr/>
          </a:p>
        </p:txBody>
      </p:sp>
      <p:sp>
        <p:nvSpPr>
          <p:cNvPr id="1046" name="Google Shape;1046;g4d990003e3dcc450_31"/>
          <p:cNvSpPr txBox="1"/>
          <p:nvPr/>
        </p:nvSpPr>
        <p:spPr>
          <a:xfrm>
            <a:off x="823699" y="1381716"/>
            <a:ext cx="7315200" cy="396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00FF"/>
              </a:buClr>
              <a:buSzPts val="1400"/>
              <a:buFont typeface="Lato"/>
              <a:buChar char="●"/>
            </a:pPr>
            <a:r>
              <a:rPr lang="en-GB" b="1">
                <a:solidFill>
                  <a:srgbClr val="0000FF"/>
                </a:solidFill>
                <a:latin typeface="Lato"/>
                <a:ea typeface="Lato"/>
                <a:cs typeface="Lato"/>
                <a:sym typeface="Lato"/>
              </a:rPr>
              <a:t>When is preoperative medical therapy used?</a:t>
            </a:r>
            <a:endParaRPr b="1">
              <a:solidFill>
                <a:srgbClr val="0000FF"/>
              </a:solidFill>
              <a:latin typeface="Lato"/>
              <a:ea typeface="Lato"/>
              <a:cs typeface="Lato"/>
              <a:sym typeface="Lato"/>
            </a:endParaRPr>
          </a:p>
        </p:txBody>
      </p:sp>
      <p:sp>
        <p:nvSpPr>
          <p:cNvPr id="1047" name="Google Shape;1047;g4d990003e3dcc450_31"/>
          <p:cNvSpPr txBox="1"/>
          <p:nvPr/>
        </p:nvSpPr>
        <p:spPr>
          <a:xfrm>
            <a:off x="914411" y="1778030"/>
            <a:ext cx="7315200" cy="2554515"/>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There are</a:t>
            </a:r>
            <a:r>
              <a:rPr lang="en-GB" dirty="0">
                <a:solidFill>
                  <a:srgbClr val="FF9900"/>
                </a:solidFill>
                <a:latin typeface="Lato"/>
                <a:ea typeface="Lato"/>
                <a:cs typeface="Lato"/>
                <a:sym typeface="Lato"/>
              </a:rPr>
              <a:t> no rigorous data supporting</a:t>
            </a:r>
            <a:r>
              <a:rPr lang="en-GB" dirty="0">
                <a:latin typeface="Lato"/>
                <a:ea typeface="Lato"/>
                <a:cs typeface="Lato"/>
                <a:sym typeface="Lato"/>
              </a:rPr>
              <a:t> use of </a:t>
            </a:r>
            <a:r>
              <a:rPr lang="en-GB" dirty="0">
                <a:solidFill>
                  <a:srgbClr val="FF9900"/>
                </a:solidFill>
                <a:latin typeface="Lato"/>
                <a:ea typeface="Lato"/>
                <a:cs typeface="Lato"/>
                <a:sym typeface="Lato"/>
              </a:rPr>
              <a:t>preoperative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medical therapy</a:t>
            </a:r>
            <a:r>
              <a:rPr lang="en-GB" dirty="0">
                <a:latin typeface="Lato"/>
                <a:ea typeface="Lato"/>
                <a:cs typeface="Lato"/>
                <a:sym typeface="Lato"/>
              </a:rPr>
              <a:t> (moderate quality, </a:t>
            </a:r>
            <a:r>
              <a:rPr lang="en-GB" dirty="0">
                <a:solidFill>
                  <a:srgbClr val="FF0000"/>
                </a:solidFill>
                <a:latin typeface="Lato"/>
                <a:ea typeface="Lato"/>
                <a:cs typeface="Lato"/>
                <a:sym typeface="Lato"/>
              </a:rPr>
              <a:t>strong</a:t>
            </a:r>
            <a:r>
              <a:rPr lang="en-GB" dirty="0">
                <a:latin typeface="Lato"/>
                <a:ea typeface="Lato"/>
                <a:cs typeface="Lato"/>
                <a:sym typeface="Lato"/>
              </a:rPr>
              <a:t> recommendation)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Most experts would consider use of </a:t>
            </a:r>
            <a:r>
              <a:rPr lang="en-GB" dirty="0">
                <a:solidFill>
                  <a:srgbClr val="FF9900"/>
                </a:solidFill>
                <a:latin typeface="Lato"/>
                <a:ea typeface="Lato"/>
                <a:cs typeface="Lato"/>
                <a:sym typeface="Lato"/>
              </a:rPr>
              <a:t>adrenal </a:t>
            </a:r>
            <a:r>
              <a:rPr lang="en-GB" dirty="0" err="1">
                <a:solidFill>
                  <a:srgbClr val="FF9900"/>
                </a:solidFill>
                <a:latin typeface="Lato"/>
                <a:ea typeface="Lato"/>
                <a:cs typeface="Lato"/>
                <a:sym typeface="Lato"/>
              </a:rPr>
              <a:t>steroidogenesis</a:t>
            </a:r>
            <a:r>
              <a:rPr lang="en-GB" dirty="0">
                <a:solidFill>
                  <a:srgbClr val="FF9900"/>
                </a:solidFill>
                <a:latin typeface="Lato"/>
                <a:ea typeface="Lato"/>
                <a:cs typeface="Lato"/>
                <a:sym typeface="Lato"/>
              </a:rPr>
              <a:t>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inhibitors</a:t>
            </a:r>
            <a:r>
              <a:rPr lang="en-GB" dirty="0">
                <a:latin typeface="Lato"/>
                <a:ea typeface="Lato"/>
                <a:cs typeface="Lato"/>
                <a:sym typeface="Lato"/>
              </a:rPr>
              <a:t> if surgery is delayed, either because of scheduling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or because of external factors (low quality, discretionary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recommendation)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Patients with severe Cushing’s disease who have potentially </a:t>
            </a:r>
            <a:endParaRPr dirty="0">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life-threatening metabolic, psychiatric, infectious, or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cardiovascular or thromboembolic complications might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benefit from preoperative medical therapy in select cases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(low quality, discretionary recommendation)</a:t>
            </a:r>
            <a:endParaRPr dirty="0">
              <a:latin typeface="Lato"/>
              <a:ea typeface="Lato"/>
              <a:cs typeface="Lato"/>
              <a:sym typeface="Lato"/>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g4d990003e3dcc450_3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382905" algn="l" rtl="0">
              <a:spcBef>
                <a:spcPts val="0"/>
              </a:spcBef>
              <a:spcAft>
                <a:spcPts val="0"/>
              </a:spcAft>
              <a:buClr>
                <a:srgbClr val="FF9900"/>
              </a:buClr>
              <a:buSzPct val="90000"/>
              <a:buFont typeface="Lato"/>
              <a:buChar char="●"/>
            </a:pPr>
            <a:r>
              <a:rPr lang="en-GB">
                <a:solidFill>
                  <a:schemeClr val="dk1"/>
                </a:solidFill>
              </a:rPr>
              <a:t>Medical therapy for Cushing’s disease a summary</a:t>
            </a:r>
            <a:endParaRPr/>
          </a:p>
        </p:txBody>
      </p:sp>
      <p:sp>
        <p:nvSpPr>
          <p:cNvPr id="1053" name="Google Shape;1053;g4d990003e3dcc450_37"/>
          <p:cNvSpPr txBox="1"/>
          <p:nvPr/>
        </p:nvSpPr>
        <p:spPr>
          <a:xfrm>
            <a:off x="813990" y="1291357"/>
            <a:ext cx="7315200" cy="8196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b="1">
                <a:solidFill>
                  <a:srgbClr val="0000FF"/>
                </a:solidFill>
                <a:latin typeface="Lato"/>
                <a:ea typeface="Lato"/>
                <a:cs typeface="Lato"/>
                <a:sym typeface="Lato"/>
              </a:rPr>
              <a:t>How is treatment response monitored? Which factors are </a:t>
            </a:r>
            <a:endParaRPr b="1">
              <a:solidFill>
                <a:srgbClr val="0000FF"/>
              </a:solidFill>
              <a:latin typeface="Lato"/>
              <a:ea typeface="Lato"/>
              <a:cs typeface="Lato"/>
              <a:sym typeface="Lato"/>
            </a:endParaRPr>
          </a:p>
          <a:p>
            <a:pPr marL="457200" lvl="0" indent="0" algn="l" rtl="0">
              <a:spcBef>
                <a:spcPts val="0"/>
              </a:spcBef>
              <a:spcAft>
                <a:spcPts val="0"/>
              </a:spcAft>
              <a:buNone/>
            </a:pPr>
            <a:r>
              <a:rPr lang="en-GB" b="1">
                <a:solidFill>
                  <a:srgbClr val="0000FF"/>
                </a:solidFill>
                <a:latin typeface="Lato"/>
                <a:ea typeface="Lato"/>
                <a:cs typeface="Lato"/>
                <a:sym typeface="Lato"/>
              </a:rPr>
              <a:t>considered in deciding whether to use combination therapy </a:t>
            </a:r>
            <a:endParaRPr b="1">
              <a:solidFill>
                <a:srgbClr val="0000FF"/>
              </a:solidFill>
              <a:latin typeface="Lato"/>
              <a:ea typeface="Lato"/>
              <a:cs typeface="Lato"/>
              <a:sym typeface="Lato"/>
            </a:endParaRPr>
          </a:p>
          <a:p>
            <a:pPr marL="457200" lvl="0" indent="0" algn="l" rtl="0">
              <a:spcBef>
                <a:spcPts val="0"/>
              </a:spcBef>
              <a:spcAft>
                <a:spcPts val="0"/>
              </a:spcAft>
              <a:buNone/>
            </a:pPr>
            <a:r>
              <a:rPr lang="en-GB" b="1">
                <a:solidFill>
                  <a:srgbClr val="0000FF"/>
                </a:solidFill>
                <a:latin typeface="Lato"/>
                <a:ea typeface="Lato"/>
                <a:cs typeface="Lato"/>
                <a:sym typeface="Lato"/>
              </a:rPr>
              <a:t>or to switch to another therapy?</a:t>
            </a:r>
            <a:endParaRPr b="1">
              <a:solidFill>
                <a:srgbClr val="0000FF"/>
              </a:solidFill>
              <a:latin typeface="Lato"/>
              <a:ea typeface="Lato"/>
              <a:cs typeface="Lato"/>
              <a:sym typeface="Lato"/>
            </a:endParaRPr>
          </a:p>
        </p:txBody>
      </p:sp>
      <p:sp>
        <p:nvSpPr>
          <p:cNvPr id="1054" name="Google Shape;1054;g4d990003e3dcc450_37"/>
          <p:cNvSpPr txBox="1"/>
          <p:nvPr/>
        </p:nvSpPr>
        <p:spPr>
          <a:xfrm>
            <a:off x="1014830" y="2110955"/>
            <a:ext cx="7315200" cy="341629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9900"/>
                </a:solidFill>
                <a:latin typeface="Lato"/>
                <a:ea typeface="Lato"/>
                <a:cs typeface="Lato"/>
                <a:sym typeface="Lato"/>
              </a:rPr>
              <a:t>Response</a:t>
            </a:r>
            <a:r>
              <a:rPr lang="en-GB" dirty="0">
                <a:latin typeface="Lato"/>
                <a:ea typeface="Lato"/>
                <a:cs typeface="Lato"/>
                <a:sym typeface="Lato"/>
              </a:rPr>
              <a:t> should be defined on the basis of a </a:t>
            </a:r>
            <a:r>
              <a:rPr lang="en-GB" dirty="0">
                <a:solidFill>
                  <a:srgbClr val="FF9900"/>
                </a:solidFill>
                <a:latin typeface="Lato"/>
                <a:ea typeface="Lato"/>
                <a:cs typeface="Lato"/>
                <a:sym typeface="Lato"/>
              </a:rPr>
              <a:t>combination</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of clinical endpoints</a:t>
            </a:r>
            <a:r>
              <a:rPr lang="en-GB" dirty="0">
                <a:latin typeface="Lato"/>
                <a:ea typeface="Lato"/>
                <a:cs typeface="Lato"/>
                <a:sym typeface="Lato"/>
              </a:rPr>
              <a:t> (</a:t>
            </a:r>
            <a:r>
              <a:rPr lang="en-GB" dirty="0" err="1">
                <a:latin typeface="Lato"/>
                <a:ea typeface="Lato"/>
                <a:cs typeface="Lato"/>
                <a:sym typeface="Lato"/>
              </a:rPr>
              <a:t>eg</a:t>
            </a:r>
            <a:r>
              <a:rPr lang="en-GB" dirty="0">
                <a:latin typeface="Lato"/>
                <a:ea typeface="Lato"/>
                <a:cs typeface="Lato"/>
                <a:sym typeface="Lato"/>
              </a:rPr>
              <a:t>, improved phenotype, weight,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hypertension, glucose metabolism, quality of life) and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biochemical endpoints</a:t>
            </a:r>
            <a:r>
              <a:rPr lang="en-GB" dirty="0">
                <a:latin typeface="Lato"/>
                <a:ea typeface="Lato"/>
                <a:cs typeface="Lato"/>
                <a:sym typeface="Lato"/>
              </a:rPr>
              <a:t>, or </a:t>
            </a:r>
            <a:r>
              <a:rPr lang="en-GB" dirty="0">
                <a:solidFill>
                  <a:srgbClr val="FF0000"/>
                </a:solidFill>
                <a:latin typeface="Lato"/>
                <a:ea typeface="Lato"/>
                <a:cs typeface="Lato"/>
                <a:sym typeface="Lato"/>
              </a:rPr>
              <a:t>only clinical endpoints when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glucocorticoid receptor blockers are used</a:t>
            </a:r>
            <a:r>
              <a:rPr lang="en-GB" dirty="0">
                <a:latin typeface="Lato"/>
                <a:ea typeface="Lato"/>
                <a:cs typeface="Lato"/>
                <a:sym typeface="Lato"/>
              </a:rPr>
              <a:t> (moderate quality,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strong recommendation)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Cortisol concentrations are often measured by urinary free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cortisol (except when using mifepristone);</a:t>
            </a:r>
            <a:r>
              <a:rPr lang="en-GB" dirty="0">
                <a:solidFill>
                  <a:srgbClr val="FF9900"/>
                </a:solidFill>
                <a:latin typeface="Lato"/>
                <a:ea typeface="Lato"/>
                <a:cs typeface="Lato"/>
                <a:sym typeface="Lato"/>
              </a:rPr>
              <a:t> urinary free cortisol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 </a:t>
            </a:r>
            <a:r>
              <a:rPr lang="en-GB" dirty="0">
                <a:solidFill>
                  <a:srgbClr val="FF9900"/>
                </a:solidFill>
                <a:latin typeface="Lato"/>
                <a:ea typeface="Lato"/>
                <a:cs typeface="Lato"/>
                <a:sym typeface="Lato"/>
              </a:rPr>
              <a:t>not useful if adrenal insufficiency is a concern and morning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serum cortisol is preferred (high quality, strong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recommendation)</a:t>
            </a:r>
            <a:endParaRPr dirty="0">
              <a:latin typeface="Lato"/>
              <a:ea typeface="Lato"/>
              <a:cs typeface="Lato"/>
              <a:sym typeface="Lato"/>
            </a:endParaRPr>
          </a:p>
          <a:p>
            <a:pPr marL="457200" lvl="0" indent="0" algn="l" rtl="0">
              <a:spcBef>
                <a:spcPts val="0"/>
              </a:spcBef>
              <a:spcAft>
                <a:spcPts val="0"/>
              </a:spcAft>
            </a:pPr>
            <a:endParaRPr dirty="0">
              <a:latin typeface="Lato"/>
              <a:ea typeface="Lato"/>
              <a:cs typeface="Lato"/>
              <a:sym typeface="Lato"/>
            </a:endParaRPr>
          </a:p>
          <a:p>
            <a:pPr marL="457200" lvl="0" indent="0" algn="l" rtl="0">
              <a:spcBef>
                <a:spcPts val="0"/>
              </a:spcBef>
              <a:spcAft>
                <a:spcPts val="0"/>
              </a:spcAft>
            </a:pPr>
            <a:endParaRPr dirty="0">
              <a:latin typeface="Lato"/>
              <a:ea typeface="Lato"/>
              <a:cs typeface="Lato"/>
              <a:sym typeface="Lato"/>
            </a:endParaRPr>
          </a:p>
          <a:p>
            <a:pPr marL="0" lvl="0" indent="0" algn="l" rtl="0">
              <a:spcBef>
                <a:spcPts val="0"/>
              </a:spcBef>
              <a:spcAft>
                <a:spcPts val="0"/>
              </a:spcAft>
            </a:pPr>
            <a:endParaRPr dirty="0">
              <a:latin typeface="Lato"/>
              <a:ea typeface="Lato"/>
              <a:cs typeface="Lato"/>
              <a:sym typeface="Lato"/>
            </a:endParaRPr>
          </a:p>
          <a:p>
            <a:pPr marL="457200" lvl="0" indent="0" algn="l" rtl="0">
              <a:spcBef>
                <a:spcPts val="0"/>
              </a:spcBef>
              <a:spcAft>
                <a:spcPts val="0"/>
              </a:spcAft>
            </a:pPr>
            <a:endParaRPr dirty="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5a26dce28096603a_3"/>
          <p:cNvPicPr preferRelativeResize="0"/>
          <p:nvPr/>
        </p:nvPicPr>
        <p:blipFill>
          <a:blip r:embed="rId3">
            <a:alphaModFix/>
          </a:blip>
          <a:stretch>
            <a:fillRect/>
          </a:stretch>
        </p:blipFill>
        <p:spPr>
          <a:xfrm>
            <a:off x="152400" y="152400"/>
            <a:ext cx="6443735" cy="4838702"/>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g4d990003e3dcc450_47"/>
          <p:cNvSpPr txBox="1">
            <a:spLocks noGrp="1"/>
          </p:cNvSpPr>
          <p:nvPr>
            <p:ph type="title"/>
          </p:nvPr>
        </p:nvSpPr>
        <p:spPr>
          <a:xfrm>
            <a:off x="73910" y="162526"/>
            <a:ext cx="8520600" cy="639600"/>
          </a:xfrm>
          <a:prstGeom prst="rect">
            <a:avLst/>
          </a:prstGeom>
        </p:spPr>
        <p:txBody>
          <a:bodyPr spcFirstLastPara="1" wrap="square" lIns="91425" tIns="91425" rIns="91425" bIns="91425" anchor="t" anchorCtr="0">
            <a:normAutofit fontScale="90000"/>
          </a:bodyPr>
          <a:lstStyle/>
          <a:p>
            <a:pPr marL="74295" lvl="0" algn="l" rtl="0">
              <a:spcBef>
                <a:spcPts val="0"/>
              </a:spcBef>
              <a:spcAft>
                <a:spcPts val="0"/>
              </a:spcAft>
              <a:buClr>
                <a:srgbClr val="FF9900"/>
              </a:buClr>
              <a:buSzPct val="90000"/>
            </a:pPr>
            <a:r>
              <a:rPr lang="en-GB">
                <a:solidFill>
                  <a:schemeClr val="dk1"/>
                </a:solidFill>
              </a:rPr>
              <a:t>Medical therapy for Cushing’s disease a summary</a:t>
            </a:r>
            <a:endParaRPr/>
          </a:p>
        </p:txBody>
      </p:sp>
      <p:sp>
        <p:nvSpPr>
          <p:cNvPr id="1060" name="Google Shape;1060;g4d990003e3dcc450_47"/>
          <p:cNvSpPr txBox="1"/>
          <p:nvPr/>
        </p:nvSpPr>
        <p:spPr>
          <a:xfrm>
            <a:off x="2200239" y="802121"/>
            <a:ext cx="7315200" cy="830966"/>
          </a:xfrm>
          <a:prstGeom prst="rect">
            <a:avLst/>
          </a:prstGeom>
          <a:noFill/>
          <a:ln>
            <a:noFill/>
          </a:ln>
        </p:spPr>
        <p:txBody>
          <a:bodyPr spcFirstLastPara="1" wrap="square" lIns="91425" tIns="91425" rIns="91425" bIns="91425" anchor="t" anchorCtr="0">
            <a:spAutoFit/>
          </a:bodyPr>
          <a:lstStyle/>
          <a:p>
            <a:pPr marL="114300" lvl="0" algn="l" rtl="0">
              <a:spcBef>
                <a:spcPts val="0"/>
              </a:spcBef>
              <a:spcAft>
                <a:spcPts val="0"/>
              </a:spcAft>
              <a:buClr>
                <a:srgbClr val="0000FF"/>
              </a:buClr>
              <a:buSzPts val="1800"/>
            </a:pPr>
            <a:r>
              <a:rPr lang="en-GB" b="1">
                <a:solidFill>
                  <a:srgbClr val="0000FF"/>
                </a:solidFill>
                <a:latin typeface="Lato"/>
                <a:ea typeface="Lato"/>
                <a:cs typeface="Lato"/>
                <a:sym typeface="Lato"/>
              </a:rPr>
              <a:t>How is treatment response monitored? Which factors are </a:t>
            </a:r>
            <a:endParaRPr b="1">
              <a:solidFill>
                <a:srgbClr val="0000FF"/>
              </a:solidFill>
              <a:latin typeface="Lato"/>
              <a:ea typeface="Lato"/>
              <a:cs typeface="Lato"/>
              <a:sym typeface="Lato"/>
            </a:endParaRPr>
          </a:p>
          <a:p>
            <a:pPr marL="457200" lvl="0" indent="0" algn="l" rtl="0">
              <a:spcBef>
                <a:spcPts val="0"/>
              </a:spcBef>
              <a:spcAft>
                <a:spcPts val="0"/>
              </a:spcAft>
            </a:pPr>
            <a:r>
              <a:rPr lang="en-GB" b="1">
                <a:solidFill>
                  <a:srgbClr val="0000FF"/>
                </a:solidFill>
                <a:latin typeface="Lato"/>
                <a:ea typeface="Lato"/>
                <a:cs typeface="Lato"/>
                <a:sym typeface="Lato"/>
              </a:rPr>
              <a:t>considered in deciding whether to use combination therapy </a:t>
            </a:r>
            <a:endParaRPr b="1">
              <a:solidFill>
                <a:srgbClr val="0000FF"/>
              </a:solidFill>
              <a:latin typeface="Lato"/>
              <a:ea typeface="Lato"/>
              <a:cs typeface="Lato"/>
              <a:sym typeface="Lato"/>
            </a:endParaRPr>
          </a:p>
          <a:p>
            <a:pPr marL="457200" lvl="0" indent="0" algn="l" rtl="0">
              <a:spcBef>
                <a:spcPts val="0"/>
              </a:spcBef>
              <a:spcAft>
                <a:spcPts val="0"/>
              </a:spcAft>
            </a:pPr>
            <a:r>
              <a:rPr lang="en-GB" b="1">
                <a:solidFill>
                  <a:srgbClr val="0000FF"/>
                </a:solidFill>
                <a:latin typeface="Lato"/>
                <a:ea typeface="Lato"/>
                <a:cs typeface="Lato"/>
                <a:sym typeface="Lato"/>
              </a:rPr>
              <a:t>or to switch to another therapy?</a:t>
            </a:r>
            <a:endParaRPr sz="1800" b="1">
              <a:solidFill>
                <a:srgbClr val="0000FF"/>
              </a:solidFill>
              <a:latin typeface="Lato"/>
              <a:ea typeface="Lato"/>
              <a:cs typeface="Lato"/>
              <a:sym typeface="Lato"/>
            </a:endParaRPr>
          </a:p>
        </p:txBody>
      </p:sp>
      <p:sp>
        <p:nvSpPr>
          <p:cNvPr id="1061" name="Google Shape;1061;g4d990003e3dcc450_47"/>
          <p:cNvSpPr txBox="1"/>
          <p:nvPr/>
        </p:nvSpPr>
        <p:spPr>
          <a:xfrm>
            <a:off x="839156" y="1689230"/>
            <a:ext cx="7315200" cy="104641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Because of the loss of </a:t>
            </a:r>
            <a:r>
              <a:rPr lang="en-GB" dirty="0">
                <a:solidFill>
                  <a:srgbClr val="FF9900"/>
                </a:solidFill>
                <a:latin typeface="Lato"/>
                <a:ea typeface="Lato"/>
                <a:cs typeface="Lato"/>
                <a:sym typeface="Lato"/>
              </a:rPr>
              <a:t>biological circadian rhythm,</a:t>
            </a:r>
            <a:r>
              <a:rPr lang="en-GB" dirty="0">
                <a:latin typeface="Lato"/>
                <a:ea typeface="Lato"/>
                <a:cs typeface="Lato"/>
                <a:sym typeface="Lato"/>
              </a:rPr>
              <a:t> it </a:t>
            </a:r>
            <a:r>
              <a:rPr lang="en-GB" dirty="0">
                <a:solidFill>
                  <a:srgbClr val="FF0000"/>
                </a:solidFill>
                <a:latin typeface="Lato"/>
                <a:ea typeface="Lato"/>
                <a:cs typeface="Lato"/>
                <a:sym typeface="Lato"/>
              </a:rPr>
              <a:t>is unclear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whether targeting diurnal secretion alone with morning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cortisol or with late-night salivary cortisol is meaningful</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(low quality, discretionary recommendation)</a:t>
            </a:r>
            <a:endParaRPr dirty="0">
              <a:latin typeface="Lato"/>
              <a:ea typeface="Lato"/>
              <a:cs typeface="Lato"/>
              <a:sym typeface="Lato"/>
            </a:endParaRPr>
          </a:p>
        </p:txBody>
      </p:sp>
      <p:sp>
        <p:nvSpPr>
          <p:cNvPr id="1062" name="Google Shape;1062;g4d990003e3dcc450_47"/>
          <p:cNvSpPr txBox="1"/>
          <p:nvPr/>
        </p:nvSpPr>
        <p:spPr>
          <a:xfrm>
            <a:off x="839150" y="2571750"/>
            <a:ext cx="7390500" cy="2123628"/>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0000"/>
                </a:solidFill>
                <a:latin typeface="Lato"/>
                <a:ea typeface="Lato"/>
                <a:cs typeface="Lato"/>
                <a:sym typeface="Lato"/>
              </a:rPr>
              <a:t>Change</a:t>
            </a:r>
            <a:r>
              <a:rPr lang="en-GB">
                <a:latin typeface="Lato"/>
                <a:ea typeface="Lato"/>
                <a:cs typeface="Lato"/>
                <a:sym typeface="Lato"/>
              </a:rPr>
              <a:t> in treatment should be considered if cortisol levels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are persistently </a:t>
            </a:r>
            <a:r>
              <a:rPr lang="en-GB">
                <a:solidFill>
                  <a:srgbClr val="FF0000"/>
                </a:solidFill>
                <a:latin typeface="Lato"/>
                <a:ea typeface="Lato"/>
                <a:cs typeface="Lato"/>
                <a:sym typeface="Lato"/>
              </a:rPr>
              <a:t>elevated after 2–3 months on maximum</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tolerated doses (moderate quality, strong recommendation)</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 If cortisol does not normalise but is reduced orthere is some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clinical improvement, combination therapy can be considered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(low quality, discretionary recommendation)</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 If there is </a:t>
            </a:r>
            <a:r>
              <a:rPr lang="en-GB">
                <a:solidFill>
                  <a:srgbClr val="FF0000"/>
                </a:solidFill>
                <a:latin typeface="Lato"/>
                <a:ea typeface="Lato"/>
                <a:cs typeface="Lato"/>
                <a:sym typeface="Lato"/>
              </a:rPr>
              <a:t>clear resistance to treatment</a:t>
            </a:r>
            <a:r>
              <a:rPr lang="en-GB">
                <a:latin typeface="Lato"/>
                <a:ea typeface="Lato"/>
                <a:cs typeface="Lato"/>
                <a:sym typeface="Lato"/>
              </a:rPr>
              <a:t> despite dose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escalation, we suggest </a:t>
            </a:r>
            <a:r>
              <a:rPr lang="en-GB">
                <a:solidFill>
                  <a:srgbClr val="FF0000"/>
                </a:solidFill>
                <a:latin typeface="Lato"/>
                <a:ea typeface="Lato"/>
                <a:cs typeface="Lato"/>
                <a:sym typeface="Lato"/>
              </a:rPr>
              <a:t>switching</a:t>
            </a:r>
            <a:r>
              <a:rPr lang="en-GB">
                <a:latin typeface="Lato"/>
                <a:ea typeface="Lato"/>
                <a:cs typeface="Lato"/>
                <a:sym typeface="Lato"/>
              </a:rPr>
              <a:t> to a different therapy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(low quality, discretionary recommendation)</a:t>
            </a:r>
            <a:endParaRPr>
              <a:latin typeface="Lato"/>
              <a:ea typeface="Lato"/>
              <a:cs typeface="Lato"/>
              <a:sym typeface="Lato"/>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g4d990003e3dcc450_5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74295" lvl="0" algn="l" rtl="0">
              <a:spcBef>
                <a:spcPts val="0"/>
              </a:spcBef>
              <a:spcAft>
                <a:spcPts val="0"/>
              </a:spcAft>
              <a:buClr>
                <a:srgbClr val="FF9900"/>
              </a:buClr>
              <a:buSzPct val="90000"/>
            </a:pPr>
            <a:r>
              <a:rPr lang="en-GB">
                <a:solidFill>
                  <a:schemeClr val="dk1"/>
                </a:solidFill>
              </a:rPr>
              <a:t>Medical therapy for Cushing’s disease a summary</a:t>
            </a:r>
            <a:endParaRPr/>
          </a:p>
        </p:txBody>
      </p:sp>
      <p:sp>
        <p:nvSpPr>
          <p:cNvPr id="1068" name="Google Shape;1068;g4d990003e3dcc450_54"/>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endParaRPr>
              <a:latin typeface="Lato"/>
              <a:ea typeface="Lato"/>
              <a:cs typeface="Lato"/>
              <a:sym typeface="Lato"/>
            </a:endParaRPr>
          </a:p>
        </p:txBody>
      </p:sp>
      <p:sp>
        <p:nvSpPr>
          <p:cNvPr id="1069" name="Google Shape;1069;g4d990003e3dcc450_54"/>
          <p:cNvSpPr txBox="1"/>
          <p:nvPr/>
        </p:nvSpPr>
        <p:spPr>
          <a:xfrm>
            <a:off x="1380233" y="1366205"/>
            <a:ext cx="73152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r>
              <a:rPr lang="en-GB" sz="1800" b="1">
                <a:solidFill>
                  <a:srgbClr val="0000FF"/>
                </a:solidFill>
                <a:latin typeface="Lato"/>
                <a:ea typeface="Lato"/>
                <a:cs typeface="Lato"/>
                <a:sym typeface="Lato"/>
              </a:rPr>
              <a:t>Which drugs are used for optimal combination therapy?</a:t>
            </a:r>
            <a:endParaRPr sz="1800" b="1">
              <a:solidFill>
                <a:srgbClr val="0000FF"/>
              </a:solidFill>
              <a:latin typeface="Lato"/>
              <a:ea typeface="Lato"/>
              <a:cs typeface="Lato"/>
              <a:sym typeface="Lato"/>
            </a:endParaRPr>
          </a:p>
        </p:txBody>
      </p:sp>
      <p:sp>
        <p:nvSpPr>
          <p:cNvPr id="1070" name="Google Shape;1070;g4d990003e3dcc450_54"/>
          <p:cNvSpPr txBox="1"/>
          <p:nvPr/>
        </p:nvSpPr>
        <p:spPr>
          <a:xfrm>
            <a:off x="906011" y="1830005"/>
            <a:ext cx="7315200" cy="83096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There are</a:t>
            </a:r>
            <a:r>
              <a:rPr lang="en-GB" dirty="0">
                <a:solidFill>
                  <a:srgbClr val="FF9900"/>
                </a:solidFill>
                <a:latin typeface="Lato"/>
                <a:ea typeface="Lato"/>
                <a:cs typeface="Lato"/>
                <a:sym typeface="Lato"/>
              </a:rPr>
              <a:t> few</a:t>
            </a:r>
            <a:r>
              <a:rPr lang="en-GB" dirty="0">
                <a:latin typeface="Lato"/>
                <a:ea typeface="Lato"/>
                <a:cs typeface="Lato"/>
                <a:sym typeface="Lato"/>
              </a:rPr>
              <a:t> rigorous data supporting specific regimens for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combination therapy</a:t>
            </a:r>
            <a:r>
              <a:rPr lang="en-GB" dirty="0">
                <a:latin typeface="Lato"/>
                <a:ea typeface="Lato"/>
                <a:cs typeface="Lato"/>
                <a:sym typeface="Lato"/>
              </a:rPr>
              <a:t> (high quality, strong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recommendation)</a:t>
            </a:r>
            <a:endParaRPr dirty="0">
              <a:latin typeface="Lato"/>
              <a:ea typeface="Lato"/>
              <a:cs typeface="Lato"/>
              <a:sym typeface="Lato"/>
            </a:endParaRPr>
          </a:p>
        </p:txBody>
      </p:sp>
      <p:sp>
        <p:nvSpPr>
          <p:cNvPr id="1071" name="Google Shape;1071;g4d990003e3dcc450_54"/>
          <p:cNvSpPr txBox="1"/>
          <p:nvPr/>
        </p:nvSpPr>
        <p:spPr>
          <a:xfrm>
            <a:off x="906011" y="2477417"/>
            <a:ext cx="7315200" cy="233907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Many experts consider combining </a:t>
            </a:r>
            <a:r>
              <a:rPr lang="en-GB">
                <a:solidFill>
                  <a:srgbClr val="FF9900"/>
                </a:solidFill>
                <a:latin typeface="Lato"/>
                <a:ea typeface="Lato"/>
                <a:cs typeface="Lato"/>
                <a:sym typeface="Lato"/>
              </a:rPr>
              <a:t>ketoconazole</a:t>
            </a:r>
            <a:r>
              <a:rPr lang="en-GB">
                <a:latin typeface="Lato"/>
                <a:ea typeface="Lato"/>
                <a:cs typeface="Lato"/>
                <a:sym typeface="Lato"/>
              </a:rPr>
              <a:t> with </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metyrapone</a:t>
            </a:r>
            <a:r>
              <a:rPr lang="en-GB">
                <a:latin typeface="Lato"/>
                <a:ea typeface="Lato"/>
                <a:cs typeface="Lato"/>
                <a:sym typeface="Lato"/>
              </a:rPr>
              <a:t> or potentially</a:t>
            </a:r>
            <a:r>
              <a:rPr lang="en-GB">
                <a:solidFill>
                  <a:srgbClr val="FF9900"/>
                </a:solidFill>
                <a:latin typeface="Lato"/>
                <a:ea typeface="Lato"/>
                <a:cs typeface="Lato"/>
                <a:sym typeface="Lato"/>
              </a:rPr>
              <a:t> ketoconazole with osilodrostat</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to maximise adrenal blockade when monotherapy is not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effective, or to allow lower doses of both drugs (low quality,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discretionary recommendation)</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 </a:t>
            </a:r>
            <a:r>
              <a:rPr lang="en-GB">
                <a:solidFill>
                  <a:srgbClr val="FF9900"/>
                </a:solidFill>
                <a:latin typeface="Lato"/>
                <a:ea typeface="Lato"/>
                <a:cs typeface="Lato"/>
                <a:sym typeface="Lato"/>
              </a:rPr>
              <a:t>Ketoconazole plus cabergoline</a:t>
            </a:r>
            <a:r>
              <a:rPr lang="en-GB">
                <a:latin typeface="Lato"/>
                <a:ea typeface="Lato"/>
                <a:cs typeface="Lato"/>
                <a:sym typeface="Lato"/>
              </a:rPr>
              <a:t> </a:t>
            </a:r>
            <a:r>
              <a:rPr lang="en-GB">
                <a:solidFill>
                  <a:srgbClr val="FF9900"/>
                </a:solidFill>
                <a:latin typeface="Lato"/>
                <a:ea typeface="Lato"/>
                <a:cs typeface="Lato"/>
                <a:sym typeface="Lato"/>
              </a:rPr>
              <a:t>or pasireotide</a:t>
            </a:r>
            <a:r>
              <a:rPr lang="en-GB">
                <a:latin typeface="Lato"/>
                <a:ea typeface="Lato"/>
                <a:cs typeface="Lato"/>
                <a:sym typeface="Lato"/>
              </a:rPr>
              <a:t>, and </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pasireotide plus cabergoline</a:t>
            </a:r>
            <a:r>
              <a:rPr lang="en-GB">
                <a:latin typeface="Lato"/>
                <a:ea typeface="Lato"/>
                <a:cs typeface="Lato"/>
                <a:sym typeface="Lato"/>
              </a:rPr>
              <a:t> could be rational combinations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if there is visible tumour present (low quality, discretionary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recommendation)</a:t>
            </a:r>
            <a:endParaRPr>
              <a:latin typeface="Lato"/>
              <a:ea typeface="Lato"/>
              <a:cs typeface="Lato"/>
              <a:sym typeface="Lato"/>
            </a:endParaRPr>
          </a:p>
          <a:p>
            <a:pPr marL="457200" lvl="0" indent="0" algn="l" rtl="0">
              <a:spcBef>
                <a:spcPts val="0"/>
              </a:spcBef>
              <a:spcAft>
                <a:spcPts val="0"/>
              </a:spcAft>
            </a:pPr>
            <a:endParaRPr>
              <a:latin typeface="Lato"/>
              <a:ea typeface="Lato"/>
              <a:cs typeface="Lato"/>
              <a:sym typeface="Lato"/>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g4d990003e3dcc450_6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382905" algn="l" rtl="0">
              <a:spcBef>
                <a:spcPts val="0"/>
              </a:spcBef>
              <a:spcAft>
                <a:spcPts val="0"/>
              </a:spcAft>
              <a:buClr>
                <a:srgbClr val="FF9900"/>
              </a:buClr>
              <a:buSzPct val="90000"/>
              <a:buFont typeface="Lato"/>
              <a:buChar char="●"/>
            </a:pPr>
            <a:r>
              <a:rPr lang="en-GB">
                <a:solidFill>
                  <a:schemeClr val="dk1"/>
                </a:solidFill>
              </a:rPr>
              <a:t>Medical therapy for Cushing’s disease a summary</a:t>
            </a:r>
            <a:endParaRPr/>
          </a:p>
        </p:txBody>
      </p:sp>
      <p:sp>
        <p:nvSpPr>
          <p:cNvPr id="1077" name="Google Shape;1077;g4d990003e3dcc450_62"/>
          <p:cNvSpPr txBox="1"/>
          <p:nvPr/>
        </p:nvSpPr>
        <p:spPr>
          <a:xfrm>
            <a:off x="918111" y="2145030"/>
            <a:ext cx="7315200" cy="463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800" b="1">
              <a:solidFill>
                <a:srgbClr val="0000FF"/>
              </a:solidFill>
              <a:latin typeface="Lato"/>
              <a:ea typeface="Lato"/>
              <a:cs typeface="Lato"/>
              <a:sym typeface="Lato"/>
            </a:endParaRPr>
          </a:p>
        </p:txBody>
      </p:sp>
      <p:sp>
        <p:nvSpPr>
          <p:cNvPr id="1078" name="Google Shape;1078;g4d990003e3dcc450_62"/>
          <p:cNvSpPr txBox="1"/>
          <p:nvPr/>
        </p:nvSpPr>
        <p:spPr>
          <a:xfrm>
            <a:off x="1083324" y="1366210"/>
            <a:ext cx="73152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GB" sz="1800" b="1">
                <a:solidFill>
                  <a:srgbClr val="0000FF"/>
                </a:solidFill>
                <a:latin typeface="Lato"/>
                <a:ea typeface="Lato"/>
                <a:cs typeface="Lato"/>
                <a:sym typeface="Lato"/>
              </a:rPr>
              <a:t>Which drugs are used for optimal combination therapy?</a:t>
            </a:r>
            <a:endParaRPr>
              <a:latin typeface="Lato"/>
              <a:ea typeface="Lato"/>
              <a:cs typeface="Lato"/>
              <a:sym typeface="Lato"/>
            </a:endParaRPr>
          </a:p>
        </p:txBody>
      </p:sp>
      <p:sp>
        <p:nvSpPr>
          <p:cNvPr id="1079" name="Google Shape;1079;g4d990003e3dcc450_62"/>
          <p:cNvSpPr txBox="1"/>
          <p:nvPr/>
        </p:nvSpPr>
        <p:spPr>
          <a:xfrm>
            <a:off x="918111" y="2145030"/>
            <a:ext cx="7315200" cy="104641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Other combinations that can be used include triplets of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cabergoline</a:t>
            </a:r>
            <a:r>
              <a:rPr lang="en-GB" dirty="0">
                <a:solidFill>
                  <a:srgbClr val="FF9900"/>
                </a:solidFill>
                <a:latin typeface="Lato"/>
                <a:ea typeface="Lato"/>
                <a:cs typeface="Lato"/>
                <a:sym typeface="Lato"/>
              </a:rPr>
              <a:t>, </a:t>
            </a:r>
            <a:r>
              <a:rPr lang="en-GB" dirty="0" err="1">
                <a:solidFill>
                  <a:srgbClr val="FF9900"/>
                </a:solidFill>
                <a:latin typeface="Lato"/>
                <a:ea typeface="Lato"/>
                <a:cs typeface="Lato"/>
                <a:sym typeface="Lato"/>
              </a:rPr>
              <a:t>pasireotide</a:t>
            </a:r>
            <a:r>
              <a:rPr lang="en-GB" dirty="0">
                <a:solidFill>
                  <a:srgbClr val="FF9900"/>
                </a:solidFill>
                <a:latin typeface="Lato"/>
                <a:ea typeface="Lato"/>
                <a:cs typeface="Lato"/>
                <a:sym typeface="Lato"/>
              </a:rPr>
              <a:t>, plus ketoconazole</a:t>
            </a:r>
            <a:r>
              <a:rPr lang="en-GB" dirty="0">
                <a:latin typeface="Lato"/>
                <a:ea typeface="Lato"/>
                <a:cs typeface="Lato"/>
                <a:sym typeface="Lato"/>
              </a:rPr>
              <a:t>, and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ketoconazole, </a:t>
            </a:r>
            <a:r>
              <a:rPr lang="en-GB" dirty="0" err="1">
                <a:solidFill>
                  <a:srgbClr val="FF9900"/>
                </a:solidFill>
                <a:latin typeface="Lato"/>
                <a:ea typeface="Lato"/>
                <a:cs typeface="Lato"/>
                <a:sym typeface="Lato"/>
              </a:rPr>
              <a:t>metyrapone</a:t>
            </a:r>
            <a:r>
              <a:rPr lang="en-GB" dirty="0">
                <a:solidFill>
                  <a:srgbClr val="FF9900"/>
                </a:solidFill>
                <a:latin typeface="Lato"/>
                <a:ea typeface="Lato"/>
                <a:cs typeface="Lato"/>
                <a:sym typeface="Lato"/>
              </a:rPr>
              <a:t>, plus </a:t>
            </a:r>
            <a:r>
              <a:rPr lang="en-GB" dirty="0" err="1">
                <a:solidFill>
                  <a:srgbClr val="FF9900"/>
                </a:solidFill>
                <a:latin typeface="Lato"/>
                <a:ea typeface="Lato"/>
                <a:cs typeface="Lato"/>
                <a:sym typeface="Lato"/>
              </a:rPr>
              <a:t>mitotane</a:t>
            </a:r>
            <a:r>
              <a:rPr lang="en-GB" dirty="0">
                <a:latin typeface="Lato"/>
                <a:ea typeface="Lato"/>
                <a:cs typeface="Lato"/>
                <a:sym typeface="Lato"/>
              </a:rPr>
              <a:t> (low quality,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discretionary recommendation)</a:t>
            </a:r>
            <a:endParaRPr dirty="0">
              <a:latin typeface="Lato"/>
              <a:ea typeface="Lato"/>
              <a:cs typeface="Lato"/>
              <a:sym typeface="Lato"/>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4d990003e3dcc450_6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Summary of treatment</a:t>
            </a:r>
            <a:endParaRPr>
              <a:solidFill>
                <a:schemeClr val="dk1"/>
              </a:solidFill>
            </a:endParaRPr>
          </a:p>
        </p:txBody>
      </p:sp>
      <p:pic>
        <p:nvPicPr>
          <p:cNvPr id="1085" name="Google Shape;1085;g4d990003e3dcc450_69"/>
          <p:cNvPicPr preferRelativeResize="0"/>
          <p:nvPr/>
        </p:nvPicPr>
        <p:blipFill>
          <a:blip r:embed="rId3">
            <a:alphaModFix/>
          </a:blip>
          <a:stretch>
            <a:fillRect/>
          </a:stretch>
        </p:blipFill>
        <p:spPr>
          <a:xfrm>
            <a:off x="1825221" y="1051175"/>
            <a:ext cx="3980110" cy="3787524"/>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g4d990003e3dcc450_7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pPr>
            <a:r>
              <a:rPr lang="en-GB">
                <a:solidFill>
                  <a:schemeClr val="dk1"/>
                </a:solidFill>
              </a:rPr>
              <a:t>Primary and preoperative medical therapy for de novo chushig’s disease </a:t>
            </a:r>
            <a:endParaRPr>
              <a:solidFill>
                <a:schemeClr val="dk1"/>
              </a:solidFill>
            </a:endParaRPr>
          </a:p>
          <a:p>
            <a:pPr marL="0" lvl="0" indent="0" algn="l" rtl="0">
              <a:spcBef>
                <a:spcPts val="0"/>
              </a:spcBef>
              <a:spcAft>
                <a:spcPts val="0"/>
              </a:spcAft>
            </a:pPr>
            <a:endParaRPr>
              <a:solidFill>
                <a:schemeClr val="dk1"/>
              </a:solidFill>
            </a:endParaRPr>
          </a:p>
          <a:p>
            <a:pPr marL="0" lvl="0" indent="0" algn="l" rtl="0">
              <a:spcBef>
                <a:spcPts val="0"/>
              </a:spcBef>
              <a:spcAft>
                <a:spcPts val="0"/>
              </a:spcAft>
            </a:pPr>
            <a:r>
              <a:rPr lang="en-GB">
                <a:solidFill>
                  <a:schemeClr val="dk1"/>
                </a:solidFill>
              </a:rPr>
              <a:t> </a:t>
            </a:r>
            <a:endParaRPr>
              <a:solidFill>
                <a:schemeClr val="dk1"/>
              </a:solidFill>
            </a:endParaRPr>
          </a:p>
          <a:p>
            <a:pPr marL="0" lvl="0" indent="0" algn="l" rtl="0">
              <a:spcBef>
                <a:spcPts val="0"/>
              </a:spcBef>
              <a:spcAft>
                <a:spcPts val="0"/>
              </a:spcAft>
            </a:pPr>
            <a:endParaRPr>
              <a:solidFill>
                <a:schemeClr val="dk1"/>
              </a:solidFill>
            </a:endParaRPr>
          </a:p>
          <a:p>
            <a:pPr marL="0" lvl="0" indent="0" algn="l" rtl="0">
              <a:spcBef>
                <a:spcPts val="0"/>
              </a:spcBef>
              <a:spcAft>
                <a:spcPts val="0"/>
              </a:spcAft>
            </a:pPr>
            <a:endParaRPr>
              <a:solidFill>
                <a:schemeClr val="dk1"/>
              </a:solidFill>
            </a:endParaRPr>
          </a:p>
        </p:txBody>
      </p:sp>
      <p:sp>
        <p:nvSpPr>
          <p:cNvPr id="1091" name="Google Shape;1091;g4d990003e3dcc450_74"/>
          <p:cNvSpPr txBox="1"/>
          <p:nvPr/>
        </p:nvSpPr>
        <p:spPr>
          <a:xfrm>
            <a:off x="599331" y="1540355"/>
            <a:ext cx="7315200" cy="104641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9900"/>
                </a:solidFill>
                <a:latin typeface="Lato"/>
                <a:ea typeface="Lato"/>
                <a:cs typeface="Lato"/>
                <a:sym typeface="Lato"/>
              </a:rPr>
              <a:t>Primary medical therapy</a:t>
            </a:r>
            <a:r>
              <a:rPr lang="en-GB">
                <a:latin typeface="Lato"/>
                <a:ea typeface="Lato"/>
                <a:cs typeface="Lato"/>
                <a:sym typeface="Lato"/>
              </a:rPr>
              <a:t> is used when </a:t>
            </a:r>
            <a:r>
              <a:rPr lang="en-GB">
                <a:solidFill>
                  <a:srgbClr val="FF0000"/>
                </a:solidFill>
                <a:latin typeface="Lato"/>
                <a:ea typeface="Lato"/>
                <a:cs typeface="Lato"/>
                <a:sym typeface="Lato"/>
              </a:rPr>
              <a:t>successful</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adenoma resection is unlikely</a:t>
            </a:r>
            <a:r>
              <a:rPr lang="en-GB">
                <a:latin typeface="Lato"/>
                <a:ea typeface="Lato"/>
                <a:cs typeface="Lato"/>
                <a:sym typeface="Lato"/>
              </a:rPr>
              <a:t> because of unfavourable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localisation, </a:t>
            </a:r>
            <a:r>
              <a:rPr lang="en-GB">
                <a:solidFill>
                  <a:srgbClr val="FF0000"/>
                </a:solidFill>
                <a:latin typeface="Lato"/>
                <a:ea typeface="Lato"/>
                <a:cs typeface="Lato"/>
                <a:sym typeface="Lato"/>
              </a:rPr>
              <a:t>clinically significant invasiveness</a:t>
            </a:r>
            <a:r>
              <a:rPr lang="en-GB">
                <a:latin typeface="Lato"/>
                <a:ea typeface="Lato"/>
                <a:cs typeface="Lato"/>
                <a:sym typeface="Lato"/>
              </a:rPr>
              <a:t>, or </a:t>
            </a:r>
            <a:r>
              <a:rPr lang="en-GB">
                <a:solidFill>
                  <a:srgbClr val="FF0000"/>
                </a:solidFill>
                <a:latin typeface="Lato"/>
                <a:ea typeface="Lato"/>
                <a:cs typeface="Lato"/>
                <a:sym typeface="Lato"/>
              </a:rPr>
              <a:t>lack</a:t>
            </a:r>
            <a:r>
              <a:rPr lang="en-GB">
                <a:latin typeface="Lato"/>
                <a:ea typeface="Lato"/>
                <a:cs typeface="Lato"/>
                <a:sym typeface="Lato"/>
              </a:rPr>
              <a:t> of </a:t>
            </a:r>
            <a:endParaRPr>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visualisation</a:t>
            </a:r>
            <a:r>
              <a:rPr lang="en-GB">
                <a:latin typeface="Lato"/>
                <a:ea typeface="Lato"/>
                <a:cs typeface="Lato"/>
                <a:sym typeface="Lato"/>
              </a:rPr>
              <a:t> </a:t>
            </a:r>
            <a:r>
              <a:rPr lang="en-GB">
                <a:solidFill>
                  <a:srgbClr val="FF0000"/>
                </a:solidFill>
                <a:latin typeface="Lato"/>
                <a:ea typeface="Lato"/>
                <a:cs typeface="Lato"/>
                <a:sym typeface="Lato"/>
              </a:rPr>
              <a:t>on MRI</a:t>
            </a:r>
            <a:endParaRPr>
              <a:solidFill>
                <a:srgbClr val="FF0000"/>
              </a:solidFill>
              <a:latin typeface="Lato"/>
              <a:ea typeface="Lato"/>
              <a:cs typeface="Lato"/>
              <a:sym typeface="Lato"/>
            </a:endParaRPr>
          </a:p>
        </p:txBody>
      </p:sp>
      <p:sp>
        <p:nvSpPr>
          <p:cNvPr id="1092" name="Google Shape;1092;g4d990003e3dcc450_74"/>
          <p:cNvSpPr txBox="1"/>
          <p:nvPr/>
        </p:nvSpPr>
        <p:spPr>
          <a:xfrm>
            <a:off x="599325" y="2408144"/>
            <a:ext cx="76308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Published evidence regarding </a:t>
            </a:r>
            <a:r>
              <a:rPr lang="en-GB" dirty="0">
                <a:solidFill>
                  <a:srgbClr val="FF0000"/>
                </a:solidFill>
                <a:latin typeface="Lato"/>
                <a:ea typeface="Lato"/>
                <a:cs typeface="Lato"/>
                <a:sym typeface="Lato"/>
              </a:rPr>
              <a:t>preoperative medical</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therapy in patients with Cushing’s disease is </a:t>
            </a:r>
            <a:r>
              <a:rPr lang="en-GB" dirty="0">
                <a:solidFill>
                  <a:srgbClr val="FF0000"/>
                </a:solidFill>
                <a:latin typeface="Lato"/>
                <a:ea typeface="Lato"/>
                <a:cs typeface="Lato"/>
                <a:sym typeface="Lato"/>
              </a:rPr>
              <a:t>sparse</a:t>
            </a:r>
            <a:r>
              <a:rPr lang="en-GB" dirty="0">
                <a:latin typeface="Lato"/>
                <a:ea typeface="Lato"/>
                <a:cs typeface="Lato"/>
                <a:sym typeface="Lato"/>
              </a:rPr>
              <a:t>, and it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 </a:t>
            </a:r>
            <a:r>
              <a:rPr lang="en-GB" dirty="0">
                <a:solidFill>
                  <a:srgbClr val="FF0000"/>
                </a:solidFill>
                <a:latin typeface="Lato"/>
                <a:ea typeface="Lato"/>
                <a:cs typeface="Lato"/>
                <a:sym typeface="Lato"/>
              </a:rPr>
              <a:t>not used in most patients</a:t>
            </a:r>
            <a:r>
              <a:rPr lang="en-GB" dirty="0">
                <a:latin typeface="Lato"/>
                <a:ea typeface="Lato"/>
                <a:cs typeface="Lato"/>
                <a:sym typeface="Lato"/>
              </a:rPr>
              <a:t>, although there are regional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variations. </a:t>
            </a:r>
            <a:r>
              <a:rPr lang="en-GB" dirty="0">
                <a:solidFill>
                  <a:srgbClr val="FF0000"/>
                </a:solidFill>
                <a:latin typeface="Lato"/>
                <a:ea typeface="Lato"/>
                <a:cs typeface="Lato"/>
                <a:sym typeface="Lato"/>
              </a:rPr>
              <a:t>A meta-analysis</a:t>
            </a:r>
            <a:r>
              <a:rPr lang="en-GB" dirty="0">
                <a:latin typeface="Lato"/>
                <a:ea typeface="Lato"/>
                <a:cs typeface="Lato"/>
                <a:sym typeface="Lato"/>
              </a:rPr>
              <a:t> showed </a:t>
            </a:r>
            <a:r>
              <a:rPr lang="en-GB" dirty="0">
                <a:solidFill>
                  <a:srgbClr val="FF0000"/>
                </a:solidFill>
                <a:latin typeface="Lato"/>
                <a:ea typeface="Lato"/>
                <a:cs typeface="Lato"/>
                <a:sym typeface="Lato"/>
              </a:rPr>
              <a:t>no differences</a:t>
            </a:r>
            <a:r>
              <a:rPr lang="en-GB" dirty="0">
                <a:latin typeface="Lato"/>
                <a:ea typeface="Lato"/>
                <a:cs typeface="Lato"/>
                <a:sym typeface="Lato"/>
              </a:rPr>
              <a:t> in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cortisol normalisation rate between participants who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received cortisol-lowering medications in the </a:t>
            </a:r>
            <a:r>
              <a:rPr lang="en-GB" dirty="0">
                <a:solidFill>
                  <a:srgbClr val="FF0000"/>
                </a:solidFill>
                <a:latin typeface="Lato"/>
                <a:ea typeface="Lato"/>
                <a:cs typeface="Lato"/>
                <a:sym typeface="Lato"/>
              </a:rPr>
              <a:t>preoperative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setting </a:t>
            </a:r>
            <a:r>
              <a:rPr lang="en-GB" dirty="0">
                <a:solidFill>
                  <a:srgbClr val="FF0000"/>
                </a:solidFill>
                <a:latin typeface="Lato"/>
                <a:ea typeface="Lato"/>
                <a:cs typeface="Lato"/>
                <a:sym typeface="Lato"/>
              </a:rPr>
              <a:t>versus later</a:t>
            </a:r>
            <a:r>
              <a:rPr lang="en-GB" dirty="0">
                <a:latin typeface="Lato"/>
                <a:ea typeface="Lato"/>
                <a:cs typeface="Lato"/>
                <a:sym typeface="Lato"/>
              </a:rPr>
              <a:t> use as </a:t>
            </a:r>
            <a:r>
              <a:rPr lang="en-GB" dirty="0">
                <a:solidFill>
                  <a:srgbClr val="FF0000"/>
                </a:solidFill>
                <a:latin typeface="Lato"/>
                <a:ea typeface="Lato"/>
                <a:cs typeface="Lato"/>
                <a:sym typeface="Lato"/>
              </a:rPr>
              <a:t>adjuvant treatment.</a:t>
            </a:r>
            <a:endParaRPr dirty="0">
              <a:solidFill>
                <a:srgbClr val="FF0000"/>
              </a:solidFill>
              <a:latin typeface="Lato"/>
              <a:ea typeface="Lato"/>
              <a:cs typeface="Lato"/>
              <a:sym typeface="Lato"/>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g20e67cd2d55ac6f7_2"/>
          <p:cNvSpPr txBox="1">
            <a:spLocks noGrp="1"/>
          </p:cNvSpPr>
          <p:nvPr>
            <p:ph type="title"/>
          </p:nvPr>
        </p:nvSpPr>
        <p:spPr>
          <a:xfrm>
            <a:off x="137862" y="619703"/>
            <a:ext cx="8520600" cy="639600"/>
          </a:xfrm>
          <a:prstGeom prst="rect">
            <a:avLst/>
          </a:prstGeom>
        </p:spPr>
        <p:txBody>
          <a:bodyPr spcFirstLastPara="1" wrap="square" lIns="91425" tIns="91425" rIns="91425" bIns="91425" anchor="t" anchorCtr="0">
            <a:normAutofit fontScale="90000"/>
          </a:bodyPr>
          <a:lstStyle/>
          <a:p>
            <a:pPr marL="457200" lvl="0" indent="0" algn="l" rtl="0">
              <a:spcBef>
                <a:spcPts val="0"/>
              </a:spcBef>
              <a:spcAft>
                <a:spcPts val="0"/>
              </a:spcAft>
              <a:buNone/>
            </a:pPr>
            <a:r>
              <a:rPr lang="en-GB">
                <a:solidFill>
                  <a:schemeClr val="dk1"/>
                </a:solidFill>
              </a:rPr>
              <a:t>Primary and preoperative medical therapy for de novo chushig’s disease </a:t>
            </a:r>
            <a:endParaRPr/>
          </a:p>
        </p:txBody>
      </p:sp>
      <p:sp>
        <p:nvSpPr>
          <p:cNvPr id="1098" name="Google Shape;1098;g20e67cd2d55ac6f7_2"/>
          <p:cNvSpPr txBox="1"/>
          <p:nvPr/>
        </p:nvSpPr>
        <p:spPr>
          <a:xfrm>
            <a:off x="493648" y="1543226"/>
            <a:ext cx="73656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preoperative medical therapy </a:t>
            </a:r>
            <a:r>
              <a:rPr lang="en-GB" dirty="0">
                <a:latin typeface="Lato"/>
                <a:ea typeface="Lato"/>
                <a:cs typeface="Lato"/>
                <a:sym typeface="Lato"/>
              </a:rPr>
              <a:t>could be an option in </a:t>
            </a:r>
            <a:r>
              <a:rPr lang="en-GB" dirty="0">
                <a:solidFill>
                  <a:srgbClr val="FF0000"/>
                </a:solidFill>
                <a:latin typeface="Lato"/>
                <a:ea typeface="Lato"/>
                <a:cs typeface="Lato"/>
                <a:sym typeface="Lato"/>
              </a:rPr>
              <a:t>severely ill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patients for whom </a:t>
            </a:r>
            <a:r>
              <a:rPr lang="en-GB" dirty="0">
                <a:solidFill>
                  <a:srgbClr val="FF0000"/>
                </a:solidFill>
                <a:latin typeface="Lato"/>
                <a:ea typeface="Lato"/>
                <a:cs typeface="Lato"/>
                <a:sym typeface="Lato"/>
              </a:rPr>
              <a:t>surgery is contraindicated</a:t>
            </a:r>
            <a:r>
              <a:rPr lang="en-GB" dirty="0">
                <a:latin typeface="Lato"/>
                <a:ea typeface="Lato"/>
                <a:cs typeface="Lato"/>
                <a:sym typeface="Lato"/>
              </a:rPr>
              <a:t> or if </a:t>
            </a:r>
            <a:r>
              <a:rPr lang="en-GB" dirty="0">
                <a:solidFill>
                  <a:srgbClr val="FF0000"/>
                </a:solidFill>
                <a:latin typeface="Lato"/>
                <a:ea typeface="Lato"/>
                <a:cs typeface="Lato"/>
                <a:sym typeface="Lato"/>
              </a:rPr>
              <a:t>waiting</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time for </a:t>
            </a:r>
            <a:r>
              <a:rPr lang="en-GB" dirty="0">
                <a:solidFill>
                  <a:srgbClr val="FF0000"/>
                </a:solidFill>
                <a:latin typeface="Lato"/>
                <a:ea typeface="Lato"/>
                <a:cs typeface="Lato"/>
                <a:sym typeface="Lato"/>
              </a:rPr>
              <a:t>surgery is long</a:t>
            </a:r>
            <a:r>
              <a:rPr lang="en-GB" dirty="0">
                <a:latin typeface="Lato"/>
                <a:ea typeface="Lato"/>
                <a:cs typeface="Lato"/>
                <a:sym typeface="Lato"/>
              </a:rPr>
              <a:t>, or in patients with </a:t>
            </a:r>
            <a:r>
              <a:rPr lang="en-GB" dirty="0" err="1">
                <a:solidFill>
                  <a:srgbClr val="FF0000"/>
                </a:solidFill>
                <a:latin typeface="Lato"/>
                <a:ea typeface="Lato"/>
                <a:cs typeface="Lato"/>
                <a:sym typeface="Lato"/>
              </a:rPr>
              <a:t>lifethreatening</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complications</a:t>
            </a:r>
            <a:r>
              <a:rPr lang="en-GB" dirty="0">
                <a:latin typeface="Lato"/>
                <a:ea typeface="Lato"/>
                <a:cs typeface="Lato"/>
                <a:sym typeface="Lato"/>
              </a:rPr>
              <a:t> of </a:t>
            </a:r>
            <a:r>
              <a:rPr lang="en-GB" dirty="0" err="1">
                <a:latin typeface="Lato"/>
                <a:ea typeface="Lato"/>
                <a:cs typeface="Lato"/>
                <a:sym typeface="Lato"/>
              </a:rPr>
              <a:t>hypercortisolism</a:t>
            </a:r>
            <a:r>
              <a:rPr lang="en-GB" dirty="0">
                <a:latin typeface="Lato"/>
                <a:ea typeface="Lato"/>
                <a:cs typeface="Lato"/>
                <a:sym typeface="Lato"/>
              </a:rPr>
              <a:t> requiring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rapid cortisol control</a:t>
            </a:r>
            <a:r>
              <a:rPr lang="en-GB" dirty="0">
                <a:latin typeface="Lato"/>
                <a:ea typeface="Lato"/>
                <a:cs typeface="Lato"/>
                <a:sym typeface="Lato"/>
              </a:rPr>
              <a:t>. </a:t>
            </a:r>
            <a:r>
              <a:rPr lang="en-GB" dirty="0">
                <a:solidFill>
                  <a:srgbClr val="FF9900"/>
                </a:solidFill>
                <a:latin typeface="Lato"/>
                <a:ea typeface="Lato"/>
                <a:cs typeface="Lato"/>
                <a:sym typeface="Lato"/>
              </a:rPr>
              <a:t>Physician surveys</a:t>
            </a:r>
            <a:r>
              <a:rPr lang="en-GB" dirty="0">
                <a:latin typeface="Lato"/>
                <a:ea typeface="Lato"/>
                <a:cs typeface="Lato"/>
                <a:sym typeface="Lato"/>
              </a:rPr>
              <a:t> show that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preoperative therapy</a:t>
            </a:r>
            <a:r>
              <a:rPr lang="en-GB" dirty="0">
                <a:latin typeface="Lato"/>
                <a:ea typeface="Lato"/>
                <a:cs typeface="Lato"/>
                <a:sym typeface="Lato"/>
              </a:rPr>
              <a:t>, mostly with </a:t>
            </a:r>
            <a:r>
              <a:rPr lang="en-GB" dirty="0">
                <a:solidFill>
                  <a:srgbClr val="FF9900"/>
                </a:solidFill>
                <a:latin typeface="Lato"/>
                <a:ea typeface="Lato"/>
                <a:cs typeface="Lato"/>
                <a:sym typeface="Lato"/>
              </a:rPr>
              <a:t>ketoconazole</a:t>
            </a:r>
            <a:r>
              <a:rPr lang="en-GB" dirty="0">
                <a:latin typeface="Lato"/>
                <a:ea typeface="Lato"/>
                <a:cs typeface="Lato"/>
                <a:sym typeface="Lato"/>
              </a:rPr>
              <a:t> or </a:t>
            </a:r>
            <a:endParaRPr dirty="0">
              <a:latin typeface="Lato"/>
              <a:ea typeface="Lato"/>
              <a:cs typeface="Lato"/>
              <a:sym typeface="Lato"/>
            </a:endParaRPr>
          </a:p>
          <a:p>
            <a:pPr marL="139700" lvl="0" algn="l" rtl="0">
              <a:spcBef>
                <a:spcPts val="0"/>
              </a:spcBef>
              <a:spcAft>
                <a:spcPts val="0"/>
              </a:spcAft>
              <a:buSzPts val="1400"/>
            </a:pPr>
            <a:r>
              <a:rPr lang="en-GB" dirty="0" err="1">
                <a:solidFill>
                  <a:srgbClr val="FF9900"/>
                </a:solidFill>
                <a:latin typeface="Lato"/>
                <a:ea typeface="Lato"/>
                <a:cs typeface="Lato"/>
                <a:sym typeface="Lato"/>
              </a:rPr>
              <a:t>metyrapone</a:t>
            </a:r>
            <a:r>
              <a:rPr lang="en-GB" dirty="0">
                <a:latin typeface="Lato"/>
                <a:ea typeface="Lato"/>
                <a:cs typeface="Lato"/>
                <a:sym typeface="Lato"/>
              </a:rPr>
              <a:t>, is used in up to </a:t>
            </a:r>
            <a:r>
              <a:rPr lang="en-GB" dirty="0">
                <a:solidFill>
                  <a:srgbClr val="FF9900"/>
                </a:solidFill>
                <a:latin typeface="Lato"/>
                <a:ea typeface="Lato"/>
                <a:cs typeface="Lato"/>
                <a:sym typeface="Lato"/>
              </a:rPr>
              <a:t>20% of patients</a:t>
            </a:r>
            <a:r>
              <a:rPr lang="en-GB" dirty="0">
                <a:latin typeface="Lato"/>
                <a:ea typeface="Lato"/>
                <a:cs typeface="Lato"/>
                <a:sym typeface="Lato"/>
              </a:rPr>
              <a:t> with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Cushing’s disease, especially those with</a:t>
            </a:r>
            <a:r>
              <a:rPr lang="en-GB" dirty="0">
                <a:solidFill>
                  <a:srgbClr val="FF9900"/>
                </a:solidFill>
                <a:latin typeface="Lato"/>
                <a:ea typeface="Lato"/>
                <a:cs typeface="Lato"/>
                <a:sym typeface="Lato"/>
              </a:rPr>
              <a:t> more severe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clinical features or </a:t>
            </a:r>
            <a:r>
              <a:rPr lang="en-GB" dirty="0">
                <a:solidFill>
                  <a:srgbClr val="FF9900"/>
                </a:solidFill>
                <a:latin typeface="Lato"/>
                <a:ea typeface="Lato"/>
                <a:cs typeface="Lato"/>
                <a:sym typeface="Lato"/>
              </a:rPr>
              <a:t>nonvisible adenoma</a:t>
            </a:r>
            <a:endParaRPr dirty="0">
              <a:solidFill>
                <a:srgbClr val="FF9900"/>
              </a:solidFill>
              <a:latin typeface="Lato"/>
              <a:ea typeface="Lato"/>
              <a:cs typeface="Lato"/>
              <a:sym typeface="Lato"/>
            </a:endParaRPr>
          </a:p>
        </p:txBody>
      </p:sp>
      <p:sp>
        <p:nvSpPr>
          <p:cNvPr id="1099" name="Google Shape;1099;g20e67cd2d55ac6f7_2"/>
          <p:cNvSpPr txBox="1"/>
          <p:nvPr/>
        </p:nvSpPr>
        <p:spPr>
          <a:xfrm>
            <a:off x="871225" y="2993275"/>
            <a:ext cx="72102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g20e67cd2d55ac6f7_8"/>
          <p:cNvSpPr txBox="1">
            <a:spLocks noGrp="1"/>
          </p:cNvSpPr>
          <p:nvPr>
            <p:ph type="title"/>
          </p:nvPr>
        </p:nvSpPr>
        <p:spPr>
          <a:xfrm>
            <a:off x="-126915" y="166971"/>
            <a:ext cx="8520600" cy="639600"/>
          </a:xfrm>
          <a:prstGeom prst="rect">
            <a:avLst/>
          </a:prstGeom>
        </p:spPr>
        <p:txBody>
          <a:bodyPr spcFirstLastPara="1" wrap="square" lIns="91425" tIns="91425" rIns="91425" bIns="91425" anchor="t" anchorCtr="0">
            <a:normAutofit fontScale="90000"/>
          </a:bodyPr>
          <a:lstStyle/>
          <a:p>
            <a:pPr marL="457200" lvl="0" indent="0" algn="l" rtl="0">
              <a:spcBef>
                <a:spcPts val="0"/>
              </a:spcBef>
              <a:spcAft>
                <a:spcPts val="0"/>
              </a:spcAft>
              <a:buClr>
                <a:schemeClr val="dk2"/>
              </a:buClr>
              <a:buSzPct val="36666"/>
            </a:pPr>
            <a:r>
              <a:rPr lang="en-GB">
                <a:solidFill>
                  <a:schemeClr val="dk1"/>
                </a:solidFill>
              </a:rPr>
              <a:t>Primary and preoperative medical therapy for de novo chushig’s disease </a:t>
            </a:r>
            <a:endParaRPr/>
          </a:p>
        </p:txBody>
      </p:sp>
      <p:sp>
        <p:nvSpPr>
          <p:cNvPr id="1105" name="Google Shape;1105;g20e67cd2d55ac6f7_8"/>
          <p:cNvSpPr txBox="1"/>
          <p:nvPr/>
        </p:nvSpPr>
        <p:spPr>
          <a:xfrm>
            <a:off x="728619" y="1219477"/>
            <a:ext cx="7315200" cy="2769959"/>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Clr>
                <a:schemeClr val="dk2"/>
              </a:buClr>
              <a:buSzPts val="1400"/>
            </a:pPr>
            <a:r>
              <a:rPr lang="en-GB" dirty="0">
                <a:solidFill>
                  <a:schemeClr val="dk1"/>
                </a:solidFill>
                <a:latin typeface="Lato"/>
                <a:ea typeface="Lato"/>
                <a:cs typeface="Lato"/>
                <a:sym typeface="Lato"/>
              </a:rPr>
              <a:t>Retrospective studies</a:t>
            </a:r>
            <a:r>
              <a:rPr lang="en-GB" dirty="0">
                <a:solidFill>
                  <a:schemeClr val="dk2"/>
                </a:solidFill>
                <a:latin typeface="Lato"/>
                <a:ea typeface="Lato"/>
                <a:cs typeface="Lato"/>
                <a:sym typeface="Lato"/>
              </a:rPr>
              <a:t> show that therapy with preoperative </a:t>
            </a:r>
            <a:endParaRPr dirty="0">
              <a:solidFill>
                <a:schemeClr val="dk2"/>
              </a:solidFill>
              <a:latin typeface="Lato"/>
              <a:ea typeface="Lato"/>
              <a:cs typeface="Lato"/>
              <a:sym typeface="Lato"/>
            </a:endParaRPr>
          </a:p>
          <a:p>
            <a:pPr marL="139700" lvl="0" algn="l" rtl="0">
              <a:spcBef>
                <a:spcPts val="0"/>
              </a:spcBef>
              <a:spcAft>
                <a:spcPts val="0"/>
              </a:spcAft>
              <a:buClr>
                <a:schemeClr val="dk2"/>
              </a:buClr>
              <a:buSzPts val="1400"/>
            </a:pPr>
            <a:r>
              <a:rPr lang="en-GB" dirty="0" err="1">
                <a:solidFill>
                  <a:schemeClr val="dk2"/>
                </a:solidFill>
                <a:latin typeface="Lato"/>
                <a:ea typeface="Lato"/>
                <a:cs typeface="Lato"/>
                <a:sym typeface="Lato"/>
              </a:rPr>
              <a:t>steroidogenesis</a:t>
            </a:r>
            <a:r>
              <a:rPr lang="en-GB" dirty="0">
                <a:solidFill>
                  <a:schemeClr val="dk2"/>
                </a:solidFill>
                <a:latin typeface="Lato"/>
                <a:ea typeface="Lato"/>
                <a:cs typeface="Lato"/>
                <a:sym typeface="Lato"/>
              </a:rPr>
              <a:t> inhibitors for a mean of </a:t>
            </a:r>
            <a:r>
              <a:rPr lang="en-GB" dirty="0">
                <a:solidFill>
                  <a:schemeClr val="dk1"/>
                </a:solidFill>
                <a:latin typeface="Lato"/>
                <a:ea typeface="Lato"/>
                <a:cs typeface="Lato"/>
                <a:sym typeface="Lato"/>
              </a:rPr>
              <a:t>4 months</a:t>
            </a:r>
            <a:r>
              <a:rPr lang="en-GB" dirty="0">
                <a:solidFill>
                  <a:schemeClr val="dk2"/>
                </a:solidFill>
                <a:latin typeface="Lato"/>
                <a:ea typeface="Lato"/>
                <a:cs typeface="Lato"/>
                <a:sym typeface="Lato"/>
              </a:rPr>
              <a:t> yields </a:t>
            </a:r>
            <a:endParaRPr dirty="0">
              <a:solidFill>
                <a:schemeClr val="dk2"/>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dk1"/>
                </a:solidFill>
                <a:latin typeface="Lato"/>
                <a:ea typeface="Lato"/>
                <a:cs typeface="Lato"/>
                <a:sym typeface="Lato"/>
              </a:rPr>
              <a:t>cortisol normalisation rates of 50–72</a:t>
            </a:r>
            <a:r>
              <a:rPr lang="en-GB" dirty="0">
                <a:solidFill>
                  <a:schemeClr val="dk2"/>
                </a:solidFill>
                <a:latin typeface="Lato"/>
                <a:ea typeface="Lato"/>
                <a:cs typeface="Lato"/>
                <a:sym typeface="Lato"/>
              </a:rPr>
              <a:t>%, although subjective </a:t>
            </a:r>
            <a:endParaRPr dirty="0">
              <a:solidFill>
                <a:schemeClr val="dk2"/>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dk1"/>
                </a:solidFill>
                <a:latin typeface="Lato"/>
                <a:ea typeface="Lato"/>
                <a:cs typeface="Lato"/>
                <a:sym typeface="Lato"/>
              </a:rPr>
              <a:t>symptom improvement</a:t>
            </a:r>
            <a:r>
              <a:rPr lang="en-GB" dirty="0">
                <a:solidFill>
                  <a:schemeClr val="dk2"/>
                </a:solidFill>
                <a:latin typeface="Lato"/>
                <a:ea typeface="Lato"/>
                <a:cs typeface="Lato"/>
                <a:sym typeface="Lato"/>
              </a:rPr>
              <a:t> was observed in </a:t>
            </a:r>
            <a:r>
              <a:rPr lang="en-GB" dirty="0">
                <a:solidFill>
                  <a:schemeClr val="dk1"/>
                </a:solidFill>
                <a:latin typeface="Lato"/>
                <a:ea typeface="Lato"/>
                <a:cs typeface="Lato"/>
                <a:sym typeface="Lato"/>
              </a:rPr>
              <a:t>only a third of </a:t>
            </a:r>
            <a:endParaRPr dirty="0">
              <a:solidFill>
                <a:schemeClr val="dk1"/>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dk2"/>
                </a:solidFill>
                <a:latin typeface="Lato"/>
                <a:ea typeface="Lato"/>
                <a:cs typeface="Lato"/>
                <a:sym typeface="Lato"/>
              </a:rPr>
              <a:t>cases. Lower rates of </a:t>
            </a:r>
            <a:r>
              <a:rPr lang="en-GB" dirty="0">
                <a:solidFill>
                  <a:schemeClr val="dk1"/>
                </a:solidFill>
                <a:latin typeface="Lato"/>
                <a:ea typeface="Lato"/>
                <a:cs typeface="Lato"/>
                <a:sym typeface="Lato"/>
              </a:rPr>
              <a:t>postoperative </a:t>
            </a:r>
            <a:r>
              <a:rPr lang="en-GB" dirty="0" err="1">
                <a:solidFill>
                  <a:schemeClr val="dk1"/>
                </a:solidFill>
                <a:latin typeface="Lato"/>
                <a:ea typeface="Lato"/>
                <a:cs typeface="Lato"/>
                <a:sym typeface="Lato"/>
              </a:rPr>
              <a:t>hypoadrenalism</a:t>
            </a:r>
            <a:r>
              <a:rPr lang="en-GB" dirty="0">
                <a:solidFill>
                  <a:schemeClr val="dk2"/>
                </a:solidFill>
                <a:latin typeface="Lato"/>
                <a:ea typeface="Lato"/>
                <a:cs typeface="Lato"/>
                <a:sym typeface="Lato"/>
              </a:rPr>
              <a:t> </a:t>
            </a:r>
            <a:endParaRPr dirty="0">
              <a:solidFill>
                <a:schemeClr val="dk2"/>
              </a:solidFill>
              <a:latin typeface="Lato"/>
              <a:ea typeface="Lato"/>
              <a:cs typeface="Lato"/>
              <a:sym typeface="Lato"/>
            </a:endParaRPr>
          </a:p>
          <a:p>
            <a:pPr marL="139700" lvl="0" algn="l" rtl="0">
              <a:spcBef>
                <a:spcPts val="0"/>
              </a:spcBef>
              <a:spcAft>
                <a:spcPts val="0"/>
              </a:spcAft>
              <a:buClr>
                <a:schemeClr val="dk1"/>
              </a:buClr>
              <a:buSzPts val="1400"/>
            </a:pPr>
            <a:r>
              <a:rPr lang="en-GB" dirty="0">
                <a:solidFill>
                  <a:schemeClr val="dk1"/>
                </a:solidFill>
                <a:latin typeface="Lato"/>
                <a:ea typeface="Lato"/>
                <a:cs typeface="Lato"/>
                <a:sym typeface="Lato"/>
              </a:rPr>
              <a:t>from preoperative medical therapy could, in theory, protect </a:t>
            </a:r>
            <a:endParaRPr dirty="0">
              <a:solidFill>
                <a:schemeClr val="dk1"/>
              </a:solidFill>
              <a:latin typeface="Lato"/>
              <a:ea typeface="Lato"/>
              <a:cs typeface="Lato"/>
              <a:sym typeface="Lato"/>
            </a:endParaRPr>
          </a:p>
          <a:p>
            <a:pPr marL="139700" lvl="0" algn="l" rtl="0">
              <a:spcBef>
                <a:spcPts val="0"/>
              </a:spcBef>
              <a:spcAft>
                <a:spcPts val="0"/>
              </a:spcAft>
              <a:buClr>
                <a:schemeClr val="dk1"/>
              </a:buClr>
              <a:buSzPts val="1400"/>
            </a:pPr>
            <a:r>
              <a:rPr lang="en-GB" dirty="0">
                <a:solidFill>
                  <a:schemeClr val="dk1"/>
                </a:solidFill>
                <a:latin typeface="Lato"/>
                <a:ea typeface="Lato"/>
                <a:cs typeface="Lato"/>
                <a:sym typeface="Lato"/>
              </a:rPr>
              <a:t>against the occurrence of a </a:t>
            </a:r>
            <a:r>
              <a:rPr lang="en-GB" dirty="0" err="1">
                <a:solidFill>
                  <a:schemeClr val="dk1"/>
                </a:solidFill>
                <a:latin typeface="Lato"/>
                <a:ea typeface="Lato"/>
                <a:cs typeface="Lato"/>
                <a:sym typeface="Lato"/>
              </a:rPr>
              <a:t>proinflammatory</a:t>
            </a:r>
            <a:r>
              <a:rPr lang="en-GB" dirty="0">
                <a:solidFill>
                  <a:schemeClr val="dk1"/>
                </a:solidFill>
                <a:latin typeface="Lato"/>
                <a:ea typeface="Lato"/>
                <a:cs typeface="Lato"/>
                <a:sym typeface="Lato"/>
              </a:rPr>
              <a:t> and </a:t>
            </a:r>
            <a:r>
              <a:rPr lang="en-GB" dirty="0" err="1">
                <a:solidFill>
                  <a:schemeClr val="dk1"/>
                </a:solidFill>
                <a:latin typeface="Lato"/>
                <a:ea typeface="Lato"/>
                <a:cs typeface="Lato"/>
                <a:sym typeface="Lato"/>
              </a:rPr>
              <a:t>procoagulant</a:t>
            </a:r>
            <a:endParaRPr dirty="0">
              <a:solidFill>
                <a:schemeClr val="dk1"/>
              </a:solidFill>
              <a:latin typeface="Lato"/>
              <a:ea typeface="Lato"/>
              <a:cs typeface="Lato"/>
              <a:sym typeface="Lato"/>
            </a:endParaRPr>
          </a:p>
          <a:p>
            <a:pPr marL="139700" lvl="0" algn="l" rtl="0">
              <a:spcBef>
                <a:spcPts val="0"/>
              </a:spcBef>
              <a:spcAft>
                <a:spcPts val="0"/>
              </a:spcAft>
              <a:buClr>
                <a:schemeClr val="dk1"/>
              </a:buClr>
              <a:buSzPts val="1400"/>
            </a:pPr>
            <a:r>
              <a:rPr lang="en-GB" dirty="0">
                <a:solidFill>
                  <a:schemeClr val="dk1"/>
                </a:solidFill>
                <a:latin typeface="Lato"/>
                <a:ea typeface="Lato"/>
                <a:cs typeface="Lato"/>
                <a:sym typeface="Lato"/>
              </a:rPr>
              <a:t>state, but postsurgical complications, </a:t>
            </a:r>
            <a:endParaRPr dirty="0">
              <a:solidFill>
                <a:schemeClr val="dk1"/>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dk1"/>
                </a:solidFill>
                <a:latin typeface="Lato"/>
                <a:ea typeface="Lato"/>
                <a:cs typeface="Lato"/>
                <a:sym typeface="Lato"/>
              </a:rPr>
              <a:t>including VTE, are similar regardless of its </a:t>
            </a:r>
            <a:r>
              <a:rPr lang="en-GB" dirty="0" err="1">
                <a:solidFill>
                  <a:schemeClr val="dk1"/>
                </a:solidFill>
                <a:latin typeface="Lato"/>
                <a:ea typeface="Lato"/>
                <a:cs typeface="Lato"/>
                <a:sym typeface="Lato"/>
              </a:rPr>
              <a:t>use.</a:t>
            </a:r>
            <a:r>
              <a:rPr lang="en-GB" dirty="0" err="1">
                <a:solidFill>
                  <a:schemeClr val="dk2"/>
                </a:solidFill>
                <a:latin typeface="Lato"/>
                <a:ea typeface="Lato"/>
                <a:cs typeface="Lato"/>
                <a:sym typeface="Lato"/>
              </a:rPr>
              <a:t>If</a:t>
            </a:r>
            <a:r>
              <a:rPr lang="en-GB" dirty="0">
                <a:solidFill>
                  <a:schemeClr val="dk2"/>
                </a:solidFill>
                <a:latin typeface="Lato"/>
                <a:ea typeface="Lato"/>
                <a:cs typeface="Lato"/>
                <a:sym typeface="Lato"/>
              </a:rPr>
              <a:t> the </a:t>
            </a:r>
            <a:endParaRPr dirty="0">
              <a:solidFill>
                <a:schemeClr val="dk2"/>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accent4"/>
                </a:solidFill>
                <a:latin typeface="Lato"/>
                <a:ea typeface="Lato"/>
                <a:cs typeface="Lato"/>
                <a:sym typeface="Lato"/>
              </a:rPr>
              <a:t>HPA axis recovers during preoperative treatment</a:t>
            </a:r>
            <a:r>
              <a:rPr lang="en-GB" dirty="0">
                <a:solidFill>
                  <a:schemeClr val="dk2"/>
                </a:solidFill>
                <a:latin typeface="Lato"/>
                <a:ea typeface="Lato"/>
                <a:cs typeface="Lato"/>
                <a:sym typeface="Lato"/>
              </a:rPr>
              <a:t>, adrenal </a:t>
            </a:r>
            <a:endParaRPr dirty="0">
              <a:solidFill>
                <a:schemeClr val="dk2"/>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dk2"/>
                </a:solidFill>
                <a:latin typeface="Lato"/>
                <a:ea typeface="Lato"/>
                <a:cs typeface="Lato"/>
                <a:sym typeface="Lato"/>
              </a:rPr>
              <a:t>insufficiency might not occur postoperatively, so it can be </a:t>
            </a:r>
            <a:endParaRPr dirty="0">
              <a:solidFill>
                <a:schemeClr val="dk2"/>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accent2"/>
                </a:solidFill>
                <a:latin typeface="Lato"/>
                <a:ea typeface="Lato"/>
                <a:cs typeface="Lato"/>
                <a:sym typeface="Lato"/>
              </a:rPr>
              <a:t>more difficult</a:t>
            </a:r>
            <a:r>
              <a:rPr lang="en-GB" dirty="0">
                <a:solidFill>
                  <a:schemeClr val="dk2"/>
                </a:solidFill>
                <a:latin typeface="Lato"/>
                <a:ea typeface="Lato"/>
                <a:cs typeface="Lato"/>
                <a:sym typeface="Lato"/>
              </a:rPr>
              <a:t> to determine   whether </a:t>
            </a:r>
            <a:r>
              <a:rPr lang="en-GB" dirty="0">
                <a:solidFill>
                  <a:schemeClr val="accent2"/>
                </a:solidFill>
                <a:latin typeface="Lato"/>
                <a:ea typeface="Lato"/>
                <a:cs typeface="Lato"/>
                <a:sym typeface="Lato"/>
              </a:rPr>
              <a:t>remission</a:t>
            </a:r>
            <a:r>
              <a:rPr lang="en-GB" dirty="0">
                <a:solidFill>
                  <a:schemeClr val="dk2"/>
                </a:solidFill>
                <a:latin typeface="Lato"/>
                <a:ea typeface="Lato"/>
                <a:cs typeface="Lato"/>
                <a:sym typeface="Lato"/>
              </a:rPr>
              <a:t> is </a:t>
            </a:r>
            <a:r>
              <a:rPr lang="en-GB" dirty="0" err="1">
                <a:solidFill>
                  <a:schemeClr val="dk2"/>
                </a:solidFill>
                <a:latin typeface="Lato"/>
                <a:ea typeface="Lato"/>
                <a:cs typeface="Lato"/>
                <a:sym typeface="Lato"/>
              </a:rPr>
              <a:t>presen</a:t>
            </a:r>
            <a:endParaRPr dirty="0">
              <a:latin typeface="Lato"/>
              <a:ea typeface="Lato"/>
              <a:cs typeface="Lato"/>
              <a:sym typeface="Lato"/>
            </a:endParaRPr>
          </a:p>
        </p:txBody>
      </p:sp>
      <p:sp>
        <p:nvSpPr>
          <p:cNvPr id="1106" name="Google Shape;1106;g20e67cd2d55ac6f7_8"/>
          <p:cNvSpPr txBox="1"/>
          <p:nvPr/>
        </p:nvSpPr>
        <p:spPr>
          <a:xfrm>
            <a:off x="728636" y="3757537"/>
            <a:ext cx="7315200" cy="104641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0000"/>
                </a:solidFill>
                <a:latin typeface="Lato"/>
                <a:ea typeface="Lato"/>
                <a:cs typeface="Lato"/>
                <a:sym typeface="Lato"/>
              </a:rPr>
              <a:t>Preoperative cabergoline</a:t>
            </a:r>
            <a:r>
              <a:rPr lang="en-GB">
                <a:latin typeface="Lato"/>
                <a:ea typeface="Lato"/>
                <a:cs typeface="Lato"/>
                <a:sym typeface="Lato"/>
              </a:rPr>
              <a:t> probably has </a:t>
            </a:r>
            <a:r>
              <a:rPr lang="en-GB">
                <a:solidFill>
                  <a:srgbClr val="FF0000"/>
                </a:solidFill>
                <a:latin typeface="Lato"/>
                <a:ea typeface="Lato"/>
                <a:cs typeface="Lato"/>
                <a:sym typeface="Lato"/>
              </a:rPr>
              <a:t>limited value, </a:t>
            </a:r>
            <a:endParaRPr>
              <a:solidFill>
                <a:srgbClr val="FF0000"/>
              </a:solidFill>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because a substantial </a:t>
            </a:r>
            <a:r>
              <a:rPr lang="en-GB">
                <a:solidFill>
                  <a:srgbClr val="FF0000"/>
                </a:solidFill>
                <a:latin typeface="Lato"/>
                <a:ea typeface="Lato"/>
                <a:cs typeface="Lato"/>
                <a:sym typeface="Lato"/>
              </a:rPr>
              <a:t>decrease in cortisol </a:t>
            </a:r>
            <a:r>
              <a:rPr lang="en-GB">
                <a:latin typeface="Lato"/>
                <a:ea typeface="Lato"/>
                <a:cs typeface="Lato"/>
                <a:sym typeface="Lato"/>
              </a:rPr>
              <a:t>was seen in </a:t>
            </a:r>
            <a:endParaRPr>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only a quarter of patients</a:t>
            </a:r>
            <a:r>
              <a:rPr lang="en-GB">
                <a:latin typeface="Lato"/>
                <a:ea typeface="Lato"/>
                <a:cs typeface="Lato"/>
                <a:sym typeface="Lato"/>
              </a:rPr>
              <a:t> in a cohort treated prospectively </a:t>
            </a:r>
            <a:endParaRPr>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for 6 weeks</a:t>
            </a:r>
            <a:endParaRPr>
              <a:solidFill>
                <a:srgbClr val="FF0000"/>
              </a:solidFill>
              <a:latin typeface="Lato"/>
              <a:ea typeface="Lato"/>
              <a:cs typeface="Lato"/>
              <a:sym typeface="Lato"/>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g20e67cd2d55ac6f7_14"/>
          <p:cNvSpPr txBox="1">
            <a:spLocks noGrp="1"/>
          </p:cNvSpPr>
          <p:nvPr>
            <p:ph type="title"/>
          </p:nvPr>
        </p:nvSpPr>
        <p:spPr>
          <a:xfrm>
            <a:off x="166610" y="114516"/>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pPr>
            <a:r>
              <a:rPr lang="en-GB" dirty="0">
                <a:solidFill>
                  <a:schemeClr val="dk1"/>
                </a:solidFill>
              </a:rPr>
              <a:t>Clinical considerations and recommendations for primary and </a:t>
            </a:r>
            <a:r>
              <a:rPr lang="en-GB" dirty="0" smtClean="0">
                <a:solidFill>
                  <a:schemeClr val="dk1"/>
                </a:solidFill>
              </a:rPr>
              <a:t>preoperative </a:t>
            </a:r>
            <a:r>
              <a:rPr lang="en-GB" dirty="0">
                <a:solidFill>
                  <a:schemeClr val="dk1"/>
                </a:solidFill>
              </a:rPr>
              <a:t>medical therapy for de novo Cushing’s disease</a:t>
            </a:r>
            <a:endParaRPr dirty="0">
              <a:solidFill>
                <a:schemeClr val="dk1"/>
              </a:solidFill>
            </a:endParaRPr>
          </a:p>
        </p:txBody>
      </p:sp>
      <p:sp>
        <p:nvSpPr>
          <p:cNvPr id="1112" name="Google Shape;1112;g20e67cd2d55ac6f7_14"/>
          <p:cNvSpPr txBox="1"/>
          <p:nvPr/>
        </p:nvSpPr>
        <p:spPr>
          <a:xfrm>
            <a:off x="606733" y="1963655"/>
            <a:ext cx="7315200" cy="615523"/>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There are </a:t>
            </a:r>
            <a:r>
              <a:rPr lang="en-GB">
                <a:solidFill>
                  <a:srgbClr val="FF9900"/>
                </a:solidFill>
                <a:latin typeface="Lato"/>
                <a:ea typeface="Lato"/>
                <a:cs typeface="Lato"/>
                <a:sym typeface="Lato"/>
              </a:rPr>
              <a:t>no rigorous data supporting</a:t>
            </a:r>
            <a:r>
              <a:rPr lang="en-GB">
                <a:latin typeface="Lato"/>
                <a:ea typeface="Lato"/>
                <a:cs typeface="Lato"/>
                <a:sym typeface="Lato"/>
              </a:rPr>
              <a:t> use of </a:t>
            </a:r>
            <a:r>
              <a:rPr lang="en-GB">
                <a:solidFill>
                  <a:srgbClr val="FF9900"/>
                </a:solidFill>
                <a:latin typeface="Lato"/>
                <a:ea typeface="Lato"/>
                <a:cs typeface="Lato"/>
                <a:sym typeface="Lato"/>
              </a:rPr>
              <a:t>primary</a:t>
            </a:r>
            <a:r>
              <a:rPr lang="en-GB">
                <a:latin typeface="Lato"/>
                <a:ea typeface="Lato"/>
                <a:cs typeface="Lato"/>
                <a:sym typeface="Lato"/>
              </a:rPr>
              <a:t> or </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preoperative</a:t>
            </a:r>
            <a:r>
              <a:rPr lang="en-GB">
                <a:latin typeface="Lato"/>
                <a:ea typeface="Lato"/>
                <a:cs typeface="Lato"/>
                <a:sym typeface="Lato"/>
              </a:rPr>
              <a:t> medical therapy. Most experts would consider</a:t>
            </a:r>
            <a:endParaRPr>
              <a:latin typeface="Lato"/>
              <a:ea typeface="Lato"/>
              <a:cs typeface="Lato"/>
              <a:sym typeface="Lato"/>
            </a:endParaRPr>
          </a:p>
        </p:txBody>
      </p:sp>
      <p:sp>
        <p:nvSpPr>
          <p:cNvPr id="1113" name="Google Shape;1113;g20e67cd2d55ac6f7_14"/>
          <p:cNvSpPr txBox="1"/>
          <p:nvPr/>
        </p:nvSpPr>
        <p:spPr>
          <a:xfrm>
            <a:off x="606725" y="2443650"/>
            <a:ext cx="7626600" cy="104641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such an approach with adrenal </a:t>
            </a:r>
            <a:r>
              <a:rPr lang="en-GB" dirty="0" err="1">
                <a:latin typeface="Lato"/>
                <a:ea typeface="Lato"/>
                <a:cs typeface="Lato"/>
                <a:sym typeface="Lato"/>
              </a:rPr>
              <a:t>steroidogenesis</a:t>
            </a:r>
            <a:r>
              <a:rPr lang="en-GB" dirty="0">
                <a:latin typeface="Lato"/>
                <a:ea typeface="Lato"/>
                <a:cs typeface="Lato"/>
                <a:sym typeface="Lato"/>
              </a:rPr>
              <a:t> inhibitors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if </a:t>
            </a:r>
            <a:r>
              <a:rPr lang="en-GB" dirty="0">
                <a:solidFill>
                  <a:srgbClr val="FF9900"/>
                </a:solidFill>
                <a:latin typeface="Lato"/>
                <a:ea typeface="Lato"/>
                <a:cs typeface="Lato"/>
                <a:sym typeface="Lato"/>
              </a:rPr>
              <a:t>surgery is delayed</a:t>
            </a:r>
            <a:r>
              <a:rPr lang="en-GB" dirty="0">
                <a:latin typeface="Lato"/>
                <a:ea typeface="Lato"/>
                <a:cs typeface="Lato"/>
                <a:sym typeface="Lato"/>
              </a:rPr>
              <a:t>, either because of scheduling or due to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external factors such as a pandemic</a:t>
            </a:r>
            <a:r>
              <a:rPr lang="en-GB" dirty="0">
                <a:latin typeface="Lato"/>
                <a:ea typeface="Lato"/>
                <a:cs typeface="Lato"/>
                <a:sym typeface="Lato"/>
              </a:rPr>
              <a:t> (very low quality,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discretionary recommendation)</a:t>
            </a:r>
            <a:endParaRPr dirty="0">
              <a:latin typeface="Lato"/>
              <a:ea typeface="Lato"/>
              <a:cs typeface="Lato"/>
              <a:sym typeface="Lato"/>
            </a:endParaRPr>
          </a:p>
        </p:txBody>
      </p:sp>
      <p:sp>
        <p:nvSpPr>
          <p:cNvPr id="1114" name="Google Shape;1114;g20e67cd2d55ac6f7_14"/>
          <p:cNvSpPr txBox="1"/>
          <p:nvPr/>
        </p:nvSpPr>
        <p:spPr>
          <a:xfrm>
            <a:off x="606725" y="3310074"/>
            <a:ext cx="7315200" cy="126185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Patients with severe Cushing’s disease who have potentially</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life-threatening metabolic, psychiatric, infectious</a:t>
            </a:r>
            <a:r>
              <a:rPr lang="en-GB">
                <a:latin typeface="Lato"/>
                <a:ea typeface="Lato"/>
                <a:cs typeface="Lato"/>
                <a:sym typeface="Lato"/>
              </a:rPr>
              <a:t>, or </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cardiovascular or thromboembolic complications</a:t>
            </a:r>
            <a:r>
              <a:rPr lang="en-GB">
                <a:latin typeface="Lato"/>
                <a:ea typeface="Lato"/>
                <a:cs typeface="Lato"/>
                <a:sym typeface="Lato"/>
              </a:rPr>
              <a:t> might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also benefit from preoperative medical therapy in select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cases (</a:t>
            </a:r>
            <a:r>
              <a:rPr lang="en-GB">
                <a:solidFill>
                  <a:srgbClr val="FF9900"/>
                </a:solidFill>
                <a:latin typeface="Lato"/>
                <a:ea typeface="Lato"/>
                <a:cs typeface="Lato"/>
                <a:sym typeface="Lato"/>
              </a:rPr>
              <a:t>low</a:t>
            </a:r>
            <a:r>
              <a:rPr lang="en-GB">
                <a:latin typeface="Lato"/>
                <a:ea typeface="Lato"/>
                <a:cs typeface="Lato"/>
                <a:sym typeface="Lato"/>
              </a:rPr>
              <a:t> quality, discretionary recommendation).</a:t>
            </a:r>
            <a:endParaRPr>
              <a:latin typeface="Lato"/>
              <a:ea typeface="Lato"/>
              <a:cs typeface="Lato"/>
              <a:sym typeface="Lato"/>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g20e67cd2d55ac6f7_21"/>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dirty="0">
                <a:solidFill>
                  <a:schemeClr val="dk1"/>
                </a:solidFill>
              </a:rPr>
              <a:t>Clinical considerations and recommendations for primary and </a:t>
            </a:r>
            <a:r>
              <a:rPr lang="en-GB" dirty="0" smtClean="0">
                <a:solidFill>
                  <a:schemeClr val="dk1"/>
                </a:solidFill>
              </a:rPr>
              <a:t>preoperative </a:t>
            </a:r>
            <a:r>
              <a:rPr lang="en-GB" dirty="0">
                <a:solidFill>
                  <a:schemeClr val="dk1"/>
                </a:solidFill>
              </a:rPr>
              <a:t>medical therapy for de novo Cushing’s disease</a:t>
            </a:r>
            <a:endParaRPr dirty="0"/>
          </a:p>
        </p:txBody>
      </p:sp>
      <p:sp>
        <p:nvSpPr>
          <p:cNvPr id="1120" name="Google Shape;1120;g20e67cd2d55ac6f7_21"/>
          <p:cNvSpPr txBox="1"/>
          <p:nvPr/>
        </p:nvSpPr>
        <p:spPr>
          <a:xfrm>
            <a:off x="918111" y="2145030"/>
            <a:ext cx="7315200" cy="2769959"/>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Although </a:t>
            </a:r>
            <a:r>
              <a:rPr lang="en-GB" dirty="0">
                <a:solidFill>
                  <a:srgbClr val="FF0000"/>
                </a:solidFill>
                <a:latin typeface="Lato"/>
                <a:ea typeface="Lato"/>
                <a:cs typeface="Lato"/>
                <a:sym typeface="Lato"/>
              </a:rPr>
              <a:t>this benefit</a:t>
            </a:r>
            <a:r>
              <a:rPr lang="en-GB" dirty="0">
                <a:latin typeface="Lato"/>
                <a:ea typeface="Lato"/>
                <a:cs typeface="Lato"/>
                <a:sym typeface="Lato"/>
              </a:rPr>
              <a:t> has </a:t>
            </a:r>
            <a:r>
              <a:rPr lang="en-GB" dirty="0">
                <a:solidFill>
                  <a:srgbClr val="FF0000"/>
                </a:solidFill>
                <a:latin typeface="Lato"/>
                <a:ea typeface="Lato"/>
                <a:cs typeface="Lato"/>
                <a:sym typeface="Lato"/>
              </a:rPr>
              <a:t>not been clearly confirmed,</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some experts consider it might have a </a:t>
            </a:r>
            <a:r>
              <a:rPr lang="en-GB" dirty="0">
                <a:solidFill>
                  <a:srgbClr val="FF0000"/>
                </a:solidFill>
                <a:latin typeface="Lato"/>
                <a:ea typeface="Lato"/>
                <a:cs typeface="Lato"/>
                <a:sym typeface="Lato"/>
              </a:rPr>
              <a:t>potentially favourable</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effect on glucose, cardiovascular, and coagulation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parameters</a:t>
            </a:r>
            <a:r>
              <a:rPr lang="en-GB" dirty="0">
                <a:latin typeface="Lato"/>
                <a:ea typeface="Lato"/>
                <a:cs typeface="Lato"/>
                <a:sym typeface="Lato"/>
              </a:rPr>
              <a:t> (</a:t>
            </a:r>
            <a:r>
              <a:rPr lang="en-GB" dirty="0">
                <a:solidFill>
                  <a:srgbClr val="FF9900"/>
                </a:solidFill>
                <a:latin typeface="Lato"/>
                <a:ea typeface="Lato"/>
                <a:cs typeface="Lato"/>
                <a:sym typeface="Lato"/>
              </a:rPr>
              <a:t>very low</a:t>
            </a:r>
            <a:r>
              <a:rPr lang="en-GB" dirty="0">
                <a:latin typeface="Lato"/>
                <a:ea typeface="Lato"/>
                <a:cs typeface="Lato"/>
                <a:sym typeface="Lato"/>
              </a:rPr>
              <a:t> quality, discretionary recommendation).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Few experts use it to decrease the extent of postoperative</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cortisol withdrawal manifestations.</a:t>
            </a:r>
            <a:endParaRPr dirty="0">
              <a:latin typeface="Lato"/>
              <a:ea typeface="Lato"/>
              <a:cs typeface="Lato"/>
              <a:sym typeface="Lato"/>
            </a:endParaRPr>
          </a:p>
          <a:p>
            <a:pPr marL="139700" lvl="0" algn="l" rtl="0">
              <a:spcBef>
                <a:spcPts val="0"/>
              </a:spcBef>
              <a:spcAft>
                <a:spcPts val="0"/>
              </a:spcAft>
              <a:buClr>
                <a:srgbClr val="9900FF"/>
              </a:buClr>
              <a:buSzPts val="1400"/>
            </a:pPr>
            <a:r>
              <a:rPr lang="en-GB" dirty="0">
                <a:solidFill>
                  <a:srgbClr val="9900FF"/>
                </a:solidFill>
                <a:latin typeface="Lato"/>
                <a:ea typeface="Lato"/>
                <a:cs typeface="Lato"/>
                <a:sym typeface="Lato"/>
              </a:rPr>
              <a:t>Monitoring and follow-up of patients treated with </a:t>
            </a:r>
            <a:endParaRPr dirty="0">
              <a:solidFill>
                <a:srgbClr val="9900FF"/>
              </a:solidFill>
              <a:latin typeface="Lato"/>
              <a:ea typeface="Lato"/>
              <a:cs typeface="Lato"/>
              <a:sym typeface="Lato"/>
            </a:endParaRPr>
          </a:p>
          <a:p>
            <a:pPr marL="139700" lvl="0" algn="l" rtl="0">
              <a:spcBef>
                <a:spcPts val="0"/>
              </a:spcBef>
              <a:spcAft>
                <a:spcPts val="0"/>
              </a:spcAft>
              <a:buClr>
                <a:srgbClr val="9900FF"/>
              </a:buClr>
              <a:buSzPts val="1400"/>
            </a:pPr>
            <a:r>
              <a:rPr lang="en-GB" dirty="0">
                <a:solidFill>
                  <a:srgbClr val="9900FF"/>
                </a:solidFill>
                <a:latin typeface="Lato"/>
                <a:ea typeface="Lato"/>
                <a:cs typeface="Lato"/>
                <a:sym typeface="Lato"/>
              </a:rPr>
              <a:t>preoperative therapy can be challenging because postoperative</a:t>
            </a:r>
            <a:endParaRPr dirty="0">
              <a:solidFill>
                <a:srgbClr val="9900FF"/>
              </a:solidFill>
              <a:latin typeface="Lato"/>
              <a:ea typeface="Lato"/>
              <a:cs typeface="Lato"/>
              <a:sym typeface="Lato"/>
            </a:endParaRPr>
          </a:p>
          <a:p>
            <a:pPr marL="139700" lvl="0" algn="l" rtl="0">
              <a:spcBef>
                <a:spcPts val="0"/>
              </a:spcBef>
              <a:spcAft>
                <a:spcPts val="0"/>
              </a:spcAft>
              <a:buClr>
                <a:srgbClr val="9900FF"/>
              </a:buClr>
              <a:buSzPts val="1400"/>
            </a:pPr>
            <a:r>
              <a:rPr lang="en-GB" dirty="0">
                <a:solidFill>
                  <a:srgbClr val="9900FF"/>
                </a:solidFill>
                <a:latin typeface="Lato"/>
                <a:ea typeface="Lato"/>
                <a:cs typeface="Lato"/>
                <a:sym typeface="Lato"/>
              </a:rPr>
              <a:t>cortisol assessments for surgical cure are not </a:t>
            </a:r>
            <a:endParaRPr dirty="0">
              <a:solidFill>
                <a:srgbClr val="9900FF"/>
              </a:solidFill>
              <a:latin typeface="Lato"/>
              <a:ea typeface="Lato"/>
              <a:cs typeface="Lato"/>
              <a:sym typeface="Lato"/>
            </a:endParaRPr>
          </a:p>
          <a:p>
            <a:pPr marL="139700" lvl="0" algn="l" rtl="0">
              <a:spcBef>
                <a:spcPts val="0"/>
              </a:spcBef>
              <a:spcAft>
                <a:spcPts val="0"/>
              </a:spcAft>
              <a:buSzPts val="1400"/>
            </a:pPr>
            <a:r>
              <a:rPr lang="en-GB" dirty="0">
                <a:solidFill>
                  <a:srgbClr val="9900FF"/>
                </a:solidFill>
                <a:latin typeface="Lato"/>
                <a:ea typeface="Lato"/>
                <a:cs typeface="Lato"/>
                <a:sym typeface="Lato"/>
              </a:rPr>
              <a:t>reliable. </a:t>
            </a:r>
            <a:r>
              <a:rPr lang="en-GB" dirty="0">
                <a:latin typeface="Lato"/>
                <a:ea typeface="Lato"/>
                <a:cs typeface="Lato"/>
                <a:sym typeface="Lato"/>
              </a:rPr>
              <a:t>The patient’s perspective regarding this approach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would be valuable to incorporate into future research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studies (very low quality, discretionary recommendation)</a:t>
            </a:r>
            <a:endParaRPr dirty="0">
              <a:latin typeface="Lato"/>
              <a:ea typeface="Lato"/>
              <a:cs typeface="Lato"/>
              <a:sym typeface="Lato"/>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g20e67cd2d55ac6f7_26"/>
          <p:cNvSpPr txBox="1">
            <a:spLocks noGrp="1"/>
          </p:cNvSpPr>
          <p:nvPr>
            <p:ph type="title"/>
          </p:nvPr>
        </p:nvSpPr>
        <p:spPr>
          <a:xfrm>
            <a:off x="133538" y="10"/>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pPr>
            <a:r>
              <a:rPr lang="en-GB">
                <a:solidFill>
                  <a:schemeClr val="dk1"/>
                </a:solidFill>
              </a:rPr>
              <a:t>Radiotherapy</a:t>
            </a:r>
            <a:endParaRPr>
              <a:solidFill>
                <a:schemeClr val="dk1"/>
              </a:solidFill>
            </a:endParaRPr>
          </a:p>
        </p:txBody>
      </p:sp>
      <p:sp>
        <p:nvSpPr>
          <p:cNvPr id="1126" name="Google Shape;1126;g20e67cd2d55ac6f7_26"/>
          <p:cNvSpPr txBox="1"/>
          <p:nvPr/>
        </p:nvSpPr>
        <p:spPr>
          <a:xfrm>
            <a:off x="727459" y="612650"/>
            <a:ext cx="7186800" cy="2123628"/>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Radiotherapy is </a:t>
            </a:r>
            <a:r>
              <a:rPr lang="en-GB">
                <a:solidFill>
                  <a:srgbClr val="FF0000"/>
                </a:solidFill>
                <a:latin typeface="Lato"/>
                <a:ea typeface="Lato"/>
                <a:cs typeface="Lato"/>
                <a:sym typeface="Lato"/>
              </a:rPr>
              <a:t>primarily</a:t>
            </a:r>
            <a:r>
              <a:rPr lang="en-GB">
                <a:latin typeface="Lato"/>
                <a:ea typeface="Lato"/>
                <a:cs typeface="Lato"/>
                <a:sym typeface="Lato"/>
              </a:rPr>
              <a:t> used as </a:t>
            </a:r>
            <a:r>
              <a:rPr lang="en-GB">
                <a:solidFill>
                  <a:srgbClr val="FF0000"/>
                </a:solidFill>
                <a:latin typeface="Lato"/>
                <a:ea typeface="Lato"/>
                <a:cs typeface="Lato"/>
                <a:sym typeface="Lato"/>
              </a:rPr>
              <a:t>adjuvant therapy</a:t>
            </a:r>
            <a:r>
              <a:rPr lang="en-GB">
                <a:latin typeface="Lato"/>
                <a:ea typeface="Lato"/>
                <a:cs typeface="Lato"/>
                <a:sym typeface="Lato"/>
              </a:rPr>
              <a:t> for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patients with </a:t>
            </a:r>
            <a:r>
              <a:rPr lang="en-GB">
                <a:solidFill>
                  <a:srgbClr val="FF0000"/>
                </a:solidFill>
                <a:latin typeface="Lato"/>
                <a:ea typeface="Lato"/>
                <a:cs typeface="Lato"/>
                <a:sym typeface="Lato"/>
              </a:rPr>
              <a:t>persistent or recurrent disease</a:t>
            </a:r>
            <a:r>
              <a:rPr lang="en-GB">
                <a:latin typeface="Lato"/>
                <a:ea typeface="Lato"/>
                <a:cs typeface="Lato"/>
                <a:sym typeface="Lato"/>
              </a:rPr>
              <a:t> after </a:t>
            </a:r>
            <a:r>
              <a:rPr lang="en-GB">
                <a:solidFill>
                  <a:srgbClr val="FF0000"/>
                </a:solidFill>
                <a:latin typeface="Lato"/>
                <a:ea typeface="Lato"/>
                <a:cs typeface="Lato"/>
                <a:sym typeface="Lato"/>
              </a:rPr>
              <a:t>transsphenoidal</a:t>
            </a:r>
            <a:endParaRPr>
              <a:solidFill>
                <a:srgbClr val="FF0000"/>
              </a:solidFill>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surgery or for aggressive tumour growth. </a:t>
            </a:r>
            <a:endParaRPr>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Approximately two-thirds</a:t>
            </a:r>
            <a:r>
              <a:rPr lang="en-GB">
                <a:latin typeface="Lato"/>
                <a:ea typeface="Lato"/>
                <a:cs typeface="Lato"/>
                <a:sym typeface="Lato"/>
              </a:rPr>
              <a:t> of patients achieve biochemical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remission during </a:t>
            </a:r>
            <a:r>
              <a:rPr lang="en-GB">
                <a:solidFill>
                  <a:srgbClr val="FF0000"/>
                </a:solidFill>
                <a:latin typeface="Lato"/>
                <a:ea typeface="Lato"/>
                <a:cs typeface="Lato"/>
                <a:sym typeface="Lato"/>
              </a:rPr>
              <a:t>the years after treatment</a:t>
            </a:r>
            <a:r>
              <a:rPr lang="en-GB">
                <a:latin typeface="Lato"/>
                <a:ea typeface="Lato"/>
                <a:cs typeface="Lato"/>
                <a:sym typeface="Lato"/>
              </a:rPr>
              <a:t> with conventional</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external-beam radiotherapy, </a:t>
            </a:r>
            <a:r>
              <a:rPr lang="en-GB">
                <a:solidFill>
                  <a:srgbClr val="FF0000"/>
                </a:solidFill>
                <a:latin typeface="Lato"/>
                <a:ea typeface="Lato"/>
                <a:cs typeface="Lato"/>
                <a:sym typeface="Lato"/>
              </a:rPr>
              <a:t>typically 45–50 Gy</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administered </a:t>
            </a:r>
            <a:r>
              <a:rPr lang="en-GB">
                <a:solidFill>
                  <a:srgbClr val="FF0000"/>
                </a:solidFill>
                <a:latin typeface="Lato"/>
                <a:ea typeface="Lato"/>
                <a:cs typeface="Lato"/>
                <a:sym typeface="Lato"/>
              </a:rPr>
              <a:t>in less than 2 Gy fractions</a:t>
            </a:r>
            <a:r>
              <a:rPr lang="en-GB">
                <a:latin typeface="Lato"/>
                <a:ea typeface="Lato"/>
                <a:cs typeface="Lato"/>
                <a:sym typeface="Lato"/>
              </a:rPr>
              <a:t>, or </a:t>
            </a:r>
            <a:r>
              <a:rPr lang="en-GB">
                <a:solidFill>
                  <a:srgbClr val="FF0000"/>
                </a:solidFill>
                <a:latin typeface="Lato"/>
                <a:ea typeface="Lato"/>
                <a:cs typeface="Lato"/>
                <a:sym typeface="Lato"/>
              </a:rPr>
              <a:t>stereotactic </a:t>
            </a:r>
            <a:endParaRPr>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radiosurgery, which is administered as single dose or a </a:t>
            </a:r>
            <a:endParaRPr>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few fractions of approximately 20 Gy</a:t>
            </a:r>
            <a:endParaRPr>
              <a:solidFill>
                <a:srgbClr val="FF0000"/>
              </a:solidFill>
              <a:latin typeface="Lato"/>
              <a:ea typeface="Lato"/>
              <a:cs typeface="Lato"/>
              <a:sym typeface="Lato"/>
            </a:endParaRPr>
          </a:p>
        </p:txBody>
      </p:sp>
      <p:sp>
        <p:nvSpPr>
          <p:cNvPr id="1127" name="Google Shape;1127;g20e67cd2d55ac6f7_26"/>
          <p:cNvSpPr txBox="1"/>
          <p:nvPr/>
        </p:nvSpPr>
        <p:spPr>
          <a:xfrm>
            <a:off x="663240" y="2331427"/>
            <a:ext cx="7315200" cy="2554515"/>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pP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recent series with </a:t>
            </a:r>
            <a:r>
              <a:rPr lang="en-GB" dirty="0">
                <a:solidFill>
                  <a:srgbClr val="FF0000"/>
                </a:solidFill>
                <a:latin typeface="Lato"/>
                <a:ea typeface="Lato"/>
                <a:cs typeface="Lato"/>
                <a:sym typeface="Lato"/>
              </a:rPr>
              <a:t>stereotactic radiosurgery</a:t>
            </a:r>
            <a:r>
              <a:rPr lang="en-GB" dirty="0">
                <a:latin typeface="Lato"/>
                <a:ea typeface="Lato"/>
                <a:cs typeface="Lato"/>
                <a:sym typeface="Lato"/>
              </a:rPr>
              <a:t>, including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whole </a:t>
            </a:r>
            <a:r>
              <a:rPr lang="en-GB" dirty="0" err="1">
                <a:solidFill>
                  <a:srgbClr val="FF0000"/>
                </a:solidFill>
                <a:latin typeface="Lato"/>
                <a:ea typeface="Lato"/>
                <a:cs typeface="Lato"/>
                <a:sym typeface="Lato"/>
              </a:rPr>
              <a:t>sellar</a:t>
            </a:r>
            <a:r>
              <a:rPr lang="en-GB" dirty="0">
                <a:solidFill>
                  <a:srgbClr val="FF0000"/>
                </a:solidFill>
                <a:latin typeface="Lato"/>
                <a:ea typeface="Lato"/>
                <a:cs typeface="Lato"/>
                <a:sym typeface="Lato"/>
              </a:rPr>
              <a:t> radiotherapy</a:t>
            </a:r>
            <a:r>
              <a:rPr lang="en-GB" dirty="0">
                <a:latin typeface="Lato"/>
                <a:ea typeface="Lato"/>
                <a:cs typeface="Lato"/>
                <a:sym typeface="Lato"/>
              </a:rPr>
              <a:t>, show </a:t>
            </a:r>
            <a:r>
              <a:rPr lang="en-GB" dirty="0">
                <a:solidFill>
                  <a:srgbClr val="FF0000"/>
                </a:solidFill>
                <a:latin typeface="Lato"/>
                <a:ea typeface="Lato"/>
                <a:cs typeface="Lato"/>
                <a:sym typeface="Lato"/>
              </a:rPr>
              <a:t>higher biochemical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remission rates. </a:t>
            </a:r>
            <a:r>
              <a:rPr lang="en-GB" dirty="0">
                <a:solidFill>
                  <a:srgbClr val="0000FF"/>
                </a:solidFill>
                <a:latin typeface="Lato"/>
                <a:ea typeface="Lato"/>
                <a:cs typeface="Lato"/>
                <a:sym typeface="Lato"/>
              </a:rPr>
              <a:t>In a multicentre study of </a:t>
            </a:r>
            <a:r>
              <a:rPr lang="en-GB" dirty="0" err="1">
                <a:solidFill>
                  <a:srgbClr val="0000FF"/>
                </a:solidFill>
                <a:latin typeface="Lato"/>
                <a:ea typeface="Lato"/>
                <a:cs typeface="Lato"/>
                <a:sym typeface="Lato"/>
              </a:rPr>
              <a:t>GammaKnife</a:t>
            </a:r>
            <a:r>
              <a:rPr lang="en-GB" dirty="0">
                <a:solidFill>
                  <a:srgbClr val="0000FF"/>
                </a:solidFill>
                <a:latin typeface="Lato"/>
                <a:ea typeface="Lato"/>
                <a:cs typeface="Lato"/>
                <a:sym typeface="Lato"/>
              </a:rPr>
              <a:t> </a:t>
            </a:r>
            <a:endParaRPr dirty="0">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dirty="0">
                <a:solidFill>
                  <a:srgbClr val="0000FF"/>
                </a:solidFill>
                <a:latin typeface="Lato"/>
                <a:ea typeface="Lato"/>
                <a:cs typeface="Lato"/>
                <a:sym typeface="Lato"/>
              </a:rPr>
              <a:t>stereotactic radiosurgery in 278 participants followed for a </a:t>
            </a:r>
            <a:endParaRPr dirty="0">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dirty="0">
                <a:solidFill>
                  <a:srgbClr val="0000FF"/>
                </a:solidFill>
                <a:latin typeface="Lato"/>
                <a:ea typeface="Lato"/>
                <a:cs typeface="Lato"/>
                <a:sym typeface="Lato"/>
              </a:rPr>
              <a:t>mean of 5·6 years, biochemical control was attained in </a:t>
            </a:r>
            <a:endParaRPr dirty="0">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dirty="0">
                <a:solidFill>
                  <a:srgbClr val="0000FF"/>
                </a:solidFill>
                <a:latin typeface="Lato"/>
                <a:ea typeface="Lato"/>
                <a:cs typeface="Lato"/>
                <a:sym typeface="Lato"/>
              </a:rPr>
              <a:t>193 (80%) and durable </a:t>
            </a:r>
            <a:r>
              <a:rPr lang="en-GB" dirty="0" err="1">
                <a:solidFill>
                  <a:srgbClr val="0000FF"/>
                </a:solidFill>
                <a:latin typeface="Lato"/>
                <a:ea typeface="Lato"/>
                <a:cs typeface="Lato"/>
                <a:sym typeface="Lato"/>
              </a:rPr>
              <a:t>hypercortisolism</a:t>
            </a:r>
            <a:r>
              <a:rPr lang="en-GB" dirty="0">
                <a:solidFill>
                  <a:srgbClr val="0000FF"/>
                </a:solidFill>
                <a:latin typeface="Lato"/>
                <a:ea typeface="Lato"/>
                <a:cs typeface="Lato"/>
                <a:sym typeface="Lato"/>
              </a:rPr>
              <a:t> control was </a:t>
            </a:r>
            <a:endParaRPr dirty="0">
              <a:solidFill>
                <a:srgbClr val="0000FF"/>
              </a:solidFill>
              <a:latin typeface="Lato"/>
              <a:ea typeface="Lato"/>
              <a:cs typeface="Lato"/>
              <a:sym typeface="Lato"/>
            </a:endParaRPr>
          </a:p>
          <a:p>
            <a:pPr marL="139700" lvl="0" algn="l" rtl="0">
              <a:spcBef>
                <a:spcPts val="0"/>
              </a:spcBef>
              <a:spcAft>
                <a:spcPts val="0"/>
              </a:spcAft>
              <a:buSzPts val="1400"/>
            </a:pPr>
            <a:r>
              <a:rPr lang="en-GB" dirty="0">
                <a:solidFill>
                  <a:srgbClr val="0000FF"/>
                </a:solidFill>
                <a:latin typeface="Lato"/>
                <a:ea typeface="Lato"/>
                <a:cs typeface="Lato"/>
                <a:sym typeface="Lato"/>
              </a:rPr>
              <a:t>maintained in 158 (57%).</a:t>
            </a:r>
            <a:r>
              <a:rPr lang="en-GB" dirty="0">
                <a:latin typeface="Lato"/>
                <a:ea typeface="Lato"/>
                <a:cs typeface="Lato"/>
                <a:sym typeface="Lato"/>
              </a:rPr>
              <a:t> </a:t>
            </a:r>
            <a:r>
              <a:rPr lang="en-GB" dirty="0">
                <a:solidFill>
                  <a:srgbClr val="FF9900"/>
                </a:solidFill>
                <a:latin typeface="Lato"/>
                <a:ea typeface="Lato"/>
                <a:cs typeface="Lato"/>
                <a:sym typeface="Lato"/>
              </a:rPr>
              <a:t>Tumour control rates</a:t>
            </a:r>
            <a:r>
              <a:rPr lang="en-GB" dirty="0">
                <a:latin typeface="Lato"/>
                <a:ea typeface="Lato"/>
                <a:cs typeface="Lato"/>
                <a:sym typeface="Lato"/>
              </a:rPr>
              <a:t> are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typically </a:t>
            </a:r>
            <a:r>
              <a:rPr lang="en-GB" dirty="0">
                <a:solidFill>
                  <a:srgbClr val="FF9900"/>
                </a:solidFill>
                <a:latin typeface="Lato"/>
                <a:ea typeface="Lato"/>
                <a:cs typeface="Lato"/>
                <a:sym typeface="Lato"/>
              </a:rPr>
              <a:t>higher</a:t>
            </a:r>
            <a:r>
              <a:rPr lang="en-GB" dirty="0">
                <a:latin typeface="Lato"/>
                <a:ea typeface="Lato"/>
                <a:cs typeface="Lato"/>
                <a:sym typeface="Lato"/>
              </a:rPr>
              <a:t>, with </a:t>
            </a:r>
            <a:r>
              <a:rPr lang="en-GB" dirty="0">
                <a:solidFill>
                  <a:srgbClr val="FF9900"/>
                </a:solidFill>
                <a:latin typeface="Lato"/>
                <a:ea typeface="Lato"/>
                <a:cs typeface="Lato"/>
                <a:sym typeface="Lato"/>
              </a:rPr>
              <a:t>approximately 95</a:t>
            </a:r>
            <a:r>
              <a:rPr lang="en-GB" dirty="0">
                <a:latin typeface="Lato"/>
                <a:ea typeface="Lato"/>
                <a:cs typeface="Lato"/>
                <a:sym typeface="Lato"/>
              </a:rPr>
              <a:t>% of patients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treated with </a:t>
            </a:r>
            <a:r>
              <a:rPr lang="en-GB" dirty="0">
                <a:solidFill>
                  <a:srgbClr val="FF9900"/>
                </a:solidFill>
                <a:latin typeface="Lato"/>
                <a:ea typeface="Lato"/>
                <a:cs typeface="Lato"/>
                <a:sym typeface="Lato"/>
              </a:rPr>
              <a:t>stereotactic radiosurgery</a:t>
            </a:r>
            <a:r>
              <a:rPr lang="en-GB" dirty="0">
                <a:latin typeface="Lato"/>
                <a:ea typeface="Lato"/>
                <a:cs typeface="Lato"/>
                <a:sym typeface="Lato"/>
              </a:rPr>
              <a:t> showing decreased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or stable tumour volume as observed on MR</a:t>
            </a:r>
            <a:endParaRPr dirty="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g5a26dce28096603a_7"/>
          <p:cNvPicPr preferRelativeResize="0"/>
          <p:nvPr/>
        </p:nvPicPr>
        <p:blipFill>
          <a:blip r:embed="rId3">
            <a:alphaModFix/>
          </a:blip>
          <a:stretch>
            <a:fillRect/>
          </a:stretch>
        </p:blipFill>
        <p:spPr>
          <a:xfrm>
            <a:off x="152400" y="152400"/>
            <a:ext cx="7656098" cy="4838699"/>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g20e67cd2d55ac6f7_32"/>
          <p:cNvSpPr txBox="1">
            <a:spLocks noGrp="1"/>
          </p:cNvSpPr>
          <p:nvPr>
            <p:ph type="title"/>
          </p:nvPr>
        </p:nvSpPr>
        <p:spPr>
          <a:xfrm>
            <a:off x="233564" y="131031"/>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pPr>
            <a:r>
              <a:rPr lang="en-GB">
                <a:solidFill>
                  <a:schemeClr val="dk1"/>
                </a:solidFill>
              </a:rPr>
              <a:t>Radiotherapy</a:t>
            </a:r>
            <a:endParaRPr/>
          </a:p>
        </p:txBody>
      </p:sp>
      <p:sp>
        <p:nvSpPr>
          <p:cNvPr id="1133" name="Google Shape;1133;g20e67cd2d55ac6f7_32"/>
          <p:cNvSpPr txBox="1"/>
          <p:nvPr/>
        </p:nvSpPr>
        <p:spPr>
          <a:xfrm>
            <a:off x="764450" y="671999"/>
            <a:ext cx="7315200" cy="2554515"/>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single-centre study of proton-beam radiotherapy showed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complete response</a:t>
            </a:r>
            <a:r>
              <a:rPr lang="en-GB" dirty="0">
                <a:latin typeface="Lato"/>
                <a:ea typeface="Lato"/>
                <a:cs typeface="Lato"/>
                <a:sym typeface="Lato"/>
              </a:rPr>
              <a:t> (</a:t>
            </a:r>
            <a:r>
              <a:rPr lang="en-GB" dirty="0">
                <a:solidFill>
                  <a:srgbClr val="FF0000"/>
                </a:solidFill>
                <a:latin typeface="Lato"/>
                <a:ea typeface="Lato"/>
                <a:cs typeface="Lato"/>
                <a:sym typeface="Lato"/>
              </a:rPr>
              <a:t>either cortisol or ACTH normalisation)</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in patients with </a:t>
            </a:r>
            <a:r>
              <a:rPr lang="en-GB" dirty="0">
                <a:solidFill>
                  <a:srgbClr val="FF9900"/>
                </a:solidFill>
                <a:latin typeface="Lato"/>
                <a:ea typeface="Lato"/>
                <a:cs typeface="Lato"/>
                <a:sym typeface="Lato"/>
              </a:rPr>
              <a:t>persistent </a:t>
            </a:r>
            <a:r>
              <a:rPr lang="en-GB" dirty="0" err="1">
                <a:solidFill>
                  <a:srgbClr val="FF9900"/>
                </a:solidFill>
                <a:latin typeface="Lato"/>
                <a:ea typeface="Lato"/>
                <a:cs typeface="Lato"/>
                <a:sym typeface="Lato"/>
              </a:rPr>
              <a:t>corticotroph</a:t>
            </a:r>
            <a:r>
              <a:rPr lang="en-GB" dirty="0">
                <a:solidFill>
                  <a:srgbClr val="FF9900"/>
                </a:solidFill>
                <a:latin typeface="Lato"/>
                <a:ea typeface="Lato"/>
                <a:cs typeface="Lato"/>
                <a:sym typeface="Lato"/>
              </a:rPr>
              <a:t> adenomas</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due to </a:t>
            </a:r>
            <a:r>
              <a:rPr lang="en-GB" dirty="0">
                <a:solidFill>
                  <a:srgbClr val="FF9900"/>
                </a:solidFill>
                <a:latin typeface="Lato"/>
                <a:ea typeface="Lato"/>
                <a:cs typeface="Lato"/>
                <a:sym typeface="Lato"/>
              </a:rPr>
              <a:t>Cushing’s disease or Nelson’s syndrome</a:t>
            </a:r>
            <a:r>
              <a:rPr lang="en-GB" dirty="0">
                <a:latin typeface="Lato"/>
                <a:ea typeface="Lato"/>
                <a:cs typeface="Lato"/>
                <a:sym typeface="Lato"/>
              </a:rPr>
              <a:t>, with low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morbidity after a </a:t>
            </a:r>
            <a:r>
              <a:rPr lang="en-GB" dirty="0">
                <a:solidFill>
                  <a:srgbClr val="FF9900"/>
                </a:solidFill>
                <a:latin typeface="Lato"/>
                <a:ea typeface="Lato"/>
                <a:cs typeface="Lato"/>
                <a:sym typeface="Lato"/>
              </a:rPr>
              <a:t>median follow-up of 62 months</a:t>
            </a:r>
            <a:r>
              <a:rPr lang="en-GB" dirty="0">
                <a:latin typeface="Lato"/>
                <a:ea typeface="Lato"/>
                <a:cs typeface="Lato"/>
                <a:sym typeface="Lato"/>
              </a:rPr>
              <a:t>.</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Stereotactic radiosurgery</a:t>
            </a:r>
            <a:r>
              <a:rPr lang="en-GB" dirty="0">
                <a:latin typeface="Lato"/>
                <a:ea typeface="Lato"/>
                <a:cs typeface="Lato"/>
                <a:sym typeface="Lato"/>
              </a:rPr>
              <a:t> can also be </a:t>
            </a:r>
            <a:r>
              <a:rPr lang="en-GB" dirty="0">
                <a:solidFill>
                  <a:srgbClr val="FF9900"/>
                </a:solidFill>
                <a:latin typeface="Lato"/>
                <a:ea typeface="Lato"/>
                <a:cs typeface="Lato"/>
                <a:sym typeface="Lato"/>
              </a:rPr>
              <a:t>used</a:t>
            </a:r>
            <a:r>
              <a:rPr lang="en-GB" dirty="0">
                <a:latin typeface="Lato"/>
                <a:ea typeface="Lato"/>
                <a:cs typeface="Lato"/>
                <a:sym typeface="Lato"/>
              </a:rPr>
              <a:t> as </a:t>
            </a:r>
            <a:r>
              <a:rPr lang="en-GB" dirty="0">
                <a:solidFill>
                  <a:srgbClr val="FF9900"/>
                </a:solidFill>
                <a:latin typeface="Lato"/>
                <a:ea typeface="Lato"/>
                <a:cs typeface="Lato"/>
                <a:sym typeface="Lato"/>
              </a:rPr>
              <a:t>primary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therapy</a:t>
            </a:r>
            <a:r>
              <a:rPr lang="en-GB" dirty="0">
                <a:latin typeface="Lato"/>
                <a:ea typeface="Lato"/>
                <a:cs typeface="Lato"/>
                <a:sym typeface="Lato"/>
              </a:rPr>
              <a:t> in patients with </a:t>
            </a:r>
            <a:r>
              <a:rPr lang="en-GB" dirty="0">
                <a:solidFill>
                  <a:srgbClr val="FF9900"/>
                </a:solidFill>
                <a:latin typeface="Lato"/>
                <a:ea typeface="Lato"/>
                <a:cs typeface="Lato"/>
                <a:sym typeface="Lato"/>
              </a:rPr>
              <a:t>high surgical risk or who refuse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surgery</a:t>
            </a:r>
            <a:r>
              <a:rPr lang="en-GB" dirty="0">
                <a:latin typeface="Lato"/>
                <a:ea typeface="Lato"/>
                <a:cs typeface="Lato"/>
                <a:sym typeface="Lato"/>
              </a:rPr>
              <a:t>.</a:t>
            </a:r>
            <a:r>
              <a:rPr lang="en-GB" dirty="0">
                <a:solidFill>
                  <a:srgbClr val="FF0000"/>
                </a:solidFill>
                <a:latin typeface="Lato"/>
                <a:ea typeface="Lato"/>
                <a:cs typeface="Lato"/>
                <a:sym typeface="Lato"/>
              </a:rPr>
              <a:t> In this setting</a:t>
            </a:r>
            <a:r>
              <a:rPr lang="en-GB" dirty="0">
                <a:latin typeface="Lato"/>
                <a:ea typeface="Lato"/>
                <a:cs typeface="Lato"/>
                <a:sym typeface="Lato"/>
              </a:rPr>
              <a:t>,</a:t>
            </a:r>
            <a:r>
              <a:rPr lang="en-GB" dirty="0">
                <a:solidFill>
                  <a:srgbClr val="FF0000"/>
                </a:solidFill>
                <a:latin typeface="Lato"/>
                <a:ea typeface="Lato"/>
                <a:cs typeface="Lato"/>
                <a:sym typeface="Lato"/>
              </a:rPr>
              <a:t> endocrine remission</a:t>
            </a:r>
            <a:r>
              <a:rPr lang="en-GB" dirty="0">
                <a:latin typeface="Lato"/>
                <a:ea typeface="Lato"/>
                <a:cs typeface="Lato"/>
                <a:sym typeface="Lato"/>
              </a:rPr>
              <a:t> was attained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in 17 (81</a:t>
            </a:r>
            <a:r>
              <a:rPr lang="en-GB" dirty="0">
                <a:latin typeface="Lato"/>
                <a:ea typeface="Lato"/>
                <a:cs typeface="Lato"/>
                <a:sym typeface="Lato"/>
              </a:rPr>
              <a:t>%) of 21 patients with Cushing’s disease at </a:t>
            </a:r>
            <a:r>
              <a:rPr lang="en-GB" dirty="0">
                <a:solidFill>
                  <a:srgbClr val="FF0000"/>
                </a:solidFill>
                <a:latin typeface="Lato"/>
                <a:ea typeface="Lato"/>
                <a:cs typeface="Lato"/>
                <a:sym typeface="Lato"/>
              </a:rPr>
              <a:t>5 years</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of follow-up</a:t>
            </a:r>
            <a:r>
              <a:rPr lang="en-GB" dirty="0">
                <a:solidFill>
                  <a:srgbClr val="FF9900"/>
                </a:solidFill>
                <a:latin typeface="Lato"/>
                <a:ea typeface="Lato"/>
                <a:cs typeface="Lato"/>
                <a:sym typeface="Lato"/>
              </a:rPr>
              <a:t>. Long-term follow-up</a:t>
            </a:r>
            <a:r>
              <a:rPr lang="en-GB" dirty="0">
                <a:latin typeface="Lato"/>
                <a:ea typeface="Lato"/>
                <a:cs typeface="Lato"/>
                <a:sym typeface="Lato"/>
              </a:rPr>
              <a:t> is needed as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recurrence and tumour growth</a:t>
            </a:r>
            <a:r>
              <a:rPr lang="en-GB" dirty="0">
                <a:latin typeface="Lato"/>
                <a:ea typeface="Lato"/>
                <a:cs typeface="Lato"/>
                <a:sym typeface="Lato"/>
              </a:rPr>
              <a:t> have been described </a:t>
            </a:r>
            <a:r>
              <a:rPr lang="en-GB" dirty="0" err="1">
                <a:latin typeface="Lato"/>
                <a:ea typeface="Lato"/>
                <a:cs typeface="Lato"/>
                <a:sym typeface="Lato"/>
              </a:rPr>
              <a:t>postradiot</a:t>
            </a:r>
            <a:endParaRPr dirty="0">
              <a:latin typeface="Lato"/>
              <a:ea typeface="Lato"/>
              <a:cs typeface="Lato"/>
              <a:sym typeface="Lato"/>
            </a:endParaRPr>
          </a:p>
        </p:txBody>
      </p:sp>
      <p:sp>
        <p:nvSpPr>
          <p:cNvPr id="1134" name="Google Shape;1134;g20e67cd2d55ac6f7_32"/>
          <p:cNvSpPr txBox="1"/>
          <p:nvPr/>
        </p:nvSpPr>
        <p:spPr>
          <a:xfrm>
            <a:off x="764450" y="3020425"/>
            <a:ext cx="7171800" cy="396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pPr>
            <a:endParaRPr>
              <a:latin typeface="Lato"/>
              <a:ea typeface="Lato"/>
              <a:cs typeface="Lato"/>
              <a:sym typeface="Lato"/>
            </a:endParaRPr>
          </a:p>
        </p:txBody>
      </p:sp>
      <p:sp>
        <p:nvSpPr>
          <p:cNvPr id="1135" name="Google Shape;1135;g20e67cd2d55ac6f7_32"/>
          <p:cNvSpPr txBox="1"/>
          <p:nvPr/>
        </p:nvSpPr>
        <p:spPr>
          <a:xfrm>
            <a:off x="764461" y="3020430"/>
            <a:ext cx="7315200" cy="83096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Given the latency until </a:t>
            </a:r>
            <a:r>
              <a:rPr lang="en-GB">
                <a:solidFill>
                  <a:srgbClr val="FF9900"/>
                </a:solidFill>
                <a:latin typeface="Lato"/>
                <a:ea typeface="Lato"/>
                <a:cs typeface="Lato"/>
                <a:sym typeface="Lato"/>
              </a:rPr>
              <a:t>post-radiotherapy remission</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adjuvant medical</a:t>
            </a:r>
            <a:r>
              <a:rPr lang="en-GB">
                <a:latin typeface="Lato"/>
                <a:ea typeface="Lato"/>
                <a:cs typeface="Lato"/>
                <a:sym typeface="Lato"/>
              </a:rPr>
              <a:t> therapy is needed to control hypercortisolism;</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periodic withdrawa</a:t>
            </a:r>
            <a:r>
              <a:rPr lang="en-GB">
                <a:latin typeface="Lato"/>
                <a:ea typeface="Lato"/>
                <a:cs typeface="Lato"/>
                <a:sym typeface="Lato"/>
              </a:rPr>
              <a:t>l allows evaluation  of </a:t>
            </a:r>
            <a:r>
              <a:rPr lang="en-GB">
                <a:solidFill>
                  <a:srgbClr val="FF9900"/>
                </a:solidFill>
                <a:latin typeface="Lato"/>
                <a:ea typeface="Lato"/>
                <a:cs typeface="Lato"/>
                <a:sym typeface="Lato"/>
              </a:rPr>
              <a:t>cortisol secretion to assess treatment effect</a:t>
            </a:r>
            <a:r>
              <a:rPr lang="en-GB">
                <a:latin typeface="Lato"/>
                <a:ea typeface="Lato"/>
                <a:cs typeface="Lato"/>
                <a:sym typeface="Lato"/>
              </a:rPr>
              <a:t>.</a:t>
            </a:r>
            <a:endParaRPr>
              <a:latin typeface="Lato"/>
              <a:ea typeface="Lato"/>
              <a:cs typeface="Lato"/>
              <a:sym typeface="Lato"/>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g20e67cd2d55ac6f7_3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pPr>
            <a:r>
              <a:rPr lang="en-GB">
                <a:solidFill>
                  <a:schemeClr val="dk1"/>
                </a:solidFill>
              </a:rPr>
              <a:t>Radiotherapy</a:t>
            </a:r>
            <a:endParaRPr/>
          </a:p>
        </p:txBody>
      </p:sp>
      <p:sp>
        <p:nvSpPr>
          <p:cNvPr id="1141" name="Google Shape;1141;g20e67cd2d55ac6f7_39"/>
          <p:cNvSpPr txBox="1"/>
          <p:nvPr/>
        </p:nvSpPr>
        <p:spPr>
          <a:xfrm>
            <a:off x="303300" y="895391"/>
            <a:ext cx="7541700" cy="104641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9900"/>
                </a:solidFill>
                <a:latin typeface="Lato"/>
                <a:ea typeface="Lato"/>
                <a:cs typeface="Lato"/>
                <a:sym typeface="Lato"/>
              </a:rPr>
              <a:t>data are mixed</a:t>
            </a:r>
            <a:r>
              <a:rPr lang="en-GB">
                <a:latin typeface="Lato"/>
                <a:ea typeface="Lato"/>
                <a:cs typeface="Lato"/>
                <a:sym typeface="Lato"/>
              </a:rPr>
              <a:t> on whether </a:t>
            </a:r>
            <a:r>
              <a:rPr lang="en-GB" u="sng">
                <a:latin typeface="Lato"/>
                <a:ea typeface="Lato"/>
                <a:cs typeface="Lato"/>
                <a:sym typeface="Lato"/>
              </a:rPr>
              <a:t>ketoconazole</a:t>
            </a:r>
            <a:r>
              <a:rPr lang="en-GB">
                <a:latin typeface="Lato"/>
                <a:ea typeface="Lato"/>
                <a:cs typeface="Lato"/>
                <a:sym typeface="Lato"/>
              </a:rPr>
              <a:t> or </a:t>
            </a:r>
            <a:endParaRPr>
              <a:latin typeface="Lato"/>
              <a:ea typeface="Lato"/>
              <a:cs typeface="Lato"/>
              <a:sym typeface="Lato"/>
            </a:endParaRPr>
          </a:p>
          <a:p>
            <a:pPr marL="139700" lvl="0" algn="l" rtl="0">
              <a:spcBef>
                <a:spcPts val="0"/>
              </a:spcBef>
              <a:spcAft>
                <a:spcPts val="0"/>
              </a:spcAft>
              <a:buSzPts val="1400"/>
            </a:pPr>
            <a:r>
              <a:rPr lang="en-GB" u="sng">
                <a:latin typeface="Lato"/>
                <a:ea typeface="Lato"/>
                <a:cs typeface="Lato"/>
                <a:sym typeface="Lato"/>
              </a:rPr>
              <a:t>cabergoline</a:t>
            </a:r>
            <a:r>
              <a:rPr lang="en-GB">
                <a:latin typeface="Lato"/>
                <a:ea typeface="Lato"/>
                <a:cs typeface="Lato"/>
                <a:sym typeface="Lato"/>
              </a:rPr>
              <a:t> treatment at the time of stereotactic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radiosurgery limits efficacy, they are often </a:t>
            </a:r>
            <a:r>
              <a:rPr lang="en-GB">
                <a:solidFill>
                  <a:srgbClr val="FF9900"/>
                </a:solidFill>
                <a:latin typeface="Lato"/>
                <a:ea typeface="Lato"/>
                <a:cs typeface="Lato"/>
                <a:sym typeface="Lato"/>
              </a:rPr>
              <a:t>withheld</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temporarily</a:t>
            </a:r>
            <a:r>
              <a:rPr lang="en-GB">
                <a:latin typeface="Lato"/>
                <a:ea typeface="Lato"/>
                <a:cs typeface="Lato"/>
                <a:sym typeface="Lato"/>
              </a:rPr>
              <a:t> at the </a:t>
            </a:r>
            <a:r>
              <a:rPr lang="en-GB">
                <a:solidFill>
                  <a:srgbClr val="FF0000"/>
                </a:solidFill>
                <a:latin typeface="Lato"/>
                <a:ea typeface="Lato"/>
                <a:cs typeface="Lato"/>
                <a:sym typeface="Lato"/>
              </a:rPr>
              <a:t>time of radiotherapy.</a:t>
            </a:r>
            <a:endParaRPr>
              <a:solidFill>
                <a:srgbClr val="FF0000"/>
              </a:solidFill>
              <a:latin typeface="Lato"/>
              <a:ea typeface="Lato"/>
              <a:cs typeface="Lato"/>
              <a:sym typeface="Lato"/>
            </a:endParaRPr>
          </a:p>
        </p:txBody>
      </p:sp>
      <p:sp>
        <p:nvSpPr>
          <p:cNvPr id="1142" name="Google Shape;1142;g20e67cd2d55ac6f7_39"/>
          <p:cNvSpPr txBox="1"/>
          <p:nvPr/>
        </p:nvSpPr>
        <p:spPr>
          <a:xfrm>
            <a:off x="303311" y="1750268"/>
            <a:ext cx="7315200" cy="320084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solidFill>
                  <a:srgbClr val="FF0000"/>
                </a:solidFill>
                <a:latin typeface="Lato"/>
                <a:ea typeface="Lato"/>
                <a:cs typeface="Lato"/>
                <a:sym typeface="Lato"/>
              </a:rPr>
              <a:t>Hypopituitarism</a:t>
            </a:r>
            <a:r>
              <a:rPr lang="en-GB" dirty="0">
                <a:latin typeface="Lato"/>
                <a:ea typeface="Lato"/>
                <a:cs typeface="Lato"/>
                <a:sym typeface="Lato"/>
              </a:rPr>
              <a:t> is the most </a:t>
            </a:r>
            <a:r>
              <a:rPr lang="en-GB" dirty="0">
                <a:solidFill>
                  <a:srgbClr val="FF0000"/>
                </a:solidFill>
                <a:latin typeface="Lato"/>
                <a:ea typeface="Lato"/>
                <a:cs typeface="Lato"/>
                <a:sym typeface="Lato"/>
              </a:rPr>
              <a:t>common side-effect</a:t>
            </a:r>
            <a:r>
              <a:rPr lang="en-GB" dirty="0">
                <a:latin typeface="Lato"/>
                <a:ea typeface="Lato"/>
                <a:cs typeface="Lato"/>
                <a:sym typeface="Lato"/>
              </a:rPr>
              <a:t> of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both</a:t>
            </a:r>
            <a:r>
              <a:rPr lang="en-GB" dirty="0">
                <a:latin typeface="Lato"/>
                <a:ea typeface="Lato"/>
                <a:cs typeface="Lato"/>
                <a:sym typeface="Lato"/>
              </a:rPr>
              <a:t> </a:t>
            </a:r>
            <a:r>
              <a:rPr lang="en-GB" dirty="0">
                <a:solidFill>
                  <a:srgbClr val="FF9900"/>
                </a:solidFill>
                <a:latin typeface="Lato"/>
                <a:ea typeface="Lato"/>
                <a:cs typeface="Lato"/>
                <a:sym typeface="Lato"/>
              </a:rPr>
              <a:t>conventional radiotherapy and stereotactic radiosurgery,</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seen in </a:t>
            </a:r>
            <a:r>
              <a:rPr lang="en-GB" dirty="0">
                <a:solidFill>
                  <a:srgbClr val="FF9900"/>
                </a:solidFill>
                <a:latin typeface="Lato"/>
                <a:ea typeface="Lato"/>
                <a:cs typeface="Lato"/>
                <a:sym typeface="Lato"/>
              </a:rPr>
              <a:t>25–50%</a:t>
            </a:r>
            <a:r>
              <a:rPr lang="en-GB" dirty="0">
                <a:latin typeface="Lato"/>
                <a:ea typeface="Lato"/>
                <a:cs typeface="Lato"/>
                <a:sym typeface="Lato"/>
              </a:rPr>
              <a:t> of patients, and generally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increases over time</a:t>
            </a:r>
            <a:r>
              <a:rPr lang="en-GB" dirty="0">
                <a:latin typeface="Lato"/>
                <a:ea typeface="Lato"/>
                <a:cs typeface="Lato"/>
                <a:sym typeface="Lato"/>
              </a:rPr>
              <a:t>. </a:t>
            </a:r>
            <a:r>
              <a:rPr lang="en-GB" dirty="0">
                <a:solidFill>
                  <a:srgbClr val="FF0000"/>
                </a:solidFill>
                <a:latin typeface="Lato"/>
                <a:ea typeface="Lato"/>
                <a:cs typeface="Lato"/>
                <a:sym typeface="Lato"/>
              </a:rPr>
              <a:t>Risk of secondary malignancy,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cranial nerve damage</a:t>
            </a:r>
            <a:r>
              <a:rPr lang="en-GB" dirty="0">
                <a:latin typeface="Lato"/>
                <a:ea typeface="Lato"/>
                <a:cs typeface="Lato"/>
                <a:sym typeface="Lato"/>
              </a:rPr>
              <a:t>, and </a:t>
            </a:r>
            <a:r>
              <a:rPr lang="en-GB" dirty="0">
                <a:solidFill>
                  <a:srgbClr val="FF0000"/>
                </a:solidFill>
                <a:latin typeface="Lato"/>
                <a:ea typeface="Lato"/>
                <a:cs typeface="Lato"/>
                <a:sym typeface="Lato"/>
              </a:rPr>
              <a:t>stroke</a:t>
            </a:r>
            <a:r>
              <a:rPr lang="en-GB" dirty="0">
                <a:latin typeface="Lato"/>
                <a:ea typeface="Lato"/>
                <a:cs typeface="Lato"/>
                <a:sym typeface="Lato"/>
              </a:rPr>
              <a:t> are </a:t>
            </a:r>
            <a:r>
              <a:rPr lang="en-GB" dirty="0">
                <a:solidFill>
                  <a:srgbClr val="FF0000"/>
                </a:solidFill>
                <a:latin typeface="Lato"/>
                <a:ea typeface="Lato"/>
                <a:cs typeface="Lato"/>
                <a:sym typeface="Lato"/>
              </a:rPr>
              <a:t>low with stereotactic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radiosurgery. </a:t>
            </a:r>
            <a:r>
              <a:rPr lang="en-GB" u="sng" dirty="0">
                <a:solidFill>
                  <a:srgbClr val="FF0000"/>
                </a:solidFill>
                <a:latin typeface="Lato"/>
                <a:ea typeface="Lato"/>
                <a:cs typeface="Lato"/>
                <a:sym typeface="Lato"/>
              </a:rPr>
              <a:t>In patients treated with stereotactic </a:t>
            </a:r>
            <a:endParaRPr u="sng"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u="sng" dirty="0">
                <a:solidFill>
                  <a:srgbClr val="FF0000"/>
                </a:solidFill>
                <a:latin typeface="Lato"/>
                <a:ea typeface="Lato"/>
                <a:cs typeface="Lato"/>
                <a:sym typeface="Lato"/>
              </a:rPr>
              <a:t>radiosurgery, a distance of at least 3–5 mm between the </a:t>
            </a:r>
            <a:endParaRPr u="sng"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u="sng" dirty="0">
                <a:solidFill>
                  <a:srgbClr val="FF0000"/>
                </a:solidFill>
                <a:latin typeface="Lato"/>
                <a:ea typeface="Lato"/>
                <a:cs typeface="Lato"/>
                <a:sym typeface="Lato"/>
              </a:rPr>
              <a:t>tumour and the optic chiasm and a chiasm dose less than </a:t>
            </a:r>
            <a:endParaRPr u="sng" dirty="0">
              <a:solidFill>
                <a:srgbClr val="FF0000"/>
              </a:solidFill>
              <a:latin typeface="Lato"/>
              <a:ea typeface="Lato"/>
              <a:cs typeface="Lato"/>
              <a:sym typeface="Lato"/>
            </a:endParaRPr>
          </a:p>
          <a:p>
            <a:pPr marL="139700" lvl="0" algn="l" rtl="0">
              <a:spcBef>
                <a:spcPts val="0"/>
              </a:spcBef>
              <a:spcAft>
                <a:spcPts val="0"/>
              </a:spcAft>
              <a:buSzPts val="1400"/>
            </a:pPr>
            <a:r>
              <a:rPr lang="en-GB" u="sng" dirty="0">
                <a:solidFill>
                  <a:srgbClr val="FF0000"/>
                </a:solidFill>
                <a:latin typeface="Lato"/>
                <a:ea typeface="Lato"/>
                <a:cs typeface="Lato"/>
                <a:sym typeface="Lato"/>
              </a:rPr>
              <a:t>8 </a:t>
            </a:r>
            <a:r>
              <a:rPr lang="en-GB" u="sng" dirty="0" err="1">
                <a:solidFill>
                  <a:srgbClr val="FF0000"/>
                </a:solidFill>
                <a:latin typeface="Lato"/>
                <a:ea typeface="Lato"/>
                <a:cs typeface="Lato"/>
                <a:sym typeface="Lato"/>
              </a:rPr>
              <a:t>Gy</a:t>
            </a:r>
            <a:r>
              <a:rPr lang="en-GB" u="sng" dirty="0">
                <a:solidFill>
                  <a:srgbClr val="FF0000"/>
                </a:solidFill>
                <a:latin typeface="Lato"/>
                <a:ea typeface="Lato"/>
                <a:cs typeface="Lato"/>
                <a:sym typeface="Lato"/>
              </a:rPr>
              <a:t> is recommended to limit treatment </a:t>
            </a:r>
            <a:r>
              <a:rPr lang="en-GB" u="sng" dirty="0" err="1">
                <a:solidFill>
                  <a:srgbClr val="FF0000"/>
                </a:solidFill>
                <a:latin typeface="Lato"/>
                <a:ea typeface="Lato"/>
                <a:cs typeface="Lato"/>
                <a:sym typeface="Lato"/>
              </a:rPr>
              <a:t>damage</a:t>
            </a:r>
            <a:r>
              <a:rPr lang="en-GB" dirty="0" err="1">
                <a:latin typeface="Lato"/>
                <a:ea typeface="Lato"/>
                <a:cs typeface="Lato"/>
                <a:sym typeface="Lato"/>
              </a:rPr>
              <a:t>.Longterm</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data </a:t>
            </a:r>
            <a:r>
              <a:rPr lang="en-GB" dirty="0">
                <a:solidFill>
                  <a:srgbClr val="00FF00"/>
                </a:solidFill>
                <a:latin typeface="Lato"/>
                <a:ea typeface="Lato"/>
                <a:cs typeface="Lato"/>
                <a:sym typeface="Lato"/>
              </a:rPr>
              <a:t>will help</a:t>
            </a:r>
            <a:r>
              <a:rPr lang="en-GB" dirty="0">
                <a:latin typeface="Lato"/>
                <a:ea typeface="Lato"/>
                <a:cs typeface="Lato"/>
                <a:sym typeface="Lato"/>
              </a:rPr>
              <a:t> address whether use of different</a:t>
            </a:r>
            <a:endParaRPr dirty="0">
              <a:latin typeface="Lato"/>
              <a:ea typeface="Lato"/>
              <a:cs typeface="Lato"/>
              <a:sym typeface="Lato"/>
            </a:endParaRPr>
          </a:p>
          <a:p>
            <a:pPr marL="139700" lvl="0" algn="l" rtl="0">
              <a:spcBef>
                <a:spcPts val="0"/>
              </a:spcBef>
              <a:spcAft>
                <a:spcPts val="0"/>
              </a:spcAft>
              <a:buSzPts val="1400"/>
            </a:pPr>
            <a:r>
              <a:rPr lang="en-GB" dirty="0">
                <a:solidFill>
                  <a:srgbClr val="00FF00"/>
                </a:solidFill>
                <a:latin typeface="Lato"/>
                <a:ea typeface="Lato"/>
                <a:cs typeface="Lato"/>
                <a:sym typeface="Lato"/>
              </a:rPr>
              <a:t>stereotactic radiosurgery modalities</a:t>
            </a:r>
            <a:r>
              <a:rPr lang="en-GB" dirty="0">
                <a:latin typeface="Lato"/>
                <a:ea typeface="Lato"/>
                <a:cs typeface="Lato"/>
                <a:sym typeface="Lato"/>
              </a:rPr>
              <a:t> (</a:t>
            </a:r>
            <a:r>
              <a:rPr lang="en-GB" dirty="0" err="1">
                <a:latin typeface="Lato"/>
                <a:ea typeface="Lato"/>
                <a:cs typeface="Lato"/>
                <a:sym typeface="Lato"/>
              </a:rPr>
              <a:t>eg</a:t>
            </a:r>
            <a:r>
              <a:rPr lang="en-GB" dirty="0">
                <a:latin typeface="Lato"/>
                <a:ea typeface="Lato"/>
                <a:cs typeface="Lato"/>
                <a:sym typeface="Lato"/>
              </a:rPr>
              <a:t>, </a:t>
            </a:r>
            <a:r>
              <a:rPr lang="en-GB" dirty="0" err="1">
                <a:latin typeface="Lato"/>
                <a:ea typeface="Lato"/>
                <a:cs typeface="Lato"/>
                <a:sym typeface="Lato"/>
              </a:rPr>
              <a:t>GammaKnife</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linear accelerator, proton beam) confers lower rates of </a:t>
            </a:r>
            <a:endParaRPr dirty="0">
              <a:latin typeface="Lato"/>
              <a:ea typeface="Lato"/>
              <a:cs typeface="Lato"/>
              <a:sym typeface="Lato"/>
            </a:endParaRPr>
          </a:p>
          <a:p>
            <a:pPr marL="139700" lvl="0" algn="l" rtl="0">
              <a:spcBef>
                <a:spcPts val="0"/>
              </a:spcBef>
              <a:spcAft>
                <a:spcPts val="0"/>
              </a:spcAft>
              <a:buSzPts val="1400"/>
            </a:pPr>
            <a:r>
              <a:rPr lang="en-GB" dirty="0">
                <a:solidFill>
                  <a:srgbClr val="00FF00"/>
                </a:solidFill>
                <a:latin typeface="Lato"/>
                <a:ea typeface="Lato"/>
                <a:cs typeface="Lato"/>
                <a:sym typeface="Lato"/>
              </a:rPr>
              <a:t>stroke and hypopituitarism</a:t>
            </a:r>
            <a:r>
              <a:rPr lang="en-GB" dirty="0">
                <a:latin typeface="Lato"/>
                <a:ea typeface="Lato"/>
                <a:cs typeface="Lato"/>
                <a:sym typeface="Lato"/>
              </a:rPr>
              <a:t> compared with </a:t>
            </a:r>
            <a:r>
              <a:rPr lang="en-GB" dirty="0">
                <a:solidFill>
                  <a:srgbClr val="00FF00"/>
                </a:solidFill>
                <a:latin typeface="Lato"/>
                <a:ea typeface="Lato"/>
                <a:cs typeface="Lato"/>
                <a:sym typeface="Lato"/>
              </a:rPr>
              <a:t>conventional</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radiotherapy</a:t>
            </a:r>
            <a:endParaRPr dirty="0">
              <a:latin typeface="Lato"/>
              <a:ea typeface="Lato"/>
              <a:cs typeface="Lato"/>
              <a:sym typeface="Lato"/>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g20e67cd2d55ac6f7_4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Clinical considerations and recommendations for </a:t>
            </a:r>
            <a:endParaRPr>
              <a:solidFill>
                <a:schemeClr val="dk1"/>
              </a:solidFill>
            </a:endParaRPr>
          </a:p>
          <a:p>
            <a:pPr marL="0" lvl="0" indent="0" algn="l" rtl="0">
              <a:spcBef>
                <a:spcPts val="0"/>
              </a:spcBef>
              <a:spcAft>
                <a:spcPts val="0"/>
              </a:spcAft>
              <a:buNone/>
            </a:pPr>
            <a:r>
              <a:rPr lang="en-GB">
                <a:solidFill>
                  <a:schemeClr val="dk1"/>
                </a:solidFill>
              </a:rPr>
              <a:t>radiotherapy </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148" name="Google Shape;1148;g20e67cd2d55ac6f7_46"/>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149" name="Google Shape;1149;g20e67cd2d55ac6f7_46"/>
          <p:cNvSpPr txBox="1"/>
          <p:nvPr/>
        </p:nvSpPr>
        <p:spPr>
          <a:xfrm>
            <a:off x="918111" y="2145030"/>
            <a:ext cx="73152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150" name="Google Shape;1150;g20e67cd2d55ac6f7_46"/>
          <p:cNvSpPr txBox="1"/>
          <p:nvPr/>
        </p:nvSpPr>
        <p:spPr>
          <a:xfrm>
            <a:off x="525311" y="1640228"/>
            <a:ext cx="7315200" cy="298540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Radiotherapy is most commonly used in cases of persistent </a:t>
            </a:r>
            <a:endParaRPr dirty="0">
              <a:latin typeface="Lato"/>
              <a:ea typeface="Lato"/>
              <a:cs typeface="Lato"/>
              <a:sym typeface="Lato"/>
            </a:endParaRPr>
          </a:p>
          <a:p>
            <a:pPr marL="139700" lvl="0" algn="l" rtl="0">
              <a:spcBef>
                <a:spcPts val="0"/>
              </a:spcBef>
              <a:spcAft>
                <a:spcPts val="0"/>
              </a:spcAft>
              <a:buSzPts val="1400"/>
            </a:pPr>
            <a:r>
              <a:rPr lang="en-GB" dirty="0" err="1">
                <a:latin typeface="Lato"/>
                <a:ea typeface="Lato"/>
                <a:cs typeface="Lato"/>
                <a:sym typeface="Lato"/>
              </a:rPr>
              <a:t>hypercortisolism</a:t>
            </a:r>
            <a:r>
              <a:rPr lang="en-GB" dirty="0">
                <a:latin typeface="Lato"/>
                <a:ea typeface="Lato"/>
                <a:cs typeface="Lato"/>
                <a:sym typeface="Lato"/>
              </a:rPr>
              <a:t> </a:t>
            </a:r>
            <a:r>
              <a:rPr lang="en-GB" dirty="0">
                <a:solidFill>
                  <a:srgbClr val="FF0000"/>
                </a:solidFill>
                <a:latin typeface="Lato"/>
                <a:ea typeface="Lato"/>
                <a:cs typeface="Lato"/>
                <a:sym typeface="Lato"/>
              </a:rPr>
              <a:t>after incomplete </a:t>
            </a:r>
            <a:r>
              <a:rPr lang="en-GB" dirty="0" err="1">
                <a:solidFill>
                  <a:srgbClr val="FF0000"/>
                </a:solidFill>
                <a:latin typeface="Lato"/>
                <a:ea typeface="Lato"/>
                <a:cs typeface="Lato"/>
                <a:sym typeface="Lato"/>
              </a:rPr>
              <a:t>corticotroph</a:t>
            </a:r>
            <a:r>
              <a:rPr lang="en-GB" dirty="0">
                <a:solidFill>
                  <a:srgbClr val="FF0000"/>
                </a:solidFill>
                <a:latin typeface="Lato"/>
                <a:ea typeface="Lato"/>
                <a:cs typeface="Lato"/>
                <a:sym typeface="Lato"/>
              </a:rPr>
              <a:t> tumour </a:t>
            </a:r>
            <a:endParaRPr dirty="0">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dirty="0">
                <a:solidFill>
                  <a:srgbClr val="FF0000"/>
                </a:solidFill>
                <a:latin typeface="Lato"/>
                <a:ea typeface="Lato"/>
                <a:cs typeface="Lato"/>
                <a:sym typeface="Lato"/>
              </a:rPr>
              <a:t>resection, particularly if the tumour is aggressive or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invasive or is considered </a:t>
            </a:r>
            <a:r>
              <a:rPr lang="en-GB" dirty="0" err="1">
                <a:solidFill>
                  <a:srgbClr val="FF0000"/>
                </a:solidFill>
                <a:latin typeface="Lato"/>
                <a:ea typeface="Lato"/>
                <a:cs typeface="Lato"/>
                <a:sym typeface="Lato"/>
              </a:rPr>
              <a:t>unresectable</a:t>
            </a:r>
            <a:r>
              <a:rPr lang="en-GB" dirty="0">
                <a:solidFill>
                  <a:srgbClr val="FF0000"/>
                </a:solidFill>
                <a:latin typeface="Lato"/>
                <a:ea typeface="Lato"/>
                <a:cs typeface="Lato"/>
                <a:sym typeface="Lato"/>
              </a:rPr>
              <a:t> (high</a:t>
            </a:r>
            <a:r>
              <a:rPr lang="en-GB" dirty="0">
                <a:latin typeface="Lato"/>
                <a:ea typeface="Lato"/>
                <a:cs typeface="Lato"/>
                <a:sym typeface="Lato"/>
              </a:rPr>
              <a:t> quality, strong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recommendation). </a:t>
            </a:r>
            <a:r>
              <a:rPr lang="en-GB" dirty="0">
                <a:solidFill>
                  <a:srgbClr val="FF9900"/>
                </a:solidFill>
                <a:latin typeface="Lato"/>
                <a:ea typeface="Lato"/>
                <a:cs typeface="Lato"/>
                <a:sym typeface="Lato"/>
              </a:rPr>
              <a:t>Stereotactic radiosurgery</a:t>
            </a:r>
            <a:r>
              <a:rPr lang="en-GB" dirty="0">
                <a:latin typeface="Lato"/>
                <a:ea typeface="Lato"/>
                <a:cs typeface="Lato"/>
                <a:sym typeface="Lato"/>
              </a:rPr>
              <a:t> is probably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more convenient as </a:t>
            </a:r>
            <a:r>
              <a:rPr lang="en-GB" dirty="0">
                <a:solidFill>
                  <a:srgbClr val="FF0000"/>
                </a:solidFill>
                <a:latin typeface="Lato"/>
                <a:ea typeface="Lato"/>
                <a:cs typeface="Lato"/>
                <a:sym typeface="Lato"/>
              </a:rPr>
              <a:t>few treatment sessions</a:t>
            </a:r>
            <a:r>
              <a:rPr lang="en-GB" dirty="0">
                <a:latin typeface="Lato"/>
                <a:ea typeface="Lato"/>
                <a:cs typeface="Lato"/>
                <a:sym typeface="Lato"/>
              </a:rPr>
              <a:t> are required,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but </a:t>
            </a:r>
            <a:r>
              <a:rPr lang="en-GB" dirty="0">
                <a:solidFill>
                  <a:srgbClr val="FF0000"/>
                </a:solidFill>
                <a:latin typeface="Lato"/>
                <a:ea typeface="Lato"/>
                <a:cs typeface="Lato"/>
                <a:sym typeface="Lato"/>
              </a:rPr>
              <a:t>avoiding optic chiasm exposure is crucial (high</a:t>
            </a:r>
            <a:r>
              <a:rPr lang="en-GB" dirty="0">
                <a:latin typeface="Lato"/>
                <a:ea typeface="Lato"/>
                <a:cs typeface="Lato"/>
                <a:sym typeface="Lato"/>
              </a:rPr>
              <a:t> quality,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strong recommendation). </a:t>
            </a:r>
            <a:r>
              <a:rPr lang="en-GB" dirty="0">
                <a:solidFill>
                  <a:srgbClr val="FF9900"/>
                </a:solidFill>
                <a:latin typeface="Lato"/>
                <a:ea typeface="Lato"/>
                <a:cs typeface="Lato"/>
                <a:sym typeface="Lato"/>
              </a:rPr>
              <a:t>Lifelong monitoring</a:t>
            </a:r>
            <a:r>
              <a:rPr lang="en-GB" dirty="0">
                <a:latin typeface="Lato"/>
                <a:ea typeface="Lato"/>
                <a:cs typeface="Lato"/>
                <a:sym typeface="Lato"/>
              </a:rPr>
              <a:t> for pituitary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hormone deficiencies</a:t>
            </a:r>
            <a:r>
              <a:rPr lang="en-GB" dirty="0">
                <a:latin typeface="Lato"/>
                <a:ea typeface="Lato"/>
                <a:cs typeface="Lato"/>
                <a:sym typeface="Lato"/>
              </a:rPr>
              <a:t> and </a:t>
            </a:r>
            <a:r>
              <a:rPr lang="en-GB" dirty="0">
                <a:solidFill>
                  <a:srgbClr val="FF9900"/>
                </a:solidFill>
                <a:latin typeface="Lato"/>
                <a:ea typeface="Lato"/>
                <a:cs typeface="Lato"/>
                <a:sym typeface="Lato"/>
              </a:rPr>
              <a:t>recurrence</a:t>
            </a:r>
            <a:r>
              <a:rPr lang="en-GB" dirty="0">
                <a:latin typeface="Lato"/>
                <a:ea typeface="Lato"/>
                <a:cs typeface="Lato"/>
                <a:sym typeface="Lato"/>
              </a:rPr>
              <a:t> is required in all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patients undergoing radiotherapy (high quality, strong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recommendation). </a:t>
            </a:r>
            <a:r>
              <a:rPr lang="en-GB" dirty="0">
                <a:solidFill>
                  <a:srgbClr val="FF9900"/>
                </a:solidFill>
                <a:latin typeface="Lato"/>
                <a:ea typeface="Lato"/>
                <a:cs typeface="Lato"/>
                <a:sym typeface="Lato"/>
              </a:rPr>
              <a:t>Imaging for secondary </a:t>
            </a:r>
            <a:r>
              <a:rPr lang="en-GB" dirty="0" err="1">
                <a:solidFill>
                  <a:srgbClr val="FF9900"/>
                </a:solidFill>
                <a:latin typeface="Lato"/>
                <a:ea typeface="Lato"/>
                <a:cs typeface="Lato"/>
                <a:sym typeface="Lato"/>
              </a:rPr>
              <a:t>neoplasia</a:t>
            </a:r>
            <a:r>
              <a:rPr lang="en-GB" dirty="0">
                <a:latin typeface="Lato"/>
                <a:ea typeface="Lato"/>
                <a:cs typeface="Lato"/>
                <a:sym typeface="Lato"/>
              </a:rPr>
              <a:t> in the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radiation field should also be considered (high quality, </a:t>
            </a:r>
            <a:endParaRPr dirty="0">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strong</a:t>
            </a:r>
            <a:r>
              <a:rPr lang="en-GB" dirty="0">
                <a:latin typeface="Lato"/>
                <a:ea typeface="Lato"/>
                <a:cs typeface="Lato"/>
                <a:sym typeface="Lato"/>
              </a:rPr>
              <a:t> recommendation)</a:t>
            </a:r>
            <a:endParaRPr dirty="0">
              <a:latin typeface="Lato"/>
              <a:ea typeface="Lato"/>
              <a:cs typeface="Lato"/>
              <a:sym typeface="Lato"/>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g20e67cd2d55ac6f7_5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Adrenalectomy</a:t>
            </a:r>
            <a:endParaRPr>
              <a:solidFill>
                <a:schemeClr val="dk1"/>
              </a:solidFill>
            </a:endParaRPr>
          </a:p>
        </p:txBody>
      </p:sp>
      <p:sp>
        <p:nvSpPr>
          <p:cNvPr id="1156" name="Google Shape;1156;g20e67cd2d55ac6f7_53"/>
          <p:cNvSpPr txBox="1"/>
          <p:nvPr/>
        </p:nvSpPr>
        <p:spPr>
          <a:xfrm>
            <a:off x="569723" y="1051180"/>
            <a:ext cx="7315200" cy="341629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Bilateral </a:t>
            </a:r>
            <a:r>
              <a:rPr lang="en-GB" dirty="0" err="1">
                <a:latin typeface="Lato"/>
                <a:ea typeface="Lato"/>
                <a:cs typeface="Lato"/>
                <a:sym typeface="Lato"/>
              </a:rPr>
              <a:t>adrenalectomy</a:t>
            </a:r>
            <a:r>
              <a:rPr lang="en-GB" dirty="0">
                <a:latin typeface="Lato"/>
                <a:ea typeface="Lato"/>
                <a:cs typeface="Lato"/>
                <a:sym typeface="Lato"/>
              </a:rPr>
              <a:t> offers immediate control of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cortisol excess in </a:t>
            </a:r>
            <a:r>
              <a:rPr lang="en-GB" dirty="0">
                <a:solidFill>
                  <a:srgbClr val="00FF00"/>
                </a:solidFill>
                <a:latin typeface="Lato"/>
                <a:ea typeface="Lato"/>
                <a:cs typeface="Lato"/>
                <a:sym typeface="Lato"/>
              </a:rPr>
              <a:t>patients with persistent or recurrent </a:t>
            </a:r>
            <a:endParaRPr dirty="0">
              <a:solidFill>
                <a:srgbClr val="00FF00"/>
              </a:solidFill>
              <a:latin typeface="Lato"/>
              <a:ea typeface="Lato"/>
              <a:cs typeface="Lato"/>
              <a:sym typeface="Lato"/>
            </a:endParaRPr>
          </a:p>
          <a:p>
            <a:pPr marL="139700" lvl="0" algn="l" rtl="0">
              <a:spcBef>
                <a:spcPts val="0"/>
              </a:spcBef>
              <a:spcAft>
                <a:spcPts val="0"/>
              </a:spcAft>
              <a:buClr>
                <a:srgbClr val="00FF00"/>
              </a:buClr>
              <a:buSzPts val="1400"/>
            </a:pPr>
            <a:r>
              <a:rPr lang="en-GB" dirty="0">
                <a:solidFill>
                  <a:srgbClr val="00FF00"/>
                </a:solidFill>
                <a:latin typeface="Lato"/>
                <a:ea typeface="Lato"/>
                <a:cs typeface="Lato"/>
                <a:sym typeface="Lato"/>
              </a:rPr>
              <a:t>Cushing’s disease that is not responsive to medical </a:t>
            </a:r>
            <a:endParaRPr dirty="0">
              <a:solidFill>
                <a:srgbClr val="00FF00"/>
              </a:solidFill>
              <a:latin typeface="Lato"/>
              <a:ea typeface="Lato"/>
              <a:cs typeface="Lato"/>
              <a:sym typeface="Lato"/>
            </a:endParaRPr>
          </a:p>
          <a:p>
            <a:pPr marL="139700" lvl="0" algn="l" rtl="0">
              <a:spcBef>
                <a:spcPts val="0"/>
              </a:spcBef>
              <a:spcAft>
                <a:spcPts val="0"/>
              </a:spcAft>
              <a:buSzPts val="1400"/>
            </a:pPr>
            <a:r>
              <a:rPr lang="en-GB" dirty="0">
                <a:solidFill>
                  <a:srgbClr val="00FF00"/>
                </a:solidFill>
                <a:latin typeface="Lato"/>
                <a:ea typeface="Lato"/>
                <a:cs typeface="Lato"/>
                <a:sym typeface="Lato"/>
              </a:rPr>
              <a:t>therapy</a:t>
            </a:r>
            <a:r>
              <a:rPr lang="en-GB" dirty="0">
                <a:latin typeface="Lato"/>
                <a:ea typeface="Lato"/>
                <a:cs typeface="Lato"/>
                <a:sym typeface="Lato"/>
              </a:rPr>
              <a:t>, but it is only considered for </a:t>
            </a:r>
            <a:r>
              <a:rPr lang="en-GB" dirty="0">
                <a:solidFill>
                  <a:srgbClr val="00FF00"/>
                </a:solidFill>
                <a:latin typeface="Lato"/>
                <a:ea typeface="Lato"/>
                <a:cs typeface="Lato"/>
                <a:sym typeface="Lato"/>
              </a:rPr>
              <a:t>selected patients </a:t>
            </a:r>
            <a:endParaRPr dirty="0">
              <a:solidFill>
                <a:srgbClr val="00FF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because of the resultant adrenal insufficiency and need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for life-long glucocorticoid and mineralocorticoid replacement</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therapy. </a:t>
            </a:r>
            <a:r>
              <a:rPr lang="en-GB" dirty="0">
                <a:solidFill>
                  <a:srgbClr val="00FF00"/>
                </a:solidFill>
                <a:latin typeface="Lato"/>
                <a:ea typeface="Lato"/>
                <a:cs typeface="Lato"/>
                <a:sym typeface="Lato"/>
              </a:rPr>
              <a:t>Laparoscopic bilateral </a:t>
            </a:r>
            <a:r>
              <a:rPr lang="en-GB" dirty="0" err="1">
                <a:solidFill>
                  <a:srgbClr val="00FF00"/>
                </a:solidFill>
                <a:latin typeface="Lato"/>
                <a:ea typeface="Lato"/>
                <a:cs typeface="Lato"/>
                <a:sym typeface="Lato"/>
              </a:rPr>
              <a:t>adrenalectomy</a:t>
            </a:r>
            <a:r>
              <a:rPr lang="en-GB" dirty="0">
                <a:solidFill>
                  <a:srgbClr val="00FF00"/>
                </a:solidFill>
                <a:latin typeface="Lato"/>
                <a:ea typeface="Lato"/>
                <a:cs typeface="Lato"/>
                <a:sym typeface="Lato"/>
              </a:rPr>
              <a:t> </a:t>
            </a:r>
            <a:endParaRPr dirty="0">
              <a:solidFill>
                <a:srgbClr val="00FF00"/>
              </a:solidFill>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using either a </a:t>
            </a:r>
            <a:r>
              <a:rPr lang="en-GB" dirty="0" err="1">
                <a:latin typeface="Lato"/>
                <a:ea typeface="Lato"/>
                <a:cs typeface="Lato"/>
                <a:sym typeface="Lato"/>
              </a:rPr>
              <a:t>transperitoneal</a:t>
            </a:r>
            <a:r>
              <a:rPr lang="en-GB" dirty="0">
                <a:latin typeface="Lato"/>
                <a:ea typeface="Lato"/>
                <a:cs typeface="Lato"/>
                <a:sym typeface="Lato"/>
              </a:rPr>
              <a:t> or posterior retroperitoneal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approach was associated with a </a:t>
            </a:r>
            <a:r>
              <a:rPr lang="en-GB" dirty="0">
                <a:solidFill>
                  <a:srgbClr val="00FF00"/>
                </a:solidFill>
                <a:latin typeface="Lato"/>
                <a:ea typeface="Lato"/>
                <a:cs typeface="Lato"/>
                <a:sym typeface="Lato"/>
              </a:rPr>
              <a:t>10–18% complication</a:t>
            </a:r>
            <a:r>
              <a:rPr lang="en-GB" dirty="0">
                <a:latin typeface="Lato"/>
                <a:ea typeface="Lato"/>
                <a:cs typeface="Lato"/>
                <a:sym typeface="Lato"/>
              </a:rPr>
              <a:t> rate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and </a:t>
            </a:r>
            <a:r>
              <a:rPr lang="en-GB" dirty="0">
                <a:solidFill>
                  <a:srgbClr val="00FF00"/>
                </a:solidFill>
                <a:latin typeface="Lato"/>
                <a:ea typeface="Lato"/>
                <a:cs typeface="Lato"/>
                <a:sym typeface="Lato"/>
              </a:rPr>
              <a:t>a mortality rate of less than 1% in</a:t>
            </a:r>
            <a:r>
              <a:rPr lang="en-GB" dirty="0">
                <a:latin typeface="Lato"/>
                <a:ea typeface="Lato"/>
                <a:cs typeface="Lato"/>
                <a:sym typeface="Lato"/>
              </a:rPr>
              <a:t> the largest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series. Long-term </a:t>
            </a:r>
            <a:r>
              <a:rPr lang="en-GB" dirty="0">
                <a:solidFill>
                  <a:srgbClr val="FF00FF"/>
                </a:solidFill>
                <a:latin typeface="Lato"/>
                <a:ea typeface="Lato"/>
                <a:cs typeface="Lato"/>
                <a:sym typeface="Lato"/>
              </a:rPr>
              <a:t>clinical relapse of</a:t>
            </a:r>
            <a:r>
              <a:rPr lang="en-GB" dirty="0">
                <a:latin typeface="Lato"/>
                <a:ea typeface="Lato"/>
                <a:cs typeface="Lato"/>
                <a:sym typeface="Lato"/>
              </a:rPr>
              <a:t> </a:t>
            </a:r>
            <a:r>
              <a:rPr lang="en-GB" dirty="0" err="1">
                <a:latin typeface="Lato"/>
                <a:ea typeface="Lato"/>
                <a:cs typeface="Lato"/>
                <a:sym typeface="Lato"/>
              </a:rPr>
              <a:t>hypercortisolism</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due to </a:t>
            </a:r>
            <a:r>
              <a:rPr lang="en-GB" dirty="0">
                <a:solidFill>
                  <a:srgbClr val="FF00FF"/>
                </a:solidFill>
                <a:latin typeface="Lato"/>
                <a:ea typeface="Lato"/>
                <a:cs typeface="Lato"/>
                <a:sym typeface="Lato"/>
              </a:rPr>
              <a:t>adrenal re stimulation by high ACTH is uncommon</a:t>
            </a:r>
            <a:endParaRPr dirty="0">
              <a:solidFill>
                <a:srgbClr val="FF00FF"/>
              </a:solidFill>
              <a:latin typeface="Lato"/>
              <a:ea typeface="Lato"/>
              <a:cs typeface="Lato"/>
              <a:sym typeface="Lato"/>
            </a:endParaRPr>
          </a:p>
          <a:p>
            <a:pPr marL="139700" lvl="0" algn="l" rtl="0">
              <a:spcBef>
                <a:spcPts val="0"/>
              </a:spcBef>
              <a:spcAft>
                <a:spcPts val="0"/>
              </a:spcAft>
              <a:buSzPts val="1400"/>
            </a:pPr>
            <a:r>
              <a:rPr lang="en-GB" dirty="0">
                <a:solidFill>
                  <a:srgbClr val="FF00FF"/>
                </a:solidFill>
                <a:latin typeface="Lato"/>
                <a:ea typeface="Lato"/>
                <a:cs typeface="Lato"/>
                <a:sym typeface="Lato"/>
              </a:rPr>
              <a:t>(&lt;10%)</a:t>
            </a:r>
            <a:r>
              <a:rPr lang="en-GB" dirty="0">
                <a:latin typeface="Lato"/>
                <a:ea typeface="Lato"/>
                <a:cs typeface="Lato"/>
                <a:sym typeface="Lato"/>
              </a:rPr>
              <a:t>, whereas </a:t>
            </a:r>
            <a:r>
              <a:rPr lang="en-GB" dirty="0">
                <a:solidFill>
                  <a:srgbClr val="FF00FF"/>
                </a:solidFill>
                <a:latin typeface="Lato"/>
                <a:ea typeface="Lato"/>
                <a:cs typeface="Lato"/>
                <a:sym typeface="Lato"/>
              </a:rPr>
              <a:t>clinical improvement</a:t>
            </a:r>
            <a:r>
              <a:rPr lang="en-GB" dirty="0">
                <a:latin typeface="Lato"/>
                <a:ea typeface="Lato"/>
                <a:cs typeface="Lato"/>
                <a:sym typeface="Lato"/>
              </a:rPr>
              <a:t> in </a:t>
            </a:r>
            <a:r>
              <a:rPr lang="en-GB" dirty="0">
                <a:solidFill>
                  <a:srgbClr val="FF00FF"/>
                </a:solidFill>
                <a:latin typeface="Lato"/>
                <a:ea typeface="Lato"/>
                <a:cs typeface="Lato"/>
                <a:sym typeface="Lato"/>
              </a:rPr>
              <a:t>BMI</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solidFill>
                  <a:srgbClr val="FF00FF"/>
                </a:solidFill>
                <a:latin typeface="Lato"/>
                <a:ea typeface="Lato"/>
                <a:cs typeface="Lato"/>
                <a:sym typeface="Lato"/>
              </a:rPr>
              <a:t>type 2 diabetes</a:t>
            </a:r>
            <a:r>
              <a:rPr lang="en-GB" dirty="0">
                <a:latin typeface="Lato"/>
                <a:ea typeface="Lato"/>
                <a:cs typeface="Lato"/>
                <a:sym typeface="Lato"/>
              </a:rPr>
              <a:t>, </a:t>
            </a:r>
            <a:r>
              <a:rPr lang="en-GB" dirty="0">
                <a:solidFill>
                  <a:srgbClr val="FF00FF"/>
                </a:solidFill>
                <a:latin typeface="Lato"/>
                <a:ea typeface="Lato"/>
                <a:cs typeface="Lato"/>
                <a:sym typeface="Lato"/>
              </a:rPr>
              <a:t>hypertension, and muscle weakness h</a:t>
            </a:r>
            <a:r>
              <a:rPr lang="en-GB" dirty="0">
                <a:latin typeface="Lato"/>
                <a:ea typeface="Lato"/>
                <a:cs typeface="Lato"/>
                <a:sym typeface="Lato"/>
              </a:rPr>
              <a:t>as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been reported in more than </a:t>
            </a:r>
            <a:r>
              <a:rPr lang="en-GB" dirty="0">
                <a:solidFill>
                  <a:srgbClr val="FF00FF"/>
                </a:solidFill>
                <a:latin typeface="Lato"/>
                <a:ea typeface="Lato"/>
                <a:cs typeface="Lato"/>
                <a:sym typeface="Lato"/>
              </a:rPr>
              <a:t>80%</a:t>
            </a:r>
            <a:r>
              <a:rPr lang="en-GB" dirty="0">
                <a:latin typeface="Lato"/>
                <a:ea typeface="Lato"/>
                <a:cs typeface="Lato"/>
                <a:sym typeface="Lato"/>
              </a:rPr>
              <a:t> of patients</a:t>
            </a:r>
            <a:endParaRPr dirty="0">
              <a:latin typeface="Lato"/>
              <a:ea typeface="Lato"/>
              <a:cs typeface="Lato"/>
              <a:sym typeface="Lato"/>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g20e67cd2d55ac6f7_58"/>
          <p:cNvSpPr txBox="1">
            <a:spLocks noGrp="1"/>
          </p:cNvSpPr>
          <p:nvPr>
            <p:ph type="title"/>
          </p:nvPr>
        </p:nvSpPr>
        <p:spPr>
          <a:xfrm>
            <a:off x="463183" y="106621"/>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pPr>
            <a:r>
              <a:rPr lang="en-GB">
                <a:solidFill>
                  <a:schemeClr val="dk1"/>
                </a:solidFill>
              </a:rPr>
              <a:t>Adrenalectomy</a:t>
            </a:r>
            <a:endParaRPr/>
          </a:p>
        </p:txBody>
      </p:sp>
      <p:sp>
        <p:nvSpPr>
          <p:cNvPr id="1162" name="Google Shape;1162;g20e67cd2d55ac6f7_58"/>
          <p:cNvSpPr txBox="1"/>
          <p:nvPr/>
        </p:nvSpPr>
        <p:spPr>
          <a:xfrm>
            <a:off x="755729" y="746227"/>
            <a:ext cx="7315200" cy="126185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err="1">
                <a:latin typeface="Lato"/>
                <a:ea typeface="Lato"/>
                <a:cs typeface="Lato"/>
                <a:sym typeface="Lato"/>
              </a:rPr>
              <a:t>Corticotroph</a:t>
            </a:r>
            <a:r>
              <a:rPr lang="en-GB" dirty="0">
                <a:latin typeface="Lato"/>
                <a:ea typeface="Lato"/>
                <a:cs typeface="Lato"/>
                <a:sym typeface="Lato"/>
              </a:rPr>
              <a:t> tumour progression after bilateral </a:t>
            </a:r>
            <a:endParaRPr dirty="0">
              <a:latin typeface="Lato"/>
              <a:ea typeface="Lato"/>
              <a:cs typeface="Lato"/>
              <a:sym typeface="Lato"/>
            </a:endParaRPr>
          </a:p>
          <a:p>
            <a:pPr marL="139700" lvl="0" algn="l" rtl="0">
              <a:spcBef>
                <a:spcPts val="0"/>
              </a:spcBef>
              <a:spcAft>
                <a:spcPts val="0"/>
              </a:spcAft>
              <a:buSzPts val="1400"/>
            </a:pPr>
            <a:r>
              <a:rPr lang="en-GB" dirty="0" err="1">
                <a:latin typeface="Lato"/>
                <a:ea typeface="Lato"/>
                <a:cs typeface="Lato"/>
                <a:sym typeface="Lato"/>
              </a:rPr>
              <a:t>adrenalectomy</a:t>
            </a:r>
            <a:r>
              <a:rPr lang="en-GB" dirty="0">
                <a:latin typeface="Lato"/>
                <a:ea typeface="Lato"/>
                <a:cs typeface="Lato"/>
                <a:sym typeface="Lato"/>
              </a:rPr>
              <a:t> is </a:t>
            </a:r>
            <a:r>
              <a:rPr lang="en-GB" dirty="0">
                <a:solidFill>
                  <a:srgbClr val="FF9900"/>
                </a:solidFill>
                <a:latin typeface="Lato"/>
                <a:ea typeface="Lato"/>
                <a:cs typeface="Lato"/>
                <a:sym typeface="Lato"/>
              </a:rPr>
              <a:t>a long-term concern in 25–40%</a:t>
            </a:r>
            <a:r>
              <a:rPr lang="en-GB" dirty="0">
                <a:latin typeface="Lato"/>
                <a:ea typeface="Lato"/>
                <a:cs typeface="Lato"/>
                <a:sym typeface="Lato"/>
              </a:rPr>
              <a:t> of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patients </a:t>
            </a:r>
            <a:r>
              <a:rPr lang="en-GB" dirty="0">
                <a:solidFill>
                  <a:srgbClr val="FF9900"/>
                </a:solidFill>
                <a:latin typeface="Lato"/>
                <a:ea typeface="Lato"/>
                <a:cs typeface="Lato"/>
                <a:sym typeface="Lato"/>
              </a:rPr>
              <a:t>after 5–10 years</a:t>
            </a:r>
            <a:r>
              <a:rPr lang="en-GB" dirty="0">
                <a:latin typeface="Lato"/>
                <a:ea typeface="Lato"/>
                <a:cs typeface="Lato"/>
                <a:sym typeface="Lato"/>
              </a:rPr>
              <a:t>. </a:t>
            </a:r>
            <a:r>
              <a:rPr lang="en-GB" dirty="0">
                <a:solidFill>
                  <a:srgbClr val="FF9900"/>
                </a:solidFill>
                <a:latin typeface="Lato"/>
                <a:ea typeface="Lato"/>
                <a:cs typeface="Lato"/>
                <a:sym typeface="Lato"/>
              </a:rPr>
              <a:t>Most cases</a:t>
            </a:r>
            <a:r>
              <a:rPr lang="en-GB" dirty="0">
                <a:latin typeface="Lato"/>
                <a:ea typeface="Lato"/>
                <a:cs typeface="Lato"/>
                <a:sym typeface="Lato"/>
              </a:rPr>
              <a:t> can be managed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with </a:t>
            </a:r>
            <a:r>
              <a:rPr lang="en-GB" dirty="0">
                <a:solidFill>
                  <a:srgbClr val="FF9900"/>
                </a:solidFill>
                <a:latin typeface="Lato"/>
                <a:ea typeface="Lato"/>
                <a:cs typeface="Lato"/>
                <a:sym typeface="Lato"/>
              </a:rPr>
              <a:t>surgery, radiotherapy, or medical therapy</a:t>
            </a:r>
            <a:r>
              <a:rPr lang="en-GB" dirty="0">
                <a:latin typeface="Lato"/>
                <a:ea typeface="Lato"/>
                <a:cs typeface="Lato"/>
                <a:sym typeface="Lato"/>
              </a:rPr>
              <a:t>. However,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 subset of aggressive tumours will continue to grow and</a:t>
            </a:r>
            <a:endParaRPr dirty="0">
              <a:latin typeface="Lato"/>
              <a:ea typeface="Lato"/>
              <a:cs typeface="Lato"/>
              <a:sym typeface="Lato"/>
            </a:endParaRPr>
          </a:p>
        </p:txBody>
      </p:sp>
      <p:sp>
        <p:nvSpPr>
          <p:cNvPr id="1163" name="Google Shape;1163;g20e67cd2d55ac6f7_58"/>
          <p:cNvSpPr txBox="1"/>
          <p:nvPr/>
        </p:nvSpPr>
        <p:spPr>
          <a:xfrm>
            <a:off x="755725" y="1831175"/>
            <a:ext cx="7315200" cy="396300"/>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9900"/>
                </a:solidFill>
                <a:latin typeface="Lato"/>
                <a:ea typeface="Lato"/>
                <a:cs typeface="Lato"/>
                <a:sym typeface="Lato"/>
              </a:rPr>
              <a:t>long-term monitoring</a:t>
            </a:r>
            <a:r>
              <a:rPr lang="en-GB">
                <a:latin typeface="Lato"/>
                <a:ea typeface="Lato"/>
                <a:cs typeface="Lato"/>
                <a:sym typeface="Lato"/>
              </a:rPr>
              <a:t> is required. </a:t>
            </a:r>
            <a:endParaRPr>
              <a:latin typeface="Lato"/>
              <a:ea typeface="Lato"/>
              <a:cs typeface="Lato"/>
              <a:sym typeface="Lato"/>
            </a:endParaRPr>
          </a:p>
        </p:txBody>
      </p:sp>
      <p:sp>
        <p:nvSpPr>
          <p:cNvPr id="1164" name="Google Shape;1164;g20e67cd2d55ac6f7_58"/>
          <p:cNvSpPr txBox="1"/>
          <p:nvPr/>
        </p:nvSpPr>
        <p:spPr>
          <a:xfrm>
            <a:off x="755725" y="2079186"/>
            <a:ext cx="7000200" cy="2339072"/>
          </a:xfrm>
          <a:prstGeom prst="rect">
            <a:avLst/>
          </a:prstGeom>
          <a:solidFill>
            <a:srgbClr val="FFFFFF"/>
          </a:solid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solidFill>
                  <a:srgbClr val="FF9900"/>
                </a:solidFill>
                <a:latin typeface="Lato"/>
                <a:ea typeface="Lato"/>
                <a:cs typeface="Lato"/>
                <a:sym typeface="Lato"/>
              </a:rPr>
              <a:t>Corticotroph tumour progression</a:t>
            </a:r>
            <a:r>
              <a:rPr lang="en-GB">
                <a:latin typeface="Lato"/>
                <a:ea typeface="Lato"/>
                <a:cs typeface="Lato"/>
                <a:sym typeface="Lato"/>
              </a:rPr>
              <a:t> </a:t>
            </a:r>
            <a:r>
              <a:rPr lang="en-GB">
                <a:solidFill>
                  <a:srgbClr val="FF0000"/>
                </a:solidFill>
                <a:latin typeface="Lato"/>
                <a:ea typeface="Lato"/>
                <a:cs typeface="Lato"/>
                <a:sym typeface="Lato"/>
              </a:rPr>
              <a:t>after bilateral </a:t>
            </a:r>
            <a:endParaRPr>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adrenalectomy does not seem to be influenced by </a:t>
            </a:r>
            <a:endParaRPr>
              <a:solidFill>
                <a:srgbClr val="FF0000"/>
              </a:solidFill>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pregnancy</a:t>
            </a:r>
            <a:r>
              <a:rPr lang="en-GB">
                <a:latin typeface="Lato"/>
                <a:ea typeface="Lato"/>
                <a:cs typeface="Lato"/>
                <a:sym typeface="Lato"/>
              </a:rPr>
              <a:t>. </a:t>
            </a:r>
            <a:r>
              <a:rPr lang="en-GB">
                <a:solidFill>
                  <a:srgbClr val="C27BA0"/>
                </a:solidFill>
                <a:latin typeface="Lato"/>
                <a:ea typeface="Lato"/>
                <a:cs typeface="Lato"/>
                <a:sym typeface="Lato"/>
              </a:rPr>
              <a:t>This might make bilateral adrenalectomy a </a:t>
            </a:r>
            <a:endParaRPr>
              <a:solidFill>
                <a:srgbClr val="C27BA0"/>
              </a:solidFill>
              <a:latin typeface="Lato"/>
              <a:ea typeface="Lato"/>
              <a:cs typeface="Lato"/>
              <a:sym typeface="Lato"/>
            </a:endParaRPr>
          </a:p>
          <a:p>
            <a:pPr marL="139700" lvl="0" algn="l" rtl="0">
              <a:spcBef>
                <a:spcPts val="0"/>
              </a:spcBef>
              <a:spcAft>
                <a:spcPts val="0"/>
              </a:spcAft>
              <a:buClr>
                <a:srgbClr val="C27BA0"/>
              </a:buClr>
              <a:buSzPts val="1400"/>
            </a:pPr>
            <a:r>
              <a:rPr lang="en-GB">
                <a:solidFill>
                  <a:srgbClr val="C27BA0"/>
                </a:solidFill>
                <a:latin typeface="Lato"/>
                <a:ea typeface="Lato"/>
                <a:cs typeface="Lato"/>
                <a:sym typeface="Lato"/>
              </a:rPr>
              <a:t>preferred option in female patients with an immediate </a:t>
            </a:r>
            <a:endParaRPr>
              <a:solidFill>
                <a:srgbClr val="C27BA0"/>
              </a:solidFill>
              <a:latin typeface="Lato"/>
              <a:ea typeface="Lato"/>
              <a:cs typeface="Lato"/>
              <a:sym typeface="Lato"/>
            </a:endParaRPr>
          </a:p>
          <a:p>
            <a:pPr marL="139700" lvl="0" algn="l" rtl="0">
              <a:spcBef>
                <a:spcPts val="0"/>
              </a:spcBef>
              <a:spcAft>
                <a:spcPts val="0"/>
              </a:spcAft>
              <a:buSzPts val="1400"/>
            </a:pPr>
            <a:r>
              <a:rPr lang="en-GB">
                <a:solidFill>
                  <a:srgbClr val="C27BA0"/>
                </a:solidFill>
                <a:latin typeface="Lato"/>
                <a:ea typeface="Lato"/>
                <a:cs typeface="Lato"/>
                <a:sym typeface="Lato"/>
              </a:rPr>
              <a:t>pregnancy plan. </a:t>
            </a:r>
            <a:r>
              <a:rPr lang="en-GB">
                <a:latin typeface="Lato"/>
                <a:ea typeface="Lato"/>
                <a:cs typeface="Lato"/>
                <a:sym typeface="Lato"/>
              </a:rPr>
              <a:t>In most cases, however, bilateral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adrenalectomy is </a:t>
            </a:r>
            <a:r>
              <a:rPr lang="en-GB">
                <a:solidFill>
                  <a:srgbClr val="00FF00"/>
                </a:solidFill>
                <a:latin typeface="Lato"/>
                <a:ea typeface="Lato"/>
                <a:cs typeface="Lato"/>
                <a:sym typeface="Lato"/>
              </a:rPr>
              <a:t>rarely performed as the first-line </a:t>
            </a:r>
            <a:endParaRPr>
              <a:solidFill>
                <a:srgbClr val="00FF00"/>
              </a:solidFill>
              <a:latin typeface="Lato"/>
              <a:ea typeface="Lato"/>
              <a:cs typeface="Lato"/>
              <a:sym typeface="Lato"/>
            </a:endParaRPr>
          </a:p>
          <a:p>
            <a:pPr marL="139700" lvl="0" algn="l" rtl="0">
              <a:spcBef>
                <a:spcPts val="0"/>
              </a:spcBef>
              <a:spcAft>
                <a:spcPts val="0"/>
              </a:spcAft>
              <a:buSzPts val="1400"/>
            </a:pPr>
            <a:r>
              <a:rPr lang="en-GB">
                <a:solidFill>
                  <a:srgbClr val="00FF00"/>
                </a:solidFill>
                <a:latin typeface="Lato"/>
                <a:ea typeface="Lato"/>
                <a:cs typeface="Lato"/>
                <a:sym typeface="Lato"/>
              </a:rPr>
              <a:t>treatment after failure of initial pituitary surgery</a:t>
            </a:r>
            <a:r>
              <a:rPr lang="en-GB">
                <a:latin typeface="Lato"/>
                <a:ea typeface="Lato"/>
                <a:cs typeface="Lato"/>
                <a:sym typeface="Lato"/>
              </a:rPr>
              <a:t>, and </a:t>
            </a:r>
            <a:endParaRPr>
              <a:latin typeface="Lato"/>
              <a:ea typeface="Lato"/>
              <a:cs typeface="Lato"/>
              <a:sym typeface="Lato"/>
            </a:endParaRPr>
          </a:p>
          <a:p>
            <a:pPr marL="139700" lvl="0" algn="l" rtl="0">
              <a:spcBef>
                <a:spcPts val="0"/>
              </a:spcBef>
              <a:spcAft>
                <a:spcPts val="0"/>
              </a:spcAft>
              <a:buSzPts val="1400"/>
            </a:pPr>
            <a:r>
              <a:rPr lang="en-GB">
                <a:solidFill>
                  <a:srgbClr val="4A86E8"/>
                </a:solidFill>
                <a:latin typeface="Lato"/>
                <a:ea typeface="Lato"/>
                <a:cs typeface="Lato"/>
                <a:sym typeface="Lato"/>
              </a:rPr>
              <a:t>duration of disease before adrenal surgery</a:t>
            </a:r>
            <a:r>
              <a:rPr lang="en-GB">
                <a:latin typeface="Lato"/>
                <a:ea typeface="Lato"/>
                <a:cs typeface="Lato"/>
                <a:sym typeface="Lato"/>
              </a:rPr>
              <a:t> is typically </a:t>
            </a:r>
            <a:endParaRPr>
              <a:latin typeface="Lato"/>
              <a:ea typeface="Lato"/>
              <a:cs typeface="Lato"/>
              <a:sym typeface="Lato"/>
            </a:endParaRPr>
          </a:p>
          <a:p>
            <a:pPr marL="139700" lvl="0" algn="l" rtl="0">
              <a:spcBef>
                <a:spcPts val="0"/>
              </a:spcBef>
              <a:spcAft>
                <a:spcPts val="0"/>
              </a:spcAft>
              <a:buSzPts val="1400"/>
            </a:pPr>
            <a:r>
              <a:rPr lang="en-GB">
                <a:solidFill>
                  <a:srgbClr val="FF00FF"/>
                </a:solidFill>
                <a:latin typeface="Lato"/>
                <a:ea typeface="Lato"/>
                <a:cs typeface="Lato"/>
                <a:sym typeface="Lato"/>
              </a:rPr>
              <a:t>3–4 years or longer</a:t>
            </a:r>
            <a:r>
              <a:rPr lang="en-GB">
                <a:latin typeface="Lato"/>
                <a:ea typeface="Lato"/>
                <a:cs typeface="Lato"/>
                <a:sym typeface="Lato"/>
              </a:rPr>
              <a:t>. Whether and how this might affect </a:t>
            </a:r>
            <a:endParaRPr>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long-term treatment outcomes</a:t>
            </a:r>
            <a:r>
              <a:rPr lang="en-GB">
                <a:latin typeface="Lato"/>
                <a:ea typeface="Lato"/>
                <a:cs typeface="Lato"/>
                <a:sym typeface="Lato"/>
              </a:rPr>
              <a:t> remains </a:t>
            </a:r>
            <a:r>
              <a:rPr lang="en-GB">
                <a:solidFill>
                  <a:srgbClr val="FF9900"/>
                </a:solidFill>
                <a:latin typeface="Lato"/>
                <a:ea typeface="Lato"/>
                <a:cs typeface="Lato"/>
                <a:sym typeface="Lato"/>
              </a:rPr>
              <a:t>unknown</a:t>
            </a:r>
            <a:r>
              <a:rPr lang="en-GB">
                <a:latin typeface="Lato"/>
                <a:ea typeface="Lato"/>
                <a:cs typeface="Lato"/>
                <a:sym typeface="Lato"/>
              </a:rPr>
              <a:t>.</a:t>
            </a:r>
            <a:endParaRPr>
              <a:latin typeface="Lato"/>
              <a:ea typeface="Lato"/>
              <a:cs typeface="Lato"/>
              <a:sym typeface="Lato"/>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g20e67cd2d55ac6f7_65"/>
          <p:cNvSpPr txBox="1">
            <a:spLocks noGrp="1"/>
          </p:cNvSpPr>
          <p:nvPr>
            <p:ph type="title"/>
          </p:nvPr>
        </p:nvSpPr>
        <p:spPr>
          <a:xfrm>
            <a:off x="602700" y="329486"/>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Clinical considerations and recommendations for </a:t>
            </a:r>
            <a:endParaRPr>
              <a:solidFill>
                <a:schemeClr val="dk1"/>
              </a:solidFill>
            </a:endParaRPr>
          </a:p>
          <a:p>
            <a:pPr marL="0" lvl="0" indent="0" algn="l" rtl="0">
              <a:spcBef>
                <a:spcPts val="0"/>
              </a:spcBef>
              <a:spcAft>
                <a:spcPts val="0"/>
              </a:spcAft>
              <a:buNone/>
            </a:pPr>
            <a:r>
              <a:rPr lang="en-GB">
                <a:solidFill>
                  <a:schemeClr val="dk1"/>
                </a:solidFill>
              </a:rPr>
              <a:t>adrenalectomy</a:t>
            </a:r>
            <a:endParaRPr>
              <a:solidFill>
                <a:schemeClr val="dk1"/>
              </a:solidFill>
            </a:endParaRPr>
          </a:p>
        </p:txBody>
      </p:sp>
      <p:sp>
        <p:nvSpPr>
          <p:cNvPr id="1170" name="Google Shape;1170;g20e67cd2d55ac6f7_65"/>
          <p:cNvSpPr txBox="1"/>
          <p:nvPr/>
        </p:nvSpPr>
        <p:spPr>
          <a:xfrm>
            <a:off x="602690" y="1479532"/>
            <a:ext cx="7315200" cy="2985402"/>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In patients with Cushing’s disease, </a:t>
            </a:r>
            <a:r>
              <a:rPr lang="en-GB" dirty="0">
                <a:solidFill>
                  <a:srgbClr val="FF9900"/>
                </a:solidFill>
                <a:latin typeface="Lato"/>
                <a:ea typeface="Lato"/>
                <a:cs typeface="Lato"/>
                <a:sym typeface="Lato"/>
              </a:rPr>
              <a:t>bilateral </a:t>
            </a:r>
            <a:r>
              <a:rPr lang="en-GB" dirty="0" err="1">
                <a:solidFill>
                  <a:srgbClr val="FF9900"/>
                </a:solidFill>
                <a:latin typeface="Lato"/>
                <a:ea typeface="Lato"/>
                <a:cs typeface="Lato"/>
                <a:sym typeface="Lato"/>
              </a:rPr>
              <a:t>adrenalectomy</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is often considered to be a treatment of last resort in most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centres </a:t>
            </a:r>
            <a:r>
              <a:rPr lang="en-GB" dirty="0">
                <a:solidFill>
                  <a:srgbClr val="FF9900"/>
                </a:solidFill>
                <a:latin typeface="Lato"/>
                <a:ea typeface="Lato"/>
                <a:cs typeface="Lato"/>
                <a:sym typeface="Lato"/>
              </a:rPr>
              <a:t>after all other options</a:t>
            </a:r>
            <a:r>
              <a:rPr lang="en-GB" dirty="0">
                <a:latin typeface="Lato"/>
                <a:ea typeface="Lato"/>
                <a:cs typeface="Lato"/>
                <a:sym typeface="Lato"/>
              </a:rPr>
              <a:t> have failed (moderate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quality, </a:t>
            </a:r>
            <a:r>
              <a:rPr lang="en-GB" dirty="0">
                <a:solidFill>
                  <a:srgbClr val="FF9900"/>
                </a:solidFill>
                <a:latin typeface="Lato"/>
                <a:ea typeface="Lato"/>
                <a:cs typeface="Lato"/>
                <a:sym typeface="Lato"/>
              </a:rPr>
              <a:t>strong</a:t>
            </a:r>
            <a:r>
              <a:rPr lang="en-GB" dirty="0">
                <a:latin typeface="Lato"/>
                <a:ea typeface="Lato"/>
                <a:cs typeface="Lato"/>
                <a:sym typeface="Lato"/>
              </a:rPr>
              <a:t> recommendation). However, </a:t>
            </a:r>
            <a:r>
              <a:rPr lang="en-GB" dirty="0">
                <a:solidFill>
                  <a:srgbClr val="FF9900"/>
                </a:solidFill>
                <a:latin typeface="Lato"/>
                <a:ea typeface="Lato"/>
                <a:cs typeface="Lato"/>
                <a:sym typeface="Lato"/>
              </a:rPr>
              <a:t>bilateral </a:t>
            </a:r>
            <a:endParaRPr dirty="0">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dirty="0" err="1">
                <a:solidFill>
                  <a:srgbClr val="FF9900"/>
                </a:solidFill>
                <a:latin typeface="Lato"/>
                <a:ea typeface="Lato"/>
                <a:cs typeface="Lato"/>
                <a:sym typeface="Lato"/>
              </a:rPr>
              <a:t>adrenalectomy</a:t>
            </a:r>
            <a:r>
              <a:rPr lang="en-GB" dirty="0">
                <a:solidFill>
                  <a:srgbClr val="FF9900"/>
                </a:solidFill>
                <a:latin typeface="Lato"/>
                <a:ea typeface="Lato"/>
                <a:cs typeface="Lato"/>
                <a:sym typeface="Lato"/>
              </a:rPr>
              <a:t> can be warranted earlier in patients with </a:t>
            </a:r>
            <a:endParaRPr dirty="0">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severe </a:t>
            </a:r>
            <a:r>
              <a:rPr lang="en-GB" dirty="0" err="1">
                <a:solidFill>
                  <a:srgbClr val="FF9900"/>
                </a:solidFill>
                <a:latin typeface="Lato"/>
                <a:ea typeface="Lato"/>
                <a:cs typeface="Lato"/>
                <a:sym typeface="Lato"/>
              </a:rPr>
              <a:t>hypercortisolism</a:t>
            </a:r>
            <a:r>
              <a:rPr lang="en-GB" dirty="0">
                <a:solidFill>
                  <a:srgbClr val="FF9900"/>
                </a:solidFill>
                <a:latin typeface="Lato"/>
                <a:ea typeface="Lato"/>
                <a:cs typeface="Lato"/>
                <a:sym typeface="Lato"/>
              </a:rPr>
              <a:t> in whom a rapid, definitive effect </a:t>
            </a:r>
            <a:endParaRPr dirty="0">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dirty="0">
                <a:solidFill>
                  <a:srgbClr val="FF9900"/>
                </a:solidFill>
                <a:latin typeface="Lato"/>
                <a:ea typeface="Lato"/>
                <a:cs typeface="Lato"/>
                <a:sym typeface="Lato"/>
              </a:rPr>
              <a:t>on cortisol is needed to avoid prolonged systemic effects </a:t>
            </a:r>
            <a:endParaRPr dirty="0">
              <a:solidFill>
                <a:srgbClr val="FF9900"/>
              </a:solidFill>
              <a:latin typeface="Lato"/>
              <a:ea typeface="Lato"/>
              <a:cs typeface="Lato"/>
              <a:sym typeface="Lato"/>
            </a:endParaRPr>
          </a:p>
          <a:p>
            <a:pPr marL="139700" lvl="0" algn="l" rtl="0">
              <a:spcBef>
                <a:spcPts val="0"/>
              </a:spcBef>
              <a:spcAft>
                <a:spcPts val="0"/>
              </a:spcAft>
              <a:buSzPts val="1400"/>
            </a:pPr>
            <a:r>
              <a:rPr lang="en-GB" dirty="0">
                <a:solidFill>
                  <a:srgbClr val="FF9900"/>
                </a:solidFill>
                <a:latin typeface="Lato"/>
                <a:ea typeface="Lato"/>
                <a:cs typeface="Lato"/>
                <a:sym typeface="Lato"/>
              </a:rPr>
              <a:t>of uncontrolled disease</a:t>
            </a:r>
            <a:r>
              <a:rPr lang="en-GB" dirty="0">
                <a:latin typeface="Lato"/>
                <a:ea typeface="Lato"/>
                <a:cs typeface="Lato"/>
                <a:sym typeface="Lato"/>
              </a:rPr>
              <a:t> (moderate quality, </a:t>
            </a:r>
            <a:r>
              <a:rPr lang="en-GB" dirty="0">
                <a:solidFill>
                  <a:srgbClr val="FF9900"/>
                </a:solidFill>
                <a:latin typeface="Lato"/>
                <a:ea typeface="Lato"/>
                <a:cs typeface="Lato"/>
                <a:sym typeface="Lato"/>
              </a:rPr>
              <a:t>strong</a:t>
            </a:r>
            <a:r>
              <a:rPr lang="en-GB" dirty="0">
                <a:latin typeface="Lato"/>
                <a:ea typeface="Lato"/>
                <a:cs typeface="Lato"/>
                <a:sym typeface="Lato"/>
              </a:rPr>
              <a:t>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recommendation). Many expert centres recommend</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bilateral </a:t>
            </a:r>
            <a:r>
              <a:rPr lang="en-GB" dirty="0" err="1">
                <a:latin typeface="Lato"/>
                <a:ea typeface="Lato"/>
                <a:cs typeface="Lato"/>
                <a:sym typeface="Lato"/>
              </a:rPr>
              <a:t>adrenalectomy</a:t>
            </a:r>
            <a:r>
              <a:rPr lang="en-GB" dirty="0">
                <a:latin typeface="Lato"/>
                <a:ea typeface="Lato"/>
                <a:cs typeface="Lato"/>
                <a:sym typeface="Lato"/>
              </a:rPr>
              <a:t> earlier in the course of the disease </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for </a:t>
            </a:r>
            <a:r>
              <a:rPr lang="en-GB" dirty="0">
                <a:solidFill>
                  <a:srgbClr val="FF0000"/>
                </a:solidFill>
                <a:latin typeface="Lato"/>
                <a:ea typeface="Lato"/>
                <a:cs typeface="Lato"/>
                <a:sym typeface="Lato"/>
              </a:rPr>
              <a:t>female patients with Cushing’s disease desiring </a:t>
            </a:r>
            <a:endParaRPr dirty="0">
              <a:solidFill>
                <a:srgbClr val="FF0000"/>
              </a:solidFill>
              <a:latin typeface="Lato"/>
              <a:ea typeface="Lato"/>
              <a:cs typeface="Lato"/>
              <a:sym typeface="Lato"/>
            </a:endParaRPr>
          </a:p>
          <a:p>
            <a:pPr marL="139700" lvl="0" algn="l" rtl="0">
              <a:spcBef>
                <a:spcPts val="0"/>
              </a:spcBef>
              <a:spcAft>
                <a:spcPts val="0"/>
              </a:spcAft>
              <a:buSzPts val="1400"/>
            </a:pPr>
            <a:r>
              <a:rPr lang="en-GB" dirty="0">
                <a:solidFill>
                  <a:srgbClr val="FF0000"/>
                </a:solidFill>
                <a:latin typeface="Lato"/>
                <a:ea typeface="Lato"/>
                <a:cs typeface="Lato"/>
                <a:sym typeface="Lato"/>
              </a:rPr>
              <a:t>pregnancy (</a:t>
            </a:r>
            <a:r>
              <a:rPr lang="en-GB" dirty="0">
                <a:latin typeface="Lato"/>
                <a:ea typeface="Lato"/>
                <a:cs typeface="Lato"/>
                <a:sym typeface="Lato"/>
              </a:rPr>
              <a:t>moderate quality, </a:t>
            </a:r>
            <a:r>
              <a:rPr lang="en-GB" dirty="0">
                <a:solidFill>
                  <a:srgbClr val="FF0000"/>
                </a:solidFill>
                <a:latin typeface="Lato"/>
                <a:ea typeface="Lato"/>
                <a:cs typeface="Lato"/>
                <a:sym typeface="Lato"/>
              </a:rPr>
              <a:t>strong</a:t>
            </a:r>
            <a:r>
              <a:rPr lang="en-GB" dirty="0">
                <a:latin typeface="Lato"/>
                <a:ea typeface="Lato"/>
                <a:cs typeface="Lato"/>
                <a:sym typeface="Lato"/>
              </a:rPr>
              <a:t> recommendation).</a:t>
            </a:r>
            <a:endParaRPr dirty="0">
              <a:latin typeface="Lato"/>
              <a:ea typeface="Lato"/>
              <a:cs typeface="Lato"/>
              <a:sym typeface="Lato"/>
            </a:endParaRPr>
          </a:p>
          <a:p>
            <a:pPr marL="457200" lvl="0" indent="0" algn="l" rtl="0">
              <a:spcBef>
                <a:spcPts val="0"/>
              </a:spcBef>
              <a:spcAft>
                <a:spcPts val="0"/>
              </a:spcAft>
            </a:pPr>
            <a:endParaRPr dirty="0">
              <a:latin typeface="Lato"/>
              <a:ea typeface="Lato"/>
              <a:cs typeface="Lato"/>
              <a:sym typeface="Lato"/>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g20e67cd2d55ac6f7_7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rPr>
              <a:t>Clinical considerations and recommendations for </a:t>
            </a:r>
            <a:endParaRPr>
              <a:solidFill>
                <a:schemeClr val="dk1"/>
              </a:solidFill>
            </a:endParaRPr>
          </a:p>
          <a:p>
            <a:pPr marL="0" lvl="0" indent="0" algn="l" rtl="0">
              <a:spcBef>
                <a:spcPts val="0"/>
              </a:spcBef>
              <a:spcAft>
                <a:spcPts val="0"/>
              </a:spcAft>
              <a:buClr>
                <a:schemeClr val="dk2"/>
              </a:buClr>
              <a:buSzPct val="36666"/>
              <a:buFont typeface="Arial"/>
              <a:buNone/>
            </a:pPr>
            <a:r>
              <a:rPr lang="en-GB">
                <a:solidFill>
                  <a:schemeClr val="dk1"/>
                </a:solidFill>
              </a:rPr>
              <a:t>adrenalectomy</a:t>
            </a:r>
            <a:endParaRPr>
              <a:solidFill>
                <a:schemeClr val="dk1"/>
              </a:solidFill>
            </a:endParaRPr>
          </a:p>
        </p:txBody>
      </p:sp>
      <p:sp>
        <p:nvSpPr>
          <p:cNvPr id="1176" name="Google Shape;1176;g20e67cd2d55ac6f7_70"/>
          <p:cNvSpPr txBox="1"/>
          <p:nvPr/>
        </p:nvSpPr>
        <p:spPr>
          <a:xfrm>
            <a:off x="918111" y="2145030"/>
            <a:ext cx="73152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Clr>
                <a:schemeClr val="dk1"/>
              </a:buClr>
              <a:buSzPts val="1400"/>
            </a:pPr>
            <a:r>
              <a:rPr lang="en-GB" dirty="0">
                <a:solidFill>
                  <a:schemeClr val="dk1"/>
                </a:solidFill>
                <a:latin typeface="Lato"/>
                <a:ea typeface="Lato"/>
                <a:cs typeface="Lato"/>
                <a:sym typeface="Lato"/>
              </a:rPr>
              <a:t>After bilateral </a:t>
            </a:r>
            <a:r>
              <a:rPr lang="en-GB" dirty="0" err="1">
                <a:solidFill>
                  <a:schemeClr val="dk1"/>
                </a:solidFill>
                <a:latin typeface="Lato"/>
                <a:ea typeface="Lato"/>
                <a:cs typeface="Lato"/>
                <a:sym typeface="Lato"/>
              </a:rPr>
              <a:t>adrenalectomy</a:t>
            </a:r>
            <a:r>
              <a:rPr lang="en-GB" dirty="0">
                <a:solidFill>
                  <a:schemeClr val="dk1"/>
                </a:solidFill>
                <a:latin typeface="Lato"/>
                <a:ea typeface="Lato"/>
                <a:cs typeface="Lato"/>
                <a:sym typeface="Lato"/>
              </a:rPr>
              <a:t>, plasma ACTH and serial </a:t>
            </a:r>
            <a:endParaRPr dirty="0">
              <a:solidFill>
                <a:schemeClr val="dk1"/>
              </a:solidFill>
              <a:latin typeface="Lato"/>
              <a:ea typeface="Lato"/>
              <a:cs typeface="Lato"/>
              <a:sym typeface="Lato"/>
            </a:endParaRPr>
          </a:p>
          <a:p>
            <a:pPr marL="139700" lvl="0" algn="l" rtl="0">
              <a:spcBef>
                <a:spcPts val="0"/>
              </a:spcBef>
              <a:spcAft>
                <a:spcPts val="0"/>
              </a:spcAft>
              <a:buClr>
                <a:schemeClr val="dk1"/>
              </a:buClr>
              <a:buSzPts val="1400"/>
            </a:pPr>
            <a:r>
              <a:rPr lang="en-GB" dirty="0">
                <a:solidFill>
                  <a:schemeClr val="dk1"/>
                </a:solidFill>
                <a:latin typeface="Lato"/>
                <a:ea typeface="Lato"/>
                <a:cs typeface="Lato"/>
                <a:sym typeface="Lato"/>
              </a:rPr>
              <a:t>pituitary imaging are used for monitoring at intervals </a:t>
            </a:r>
            <a:endParaRPr dirty="0">
              <a:solidFill>
                <a:schemeClr val="dk1"/>
              </a:solidFill>
              <a:latin typeface="Lato"/>
              <a:ea typeface="Lato"/>
              <a:cs typeface="Lato"/>
              <a:sym typeface="Lato"/>
            </a:endParaRPr>
          </a:p>
          <a:p>
            <a:pPr marL="139700" lvl="0" algn="l" rtl="0">
              <a:spcBef>
                <a:spcPts val="0"/>
              </a:spcBef>
              <a:spcAft>
                <a:spcPts val="0"/>
              </a:spcAft>
              <a:buClr>
                <a:schemeClr val="dk1"/>
              </a:buClr>
              <a:buSzPts val="1400"/>
            </a:pPr>
            <a:r>
              <a:rPr lang="en-GB" dirty="0">
                <a:solidFill>
                  <a:schemeClr val="dk1"/>
                </a:solidFill>
                <a:latin typeface="Lato"/>
                <a:ea typeface="Lato"/>
                <a:cs typeface="Lato"/>
                <a:sym typeface="Lato"/>
              </a:rPr>
              <a:t>dictated by the clinical scenario, usually starting 6 months </a:t>
            </a:r>
            <a:endParaRPr dirty="0">
              <a:solidFill>
                <a:schemeClr val="dk1"/>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dk1"/>
                </a:solidFill>
                <a:latin typeface="Lato"/>
                <a:ea typeface="Lato"/>
                <a:cs typeface="Lato"/>
                <a:sym typeface="Lato"/>
              </a:rPr>
              <a:t>after surgery (</a:t>
            </a:r>
            <a:r>
              <a:rPr lang="en-GB" dirty="0">
                <a:solidFill>
                  <a:schemeClr val="dk2"/>
                </a:solidFill>
                <a:latin typeface="Lato"/>
                <a:ea typeface="Lato"/>
                <a:cs typeface="Lato"/>
                <a:sym typeface="Lato"/>
              </a:rPr>
              <a:t>high quality, </a:t>
            </a:r>
            <a:r>
              <a:rPr lang="en-GB" dirty="0">
                <a:solidFill>
                  <a:schemeClr val="dk1"/>
                </a:solidFill>
                <a:latin typeface="Lato"/>
                <a:ea typeface="Lato"/>
                <a:cs typeface="Lato"/>
                <a:sym typeface="Lato"/>
              </a:rPr>
              <a:t>strong</a:t>
            </a:r>
            <a:r>
              <a:rPr lang="en-GB" dirty="0">
                <a:solidFill>
                  <a:schemeClr val="dk2"/>
                </a:solidFill>
                <a:latin typeface="Lato"/>
                <a:ea typeface="Lato"/>
                <a:cs typeface="Lato"/>
                <a:sym typeface="Lato"/>
              </a:rPr>
              <a:t> recommendation). </a:t>
            </a:r>
            <a:endParaRPr dirty="0">
              <a:solidFill>
                <a:schemeClr val="dk2"/>
              </a:solidFill>
              <a:latin typeface="Lato"/>
              <a:ea typeface="Lato"/>
              <a:cs typeface="Lato"/>
              <a:sym typeface="Lato"/>
            </a:endParaRPr>
          </a:p>
          <a:p>
            <a:pPr marL="139700" lvl="0" algn="l" rtl="0">
              <a:spcBef>
                <a:spcPts val="0"/>
              </a:spcBef>
              <a:spcAft>
                <a:spcPts val="0"/>
              </a:spcAft>
              <a:buClr>
                <a:schemeClr val="accent1"/>
              </a:buClr>
              <a:buSzPts val="1400"/>
            </a:pPr>
            <a:r>
              <a:rPr lang="en-GB" dirty="0">
                <a:solidFill>
                  <a:schemeClr val="accent1"/>
                </a:solidFill>
                <a:latin typeface="Lato"/>
                <a:ea typeface="Lato"/>
                <a:cs typeface="Lato"/>
                <a:sym typeface="Lato"/>
              </a:rPr>
              <a:t>More frequent evaluation might be necessary if there is a </a:t>
            </a:r>
            <a:endParaRPr dirty="0">
              <a:solidFill>
                <a:schemeClr val="accent1"/>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accent1"/>
                </a:solidFill>
                <a:latin typeface="Lato"/>
                <a:ea typeface="Lato"/>
                <a:cs typeface="Lato"/>
                <a:sym typeface="Lato"/>
              </a:rPr>
              <a:t>clinical suspicion of </a:t>
            </a:r>
            <a:r>
              <a:rPr lang="en-GB" dirty="0" err="1">
                <a:solidFill>
                  <a:schemeClr val="accent1"/>
                </a:solidFill>
                <a:latin typeface="Lato"/>
                <a:ea typeface="Lato"/>
                <a:cs typeface="Lato"/>
                <a:sym typeface="Lato"/>
              </a:rPr>
              <a:t>corticotroph</a:t>
            </a:r>
            <a:r>
              <a:rPr lang="en-GB" dirty="0">
                <a:solidFill>
                  <a:schemeClr val="accent1"/>
                </a:solidFill>
                <a:latin typeface="Lato"/>
                <a:ea typeface="Lato"/>
                <a:cs typeface="Lato"/>
                <a:sym typeface="Lato"/>
              </a:rPr>
              <a:t> tumour progression</a:t>
            </a:r>
            <a:r>
              <a:rPr lang="en-GB" dirty="0">
                <a:solidFill>
                  <a:schemeClr val="dk2"/>
                </a:solidFill>
                <a:latin typeface="Lato"/>
                <a:ea typeface="Lato"/>
                <a:cs typeface="Lato"/>
                <a:sym typeface="Lato"/>
              </a:rPr>
              <a:t> </a:t>
            </a:r>
            <a:endParaRPr dirty="0">
              <a:solidFill>
                <a:schemeClr val="dk2"/>
              </a:solidFill>
              <a:latin typeface="Lato"/>
              <a:ea typeface="Lato"/>
              <a:cs typeface="Lato"/>
              <a:sym typeface="Lato"/>
            </a:endParaRPr>
          </a:p>
          <a:p>
            <a:pPr marL="139700" lvl="0" algn="l" rtl="0">
              <a:spcBef>
                <a:spcPts val="0"/>
              </a:spcBef>
              <a:spcAft>
                <a:spcPts val="0"/>
              </a:spcAft>
              <a:buClr>
                <a:schemeClr val="dk2"/>
              </a:buClr>
              <a:buSzPts val="1400"/>
            </a:pPr>
            <a:r>
              <a:rPr lang="en-GB" dirty="0">
                <a:solidFill>
                  <a:schemeClr val="dk2"/>
                </a:solidFill>
                <a:latin typeface="Lato"/>
                <a:ea typeface="Lato"/>
                <a:cs typeface="Lato"/>
                <a:sym typeface="Lato"/>
              </a:rPr>
              <a:t>(high quality, </a:t>
            </a:r>
            <a:r>
              <a:rPr lang="en-GB" dirty="0">
                <a:solidFill>
                  <a:schemeClr val="dk1"/>
                </a:solidFill>
                <a:latin typeface="Lato"/>
                <a:ea typeface="Lato"/>
                <a:cs typeface="Lato"/>
                <a:sym typeface="Lato"/>
              </a:rPr>
              <a:t>strong</a:t>
            </a:r>
            <a:r>
              <a:rPr lang="en-GB" dirty="0">
                <a:solidFill>
                  <a:schemeClr val="dk2"/>
                </a:solidFill>
                <a:latin typeface="Lato"/>
                <a:ea typeface="Lato"/>
                <a:cs typeface="Lato"/>
                <a:sym typeface="Lato"/>
              </a:rPr>
              <a:t> recommendation).</a:t>
            </a:r>
            <a:endParaRPr dirty="0">
              <a:latin typeface="Lato"/>
              <a:ea typeface="Lato"/>
              <a:cs typeface="Lato"/>
              <a:sym typeface="Lato"/>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g20e67cd2d55ac6f7_7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Lato"/>
              <a:buChar char="●"/>
            </a:pPr>
            <a:r>
              <a:rPr lang="en-GB">
                <a:solidFill>
                  <a:schemeClr val="dk1"/>
                </a:solidFill>
                <a:latin typeface="Lato"/>
                <a:ea typeface="Lato"/>
                <a:cs typeface="Lato"/>
                <a:sym typeface="Lato"/>
              </a:rPr>
              <a:t>Genetics of Cushing’s disease</a:t>
            </a:r>
            <a:endParaRPr>
              <a:solidFill>
                <a:schemeClr val="dk1"/>
              </a:solidFill>
            </a:endParaRPr>
          </a:p>
        </p:txBody>
      </p:sp>
      <p:sp>
        <p:nvSpPr>
          <p:cNvPr id="1182" name="Google Shape;1182;g20e67cd2d55ac6f7_75"/>
          <p:cNvSpPr txBox="1"/>
          <p:nvPr/>
        </p:nvSpPr>
        <p:spPr>
          <a:xfrm>
            <a:off x="369875" y="919825"/>
            <a:ext cx="7315200" cy="39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a:t>
            </a:r>
            <a:r>
              <a:rPr lang="en-GB" dirty="0" err="1">
                <a:latin typeface="Lato"/>
                <a:ea typeface="Lato"/>
                <a:cs typeface="Lato"/>
                <a:sym typeface="Lato"/>
              </a:rPr>
              <a:t>Corticotroph</a:t>
            </a:r>
            <a:r>
              <a:rPr lang="en-GB" dirty="0">
                <a:latin typeface="Lato"/>
                <a:ea typeface="Lato"/>
                <a:cs typeface="Lato"/>
                <a:sym typeface="Lato"/>
              </a:rPr>
              <a:t> adenomas are predominantly of sporadic origin, based on a monoclonal expansion of</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 singular mutated cell. These adenomas abundantly express EGFR, which signals to induce</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ACTH production.</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Somatic activating driver mutations in USP8 are present in 36–60% of </a:t>
            </a:r>
            <a:r>
              <a:rPr lang="en-GB" dirty="0" err="1">
                <a:latin typeface="Lato"/>
                <a:ea typeface="Lato"/>
                <a:cs typeface="Lato"/>
                <a:sym typeface="Lato"/>
              </a:rPr>
              <a:t>corticotroph</a:t>
            </a:r>
            <a:r>
              <a:rPr lang="en-GB" dirty="0">
                <a:latin typeface="Lato"/>
                <a:ea typeface="Lato"/>
                <a:cs typeface="Lato"/>
                <a:sym typeface="Lato"/>
              </a:rPr>
              <a:t> adenomas.</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These mutations lead to persistent overexpression of EGFR, thereby perpetuating the </a:t>
            </a:r>
            <a:r>
              <a:rPr lang="en-GB" dirty="0" err="1">
                <a:latin typeface="Lato"/>
                <a:ea typeface="Lato"/>
                <a:cs typeface="Lato"/>
                <a:sym typeface="Lato"/>
              </a:rPr>
              <a:t>hypersynthesis</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of ACTH.</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NR3C1</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BRAF</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a:t>
            </a:r>
            <a:r>
              <a:rPr lang="en-GB" dirty="0" err="1">
                <a:latin typeface="Lato"/>
                <a:ea typeface="Lato"/>
                <a:cs typeface="Lato"/>
                <a:sym typeface="Lato"/>
              </a:rPr>
              <a:t>Deubiquitinase</a:t>
            </a:r>
            <a:r>
              <a:rPr lang="en-GB" dirty="0">
                <a:latin typeface="Lato"/>
                <a:ea typeface="Lato"/>
                <a:cs typeface="Lato"/>
                <a:sym typeface="Lato"/>
              </a:rPr>
              <a:t> USP48</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TP53</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familial tumour syndromes, such as MEN1, FIPA, and DICER1, rarely develop </a:t>
            </a:r>
            <a:r>
              <a:rPr lang="en-GB" dirty="0" err="1">
                <a:latin typeface="Lato"/>
                <a:ea typeface="Lato"/>
                <a:cs typeface="Lato"/>
                <a:sym typeface="Lato"/>
              </a:rPr>
              <a:t>corticotroph</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adenomas</a:t>
            </a:r>
            <a:endParaRPr dirty="0">
              <a:latin typeface="Lato"/>
              <a:ea typeface="Lato"/>
              <a:cs typeface="Lato"/>
              <a:sym typeface="Lato"/>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g20e67cd2d55ac6f7_8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Diagnosis and management of Cushing’s </a:t>
            </a:r>
            <a:endParaRPr>
              <a:solidFill>
                <a:schemeClr val="dk1"/>
              </a:solidFill>
            </a:endParaRPr>
          </a:p>
          <a:p>
            <a:pPr marL="0" lvl="0" indent="0" algn="l" rtl="0">
              <a:spcBef>
                <a:spcPts val="0"/>
              </a:spcBef>
              <a:spcAft>
                <a:spcPts val="0"/>
              </a:spcAft>
              <a:buNone/>
            </a:pPr>
            <a:r>
              <a:rPr lang="en-GB">
                <a:solidFill>
                  <a:schemeClr val="dk1"/>
                </a:solidFill>
              </a:rPr>
              <a:t>syndrome in children</a:t>
            </a:r>
            <a:endParaRPr>
              <a:solidFill>
                <a:schemeClr val="dk1"/>
              </a:solidFill>
            </a:endParaRPr>
          </a:p>
        </p:txBody>
      </p:sp>
      <p:sp>
        <p:nvSpPr>
          <p:cNvPr id="1188" name="Google Shape;1188;g20e67cd2d55ac6f7_85"/>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189" name="Google Shape;1189;g20e67cd2d55ac6f7_85"/>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190" name="Google Shape;1190;g20e67cd2d55ac6f7_85"/>
          <p:cNvSpPr txBox="1"/>
          <p:nvPr/>
        </p:nvSpPr>
        <p:spPr>
          <a:xfrm>
            <a:off x="918111" y="2145030"/>
            <a:ext cx="73152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Endogenous Cushing’s syndrome is very rare before age 18 years.</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a:t>
            </a:r>
            <a:r>
              <a:rPr lang="en-GB" dirty="0" err="1">
                <a:latin typeface="Lato"/>
                <a:ea typeface="Lato"/>
                <a:cs typeface="Lato"/>
                <a:sym typeface="Lato"/>
              </a:rPr>
              <a:t>Germline</a:t>
            </a:r>
            <a:r>
              <a:rPr lang="en-GB" dirty="0">
                <a:latin typeface="Lato"/>
                <a:ea typeface="Lato"/>
                <a:cs typeface="Lato"/>
                <a:sym typeface="Lato"/>
              </a:rPr>
              <a:t> mutations in MEN1, RET, AIP, PRKAR1A, CDKN1B, DICER1,</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CABLES1, and SDH-related genes can all predispose children to Cushing’s</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disease.</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screening is usually reserved for cases in which there is either family history or</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other signs suggestive of a genetic syndrome.</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Lack of height increase concomitant with weight gain.</a:t>
            </a:r>
            <a:endParaRPr dirty="0">
              <a:latin typeface="Lato"/>
              <a:ea typeface="Lato"/>
              <a:cs typeface="Lato"/>
              <a:sym typeface="Lato"/>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g20e67cd2d55ac6f7_9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Diagnosis and management of Cushing’s </a:t>
            </a:r>
            <a:endParaRPr>
              <a:solidFill>
                <a:schemeClr val="dk1"/>
              </a:solidFill>
            </a:endParaRPr>
          </a:p>
          <a:p>
            <a:pPr marL="0" lvl="0" indent="0" algn="l" rtl="0">
              <a:spcBef>
                <a:spcPts val="0"/>
              </a:spcBef>
              <a:spcAft>
                <a:spcPts val="0"/>
              </a:spcAft>
              <a:buNone/>
            </a:pPr>
            <a:r>
              <a:rPr lang="en-GB">
                <a:solidFill>
                  <a:schemeClr val="dk1"/>
                </a:solidFill>
              </a:rPr>
              <a:t>syndrome in children</a:t>
            </a:r>
            <a:endParaRPr>
              <a:solidFill>
                <a:schemeClr val="dk1"/>
              </a:solidFill>
            </a:endParaRPr>
          </a:p>
        </p:txBody>
      </p:sp>
      <p:sp>
        <p:nvSpPr>
          <p:cNvPr id="1196" name="Google Shape;1196;g20e67cd2d55ac6f7_92"/>
          <p:cNvSpPr txBox="1"/>
          <p:nvPr/>
        </p:nvSpPr>
        <p:spPr>
          <a:xfrm>
            <a:off x="918111" y="2145030"/>
            <a:ext cx="7315200" cy="1477297"/>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Documentation of </a:t>
            </a:r>
            <a:r>
              <a:rPr lang="en-GB" dirty="0" err="1">
                <a:latin typeface="Lato"/>
                <a:ea typeface="Lato"/>
                <a:cs typeface="Lato"/>
                <a:sym typeface="Lato"/>
              </a:rPr>
              <a:t>hypercortisolism</a:t>
            </a:r>
            <a:r>
              <a:rPr lang="en-GB" dirty="0">
                <a:latin typeface="Lato"/>
                <a:ea typeface="Lato"/>
                <a:cs typeface="Lato"/>
                <a:sym typeface="Lato"/>
              </a:rPr>
              <a:t> with 24h UFC, LNSC, or overnight 1 mg</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DST are all used to confirm diagnosis. The diagnostic approach and test</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performances are slightly different from adults, as recently extensively</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reviewed. The </a:t>
            </a:r>
            <a:r>
              <a:rPr lang="en-GB" dirty="0" err="1">
                <a:latin typeface="Lato"/>
                <a:ea typeface="Lato"/>
                <a:cs typeface="Lato"/>
                <a:sym typeface="Lato"/>
              </a:rPr>
              <a:t>DexCRH</a:t>
            </a:r>
            <a:r>
              <a:rPr lang="en-GB" dirty="0">
                <a:latin typeface="Lato"/>
                <a:ea typeface="Lato"/>
                <a:cs typeface="Lato"/>
                <a:sym typeface="Lato"/>
              </a:rPr>
              <a:t> test is not useful in children. In children older than 6</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years, Cushing’s disease is the most common cause of Cushing’s syndrome.</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 The role of IPSS in children is more limited than </a:t>
            </a:r>
            <a:r>
              <a:rPr lang="en-GB" dirty="0" smtClean="0">
                <a:latin typeface="Lato"/>
                <a:ea typeface="Lato"/>
                <a:cs typeface="Lato"/>
                <a:sym typeface="Lato"/>
              </a:rPr>
              <a:t>in adults</a:t>
            </a:r>
            <a:r>
              <a:rPr lang="en-GB" dirty="0">
                <a:latin typeface="Lato"/>
                <a:ea typeface="Lato"/>
                <a:cs typeface="Lato"/>
                <a:sym typeface="Lato"/>
              </a:rPr>
              <a:t>.</a:t>
            </a:r>
            <a:endParaRPr dirty="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p:nvPr/>
        </p:nvSpPr>
        <p:spPr>
          <a:xfrm>
            <a:off x="97475" y="68581"/>
            <a:ext cx="7315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FF9900"/>
                </a:solidFill>
                <a:latin typeface="Lato"/>
                <a:ea typeface="Lato"/>
                <a:cs typeface="Lato"/>
                <a:sym typeface="Lato"/>
              </a:rPr>
              <a:t>LNSC:</a:t>
            </a:r>
            <a:endParaRPr sz="3000" b="0" i="0" u="none" strike="noStrike" cap="none">
              <a:solidFill>
                <a:srgbClr val="FF9900"/>
              </a:solidFill>
              <a:latin typeface="Lato"/>
              <a:ea typeface="Lato"/>
              <a:cs typeface="Lato"/>
              <a:sym typeface="Lato"/>
            </a:endParaRPr>
          </a:p>
        </p:txBody>
      </p:sp>
      <p:sp>
        <p:nvSpPr>
          <p:cNvPr id="194" name="Google Shape;194;p5"/>
          <p:cNvSpPr txBox="1"/>
          <p:nvPr/>
        </p:nvSpPr>
        <p:spPr>
          <a:xfrm>
            <a:off x="550292" y="653394"/>
            <a:ext cx="7623900" cy="4369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The diagnostic utility of LNSC is based on the assumption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that patients with Cushing’s syndrome lose the normal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circadian</a:t>
            </a:r>
            <a:r>
              <a:rPr lang="en-GB" sz="1800" b="0" i="0" u="none" strike="noStrike" cap="none">
                <a:solidFill>
                  <a:srgbClr val="000000"/>
                </a:solidFill>
                <a:latin typeface="Lato"/>
                <a:ea typeface="Lato"/>
                <a:cs typeface="Lato"/>
                <a:sym typeface="Lato"/>
              </a:rPr>
              <a:t> nadir of cortisol secretion, at least </a:t>
            </a:r>
            <a:r>
              <a:rPr lang="en-GB" sz="1800" b="0" i="0" u="none" strike="noStrike" cap="none">
                <a:solidFill>
                  <a:srgbClr val="FF9900"/>
                </a:solidFill>
                <a:latin typeface="Lato"/>
                <a:ea typeface="Lato"/>
                <a:cs typeface="Lato"/>
                <a:sym typeface="Lato"/>
              </a:rPr>
              <a:t>two or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three LNSC</a:t>
            </a:r>
            <a:r>
              <a:rPr lang="en-GB" sz="1800" b="0" i="0" u="none" strike="noStrike" cap="none">
                <a:solidFill>
                  <a:srgbClr val="000000"/>
                </a:solidFill>
                <a:latin typeface="Lato"/>
                <a:ea typeface="Lato"/>
                <a:cs typeface="Lato"/>
                <a:sym typeface="Lato"/>
              </a:rPr>
              <a:t> tests are recommended. </a:t>
            </a:r>
            <a:r>
              <a:rPr lang="en-GB" sz="1800" b="0" i="0" u="none" strike="noStrike" cap="none">
                <a:solidFill>
                  <a:srgbClr val="FF9900"/>
                </a:solidFill>
                <a:latin typeface="Lato"/>
                <a:ea typeface="Lato"/>
                <a:cs typeface="Lato"/>
                <a:sym typeface="Lato"/>
              </a:rPr>
              <a:t>Patients with mild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FF9900"/>
              </a:buClr>
              <a:buSzPts val="1800"/>
              <a:buFont typeface="Lato"/>
              <a:buChar char="●"/>
            </a:pPr>
            <a:r>
              <a:rPr lang="en-GB" sz="1800" b="0" i="0" u="none" strike="noStrike" cap="none">
                <a:solidFill>
                  <a:srgbClr val="FF9900"/>
                </a:solidFill>
                <a:latin typeface="Lato"/>
                <a:ea typeface="Lato"/>
                <a:cs typeface="Lato"/>
                <a:sym typeface="Lato"/>
              </a:rPr>
              <a:t>Cushing’s syndrome may have LNSC just above the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upper limit of normal (ULN).</a:t>
            </a:r>
            <a:r>
              <a:rPr lang="en-GB" sz="1800" b="0" i="0" u="none" strike="noStrike" cap="none">
                <a:solidFill>
                  <a:srgbClr val="000000"/>
                </a:solidFill>
                <a:latin typeface="Lato"/>
                <a:ea typeface="Lato"/>
                <a:cs typeface="Lato"/>
                <a:sym typeface="Lato"/>
              </a:rPr>
              <a:t> Sampling saliva at usual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bedtime</a:t>
            </a:r>
            <a:r>
              <a:rPr lang="en-GB" sz="1800" b="0" i="0" u="none" strike="noStrike" cap="none">
                <a:solidFill>
                  <a:srgbClr val="000000"/>
                </a:solidFill>
                <a:latin typeface="Lato"/>
                <a:ea typeface="Lato"/>
                <a:cs typeface="Lato"/>
                <a:sym typeface="Lato"/>
              </a:rPr>
              <a:t> rather than at midnight could </a:t>
            </a:r>
            <a:r>
              <a:rPr lang="en-GB" sz="1800" b="0" i="0" u="none" strike="noStrike" cap="none">
                <a:solidFill>
                  <a:srgbClr val="FF9900"/>
                </a:solidFill>
                <a:latin typeface="Lato"/>
                <a:ea typeface="Lato"/>
                <a:cs typeface="Lato"/>
                <a:sym typeface="Lato"/>
              </a:rPr>
              <a:t>decrease falsepositive</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results, as cortisol nadir is tightly entrained to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sleep onset. </a:t>
            </a:r>
            <a:r>
              <a:rPr lang="en-GB" sz="1800" b="0" i="0" u="none" strike="noStrike" cap="none">
                <a:solidFill>
                  <a:srgbClr val="FF9900"/>
                </a:solidFill>
                <a:latin typeface="Lato"/>
                <a:ea typeface="Lato"/>
                <a:cs typeface="Lato"/>
                <a:sym typeface="Lato"/>
              </a:rPr>
              <a:t>Liquid chromatography tandem mass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spectrometry can detect both cortisol and cortisone,</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thereby identifying contamination from topical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hydrocortisone preparations, which typically do not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contain cortisone. Thus, </a:t>
            </a:r>
            <a:r>
              <a:rPr lang="en-GB" sz="1800" b="0" i="0" u="none" strike="noStrike" cap="none">
                <a:solidFill>
                  <a:srgbClr val="FF9900"/>
                </a:solidFill>
                <a:latin typeface="Lato"/>
                <a:ea typeface="Lato"/>
                <a:cs typeface="Lato"/>
                <a:sym typeface="Lato"/>
              </a:rPr>
              <a:t>specificity is higher</a:t>
            </a:r>
            <a:r>
              <a:rPr lang="en-GB" sz="1800" b="0" i="0" u="none" strike="noStrike" cap="none">
                <a:solidFill>
                  <a:srgbClr val="000000"/>
                </a:solidFill>
                <a:latin typeface="Lato"/>
                <a:ea typeface="Lato"/>
                <a:cs typeface="Lato"/>
                <a:sym typeface="Lato"/>
              </a:rPr>
              <a:t> when using </a:t>
            </a:r>
            <a:endParaRPr sz="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mass spectrometry while i</a:t>
            </a:r>
            <a:r>
              <a:rPr lang="en-GB" sz="1800" b="0" i="0" u="none" strike="noStrike" cap="none">
                <a:solidFill>
                  <a:srgbClr val="FF9900"/>
                </a:solidFill>
                <a:latin typeface="Lato"/>
                <a:ea typeface="Lato"/>
                <a:cs typeface="Lato"/>
                <a:sym typeface="Lato"/>
              </a:rPr>
              <a:t>mmunoassay</a:t>
            </a:r>
            <a:r>
              <a:rPr lang="en-GB" sz="1800" b="0" i="0" u="none" strike="noStrike" cap="none">
                <a:solidFill>
                  <a:srgbClr val="000000"/>
                </a:solidFill>
                <a:latin typeface="Lato"/>
                <a:ea typeface="Lato"/>
                <a:cs typeface="Lato"/>
                <a:sym typeface="Lato"/>
              </a:rPr>
              <a:t> has higher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sensitivity</a:t>
            </a:r>
            <a:r>
              <a:rPr lang="en-GB" sz="1800" b="0" i="0" u="none" strike="noStrike" cap="none">
                <a:solidFill>
                  <a:srgbClr val="000000"/>
                </a:solidFill>
                <a:latin typeface="Lato"/>
                <a:ea typeface="Lato"/>
                <a:cs typeface="Lato"/>
                <a:sym typeface="Lato"/>
              </a:rPr>
              <a:t> for Cushing’s syndrome.</a:t>
            </a:r>
            <a:endParaRPr sz="1800" b="0" i="0" u="none" strike="noStrike" cap="none">
              <a:solidFill>
                <a:srgbClr val="000000"/>
              </a:solidFill>
              <a:latin typeface="Lato"/>
              <a:ea typeface="Lato"/>
              <a:cs typeface="Lato"/>
              <a:sym typeface="Lato"/>
            </a:endParaRPr>
          </a:p>
        </p:txBody>
      </p:sp>
      <p:sp>
        <p:nvSpPr>
          <p:cNvPr id="195" name="Google Shape;195;p5"/>
          <p:cNvSpPr txBox="1"/>
          <p:nvPr/>
        </p:nvSpPr>
        <p:spPr>
          <a:xfrm>
            <a:off x="6724725" y="3885900"/>
            <a:ext cx="2018700" cy="106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999999"/>
                </a:solidFill>
                <a:latin typeface="Lato"/>
                <a:ea typeface="Lato"/>
                <a:cs typeface="Lato"/>
                <a:sym typeface="Lato"/>
              </a:rPr>
              <a:t>Petersenn S. Biochemical diagnosis of Cushing's disease: Screening and confirmatory testing. Best Pract Res Clin Endocrinol Metab. 2021 Jan;35(1):101519. doi: 10.1016/j.beem.2021.101519. Epub 2021 Mar 15. PMID: 33757676.</a:t>
            </a:r>
            <a:endParaRPr sz="800">
              <a:solidFill>
                <a:srgbClr val="999999"/>
              </a:solidFill>
              <a:latin typeface="Lato"/>
              <a:ea typeface="Lato"/>
              <a:cs typeface="Lato"/>
              <a:sym typeface="Lato"/>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g20e67cd2d55ac6f7_9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rPr>
              <a:t>Diagnosis and management of Cushing’s </a:t>
            </a:r>
            <a:endParaRPr>
              <a:solidFill>
                <a:schemeClr val="dk1"/>
              </a:solidFill>
            </a:endParaRPr>
          </a:p>
          <a:p>
            <a:pPr marL="0" lvl="0" indent="0" algn="l" rtl="0">
              <a:spcBef>
                <a:spcPts val="0"/>
              </a:spcBef>
              <a:spcAft>
                <a:spcPts val="0"/>
              </a:spcAft>
              <a:buClr>
                <a:schemeClr val="dk2"/>
              </a:buClr>
              <a:buSzPct val="36666"/>
              <a:buFont typeface="Arial"/>
              <a:buNone/>
            </a:pPr>
            <a:r>
              <a:rPr lang="en-GB">
                <a:solidFill>
                  <a:schemeClr val="dk1"/>
                </a:solidFill>
              </a:rPr>
              <a:t>syndrome in children</a:t>
            </a:r>
            <a:endParaRPr/>
          </a:p>
        </p:txBody>
      </p:sp>
      <p:sp>
        <p:nvSpPr>
          <p:cNvPr id="1202" name="Google Shape;1202;g20e67cd2d55ac6f7_97"/>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203" name="Google Shape;1203;g20e67cd2d55ac6f7_97"/>
          <p:cNvSpPr txBox="1"/>
          <p:nvPr/>
        </p:nvSpPr>
        <p:spPr>
          <a:xfrm>
            <a:off x="431552" y="1463078"/>
            <a:ext cx="7315200" cy="33594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As in adults, surgical resection of the ACTHsecreting tumour is the firstline treatment in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children. However, unlike in adults, thromboprophylaxis should not be routinely used</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because of bleeding risk, but is reserved for selected paediatric patients. With successful</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treatment, adrenal function typically recovers within approximately 12 months. Evaluation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for growth hormone deficiency should be done by 3–6 months postoperatively, and</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immediate growth hormone replacement given if needed.</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 For paediatric patients requiring medical therapy, ketoconazole or metyrapone is typically</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used with morning cortisol for monitoring response. Pasireotide is not recommended and</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clinical trials of osilodrostat in children are underway. Blockandreplace regimens with</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metyrapone.</a:t>
            </a:r>
            <a:endParaRPr>
              <a:latin typeface="Lato"/>
              <a:ea typeface="Lato"/>
              <a:cs typeface="Lato"/>
              <a:sym typeface="Lato"/>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g20e67cd2d55ac6f7_10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Conclusions</a:t>
            </a:r>
            <a:endParaRPr>
              <a:solidFill>
                <a:schemeClr val="dk1"/>
              </a:solidFill>
            </a:endParaRPr>
          </a:p>
        </p:txBody>
      </p:sp>
      <p:sp>
        <p:nvSpPr>
          <p:cNvPr id="1209" name="Google Shape;1209;g20e67cd2d55ac6f7_10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210" name="Google Shape;1210;g20e67cd2d55ac6f7_103"/>
          <p:cNvSpPr txBox="1"/>
          <p:nvPr/>
        </p:nvSpPr>
        <p:spPr>
          <a:xfrm>
            <a:off x="918111" y="2145030"/>
            <a:ext cx="7315200" cy="1261854"/>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dirty="0">
                <a:latin typeface="Lato"/>
                <a:ea typeface="Lato"/>
                <a:cs typeface="Lato"/>
                <a:sym typeface="Lato"/>
              </a:rPr>
              <a:t>Academic investigators and clinical experts from 13</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countries across five continents gathered virtually to</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discuss recent evidence regarding Cushing’s disease.</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Consensus was reached on many recommendations for</a:t>
            </a:r>
            <a:endParaRPr dirty="0">
              <a:latin typeface="Lato"/>
              <a:ea typeface="Lato"/>
              <a:cs typeface="Lato"/>
              <a:sym typeface="Lato"/>
            </a:endParaRPr>
          </a:p>
          <a:p>
            <a:pPr marL="139700" lvl="0" algn="l" rtl="0">
              <a:spcBef>
                <a:spcPts val="0"/>
              </a:spcBef>
              <a:spcAft>
                <a:spcPts val="0"/>
              </a:spcAft>
              <a:buSzPts val="1400"/>
            </a:pPr>
            <a:r>
              <a:rPr lang="en-GB" dirty="0">
                <a:latin typeface="Lato"/>
                <a:ea typeface="Lato"/>
                <a:cs typeface="Lato"/>
                <a:sym typeface="Lato"/>
              </a:rPr>
              <a:t>diagnosis and management.</a:t>
            </a:r>
            <a:endParaRPr dirty="0">
              <a:latin typeface="Lato"/>
              <a:ea typeface="Lato"/>
              <a:cs typeface="Lato"/>
              <a:sym typeface="Lato"/>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pic>
        <p:nvPicPr>
          <p:cNvPr id="1215" name="Google Shape;1215;g20e67cd2d55ac6f7_113"/>
          <p:cNvPicPr preferRelativeResize="0"/>
          <p:nvPr/>
        </p:nvPicPr>
        <p:blipFill>
          <a:blip r:embed="rId3">
            <a:alphaModFix/>
          </a:blip>
          <a:stretch>
            <a:fillRect/>
          </a:stretch>
        </p:blipFill>
        <p:spPr>
          <a:xfrm>
            <a:off x="152400" y="152400"/>
            <a:ext cx="7050946" cy="483870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g20e67cd2d55ac6f7_12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000">
                <a:solidFill>
                  <a:schemeClr val="dk1"/>
                </a:solidFill>
                <a:latin typeface="Lobster"/>
                <a:ea typeface="Lobster"/>
                <a:cs typeface="Lobster"/>
                <a:sym typeface="Lobster"/>
              </a:rPr>
              <a:t>Thank you for your attention</a:t>
            </a:r>
            <a:endParaRPr sz="3000">
              <a:solidFill>
                <a:schemeClr val="dk1"/>
              </a:solidFill>
              <a:latin typeface="Lobster"/>
              <a:ea typeface="Lobster"/>
              <a:cs typeface="Lobster"/>
              <a:sym typeface="Lobster"/>
            </a:endParaRPr>
          </a:p>
        </p:txBody>
      </p:sp>
      <p:pic>
        <p:nvPicPr>
          <p:cNvPr id="1221" name="Google Shape;1221;g20e67cd2d55ac6f7_121"/>
          <p:cNvPicPr preferRelativeResize="0"/>
          <p:nvPr/>
        </p:nvPicPr>
        <p:blipFill>
          <a:blip r:embed="rId3">
            <a:alphaModFix/>
          </a:blip>
          <a:stretch>
            <a:fillRect/>
          </a:stretch>
        </p:blipFill>
        <p:spPr>
          <a:xfrm>
            <a:off x="152400" y="152400"/>
            <a:ext cx="6962544" cy="3921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60cd301d791391dd_0"/>
          <p:cNvSpPr txBox="1"/>
          <p:nvPr/>
        </p:nvSpPr>
        <p:spPr>
          <a:xfrm>
            <a:off x="97475" y="68581"/>
            <a:ext cx="7315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FF9900"/>
                </a:solidFill>
                <a:latin typeface="Lato"/>
                <a:ea typeface="Lato"/>
                <a:cs typeface="Lato"/>
                <a:sym typeface="Lato"/>
              </a:rPr>
              <a:t>LNSC:</a:t>
            </a:r>
            <a:endParaRPr sz="3000" b="0" i="0" u="none" strike="noStrike" cap="none">
              <a:solidFill>
                <a:srgbClr val="FF9900"/>
              </a:solidFill>
              <a:latin typeface="Lato"/>
              <a:ea typeface="Lato"/>
              <a:cs typeface="Lato"/>
              <a:sym typeface="Lato"/>
            </a:endParaRPr>
          </a:p>
        </p:txBody>
      </p:sp>
      <p:sp>
        <p:nvSpPr>
          <p:cNvPr id="201" name="Google Shape;201;g60cd301d791391dd_0"/>
          <p:cNvSpPr txBox="1"/>
          <p:nvPr/>
        </p:nvSpPr>
        <p:spPr>
          <a:xfrm>
            <a:off x="550292" y="653394"/>
            <a:ext cx="7623900" cy="4369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The diagnostic utility of LNSC is based on the assumption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that patients with Cushing’s syndrome lose the normal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circadian</a:t>
            </a:r>
            <a:r>
              <a:rPr lang="en-GB" sz="1800" b="0" i="0" u="none" strike="noStrike" cap="none">
                <a:solidFill>
                  <a:srgbClr val="000000"/>
                </a:solidFill>
                <a:latin typeface="Lato"/>
                <a:ea typeface="Lato"/>
                <a:cs typeface="Lato"/>
                <a:sym typeface="Lato"/>
              </a:rPr>
              <a:t> nadir of cortisol secretion, at least </a:t>
            </a:r>
            <a:r>
              <a:rPr lang="en-GB" sz="1800" b="0" i="0" u="none" strike="noStrike" cap="none">
                <a:solidFill>
                  <a:srgbClr val="FF9900"/>
                </a:solidFill>
                <a:latin typeface="Lato"/>
                <a:ea typeface="Lato"/>
                <a:cs typeface="Lato"/>
                <a:sym typeface="Lato"/>
              </a:rPr>
              <a:t>two or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three LNSC</a:t>
            </a:r>
            <a:r>
              <a:rPr lang="en-GB" sz="1800" b="0" i="0" u="none" strike="noStrike" cap="none">
                <a:solidFill>
                  <a:srgbClr val="000000"/>
                </a:solidFill>
                <a:latin typeface="Lato"/>
                <a:ea typeface="Lato"/>
                <a:cs typeface="Lato"/>
                <a:sym typeface="Lato"/>
              </a:rPr>
              <a:t> tests are recommended. </a:t>
            </a:r>
            <a:r>
              <a:rPr lang="en-GB" sz="1800" b="0" i="0" u="none" strike="noStrike" cap="none">
                <a:solidFill>
                  <a:srgbClr val="FF9900"/>
                </a:solidFill>
                <a:latin typeface="Lato"/>
                <a:ea typeface="Lato"/>
                <a:cs typeface="Lato"/>
                <a:sym typeface="Lato"/>
              </a:rPr>
              <a:t>Patients with mild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FF9900"/>
              </a:buClr>
              <a:buSzPts val="1800"/>
              <a:buFont typeface="Lato"/>
              <a:buChar char="●"/>
            </a:pPr>
            <a:r>
              <a:rPr lang="en-GB" sz="1800" b="0" i="0" u="none" strike="noStrike" cap="none">
                <a:solidFill>
                  <a:srgbClr val="FF9900"/>
                </a:solidFill>
                <a:latin typeface="Lato"/>
                <a:ea typeface="Lato"/>
                <a:cs typeface="Lato"/>
                <a:sym typeface="Lato"/>
              </a:rPr>
              <a:t>Cushing’s syndrome may have LNSC just above the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upper limit of normal (ULN).</a:t>
            </a:r>
            <a:r>
              <a:rPr lang="en-GB" sz="1800" b="0" i="0" u="none" strike="noStrike" cap="none">
                <a:solidFill>
                  <a:srgbClr val="000000"/>
                </a:solidFill>
                <a:latin typeface="Lato"/>
                <a:ea typeface="Lato"/>
                <a:cs typeface="Lato"/>
                <a:sym typeface="Lato"/>
              </a:rPr>
              <a:t> Sampling saliva at usual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bedtime</a:t>
            </a:r>
            <a:r>
              <a:rPr lang="en-GB" sz="1800" b="0" i="0" u="none" strike="noStrike" cap="none">
                <a:solidFill>
                  <a:srgbClr val="000000"/>
                </a:solidFill>
                <a:latin typeface="Lato"/>
                <a:ea typeface="Lato"/>
                <a:cs typeface="Lato"/>
                <a:sym typeface="Lato"/>
              </a:rPr>
              <a:t> rather than at midnight could </a:t>
            </a:r>
            <a:r>
              <a:rPr lang="en-GB" sz="1800" b="0" i="0" u="none" strike="noStrike" cap="none">
                <a:solidFill>
                  <a:srgbClr val="FF9900"/>
                </a:solidFill>
                <a:latin typeface="Lato"/>
                <a:ea typeface="Lato"/>
                <a:cs typeface="Lato"/>
                <a:sym typeface="Lato"/>
              </a:rPr>
              <a:t>decrease falsepositive</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results, as cortisol nadir is tightly entrained to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sleep onset. </a:t>
            </a:r>
            <a:r>
              <a:rPr lang="en-GB" sz="1800" b="0" i="0" u="none" strike="noStrike" cap="none">
                <a:solidFill>
                  <a:srgbClr val="FF9900"/>
                </a:solidFill>
                <a:latin typeface="Lato"/>
                <a:ea typeface="Lato"/>
                <a:cs typeface="Lato"/>
                <a:sym typeface="Lato"/>
              </a:rPr>
              <a:t>Liquid chromatography tandem mass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spectrometry can detect both cortisol and cortisone,</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thereby identifying contamination from topical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hydrocortisone preparations, which typically do not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contain cortisone. Thus, </a:t>
            </a:r>
            <a:r>
              <a:rPr lang="en-GB" sz="1800" b="0" i="0" u="none" strike="noStrike" cap="none">
                <a:solidFill>
                  <a:srgbClr val="FF9900"/>
                </a:solidFill>
                <a:latin typeface="Lato"/>
                <a:ea typeface="Lato"/>
                <a:cs typeface="Lato"/>
                <a:sym typeface="Lato"/>
              </a:rPr>
              <a:t>specificity is higher</a:t>
            </a:r>
            <a:r>
              <a:rPr lang="en-GB" sz="1800" b="0" i="0" u="none" strike="noStrike" cap="none">
                <a:solidFill>
                  <a:srgbClr val="000000"/>
                </a:solidFill>
                <a:latin typeface="Lato"/>
                <a:ea typeface="Lato"/>
                <a:cs typeface="Lato"/>
                <a:sym typeface="Lato"/>
              </a:rPr>
              <a:t> when using </a:t>
            </a:r>
            <a:endParaRPr sz="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mass spectrometry while i</a:t>
            </a:r>
            <a:r>
              <a:rPr lang="en-GB" sz="1800" b="0" i="0" u="none" strike="noStrike" cap="none">
                <a:solidFill>
                  <a:srgbClr val="FF9900"/>
                </a:solidFill>
                <a:latin typeface="Lato"/>
                <a:ea typeface="Lato"/>
                <a:cs typeface="Lato"/>
                <a:sym typeface="Lato"/>
              </a:rPr>
              <a:t>mmunoassay</a:t>
            </a:r>
            <a:r>
              <a:rPr lang="en-GB" sz="1800" b="0" i="0" u="none" strike="noStrike" cap="none">
                <a:solidFill>
                  <a:srgbClr val="000000"/>
                </a:solidFill>
                <a:latin typeface="Lato"/>
                <a:ea typeface="Lato"/>
                <a:cs typeface="Lato"/>
                <a:sym typeface="Lato"/>
              </a:rPr>
              <a:t> has higher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sensitivity</a:t>
            </a:r>
            <a:r>
              <a:rPr lang="en-GB" sz="1800" b="0" i="0" u="none" strike="noStrike" cap="none">
                <a:solidFill>
                  <a:srgbClr val="000000"/>
                </a:solidFill>
                <a:latin typeface="Lato"/>
                <a:ea typeface="Lato"/>
                <a:cs typeface="Lato"/>
                <a:sym typeface="Lato"/>
              </a:rPr>
              <a:t> for Cushing’s syndrome.</a:t>
            </a:r>
            <a:endParaRPr sz="1800" b="0" i="0" u="none" strike="noStrike" cap="none">
              <a:solidFill>
                <a:srgbClr val="000000"/>
              </a:solidFill>
              <a:latin typeface="Lato"/>
              <a:ea typeface="Lato"/>
              <a:cs typeface="Lato"/>
              <a:sym typeface="Lato"/>
            </a:endParaRPr>
          </a:p>
        </p:txBody>
      </p:sp>
      <p:sp>
        <p:nvSpPr>
          <p:cNvPr id="202" name="Google Shape;202;g60cd301d791391dd_0"/>
          <p:cNvSpPr txBox="1"/>
          <p:nvPr/>
        </p:nvSpPr>
        <p:spPr>
          <a:xfrm>
            <a:off x="6724725" y="3885900"/>
            <a:ext cx="2018700" cy="106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999999"/>
                </a:solidFill>
                <a:latin typeface="Lato"/>
                <a:ea typeface="Lato"/>
                <a:cs typeface="Lato"/>
                <a:sym typeface="Lato"/>
              </a:rPr>
              <a:t>Petersenn S. Biochemical diagnosis of Cushing's disease: Screening and confirmatory testing. Best Pract Res Clin Endocrinol Metab. 2021 Jan;35(1):101519. doi: 10.1016/j.beem.2021.101519. Epub 2021 Mar 15. PMID: 33757676.</a:t>
            </a:r>
            <a:endParaRPr sz="800">
              <a:solidFill>
                <a:srgbClr val="999999"/>
              </a:solidFill>
              <a:latin typeface="Lato"/>
              <a:ea typeface="Lato"/>
              <a:cs typeface="Lato"/>
              <a:sym typeface="Lato"/>
            </a:endParaRPr>
          </a:p>
        </p:txBody>
      </p:sp>
      <p:pic>
        <p:nvPicPr>
          <p:cNvPr id="203" name="Google Shape;203;g60cd301d791391dd_0"/>
          <p:cNvPicPr preferRelativeResize="0"/>
          <p:nvPr/>
        </p:nvPicPr>
        <p:blipFill>
          <a:blip r:embed="rId3">
            <a:alphaModFix/>
          </a:blip>
          <a:stretch>
            <a:fillRect/>
          </a:stretch>
        </p:blipFill>
        <p:spPr>
          <a:xfrm>
            <a:off x="1292300" y="68575"/>
            <a:ext cx="6881901" cy="2297393"/>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83659" y="66093"/>
            <a:ext cx="79149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9900"/>
                </a:solidFill>
                <a:latin typeface="Lato"/>
                <a:ea typeface="Lato"/>
                <a:cs typeface="Lato"/>
                <a:sym typeface="Lato"/>
              </a:rPr>
              <a:t>LNSC:</a:t>
            </a:r>
            <a:endParaRPr sz="2400" b="0" i="0" u="none" strike="noStrike" cap="none">
              <a:solidFill>
                <a:srgbClr val="FF9900"/>
              </a:solidFill>
              <a:latin typeface="Lato"/>
              <a:ea typeface="Lato"/>
              <a:cs typeface="Lato"/>
              <a:sym typeface="Lato"/>
            </a:endParaRPr>
          </a:p>
        </p:txBody>
      </p:sp>
      <p:sp>
        <p:nvSpPr>
          <p:cNvPr id="209" name="Google Shape;209;p6"/>
          <p:cNvSpPr txBox="1"/>
          <p:nvPr/>
        </p:nvSpPr>
        <p:spPr>
          <a:xfrm>
            <a:off x="390975" y="984325"/>
            <a:ext cx="7524000" cy="2416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FF9900"/>
              </a:buClr>
              <a:buSzPts val="1800"/>
              <a:buFont typeface="Arial"/>
              <a:buChar char="●"/>
            </a:pPr>
            <a:r>
              <a:rPr lang="en-GB" sz="1800" b="0" i="0" u="none" strike="noStrike" cap="none">
                <a:solidFill>
                  <a:srgbClr val="FF9900"/>
                </a:solidFill>
                <a:latin typeface="Arial"/>
                <a:ea typeface="Arial"/>
                <a:cs typeface="Arial"/>
                <a:sym typeface="Arial"/>
              </a:rPr>
              <a:t>Multiple, periodic, </a:t>
            </a:r>
            <a:endParaRPr sz="1800" b="0" i="0" u="none" strike="noStrike" cap="none">
              <a:solidFill>
                <a:srgbClr val="FF99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FF9900"/>
                </a:solidFill>
                <a:latin typeface="Arial"/>
                <a:ea typeface="Arial"/>
                <a:cs typeface="Arial"/>
                <a:sym typeface="Arial"/>
              </a:rPr>
              <a:t>sequential LNSC tests</a:t>
            </a:r>
            <a:r>
              <a:rPr lang="en-GB" sz="1800" b="0" i="0" u="none" strike="noStrike" cap="none">
                <a:solidFill>
                  <a:srgbClr val="000000"/>
                </a:solidFill>
                <a:latin typeface="Arial"/>
                <a:ea typeface="Arial"/>
                <a:cs typeface="Arial"/>
                <a:sym typeface="Arial"/>
              </a:rPr>
              <a:t> are particularly useful for the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longitudinal surveillance needed in distinguishing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patients with </a:t>
            </a:r>
            <a:r>
              <a:rPr lang="en-GB" sz="1800" b="0" i="0" u="none" strike="noStrike" cap="none">
                <a:solidFill>
                  <a:srgbClr val="FF9900"/>
                </a:solidFill>
                <a:latin typeface="Arial"/>
                <a:ea typeface="Arial"/>
                <a:cs typeface="Arial"/>
                <a:sym typeface="Arial"/>
              </a:rPr>
              <a:t>cyclic Cushing’s syndrome</a:t>
            </a:r>
            <a:r>
              <a:rPr lang="en-GB" sz="1800" b="0" i="0" u="none" strike="noStrike" cap="none">
                <a:solidFill>
                  <a:srgbClr val="000000"/>
                </a:solidFill>
                <a:latin typeface="Arial"/>
                <a:ea typeface="Arial"/>
                <a:cs typeface="Arial"/>
                <a:sym typeface="Arial"/>
              </a:rPr>
              <a:t> who exhibit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weeks to months of normal cortisol secretion interspersed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with episodes of cortisol excess. By contrast, LNSC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FF9900"/>
                </a:solidFill>
                <a:latin typeface="Arial"/>
                <a:ea typeface="Arial"/>
                <a:cs typeface="Arial"/>
                <a:sym typeface="Arial"/>
              </a:rPr>
              <a:t>should not be done</a:t>
            </a:r>
            <a:r>
              <a:rPr lang="en-GB" sz="1800" b="0" i="0" u="none" strike="noStrike" cap="none">
                <a:solidFill>
                  <a:srgbClr val="000000"/>
                </a:solidFill>
                <a:latin typeface="Arial"/>
                <a:ea typeface="Arial"/>
                <a:cs typeface="Arial"/>
                <a:sym typeface="Arial"/>
              </a:rPr>
              <a:t> in patients with </a:t>
            </a:r>
            <a:r>
              <a:rPr lang="en-GB" sz="1800" b="0" i="0" u="none" strike="noStrike" cap="none">
                <a:solidFill>
                  <a:srgbClr val="FF9900"/>
                </a:solidFill>
                <a:latin typeface="Arial"/>
                <a:ea typeface="Arial"/>
                <a:cs typeface="Arial"/>
                <a:sym typeface="Arial"/>
              </a:rPr>
              <a:t>disruption of the </a:t>
            </a:r>
            <a:endParaRPr sz="1800" b="0" i="0" u="none" strike="noStrike" cap="none">
              <a:solidFill>
                <a:srgbClr val="FF9900"/>
              </a:solidFill>
              <a:latin typeface="Arial"/>
              <a:ea typeface="Arial"/>
              <a:cs typeface="Arial"/>
              <a:sym typeface="Arial"/>
            </a:endParaRPr>
          </a:p>
          <a:p>
            <a:pPr marL="457200" marR="0" lvl="0" indent="-342900" algn="l" rtl="0">
              <a:lnSpc>
                <a:spcPct val="100000"/>
              </a:lnSpc>
              <a:spcBef>
                <a:spcPts val="0"/>
              </a:spcBef>
              <a:spcAft>
                <a:spcPts val="0"/>
              </a:spcAft>
              <a:buClr>
                <a:srgbClr val="FF9900"/>
              </a:buClr>
              <a:buSzPts val="1800"/>
              <a:buFont typeface="Arial"/>
              <a:buChar char="●"/>
            </a:pPr>
            <a:r>
              <a:rPr lang="en-GB" sz="1800" b="0" i="0" u="none" strike="noStrike" cap="none">
                <a:solidFill>
                  <a:srgbClr val="FF9900"/>
                </a:solidFill>
                <a:latin typeface="Arial"/>
                <a:ea typeface="Arial"/>
                <a:cs typeface="Arial"/>
                <a:sym typeface="Arial"/>
              </a:rPr>
              <a:t>normal day and night cycle, such as night-shift worker</a:t>
            </a:r>
            <a:endParaRPr sz="1800" b="0" i="0" u="none" strike="noStrike" cap="none">
              <a:solidFill>
                <a:srgbClr val="FF9900"/>
              </a:solidFill>
              <a:latin typeface="Arial"/>
              <a:ea typeface="Arial"/>
              <a:cs typeface="Arial"/>
              <a:sym typeface="Arial"/>
            </a:endParaRPr>
          </a:p>
        </p:txBody>
      </p:sp>
      <p:sp>
        <p:nvSpPr>
          <p:cNvPr id="210" name="Google Shape;210;p6"/>
          <p:cNvSpPr txBox="1"/>
          <p:nvPr/>
        </p:nvSpPr>
        <p:spPr>
          <a:xfrm>
            <a:off x="5502675" y="3571850"/>
            <a:ext cx="3000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rgbClr val="666666"/>
                </a:solidFill>
              </a:rPr>
              <a:t>Petersenn S. Biochemical diagnosis of Cushing's disease: Screening and confirmatory testing. Best Pract Res Clin Endocrinol Metab. 2021 Jan;35(1):101519. doi: 10.1016/j.beem.2021.101519. Epub 2021 Mar 15. PMID: 33757676.</a:t>
            </a:r>
            <a:endParaRPr sz="1000">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p:nvPr/>
        </p:nvSpPr>
        <p:spPr>
          <a:xfrm>
            <a:off x="194687" y="136478"/>
            <a:ext cx="7315200" cy="473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9900"/>
                </a:solidFill>
                <a:latin typeface="Lato"/>
                <a:ea typeface="Lato"/>
                <a:cs typeface="Lato"/>
                <a:sym typeface="Lato"/>
              </a:rPr>
              <a:t>Overnight 1-mg DST </a:t>
            </a:r>
            <a:endParaRPr sz="2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In healthy individuals, a supraphysiological dexamethasone</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dose inhibits vasopressin and ACTH secretion,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thereby decreasing cortisol concentrations. Thus, a serum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cortisol concentration of less than </a:t>
            </a:r>
            <a:r>
              <a:rPr lang="en-GB" sz="1800" b="0" i="0" u="none" strike="noStrike" cap="none">
                <a:solidFill>
                  <a:srgbClr val="FF9900"/>
                </a:solidFill>
                <a:latin typeface="Lato"/>
                <a:ea typeface="Lato"/>
                <a:cs typeface="Lato"/>
                <a:sym typeface="Lato"/>
              </a:rPr>
              <a:t>1·8 µg/dL (50 nmol/L) </a:t>
            </a:r>
            <a:endParaRPr sz="18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at 0800 h in the morning after 1 mg dexamethasone given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between 2300 h and midnight is considered to be a normal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response.</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Lato"/>
                <a:ea typeface="Lato"/>
                <a:cs typeface="Lato"/>
                <a:sym typeface="Lato"/>
              </a:rPr>
              <a:t>A negative result strongly predicts absence of </a:t>
            </a:r>
            <a:endParaRPr sz="18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Lato"/>
                <a:ea typeface="Lato"/>
                <a:cs typeface="Lato"/>
                <a:sym typeface="Lato"/>
              </a:rPr>
              <a:t>Cushing’s syndrome. </a:t>
            </a:r>
            <a:r>
              <a:rPr lang="en-GB" sz="1800" b="0" i="0" u="none" strike="noStrike" cap="none">
                <a:solidFill>
                  <a:srgbClr val="FF9900"/>
                </a:solidFill>
                <a:latin typeface="Lato"/>
                <a:ea typeface="Lato"/>
                <a:cs typeface="Lato"/>
                <a:sym typeface="Lato"/>
              </a:rPr>
              <a:t>At higher cutoff points</a:t>
            </a:r>
            <a:r>
              <a:rPr lang="en-GB" sz="1800" b="0" i="0" u="none" strike="noStrike" cap="none">
                <a:solidFill>
                  <a:srgbClr val="000000"/>
                </a:solidFill>
                <a:latin typeface="Lato"/>
                <a:ea typeface="Lato"/>
                <a:cs typeface="Lato"/>
                <a:sym typeface="Lato"/>
              </a:rPr>
              <a:t> (eg, 5 µg/dL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[138 nmol/L]), DST </a:t>
            </a:r>
            <a:r>
              <a:rPr lang="en-GB" sz="1800" b="0" i="0" u="none" strike="noStrike" cap="none">
                <a:solidFill>
                  <a:srgbClr val="FF9900"/>
                </a:solidFill>
                <a:latin typeface="Lato"/>
                <a:ea typeface="Lato"/>
                <a:cs typeface="Lato"/>
                <a:sym typeface="Lato"/>
              </a:rPr>
              <a:t>sensitivity is reduced.</a:t>
            </a:r>
            <a:r>
              <a:rPr lang="en-GB" sz="1800" b="0" i="0" u="none" strike="noStrike" cap="none">
                <a:solidFill>
                  <a:srgbClr val="000000"/>
                </a:solidFill>
                <a:latin typeface="Lato"/>
                <a:ea typeface="Lato"/>
                <a:cs typeface="Lato"/>
                <a:sym typeface="Lato"/>
              </a:rPr>
              <a:t> Cortisol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concentrations of less </a:t>
            </a:r>
            <a:r>
              <a:rPr lang="en-GB" sz="1800" b="0" i="0" u="none" strike="noStrike" cap="none">
                <a:solidFill>
                  <a:srgbClr val="FF9900"/>
                </a:solidFill>
                <a:latin typeface="Lato"/>
                <a:ea typeface="Lato"/>
                <a:cs typeface="Lato"/>
                <a:sym typeface="Lato"/>
              </a:rPr>
              <a:t>than 1·8 µg/dL excludes</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dysregulated cortisol production from an </a:t>
            </a:r>
            <a:r>
              <a:rPr lang="en-GB" sz="1800" b="0" i="0" u="none" strike="noStrike" cap="none">
                <a:solidFill>
                  <a:srgbClr val="FF9900"/>
                </a:solidFill>
                <a:latin typeface="Lato"/>
                <a:ea typeface="Lato"/>
                <a:cs typeface="Lato"/>
                <a:sym typeface="Lato"/>
              </a:rPr>
              <a:t>adrenal</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9900"/>
                </a:solidFill>
                <a:latin typeface="Lato"/>
                <a:ea typeface="Lato"/>
                <a:cs typeface="Lato"/>
                <a:sym typeface="Lato"/>
              </a:rPr>
              <a:t>incidentaloma;</a:t>
            </a:r>
            <a:r>
              <a:rPr lang="en-GB" sz="1800" b="0" i="0" u="none" strike="noStrike" cap="none">
                <a:solidFill>
                  <a:srgbClr val="000000"/>
                </a:solidFill>
                <a:latin typeface="Lato"/>
                <a:ea typeface="Lato"/>
                <a:cs typeface="Lato"/>
                <a:sym typeface="Lato"/>
              </a:rPr>
              <a:t>in this setting, </a:t>
            </a:r>
            <a:r>
              <a:rPr lang="en-GB" sz="1800" b="0" i="0" u="none" strike="noStrike" cap="none">
                <a:solidFill>
                  <a:srgbClr val="FF9900"/>
                </a:solidFill>
                <a:latin typeface="Lato"/>
                <a:ea typeface="Lato"/>
                <a:cs typeface="Lato"/>
                <a:sym typeface="Lato"/>
              </a:rPr>
              <a:t>values higher than 5 µg/dL</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generally identify patients with dysregulated cortisol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secretion from </a:t>
            </a:r>
            <a:r>
              <a:rPr lang="en-GB" sz="1800" b="0" i="0" u="none" strike="noStrike" cap="none">
                <a:solidFill>
                  <a:srgbClr val="FF9900"/>
                </a:solidFill>
                <a:latin typeface="Lato"/>
                <a:ea typeface="Lato"/>
                <a:cs typeface="Lato"/>
                <a:sym typeface="Lato"/>
              </a:rPr>
              <a:t>an incidentaloma with overt Cushing</a:t>
            </a:r>
            <a:endParaRPr sz="1800" b="0" i="0" u="none" strike="noStrike" cap="none">
              <a:solidFill>
                <a:srgbClr val="FF9900"/>
              </a:solidFill>
              <a:latin typeface="Lato"/>
              <a:ea typeface="Lato"/>
              <a:cs typeface="Lato"/>
              <a:sym typeface="Lato"/>
            </a:endParaRPr>
          </a:p>
        </p:txBody>
      </p:sp>
      <p:sp>
        <p:nvSpPr>
          <p:cNvPr id="216" name="Google Shape;216;p7"/>
          <p:cNvSpPr txBox="1"/>
          <p:nvPr/>
        </p:nvSpPr>
        <p:spPr>
          <a:xfrm>
            <a:off x="917090" y="1101202"/>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p7"/>
          <p:cNvSpPr txBox="1"/>
          <p:nvPr/>
        </p:nvSpPr>
        <p:spPr>
          <a:xfrm>
            <a:off x="6960200" y="2967300"/>
            <a:ext cx="18417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GB" sz="1000">
                <a:solidFill>
                  <a:srgbClr val="666666"/>
                </a:solidFill>
              </a:rPr>
              <a:t>Petersenn S. Biochemical diagnosis of Cushing's disease: Screening and confirmatory testing. Best Pract Res Clin Endocrinol Metab. 2021 Jan;35(1):101519. doi: 10.1016/j.beem.2021.101519. Epub 2021 Mar 15. PMID: 33757676.</a:t>
            </a:r>
            <a:endParaRPr>
              <a:latin typeface="Lato"/>
              <a:ea typeface="Lato"/>
              <a:cs typeface="Lato"/>
              <a:sym typeface="Lato"/>
            </a:endParaRPr>
          </a:p>
        </p:txBody>
      </p:sp>
      <p:sp>
        <p:nvSpPr>
          <p:cNvPr id="218" name="Google Shape;218;p7"/>
          <p:cNvSpPr txBox="1"/>
          <p:nvPr/>
        </p:nvSpPr>
        <p:spPr>
          <a:xfrm>
            <a:off x="6960200" y="366750"/>
            <a:ext cx="1621500" cy="220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999999"/>
                </a:solidFill>
                <a:latin typeface="Lato"/>
                <a:ea typeface="Lato"/>
                <a:cs typeface="Lato"/>
                <a:sym typeface="Lato"/>
              </a:rPr>
              <a:t>Miguel Debono, Mike Bradburn, Matthew Bull, Barney Harrison, Richard J. Ross, John Newell-Price, Cortisol as a Marker for Increased Mortality in Patients with Incidental Adrenocortical Adenomas, The Journal of Clinical Endocrinology &amp; Metabolism, Volume 99, Issue 12, December 2014, Pages 4462–4470, https://doi.org/10.1210/jc.2014-3007</a:t>
            </a:r>
            <a:endParaRPr sz="900">
              <a:solidFill>
                <a:srgbClr val="999999"/>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p:nvPr/>
        </p:nvSpPr>
        <p:spPr>
          <a:xfrm>
            <a:off x="376649" y="250170"/>
            <a:ext cx="73152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9900"/>
                </a:solidFill>
                <a:latin typeface="Lato"/>
                <a:ea typeface="Lato"/>
                <a:cs typeface="Lato"/>
                <a:sym typeface="Lato"/>
              </a:rPr>
              <a:t>overnight false-positive </a:t>
            </a:r>
            <a:endParaRPr sz="2400" b="0" i="0" u="none" strike="noStrike" cap="none">
              <a:solidFill>
                <a:srgbClr val="FF9900"/>
              </a:solidFill>
              <a:latin typeface="Lato"/>
              <a:ea typeface="Lato"/>
              <a:cs typeface="Lato"/>
              <a:sym typeface="Lato"/>
            </a:endParaRPr>
          </a:p>
        </p:txBody>
      </p:sp>
      <p:sp>
        <p:nvSpPr>
          <p:cNvPr id="224" name="Google Shape;224;p8"/>
          <p:cNvSpPr txBox="1"/>
          <p:nvPr/>
        </p:nvSpPr>
        <p:spPr>
          <a:xfrm>
            <a:off x="376651" y="1166161"/>
            <a:ext cx="8390700" cy="2677626"/>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000000"/>
                </a:solidFill>
                <a:latin typeface="Arial"/>
                <a:ea typeface="Arial"/>
                <a:cs typeface="Arial"/>
                <a:sym typeface="Arial"/>
              </a:rPr>
              <a:t>False positive results might be seen with rapid </a:t>
            </a:r>
            <a:r>
              <a:rPr lang="en-GB" sz="1800" b="0" i="0" u="none" strike="noStrike" cap="none" dirty="0" smtClean="0">
                <a:solidFill>
                  <a:srgbClr val="000000"/>
                </a:solidFill>
                <a:latin typeface="Arial"/>
                <a:ea typeface="Arial"/>
                <a:cs typeface="Arial"/>
                <a:sym typeface="Arial"/>
              </a:rPr>
              <a:t>absorption </a:t>
            </a:r>
            <a:r>
              <a:rPr lang="en-GB" sz="1800" b="0" i="0" u="none" strike="noStrike" cap="none" dirty="0">
                <a:solidFill>
                  <a:srgbClr val="000000"/>
                </a:solidFill>
                <a:latin typeface="Arial"/>
                <a:ea typeface="Arial"/>
                <a:cs typeface="Arial"/>
                <a:sym typeface="Arial"/>
              </a:rPr>
              <a:t>or </a:t>
            </a:r>
            <a:r>
              <a:rPr lang="en-GB" sz="1800" b="0" i="0" u="none" strike="noStrike" cap="none" dirty="0" err="1">
                <a:solidFill>
                  <a:srgbClr val="000000"/>
                </a:solidFill>
                <a:latin typeface="Arial"/>
                <a:ea typeface="Arial"/>
                <a:cs typeface="Arial"/>
                <a:sym typeface="Arial"/>
              </a:rPr>
              <a:t>malabsorption</a:t>
            </a:r>
            <a:r>
              <a:rPr lang="en-GB" sz="1800" b="0" i="0" u="none" strike="noStrike" cap="none" dirty="0">
                <a:solidFill>
                  <a:srgbClr val="000000"/>
                </a:solidFill>
                <a:latin typeface="Arial"/>
                <a:ea typeface="Arial"/>
                <a:cs typeface="Arial"/>
                <a:sym typeface="Arial"/>
              </a:rPr>
              <a:t> of dexamethasone due to </a:t>
            </a:r>
            <a:r>
              <a:rPr lang="en-GB" sz="1800" b="0" i="0" u="none" strike="noStrike" cap="none" dirty="0" smtClean="0">
                <a:solidFill>
                  <a:srgbClr val="FF9900"/>
                </a:solidFill>
                <a:latin typeface="Arial"/>
                <a:ea typeface="Arial"/>
                <a:cs typeface="Arial"/>
                <a:sym typeface="Arial"/>
              </a:rPr>
              <a:t>increased </a:t>
            </a:r>
            <a:r>
              <a:rPr lang="en-GB" sz="1800" b="0" i="0" u="none" strike="noStrike" cap="none" dirty="0">
                <a:solidFill>
                  <a:srgbClr val="FF9900"/>
                </a:solidFill>
                <a:latin typeface="Arial"/>
                <a:ea typeface="Arial"/>
                <a:cs typeface="Arial"/>
                <a:sym typeface="Arial"/>
              </a:rPr>
              <a:t>gut transit time, chronic diarrhoea, or coeliac </a:t>
            </a:r>
            <a:r>
              <a:rPr lang="en-GB" sz="1800" b="0" i="0" u="none" strike="noStrike" cap="none" dirty="0" smtClean="0">
                <a:solidFill>
                  <a:srgbClr val="FF9900"/>
                </a:solidFill>
                <a:latin typeface="Arial"/>
                <a:ea typeface="Arial"/>
                <a:cs typeface="Arial"/>
                <a:sym typeface="Arial"/>
              </a:rPr>
              <a:t>disease</a:t>
            </a:r>
            <a:r>
              <a:rPr lang="en-GB" sz="1800" b="0" i="0" u="none" strike="noStrike" cap="none" dirty="0">
                <a:solidFill>
                  <a:srgbClr val="FF9900"/>
                </a:solidFill>
                <a:latin typeface="Arial"/>
                <a:ea typeface="Arial"/>
                <a:cs typeface="Arial"/>
                <a:sym typeface="Arial"/>
              </a:rPr>
              <a:t>; from concomitant treatment with CYP3A4 </a:t>
            </a:r>
            <a:r>
              <a:rPr lang="en-GB" sz="1800" b="0" i="0" u="none" strike="noStrike" cap="none" dirty="0" smtClean="0">
                <a:solidFill>
                  <a:srgbClr val="FF9900"/>
                </a:solidFill>
                <a:latin typeface="Arial"/>
                <a:ea typeface="Arial"/>
                <a:cs typeface="Arial"/>
                <a:sym typeface="Arial"/>
              </a:rPr>
              <a:t>inducers </a:t>
            </a:r>
            <a:r>
              <a:rPr lang="en-GB" sz="1800" b="0" i="0" u="none" strike="noStrike" cap="none" dirty="0">
                <a:solidFill>
                  <a:srgbClr val="FF9900"/>
                </a:solidFill>
                <a:latin typeface="Arial"/>
                <a:ea typeface="Arial"/>
                <a:cs typeface="Arial"/>
                <a:sym typeface="Arial"/>
              </a:rPr>
              <a:t>(</a:t>
            </a:r>
            <a:r>
              <a:rPr lang="en-GB" sz="1800" b="0" i="0" u="none" strike="noStrike" cap="none" dirty="0" err="1">
                <a:solidFill>
                  <a:srgbClr val="FF9900"/>
                </a:solidFill>
                <a:latin typeface="Arial"/>
                <a:ea typeface="Arial"/>
                <a:cs typeface="Arial"/>
                <a:sym typeface="Arial"/>
              </a:rPr>
              <a:t>eg</a:t>
            </a:r>
            <a:r>
              <a:rPr lang="en-GB" sz="1800" b="0" i="0" u="none" strike="noStrike" cap="none" dirty="0">
                <a:solidFill>
                  <a:srgbClr val="FF9900"/>
                </a:solidFill>
                <a:latin typeface="Arial"/>
                <a:ea typeface="Arial"/>
                <a:cs typeface="Arial"/>
                <a:sym typeface="Arial"/>
              </a:rPr>
              <a:t>, phenobarbital, carbamazepine</a:t>
            </a:r>
            <a:r>
              <a:rPr lang="en-GB" sz="1800" b="0" i="0" u="none" strike="noStrike" cap="none" dirty="0" smtClean="0">
                <a:solidFill>
                  <a:srgbClr val="FF9900"/>
                </a:solidFill>
                <a:latin typeface="Arial"/>
                <a:ea typeface="Arial"/>
                <a:cs typeface="Arial"/>
                <a:sym typeface="Arial"/>
              </a:rPr>
              <a:t>, </a:t>
            </a:r>
            <a:r>
              <a:rPr lang="en-GB" sz="1800" b="0" i="0" u="none" strike="noStrike" cap="none" dirty="0">
                <a:solidFill>
                  <a:srgbClr val="FF9900"/>
                </a:solidFill>
                <a:latin typeface="Arial"/>
                <a:ea typeface="Arial"/>
                <a:cs typeface="Arial"/>
                <a:sym typeface="Arial"/>
              </a:rPr>
              <a:t>and from increased corticosteroid-binding globulin </a:t>
            </a:r>
            <a:r>
              <a:rPr lang="en-GB" sz="1800" b="0" i="0" u="none" strike="noStrike" cap="none" dirty="0" smtClean="0">
                <a:solidFill>
                  <a:srgbClr val="FF9900"/>
                </a:solidFill>
                <a:latin typeface="Arial"/>
                <a:ea typeface="Arial"/>
                <a:cs typeface="Arial"/>
                <a:sym typeface="Arial"/>
              </a:rPr>
              <a:t>(</a:t>
            </a:r>
            <a:r>
              <a:rPr lang="en-GB" sz="1800" b="0" i="0" u="none" strike="noStrike" cap="none" dirty="0">
                <a:solidFill>
                  <a:srgbClr val="FF9900"/>
                </a:solidFill>
                <a:latin typeface="Arial"/>
                <a:ea typeface="Arial"/>
                <a:cs typeface="Arial"/>
                <a:sym typeface="Arial"/>
              </a:rPr>
              <a:t>CBG) concentrations caused </a:t>
            </a:r>
            <a:r>
              <a:rPr lang="en-GB" sz="1800" b="0" i="0" u="none" strike="noStrike" cap="none" dirty="0">
                <a:solidFill>
                  <a:srgbClr val="FF0000"/>
                </a:solidFill>
                <a:latin typeface="Arial"/>
                <a:ea typeface="Arial"/>
                <a:cs typeface="Arial"/>
                <a:sym typeface="Arial"/>
              </a:rPr>
              <a:t>by oral</a:t>
            </a:r>
            <a:r>
              <a:rPr lang="en-GB" sz="1800" b="0" i="0" u="none" strike="noStrike" cap="none" dirty="0">
                <a:solidFill>
                  <a:srgbClr val="FF9900"/>
                </a:solidFill>
                <a:latin typeface="Arial"/>
                <a:ea typeface="Arial"/>
                <a:cs typeface="Arial"/>
                <a:sym typeface="Arial"/>
              </a:rPr>
              <a:t> oestrogens, </a:t>
            </a:r>
            <a:r>
              <a:rPr lang="en-GB" sz="1800" b="0" i="0" u="none" strike="noStrike" cap="none" dirty="0" smtClean="0">
                <a:solidFill>
                  <a:srgbClr val="FF9900"/>
                </a:solidFill>
                <a:latin typeface="Arial"/>
                <a:ea typeface="Arial"/>
                <a:cs typeface="Arial"/>
                <a:sym typeface="Arial"/>
              </a:rPr>
              <a:t>pregnancy</a:t>
            </a:r>
            <a:r>
              <a:rPr lang="en-GB" sz="1800" b="0" i="0" u="none" strike="noStrike" cap="none" dirty="0">
                <a:solidFill>
                  <a:srgbClr val="FF9900"/>
                </a:solidFill>
                <a:latin typeface="Arial"/>
                <a:ea typeface="Arial"/>
                <a:cs typeface="Arial"/>
                <a:sym typeface="Arial"/>
              </a:rPr>
              <a:t>, or chronic active hepatitis, which can increase </a:t>
            </a:r>
            <a:r>
              <a:rPr lang="en-GB" sz="1800" b="0" i="0" u="none" strike="noStrike" cap="none" dirty="0" smtClean="0">
                <a:solidFill>
                  <a:srgbClr val="FF9900"/>
                </a:solidFill>
                <a:latin typeface="Arial"/>
                <a:ea typeface="Arial"/>
                <a:cs typeface="Arial"/>
                <a:sym typeface="Arial"/>
              </a:rPr>
              <a:t>total </a:t>
            </a:r>
            <a:r>
              <a:rPr lang="en-GB" sz="1800" b="0" i="0" u="none" strike="noStrike" cap="none" dirty="0">
                <a:solidFill>
                  <a:srgbClr val="FF9900"/>
                </a:solidFill>
                <a:latin typeface="Arial"/>
                <a:ea typeface="Arial"/>
                <a:cs typeface="Arial"/>
                <a:sym typeface="Arial"/>
              </a:rPr>
              <a:t>cortisol concentrations</a:t>
            </a:r>
            <a:r>
              <a:rPr lang="en-GB" sz="1800" b="0" i="0" u="none" strike="noStrike" cap="none" dirty="0">
                <a:solidFill>
                  <a:srgbClr val="000000"/>
                </a:solidFill>
                <a:latin typeface="Arial"/>
                <a:ea typeface="Arial"/>
                <a:cs typeface="Arial"/>
                <a:sym typeface="Arial"/>
              </a:rPr>
              <a:t>.</a:t>
            </a:r>
            <a:r>
              <a:rPr lang="en-GB" sz="1800" b="0" i="0" u="none" strike="noStrike" cap="none" dirty="0">
                <a:solidFill>
                  <a:srgbClr val="FF0000"/>
                </a:solidFill>
                <a:latin typeface="Arial"/>
                <a:ea typeface="Arial"/>
                <a:cs typeface="Arial"/>
                <a:sym typeface="Arial"/>
              </a:rPr>
              <a:t> Measuring dexamethasone </a:t>
            </a:r>
            <a:r>
              <a:rPr lang="en-GB" sz="1800" b="0" i="0" u="none" strike="noStrike" cap="none" dirty="0" smtClean="0">
                <a:solidFill>
                  <a:srgbClr val="FF0000"/>
                </a:solidFill>
                <a:latin typeface="Arial"/>
                <a:ea typeface="Arial"/>
                <a:cs typeface="Arial"/>
                <a:sym typeface="Arial"/>
              </a:rPr>
              <a:t>concomitantly </a:t>
            </a:r>
            <a:r>
              <a:rPr lang="en-GB" sz="1800" b="0" i="0" u="none" strike="noStrike" cap="none" dirty="0">
                <a:solidFill>
                  <a:srgbClr val="FF0000"/>
                </a:solidFill>
                <a:latin typeface="Arial"/>
                <a:ea typeface="Arial"/>
                <a:cs typeface="Arial"/>
                <a:sym typeface="Arial"/>
              </a:rPr>
              <a:t>with cortisol, using laboratory-specific </a:t>
            </a:r>
            <a:r>
              <a:rPr lang="en-GB" sz="1800" b="0" i="0" u="none" strike="noStrike" cap="none" dirty="0" smtClean="0">
                <a:solidFill>
                  <a:srgbClr val="FF0000"/>
                </a:solidFill>
                <a:latin typeface="Arial"/>
                <a:ea typeface="Arial"/>
                <a:cs typeface="Arial"/>
                <a:sym typeface="Arial"/>
              </a:rPr>
              <a:t>ranges </a:t>
            </a:r>
            <a:r>
              <a:rPr lang="en-GB" sz="1800" b="0" i="0" u="none" strike="noStrike" cap="none" dirty="0">
                <a:solidFill>
                  <a:srgbClr val="FF0000"/>
                </a:solidFill>
                <a:latin typeface="Arial"/>
                <a:ea typeface="Arial"/>
                <a:cs typeface="Arial"/>
                <a:sym typeface="Arial"/>
              </a:rPr>
              <a:t>of expected values, can reduce the risk for </a:t>
            </a:r>
            <a:r>
              <a:rPr lang="en-GB" sz="1800" b="0" i="0" u="none" strike="noStrike" cap="none" dirty="0" smtClean="0">
                <a:solidFill>
                  <a:srgbClr val="FF0000"/>
                </a:solidFill>
                <a:latin typeface="Arial"/>
                <a:ea typeface="Arial"/>
                <a:cs typeface="Arial"/>
                <a:sym typeface="Arial"/>
              </a:rPr>
              <a:t>false-positive </a:t>
            </a:r>
            <a:r>
              <a:rPr lang="en-GB" sz="1800" b="0" i="0" u="none" strike="noStrike" cap="none" dirty="0">
                <a:solidFill>
                  <a:srgbClr val="FF0000"/>
                </a:solidFill>
                <a:latin typeface="Arial"/>
                <a:ea typeface="Arial"/>
                <a:cs typeface="Arial"/>
                <a:sym typeface="Arial"/>
              </a:rPr>
              <a:t>results</a:t>
            </a:r>
            <a:endParaRPr sz="1800" b="0" i="0" u="none" strike="noStrike" cap="none" dirty="0">
              <a:solidFill>
                <a:srgbClr val="000000"/>
              </a:solidFill>
              <a:latin typeface="Arial"/>
              <a:ea typeface="Arial"/>
              <a:cs typeface="Arial"/>
              <a:sym typeface="Arial"/>
            </a:endParaRPr>
          </a:p>
        </p:txBody>
      </p:sp>
      <p:sp>
        <p:nvSpPr>
          <p:cNvPr id="225" name="Google Shape;225;p8"/>
          <p:cNvSpPr txBox="1"/>
          <p:nvPr/>
        </p:nvSpPr>
        <p:spPr>
          <a:xfrm>
            <a:off x="659006" y="4527049"/>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endParaRPr>
              <a:latin typeface="Lato"/>
              <a:ea typeface="Lato"/>
              <a:cs typeface="Lato"/>
              <a:sym typeface="Lato"/>
            </a:endParaRPr>
          </a:p>
        </p:txBody>
      </p:sp>
      <p:sp>
        <p:nvSpPr>
          <p:cNvPr id="226" name="Google Shape;226;p8"/>
          <p:cNvSpPr txBox="1"/>
          <p:nvPr/>
        </p:nvSpPr>
        <p:spPr>
          <a:xfrm>
            <a:off x="658990" y="4527055"/>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999999"/>
                </a:solidFill>
                <a:latin typeface="Lato"/>
                <a:ea typeface="Lato"/>
                <a:cs typeface="Lato"/>
                <a:sym typeface="Lato"/>
              </a:rPr>
              <a:t>Ueland GÅ, Methlie P, Kellmann R, Bjørgaas M, Åsvold BO, Thorstensen K, Kelp O, Thordarson HB, Mellgren G, Løvås K, Husebye ES. Simultaneous assay of cortisol and dexamethasone improved diagnostic accuracy of the dexamethasone suppression test. Eur J Endocrinol. 2017 Jun;176(6):705-713. doi: 10.1530/EJE-17-0078. Epub 2017 Mar 15. PMID: 28298353.</a:t>
            </a:r>
            <a:endParaRPr sz="900">
              <a:solidFill>
                <a:srgbClr val="999999"/>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1194805" y="821685"/>
            <a:ext cx="6331500" cy="154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3700"/>
              <a:t>Consensus on diagnosis and management of Cushing’s </a:t>
            </a:r>
            <a:endParaRPr sz="3700"/>
          </a:p>
          <a:p>
            <a:pPr marL="0" lvl="0" indent="0" algn="l" rtl="0">
              <a:lnSpc>
                <a:spcPct val="100000"/>
              </a:lnSpc>
              <a:spcBef>
                <a:spcPts val="0"/>
              </a:spcBef>
              <a:spcAft>
                <a:spcPts val="0"/>
              </a:spcAft>
              <a:buSzPts val="4800"/>
              <a:buNone/>
            </a:pPr>
            <a:r>
              <a:rPr lang="en-GB" sz="3700"/>
              <a:t>disease: a guideline update</a:t>
            </a:r>
            <a:endParaRPr sz="3700"/>
          </a:p>
        </p:txBody>
      </p:sp>
      <p:sp>
        <p:nvSpPr>
          <p:cNvPr id="79" name="Google Shape;79;p1"/>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1800"/>
              <a:buNone/>
            </a:pPr>
            <a:endParaRPr/>
          </a:p>
        </p:txBody>
      </p:sp>
      <p:sp>
        <p:nvSpPr>
          <p:cNvPr id="80" name="Google Shape;80;p1"/>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1" name="Google Shape;81;p1"/>
          <p:cNvPicPr preferRelativeResize="0"/>
          <p:nvPr/>
        </p:nvPicPr>
        <p:blipFill>
          <a:blip r:embed="rId3">
            <a:alphaModFix/>
          </a:blip>
          <a:stretch>
            <a:fillRect/>
          </a:stretch>
        </p:blipFill>
        <p:spPr>
          <a:xfrm>
            <a:off x="141125" y="183325"/>
            <a:ext cx="8760951" cy="4296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13f93d85c10f45df_4"/>
          <p:cNvPicPr preferRelativeResize="0"/>
          <p:nvPr/>
        </p:nvPicPr>
        <p:blipFill>
          <a:blip r:embed="rId3">
            <a:alphaModFix/>
          </a:blip>
          <a:stretch>
            <a:fillRect/>
          </a:stretch>
        </p:blipFill>
        <p:spPr>
          <a:xfrm>
            <a:off x="152400" y="152400"/>
            <a:ext cx="8839199" cy="3710759"/>
          </a:xfrm>
          <a:prstGeom prst="rect">
            <a:avLst/>
          </a:prstGeom>
          <a:noFill/>
          <a:ln>
            <a:noFill/>
          </a:ln>
        </p:spPr>
      </p:pic>
      <p:sp>
        <p:nvSpPr>
          <p:cNvPr id="232" name="Google Shape;232;g13f93d85c10f45df_4"/>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endParaRPr>
              <a:latin typeface="Lato"/>
              <a:ea typeface="Lato"/>
              <a:cs typeface="Lato"/>
              <a:sym typeface="Lato"/>
            </a:endParaRPr>
          </a:p>
        </p:txBody>
      </p:sp>
      <p:sp>
        <p:nvSpPr>
          <p:cNvPr id="233" name="Google Shape;233;g13f93d85c10f45df_4"/>
          <p:cNvSpPr txBox="1"/>
          <p:nvPr/>
        </p:nvSpPr>
        <p:spPr>
          <a:xfrm>
            <a:off x="514181" y="4292825"/>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GB" sz="900">
                <a:solidFill>
                  <a:srgbClr val="999999"/>
                </a:solidFill>
                <a:latin typeface="Lato"/>
                <a:ea typeface="Lato"/>
                <a:cs typeface="Lato"/>
                <a:sym typeface="Lato"/>
              </a:rPr>
              <a:t>Ueland GÅ, Methlie P, Kellmann R, Bjørgaas M, Åsvold BO, Thorstensen K, Kelp O, Thordarson HB, Mellgren G, Løvås K, Husebye ES. Simultaneous assay of cortisol and dexamethasone improved diagnostic accuracy of the dexamethasone suppression test. Eur J Endocrinol. 2017 Jun;176(6):705-713. doi: 10.1530/EJE-17-0078. Epub 2017 Mar 15. PMID: 28298353.</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9"/>
          <p:cNvSpPr txBox="1"/>
          <p:nvPr/>
        </p:nvSpPr>
        <p:spPr>
          <a:xfrm>
            <a:off x="751975" y="1306174"/>
            <a:ext cx="7481400" cy="2339072"/>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Arial"/>
                <a:ea typeface="Arial"/>
                <a:cs typeface="Arial"/>
                <a:sym typeface="Arial"/>
              </a:rPr>
              <a:t>False-negative results are less </a:t>
            </a:r>
            <a:r>
              <a:rPr lang="en-GB" sz="2000" b="0" i="0" u="none" strike="noStrike" cap="none" dirty="0" smtClean="0">
                <a:solidFill>
                  <a:schemeClr val="dk2"/>
                </a:solidFill>
                <a:latin typeface="Arial"/>
                <a:ea typeface="Arial"/>
                <a:cs typeface="Arial"/>
                <a:sym typeface="Arial"/>
              </a:rPr>
              <a:t>common</a:t>
            </a:r>
            <a:r>
              <a:rPr lang="en-GB" sz="2000" b="0" i="0" u="none" strike="noStrike" cap="none" dirty="0">
                <a:solidFill>
                  <a:schemeClr val="dk2"/>
                </a:solidFill>
                <a:latin typeface="Arial"/>
                <a:ea typeface="Arial"/>
                <a:cs typeface="Arial"/>
                <a:sym typeface="Arial"/>
              </a:rPr>
              <a:t>, typically resulting from inhibition of </a:t>
            </a:r>
            <a:r>
              <a:rPr lang="en-GB" sz="2000" b="0" i="0" u="none" strike="noStrike" cap="none" dirty="0" smtClean="0">
                <a:solidFill>
                  <a:schemeClr val="dk2"/>
                </a:solidFill>
                <a:latin typeface="Arial"/>
                <a:ea typeface="Arial"/>
                <a:cs typeface="Arial"/>
                <a:sym typeface="Arial"/>
              </a:rPr>
              <a:t>dexamethasone metabolism </a:t>
            </a:r>
            <a:r>
              <a:rPr lang="en-GB" sz="2000" b="0" i="0" u="none" strike="noStrike" cap="none" dirty="0">
                <a:solidFill>
                  <a:schemeClr val="dk2"/>
                </a:solidFill>
                <a:latin typeface="Arial"/>
                <a:ea typeface="Arial"/>
                <a:cs typeface="Arial"/>
                <a:sym typeface="Arial"/>
              </a:rPr>
              <a:t>by concomitant medications such as </a:t>
            </a:r>
            <a:r>
              <a:rPr lang="en-GB" sz="2000" b="0" i="0" u="none" strike="noStrike" cap="none" dirty="0" smtClean="0">
                <a:solidFill>
                  <a:schemeClr val="dk1"/>
                </a:solidFill>
                <a:latin typeface="Arial"/>
                <a:ea typeface="Arial"/>
                <a:cs typeface="Arial"/>
                <a:sym typeface="Arial"/>
              </a:rPr>
              <a:t>fluoxetine</a:t>
            </a:r>
            <a:r>
              <a:rPr lang="en-GB" sz="2000" b="0" i="0" u="none" strike="noStrike" cap="none" dirty="0">
                <a:solidFill>
                  <a:schemeClr val="dk1"/>
                </a:solidFill>
                <a:latin typeface="Arial"/>
                <a:ea typeface="Arial"/>
                <a:cs typeface="Arial"/>
                <a:sym typeface="Arial"/>
              </a:rPr>
              <a:t>, cimetidine, or </a:t>
            </a:r>
            <a:r>
              <a:rPr lang="en-GB" sz="2000" b="0" i="0" u="none" strike="noStrike" cap="none" dirty="0" err="1">
                <a:solidFill>
                  <a:schemeClr val="dk1"/>
                </a:solidFill>
                <a:latin typeface="Arial"/>
                <a:ea typeface="Arial"/>
                <a:cs typeface="Arial"/>
                <a:sym typeface="Arial"/>
              </a:rPr>
              <a:t>diltiazem</a:t>
            </a:r>
            <a:r>
              <a:rPr lang="en-GB" sz="2000" b="0" i="0" u="none" strike="noStrike" cap="none" dirty="0">
                <a:solidFill>
                  <a:schemeClr val="dk1"/>
                </a:solidFill>
                <a:latin typeface="Arial"/>
                <a:ea typeface="Arial"/>
                <a:cs typeface="Arial"/>
                <a:sym typeface="Arial"/>
              </a:rPr>
              <a:t>, leading to a higher </a:t>
            </a:r>
            <a:r>
              <a:rPr lang="en-GB" sz="2000" b="0" i="0" u="none" strike="noStrike" cap="none" dirty="0" smtClean="0">
                <a:solidFill>
                  <a:schemeClr val="dk1"/>
                </a:solidFill>
                <a:latin typeface="Arial"/>
                <a:ea typeface="Arial"/>
                <a:cs typeface="Arial"/>
                <a:sym typeface="Arial"/>
              </a:rPr>
              <a:t>biologically </a:t>
            </a:r>
            <a:r>
              <a:rPr lang="en-GB" sz="2000" b="0" i="0" u="none" strike="noStrike" cap="none" dirty="0">
                <a:solidFill>
                  <a:schemeClr val="dk1"/>
                </a:solidFill>
                <a:latin typeface="Arial"/>
                <a:ea typeface="Arial"/>
                <a:cs typeface="Arial"/>
                <a:sym typeface="Arial"/>
              </a:rPr>
              <a:t>available dose. Decreased CBG and albumin </a:t>
            </a:r>
            <a:r>
              <a:rPr lang="en-GB" sz="2000" b="0" i="0" u="none" strike="noStrike" cap="none" dirty="0" smtClean="0">
                <a:solidFill>
                  <a:schemeClr val="dk1"/>
                </a:solidFill>
                <a:latin typeface="Arial"/>
                <a:ea typeface="Arial"/>
                <a:cs typeface="Arial"/>
                <a:sym typeface="Arial"/>
              </a:rPr>
              <a:t>concentrations</a:t>
            </a:r>
            <a:r>
              <a:rPr lang="en-GB" sz="2000" b="0" i="0" u="none" strike="noStrike" cap="none" dirty="0">
                <a:solidFill>
                  <a:schemeClr val="dk1"/>
                </a:solidFill>
                <a:latin typeface="Arial"/>
                <a:ea typeface="Arial"/>
                <a:cs typeface="Arial"/>
                <a:sym typeface="Arial"/>
              </a:rPr>
              <a:t>,</a:t>
            </a:r>
            <a:r>
              <a:rPr lang="en-GB" sz="2000" b="0" i="0" u="none" strike="noStrike" cap="none" dirty="0">
                <a:solidFill>
                  <a:schemeClr val="dk2"/>
                </a:solidFill>
                <a:latin typeface="Arial"/>
                <a:ea typeface="Arial"/>
                <a:cs typeface="Arial"/>
                <a:sym typeface="Arial"/>
              </a:rPr>
              <a:t> which can be noted in patients with </a:t>
            </a:r>
            <a:r>
              <a:rPr lang="en-GB" sz="2000" b="0" i="0" u="none" strike="noStrike" cap="none" dirty="0" smtClean="0">
                <a:solidFill>
                  <a:schemeClr val="dk2"/>
                </a:solidFill>
                <a:latin typeface="Arial"/>
                <a:ea typeface="Arial"/>
                <a:cs typeface="Arial"/>
                <a:sym typeface="Arial"/>
              </a:rPr>
              <a:t>concurrent </a:t>
            </a:r>
            <a:r>
              <a:rPr lang="en-GB" sz="2000" b="0" i="0" u="none" strike="noStrike" cap="none" dirty="0" err="1">
                <a:solidFill>
                  <a:schemeClr val="dk1"/>
                </a:solidFill>
                <a:latin typeface="Arial"/>
                <a:ea typeface="Arial"/>
                <a:cs typeface="Arial"/>
                <a:sym typeface="Arial"/>
              </a:rPr>
              <a:t>nephrotic</a:t>
            </a:r>
            <a:r>
              <a:rPr lang="en-GB" sz="2000" b="0" i="0" u="none" strike="noStrike" cap="none" dirty="0">
                <a:solidFill>
                  <a:schemeClr val="dk1"/>
                </a:solidFill>
                <a:latin typeface="Arial"/>
                <a:ea typeface="Arial"/>
                <a:cs typeface="Arial"/>
                <a:sym typeface="Arial"/>
              </a:rPr>
              <a:t> syndrome</a:t>
            </a:r>
            <a:r>
              <a:rPr lang="en-GB" sz="2000" b="0" i="0" u="none" strike="noStrike" cap="none" dirty="0">
                <a:solidFill>
                  <a:schemeClr val="dk2"/>
                </a:solidFill>
                <a:latin typeface="Arial"/>
                <a:ea typeface="Arial"/>
                <a:cs typeface="Arial"/>
                <a:sym typeface="Arial"/>
              </a:rPr>
              <a:t>, also might produce a </a:t>
            </a:r>
            <a:r>
              <a:rPr lang="en-GB" sz="2000" b="0" i="0" u="none" strike="noStrike" cap="none" dirty="0" smtClean="0">
                <a:solidFill>
                  <a:schemeClr val="dk2"/>
                </a:solidFill>
                <a:latin typeface="Arial"/>
                <a:ea typeface="Arial"/>
                <a:cs typeface="Arial"/>
                <a:sym typeface="Arial"/>
              </a:rPr>
              <a:t>falsely </a:t>
            </a:r>
            <a:r>
              <a:rPr lang="en-GB" sz="2000" b="0" i="0" u="none" strike="noStrike" cap="none" dirty="0">
                <a:solidFill>
                  <a:schemeClr val="dk2"/>
                </a:solidFill>
                <a:latin typeface="Arial"/>
                <a:ea typeface="Arial"/>
                <a:cs typeface="Arial"/>
                <a:sym typeface="Arial"/>
              </a:rPr>
              <a:t>low value.</a:t>
            </a:r>
            <a:endParaRPr sz="2000" b="0" i="0" u="none" strike="noStrike" cap="none" dirty="0">
              <a:solidFill>
                <a:srgbClr val="000000"/>
              </a:solidFill>
              <a:latin typeface="Lato"/>
              <a:ea typeface="Lato"/>
              <a:cs typeface="Lato"/>
              <a:sym typeface="Lato"/>
            </a:endParaRPr>
          </a:p>
        </p:txBody>
      </p:sp>
      <p:sp>
        <p:nvSpPr>
          <p:cNvPr id="239" name="Google Shape;239;p9"/>
          <p:cNvSpPr txBox="1"/>
          <p:nvPr/>
        </p:nvSpPr>
        <p:spPr>
          <a:xfrm>
            <a:off x="302758" y="343927"/>
            <a:ext cx="7315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FF9900"/>
                </a:solidFill>
                <a:latin typeface="Lato"/>
                <a:ea typeface="Lato"/>
                <a:cs typeface="Lato"/>
                <a:sym typeface="Lato"/>
              </a:rPr>
              <a:t>False-negative</a:t>
            </a:r>
            <a:r>
              <a:rPr lang="en-GB" sz="1400" b="0" i="0" u="none" strike="noStrike" cap="none">
                <a:solidFill>
                  <a:srgbClr val="000000"/>
                </a:solidFill>
                <a:latin typeface="Lato"/>
                <a:ea typeface="Lato"/>
                <a:cs typeface="Lato"/>
                <a:sym typeface="Lato"/>
              </a:rPr>
              <a:t> </a:t>
            </a:r>
            <a:r>
              <a:rPr lang="en-GB" sz="3000" b="0" i="0" u="none" strike="noStrike" cap="none">
                <a:solidFill>
                  <a:srgbClr val="FF9900"/>
                </a:solidFill>
                <a:latin typeface="Lato"/>
                <a:ea typeface="Lato"/>
                <a:cs typeface="Lato"/>
                <a:sym typeface="Lato"/>
              </a:rPr>
              <a:t> DST</a:t>
            </a:r>
            <a:endParaRPr sz="3000" b="0" i="0" u="none" strike="noStrike" cap="none">
              <a:solidFill>
                <a:srgbClr val="FF9900"/>
              </a:solidFill>
              <a:latin typeface="Lato"/>
              <a:ea typeface="Lato"/>
              <a:cs typeface="Lato"/>
              <a:sym typeface="Lato"/>
            </a:endParaRPr>
          </a:p>
        </p:txBody>
      </p:sp>
      <p:sp>
        <p:nvSpPr>
          <p:cNvPr id="240" name="Google Shape;240;p9"/>
          <p:cNvSpPr txBox="1"/>
          <p:nvPr/>
        </p:nvSpPr>
        <p:spPr>
          <a:xfrm>
            <a:off x="751973" y="4416393"/>
            <a:ext cx="7315200"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GB" sz="900">
                <a:solidFill>
                  <a:srgbClr val="999999"/>
                </a:solidFill>
                <a:latin typeface="Lato"/>
                <a:ea typeface="Lato"/>
                <a:cs typeface="Lato"/>
                <a:sym typeface="Lato"/>
              </a:rPr>
              <a:t>Findling JW, Raff H, Aron DC. The low-dose dexamethasone suppression test: a reevaluation in patients with Cushing's syndrome. J Clin Endocrinol Metab. 2004 Mar;89(3):1222-6. doi: 10.1210/jc.2003-030207. PMID: 15001614.</a:t>
            </a:r>
            <a:endParaRPr sz="900">
              <a:solidFill>
                <a:srgbClr val="999999"/>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7715df18c68c2e5e_0"/>
          <p:cNvPicPr preferRelativeResize="0"/>
          <p:nvPr/>
        </p:nvPicPr>
        <p:blipFill>
          <a:blip r:embed="rId3">
            <a:alphaModFix/>
          </a:blip>
          <a:stretch>
            <a:fillRect/>
          </a:stretch>
        </p:blipFill>
        <p:spPr>
          <a:xfrm>
            <a:off x="152400" y="152400"/>
            <a:ext cx="8132225" cy="4838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p:nvPr/>
        </p:nvSpPr>
        <p:spPr>
          <a:xfrm>
            <a:off x="949339" y="273287"/>
            <a:ext cx="7042500" cy="18585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800"/>
            </a:pPr>
            <a:endParaRPr sz="1800" b="0" i="0" u="none" strike="noStrike" cap="none" dirty="0">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000000"/>
                </a:solidFill>
                <a:latin typeface="Lato"/>
                <a:ea typeface="Lato"/>
                <a:cs typeface="Lato"/>
                <a:sym typeface="Lato"/>
              </a:rPr>
              <a:t>At least </a:t>
            </a:r>
            <a:r>
              <a:rPr lang="en-GB" sz="1800" b="0" i="0" u="none" strike="noStrike" cap="none" dirty="0">
                <a:solidFill>
                  <a:srgbClr val="FF9900"/>
                </a:solidFill>
                <a:latin typeface="Lato"/>
                <a:ea typeface="Lato"/>
                <a:cs typeface="Lato"/>
                <a:sym typeface="Lato"/>
              </a:rPr>
              <a:t>two or three</a:t>
            </a:r>
            <a:r>
              <a:rPr lang="en-GB" sz="1800" b="0" i="0" u="none" strike="noStrike" cap="none" dirty="0">
                <a:solidFill>
                  <a:srgbClr val="000000"/>
                </a:solidFill>
                <a:latin typeface="Lato"/>
                <a:ea typeface="Lato"/>
                <a:cs typeface="Lato"/>
                <a:sym typeface="Lato"/>
              </a:rPr>
              <a:t> 24-h urine collections are advised to </a:t>
            </a:r>
            <a:endParaRPr sz="1800" b="0" i="0" u="none" strike="noStrike" cap="none" dirty="0">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000000"/>
                </a:solidFill>
                <a:latin typeface="Lato"/>
                <a:ea typeface="Lato"/>
                <a:cs typeface="Lato"/>
                <a:sym typeface="Lato"/>
              </a:rPr>
              <a:t>measure UFC to account for </a:t>
            </a:r>
            <a:r>
              <a:rPr lang="en-GB" sz="1800" b="0" i="0" u="none" strike="noStrike" cap="none" dirty="0">
                <a:solidFill>
                  <a:srgbClr val="FF0000"/>
                </a:solidFill>
                <a:latin typeface="Lato"/>
                <a:ea typeface="Lato"/>
                <a:cs typeface="Lato"/>
                <a:sym typeface="Lato"/>
              </a:rPr>
              <a:t>intra-patient variability.</a:t>
            </a:r>
            <a:endParaRPr sz="1800" b="0" i="0" u="none" strike="noStrike" cap="none" dirty="0">
              <a:solidFill>
                <a:srgbClr val="FF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FF9900"/>
                </a:solidFill>
                <a:latin typeface="Lato"/>
                <a:ea typeface="Lato"/>
                <a:cs typeface="Lato"/>
                <a:sym typeface="Lato"/>
              </a:rPr>
              <a:t>One advantage</a:t>
            </a:r>
            <a:r>
              <a:rPr lang="en-GB" sz="1800" b="0" i="0" u="none" strike="noStrike" cap="none" dirty="0">
                <a:solidFill>
                  <a:srgbClr val="000000"/>
                </a:solidFill>
                <a:latin typeface="Lato"/>
                <a:ea typeface="Lato"/>
                <a:cs typeface="Lato"/>
                <a:sym typeface="Lato"/>
              </a:rPr>
              <a:t> with UFC over DST is that overall cortisol </a:t>
            </a:r>
            <a:endParaRPr sz="1800" b="0" i="0" u="none" strike="noStrike" cap="none" dirty="0">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000000"/>
                </a:solidFill>
                <a:latin typeface="Lato"/>
                <a:ea typeface="Lato"/>
                <a:cs typeface="Lato"/>
                <a:sym typeface="Lato"/>
              </a:rPr>
              <a:t>production is independent of </a:t>
            </a:r>
            <a:r>
              <a:rPr lang="en-GB" sz="1800" b="0" i="0" u="none" strike="noStrike" cap="none" dirty="0">
                <a:solidFill>
                  <a:srgbClr val="FF9900"/>
                </a:solidFill>
                <a:latin typeface="Lato"/>
                <a:ea typeface="Lato"/>
                <a:cs typeface="Lato"/>
                <a:sym typeface="Lato"/>
              </a:rPr>
              <a:t>CBG changes and </a:t>
            </a:r>
            <a:endParaRPr sz="1800" b="0" i="0" u="none" strike="noStrike" cap="none" dirty="0">
              <a:solidFill>
                <a:srgbClr val="FF99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FF9900"/>
                </a:solidFill>
                <a:latin typeface="Lato"/>
                <a:ea typeface="Lato"/>
                <a:cs typeface="Lato"/>
                <a:sym typeface="Lato"/>
              </a:rPr>
              <a:t>dexamethasone metabolism or compliance.</a:t>
            </a:r>
            <a:r>
              <a:rPr lang="en-GB" sz="1800" b="0" i="0" u="none" strike="noStrike" cap="none" dirty="0">
                <a:solidFill>
                  <a:srgbClr val="000000"/>
                </a:solidFill>
                <a:latin typeface="Lato"/>
                <a:ea typeface="Lato"/>
                <a:cs typeface="Lato"/>
                <a:sym typeface="Lato"/>
              </a:rPr>
              <a:t> </a:t>
            </a:r>
            <a:endParaRPr sz="1800" b="0" i="0" u="none" strike="noStrike" cap="none" dirty="0">
              <a:solidFill>
                <a:srgbClr val="000000"/>
              </a:solidFill>
              <a:latin typeface="Lato"/>
              <a:ea typeface="Lato"/>
              <a:cs typeface="Lato"/>
              <a:sym typeface="Lato"/>
            </a:endParaRPr>
          </a:p>
        </p:txBody>
      </p:sp>
      <p:sp>
        <p:nvSpPr>
          <p:cNvPr id="251" name="Google Shape;251;p10"/>
          <p:cNvSpPr txBox="1"/>
          <p:nvPr/>
        </p:nvSpPr>
        <p:spPr>
          <a:xfrm>
            <a:off x="221828" y="125328"/>
            <a:ext cx="7315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pPr>
            <a:r>
              <a:rPr lang="en-GB" sz="3000" b="0" i="0" u="none" strike="noStrike" cap="none">
                <a:solidFill>
                  <a:srgbClr val="FF9900"/>
                </a:solidFill>
                <a:latin typeface="Lato"/>
                <a:ea typeface="Lato"/>
                <a:cs typeface="Lato"/>
                <a:sym typeface="Lato"/>
              </a:rPr>
              <a:t>UFC</a:t>
            </a:r>
            <a:endParaRPr sz="3000" b="0" i="0" u="none" strike="noStrike" cap="none">
              <a:solidFill>
                <a:srgbClr val="FF9900"/>
              </a:solidFill>
              <a:latin typeface="Lato"/>
              <a:ea typeface="Lato"/>
              <a:cs typeface="Lato"/>
              <a:sym typeface="Lato"/>
            </a:endParaRPr>
          </a:p>
        </p:txBody>
      </p:sp>
      <p:sp>
        <p:nvSpPr>
          <p:cNvPr id="252" name="Google Shape;252;p10"/>
          <p:cNvSpPr txBox="1"/>
          <p:nvPr/>
        </p:nvSpPr>
        <p:spPr>
          <a:xfrm>
            <a:off x="949350" y="2026600"/>
            <a:ext cx="7438500" cy="2974500"/>
          </a:xfrm>
          <a:prstGeom prst="rect">
            <a:avLst/>
          </a:prstGeom>
          <a:noFill/>
          <a:ln>
            <a:noFill/>
          </a:ln>
        </p:spPr>
        <p:txBody>
          <a:bodyPr spcFirstLastPara="1" wrap="square" lIns="91425" tIns="91425" rIns="91425" bIns="91425" anchor="t" anchorCtr="0">
            <a:spAutoFit/>
          </a:bodyPr>
          <a:lstStyle/>
          <a:p>
            <a:pPr marL="114300" marR="0" lvl="0" algn="l" rtl="0">
              <a:lnSpc>
                <a:spcPct val="100000"/>
              </a:lnSpc>
              <a:spcBef>
                <a:spcPts val="0"/>
              </a:spcBef>
              <a:spcAft>
                <a:spcPts val="0"/>
              </a:spcAft>
              <a:buClr>
                <a:srgbClr val="000000"/>
              </a:buClr>
              <a:buSzPts val="1800"/>
            </a:pPr>
            <a:r>
              <a:rPr lang="en-GB" sz="1800" b="0" i="0" u="none" strike="noStrike" cap="none">
                <a:solidFill>
                  <a:srgbClr val="000000"/>
                </a:solidFill>
                <a:latin typeface="Lato"/>
                <a:ea typeface="Lato"/>
                <a:cs typeface="Lato"/>
                <a:sym typeface="Lato"/>
              </a:rPr>
              <a:t>As with LNSC, UFC relies on </a:t>
            </a:r>
            <a:r>
              <a:rPr lang="en-GB" sz="1800" b="0" i="0" u="none" strike="noStrike" cap="none">
                <a:solidFill>
                  <a:srgbClr val="FF0000"/>
                </a:solidFill>
                <a:latin typeface="Lato"/>
                <a:ea typeface="Lato"/>
                <a:cs typeface="Lato"/>
                <a:sym typeface="Lato"/>
              </a:rPr>
              <a:t>accurate</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a:solidFill>
                  <a:srgbClr val="FF9900"/>
                </a:solidFill>
                <a:latin typeface="Lato"/>
                <a:ea typeface="Lato"/>
                <a:cs typeface="Lato"/>
                <a:sym typeface="Lato"/>
              </a:rPr>
              <a:t>collection by the patient</a:t>
            </a:r>
            <a:r>
              <a:rPr lang="en-GB" sz="1800" b="0" i="0" u="none" strike="noStrike" cap="none">
                <a:solidFill>
                  <a:srgbClr val="000000"/>
                </a:solidFill>
                <a:latin typeface="Lato"/>
                <a:ea typeface="Lato"/>
                <a:cs typeface="Lato"/>
                <a:sym typeface="Lato"/>
              </a:rPr>
              <a:t>.</a:t>
            </a:r>
            <a:endParaRPr sz="1800" b="0" i="0" u="none" strike="noStrike" cap="none">
              <a:solidFill>
                <a:srgbClr val="000000"/>
              </a:solidFill>
              <a:latin typeface="Lato"/>
              <a:ea typeface="Lato"/>
              <a:cs typeface="Lato"/>
              <a:sym typeface="Lato"/>
            </a:endParaRPr>
          </a:p>
          <a:p>
            <a:pPr marL="114300" marR="0" lvl="0" algn="l" rtl="0">
              <a:lnSpc>
                <a:spcPct val="100000"/>
              </a:lnSpc>
              <a:spcBef>
                <a:spcPts val="0"/>
              </a:spcBef>
              <a:spcAft>
                <a:spcPts val="0"/>
              </a:spcAft>
              <a:buClr>
                <a:srgbClr val="FF0000"/>
              </a:buClr>
              <a:buSzPts val="1800"/>
            </a:pPr>
            <a:r>
              <a:rPr lang="en-GB" sz="1800" b="0" i="0" u="none" strike="noStrike" cap="none">
                <a:solidFill>
                  <a:srgbClr val="FF0000"/>
                </a:solidFill>
                <a:latin typeface="Lato"/>
                <a:ea typeface="Lato"/>
                <a:cs typeface="Lato"/>
                <a:sym typeface="Lato"/>
              </a:rPr>
              <a:t>Sex, body-mass index (BMI), age, very high or low </a:t>
            </a:r>
            <a:endParaRPr sz="1800" b="0" i="0" u="none" strike="noStrike" cap="none">
              <a:solidFill>
                <a:srgbClr val="FF0000"/>
              </a:solidFill>
              <a:latin typeface="Lato"/>
              <a:ea typeface="Lato"/>
              <a:cs typeface="Lato"/>
              <a:sym typeface="Lato"/>
            </a:endParaRPr>
          </a:p>
          <a:p>
            <a:pPr marL="114300" marR="0" lvl="0" algn="l" rtl="0">
              <a:lnSpc>
                <a:spcPct val="100000"/>
              </a:lnSpc>
              <a:spcBef>
                <a:spcPts val="0"/>
              </a:spcBef>
              <a:spcAft>
                <a:spcPts val="0"/>
              </a:spcAft>
              <a:buClr>
                <a:srgbClr val="FF0000"/>
              </a:buClr>
              <a:buSzPts val="1800"/>
            </a:pPr>
            <a:r>
              <a:rPr lang="en-GB" sz="1800" b="0" i="0" u="none" strike="noStrike" cap="none">
                <a:solidFill>
                  <a:srgbClr val="FF0000"/>
                </a:solidFill>
                <a:latin typeface="Lato"/>
                <a:ea typeface="Lato"/>
                <a:cs typeface="Lato"/>
                <a:sym typeface="Lato"/>
              </a:rPr>
              <a:t>urinary volume, and sodium intake can all influence UFC </a:t>
            </a:r>
            <a:endParaRPr sz="1800" b="0" i="0" u="none" strike="noStrike" cap="none">
              <a:solidFill>
                <a:srgbClr val="FF0000"/>
              </a:solidFill>
              <a:latin typeface="Lato"/>
              <a:ea typeface="Lato"/>
              <a:cs typeface="Lato"/>
              <a:sym typeface="Lato"/>
            </a:endParaRPr>
          </a:p>
          <a:p>
            <a:pPr marL="114300" marR="0" lvl="0" algn="l" rtl="0">
              <a:lnSpc>
                <a:spcPct val="100000"/>
              </a:lnSpc>
              <a:spcBef>
                <a:spcPts val="0"/>
              </a:spcBef>
              <a:spcAft>
                <a:spcPts val="0"/>
              </a:spcAft>
              <a:buClr>
                <a:srgbClr val="FF0000"/>
              </a:buClr>
              <a:buSzPts val="1800"/>
            </a:pPr>
            <a:r>
              <a:rPr lang="en-GB" sz="1800" b="0" i="0" u="none" strike="noStrike" cap="none">
                <a:solidFill>
                  <a:srgbClr val="FF0000"/>
                </a:solidFill>
                <a:latin typeface="Lato"/>
                <a:ea typeface="Lato"/>
                <a:cs typeface="Lato"/>
                <a:sym typeface="Lato"/>
              </a:rPr>
              <a:t>concentrations and should be taken into account for </a:t>
            </a:r>
            <a:endParaRPr sz="1800" b="0" i="0" u="none" strike="noStrike" cap="none">
              <a:solidFill>
                <a:srgbClr val="FF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a:solidFill>
                  <a:srgbClr val="FF0000"/>
                </a:solidFill>
                <a:latin typeface="Lato"/>
                <a:ea typeface="Lato"/>
                <a:cs typeface="Lato"/>
                <a:sym typeface="Lato"/>
              </a:rPr>
              <a:t>interpretation.</a:t>
            </a:r>
            <a:r>
              <a:rPr lang="en-GB" sz="1800" b="0" i="0" u="none" strike="noStrike" cap="none">
                <a:solidFill>
                  <a:srgbClr val="000000"/>
                </a:solidFill>
                <a:latin typeface="Lato"/>
                <a:ea typeface="Lato"/>
                <a:cs typeface="Lato"/>
                <a:sym typeface="Lato"/>
              </a:rPr>
              <a:t> Because urine volume and glomerular </a:t>
            </a:r>
            <a:endParaRPr sz="1800" b="0" i="0" u="none" strike="noStrike" cap="none">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a:solidFill>
                  <a:srgbClr val="000000"/>
                </a:solidFill>
                <a:latin typeface="Lato"/>
                <a:ea typeface="Lato"/>
                <a:cs typeface="Lato"/>
                <a:sym typeface="Lato"/>
              </a:rPr>
              <a:t>filtration rate strongly predict UFC, </a:t>
            </a:r>
            <a:r>
              <a:rPr lang="en-GB" sz="1800" b="0" i="0" u="none" strike="noStrike" cap="none">
                <a:solidFill>
                  <a:srgbClr val="00FF00"/>
                </a:solidFill>
                <a:latin typeface="Lato"/>
                <a:ea typeface="Lato"/>
                <a:cs typeface="Lato"/>
                <a:sym typeface="Lato"/>
              </a:rPr>
              <a:t>other screening tests </a:t>
            </a:r>
            <a:endParaRPr sz="1800" b="0" i="0" u="none" strike="noStrike" cap="none">
              <a:solidFill>
                <a:srgbClr val="00FF00"/>
              </a:solidFill>
              <a:latin typeface="Lato"/>
              <a:ea typeface="Lato"/>
              <a:cs typeface="Lato"/>
              <a:sym typeface="Lato"/>
            </a:endParaRPr>
          </a:p>
          <a:p>
            <a:pPr marL="114300" marR="0" lvl="0" algn="l" rtl="0">
              <a:lnSpc>
                <a:spcPct val="100000"/>
              </a:lnSpc>
              <a:spcBef>
                <a:spcPts val="0"/>
              </a:spcBef>
              <a:spcAft>
                <a:spcPts val="0"/>
              </a:spcAft>
              <a:buClr>
                <a:srgbClr val="00FF00"/>
              </a:buClr>
              <a:buSzPts val="1800"/>
            </a:pPr>
            <a:r>
              <a:rPr lang="en-GB" sz="1800" b="0" i="0" u="none" strike="noStrike" cap="none">
                <a:solidFill>
                  <a:srgbClr val="00FF00"/>
                </a:solidFill>
                <a:latin typeface="Lato"/>
                <a:ea typeface="Lato"/>
                <a:cs typeface="Lato"/>
                <a:sym typeface="Lato"/>
              </a:rPr>
              <a:t>such as LNSC might be preferred for patients with renal </a:t>
            </a:r>
            <a:endParaRPr sz="1800" b="0" i="0" u="none" strike="noStrike" cap="none">
              <a:solidFill>
                <a:srgbClr val="00FF00"/>
              </a:solidFill>
              <a:latin typeface="Lato"/>
              <a:ea typeface="Lato"/>
              <a:cs typeface="Lato"/>
              <a:sym typeface="Lato"/>
            </a:endParaRPr>
          </a:p>
          <a:p>
            <a:pPr marL="114300" marR="0" lvl="0" algn="l" rtl="0">
              <a:lnSpc>
                <a:spcPct val="100000"/>
              </a:lnSpc>
              <a:spcBef>
                <a:spcPts val="0"/>
              </a:spcBef>
              <a:spcAft>
                <a:spcPts val="0"/>
              </a:spcAft>
              <a:buClr>
                <a:srgbClr val="00FF00"/>
              </a:buClr>
              <a:buSzPts val="1800"/>
            </a:pPr>
            <a:r>
              <a:rPr lang="en-GB" sz="1800" b="0" i="0" u="none" strike="noStrike" cap="none">
                <a:solidFill>
                  <a:srgbClr val="00FF00"/>
                </a:solidFill>
                <a:latin typeface="Lato"/>
                <a:ea typeface="Lato"/>
                <a:cs typeface="Lato"/>
                <a:sym typeface="Lato"/>
              </a:rPr>
              <a:t>impairment (creatinine clearance &lt;60 mL/min) or </a:t>
            </a:r>
            <a:endParaRPr sz="1800" b="0" i="0" u="none" strike="noStrike" cap="none">
              <a:solidFill>
                <a:srgbClr val="00FF00"/>
              </a:solidFill>
              <a:latin typeface="Lato"/>
              <a:ea typeface="Lato"/>
              <a:cs typeface="Lato"/>
              <a:sym typeface="Lato"/>
            </a:endParaRPr>
          </a:p>
          <a:p>
            <a:pPr marL="114300" marR="0" lvl="0" algn="l" rtl="0">
              <a:lnSpc>
                <a:spcPct val="100000"/>
              </a:lnSpc>
              <a:spcBef>
                <a:spcPts val="0"/>
              </a:spcBef>
              <a:spcAft>
                <a:spcPts val="0"/>
              </a:spcAft>
              <a:buClr>
                <a:srgbClr val="00FF00"/>
              </a:buClr>
              <a:buSzPts val="1800"/>
            </a:pPr>
            <a:r>
              <a:rPr lang="en-GB" sz="1800" b="0" i="0" u="none" strike="noStrike" cap="none">
                <a:solidFill>
                  <a:srgbClr val="00FF00"/>
                </a:solidFill>
                <a:latin typeface="Lato"/>
                <a:ea typeface="Lato"/>
                <a:cs typeface="Lato"/>
                <a:sym typeface="Lato"/>
              </a:rPr>
              <a:t>clinically significant polyuria (&gt;5 L/24 h)</a:t>
            </a:r>
            <a:endParaRPr sz="1800" b="0" i="0" u="none" strike="noStrike" cap="none">
              <a:solidFill>
                <a:srgbClr val="00FF00"/>
              </a:solidFill>
              <a:latin typeface="Lato"/>
              <a:ea typeface="Lato"/>
              <a:cs typeface="Lato"/>
              <a:sym typeface="Lato"/>
            </a:endParaRPr>
          </a:p>
        </p:txBody>
      </p:sp>
      <p:sp>
        <p:nvSpPr>
          <p:cNvPr id="253" name="Google Shape;253;p10"/>
          <p:cNvSpPr txBox="1"/>
          <p:nvPr/>
        </p:nvSpPr>
        <p:spPr>
          <a:xfrm>
            <a:off x="7267391" y="3940900"/>
            <a:ext cx="1654500" cy="106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r>
              <a:rPr lang="en-GB" sz="800" dirty="0">
                <a:solidFill>
                  <a:srgbClr val="666666"/>
                </a:solidFill>
                <a:latin typeface="Lato"/>
                <a:ea typeface="Lato"/>
                <a:cs typeface="Lato"/>
                <a:sym typeface="Lato"/>
              </a:rPr>
              <a:t>Raff H, Cohen EP, </a:t>
            </a:r>
            <a:r>
              <a:rPr lang="en-GB" sz="800" dirty="0" err="1">
                <a:solidFill>
                  <a:srgbClr val="666666"/>
                </a:solidFill>
                <a:latin typeface="Lato"/>
                <a:ea typeface="Lato"/>
                <a:cs typeface="Lato"/>
                <a:sym typeface="Lato"/>
              </a:rPr>
              <a:t>Findling</a:t>
            </a:r>
            <a:r>
              <a:rPr lang="en-GB" sz="800" dirty="0">
                <a:solidFill>
                  <a:srgbClr val="666666"/>
                </a:solidFill>
                <a:latin typeface="Lato"/>
                <a:ea typeface="Lato"/>
                <a:cs typeface="Lato"/>
                <a:sym typeface="Lato"/>
              </a:rPr>
              <a:t> JW. A commentary on Diagnosing Cushing's disease in the context of renal failure. </a:t>
            </a:r>
            <a:r>
              <a:rPr lang="en-GB" sz="800" dirty="0" err="1">
                <a:solidFill>
                  <a:srgbClr val="666666"/>
                </a:solidFill>
                <a:latin typeface="Lato"/>
                <a:ea typeface="Lato"/>
                <a:cs typeface="Lato"/>
                <a:sym typeface="Lato"/>
              </a:rPr>
              <a:t>Eur</a:t>
            </a:r>
            <a:r>
              <a:rPr lang="en-GB" sz="800" dirty="0">
                <a:solidFill>
                  <a:srgbClr val="666666"/>
                </a:solidFill>
                <a:latin typeface="Lato"/>
                <a:ea typeface="Lato"/>
                <a:cs typeface="Lato"/>
                <a:sym typeface="Lato"/>
              </a:rPr>
              <a:t> J </a:t>
            </a:r>
            <a:r>
              <a:rPr lang="en-GB" sz="800" dirty="0" err="1">
                <a:solidFill>
                  <a:srgbClr val="666666"/>
                </a:solidFill>
                <a:latin typeface="Lato"/>
                <a:ea typeface="Lato"/>
                <a:cs typeface="Lato"/>
                <a:sym typeface="Lato"/>
              </a:rPr>
              <a:t>Endocrinol</a:t>
            </a:r>
            <a:r>
              <a:rPr lang="en-GB" sz="800" dirty="0">
                <a:solidFill>
                  <a:srgbClr val="666666"/>
                </a:solidFill>
                <a:latin typeface="Lato"/>
                <a:ea typeface="Lato"/>
                <a:cs typeface="Lato"/>
                <a:sym typeface="Lato"/>
              </a:rPr>
              <a:t>. 2019 Oct;181(4):C9-C11. </a:t>
            </a:r>
            <a:r>
              <a:rPr lang="en-GB" sz="800" dirty="0" err="1">
                <a:solidFill>
                  <a:srgbClr val="666666"/>
                </a:solidFill>
                <a:latin typeface="Lato"/>
                <a:ea typeface="Lato"/>
                <a:cs typeface="Lato"/>
                <a:sym typeface="Lato"/>
              </a:rPr>
              <a:t>doi</a:t>
            </a:r>
            <a:r>
              <a:rPr lang="en-GB" sz="800" dirty="0">
                <a:solidFill>
                  <a:srgbClr val="666666"/>
                </a:solidFill>
                <a:latin typeface="Lato"/>
                <a:ea typeface="Lato"/>
                <a:cs typeface="Lato"/>
                <a:sym typeface="Lato"/>
              </a:rPr>
              <a:t>: 10.1530/EJE-19-0560. PMID: 31349218</a:t>
            </a:r>
            <a:r>
              <a:rPr lang="en-GB" sz="800" dirty="0" smtClean="0">
                <a:solidFill>
                  <a:srgbClr val="666666"/>
                </a:solidFill>
                <a:latin typeface="Lato"/>
                <a:ea typeface="Lato"/>
                <a:cs typeface="Lato"/>
                <a:sym typeface="Lato"/>
              </a:rPr>
              <a:t>. </a:t>
            </a:r>
            <a:endParaRPr sz="800" dirty="0">
              <a:solidFill>
                <a:srgbClr val="666666"/>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43c508ea30c6d5fb_2"/>
          <p:cNvSpPr txBox="1"/>
          <p:nvPr/>
        </p:nvSpPr>
        <p:spPr>
          <a:xfrm>
            <a:off x="949339" y="273287"/>
            <a:ext cx="7042500" cy="18585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At least </a:t>
            </a:r>
            <a:r>
              <a:rPr lang="en-GB" sz="1800" b="0" i="0" u="none" strike="noStrike" cap="none">
                <a:solidFill>
                  <a:srgbClr val="FF9900"/>
                </a:solidFill>
                <a:latin typeface="Lato"/>
                <a:ea typeface="Lato"/>
                <a:cs typeface="Lato"/>
                <a:sym typeface="Lato"/>
              </a:rPr>
              <a:t>two or three</a:t>
            </a:r>
            <a:r>
              <a:rPr lang="en-GB" sz="1800" b="0" i="0" u="none" strike="noStrike" cap="none">
                <a:solidFill>
                  <a:srgbClr val="000000"/>
                </a:solidFill>
                <a:latin typeface="Lato"/>
                <a:ea typeface="Lato"/>
                <a:cs typeface="Lato"/>
                <a:sym typeface="Lato"/>
              </a:rPr>
              <a:t> 24-h urine collections are advised to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measure UFC to account for </a:t>
            </a:r>
            <a:r>
              <a:rPr lang="en-GB" sz="1800" b="0" i="0" u="none" strike="noStrike" cap="none">
                <a:solidFill>
                  <a:srgbClr val="FF0000"/>
                </a:solidFill>
                <a:latin typeface="Lato"/>
                <a:ea typeface="Lato"/>
                <a:cs typeface="Lato"/>
                <a:sym typeface="Lato"/>
              </a:rPr>
              <a:t>intra-patient variability.</a:t>
            </a:r>
            <a:endParaRPr sz="1800" b="0" i="0" u="none" strike="noStrike" cap="none">
              <a:solidFill>
                <a:srgbClr val="FF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One advantage</a:t>
            </a:r>
            <a:r>
              <a:rPr lang="en-GB" sz="1800" b="0" i="0" u="none" strike="noStrike" cap="none">
                <a:solidFill>
                  <a:srgbClr val="000000"/>
                </a:solidFill>
                <a:latin typeface="Lato"/>
                <a:ea typeface="Lato"/>
                <a:cs typeface="Lato"/>
                <a:sym typeface="Lato"/>
              </a:rPr>
              <a:t> with UFC over DST is that overall cortisol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production is independent of </a:t>
            </a:r>
            <a:r>
              <a:rPr lang="en-GB" sz="1800" b="0" i="0" u="none" strike="noStrike" cap="none">
                <a:solidFill>
                  <a:srgbClr val="FF9900"/>
                </a:solidFill>
                <a:latin typeface="Lato"/>
                <a:ea typeface="Lato"/>
                <a:cs typeface="Lato"/>
                <a:sym typeface="Lato"/>
              </a:rPr>
              <a:t>CBG changes and </a:t>
            </a:r>
            <a:endParaRPr sz="1800" b="0" i="0" u="none" strike="noStrike" cap="none">
              <a:solidFill>
                <a:srgbClr val="FF99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dexamethasone metabolism or compliance.</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p:txBody>
      </p:sp>
      <p:sp>
        <p:nvSpPr>
          <p:cNvPr id="259" name="Google Shape;259;g43c508ea30c6d5fb_2"/>
          <p:cNvSpPr txBox="1"/>
          <p:nvPr/>
        </p:nvSpPr>
        <p:spPr>
          <a:xfrm>
            <a:off x="221828" y="125328"/>
            <a:ext cx="7315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FF9900"/>
                </a:solidFill>
                <a:latin typeface="Lato"/>
                <a:ea typeface="Lato"/>
                <a:cs typeface="Lato"/>
                <a:sym typeface="Lato"/>
              </a:rPr>
              <a:t>UFC</a:t>
            </a:r>
            <a:endParaRPr sz="3000" b="0" i="0" u="none" strike="noStrike" cap="none">
              <a:solidFill>
                <a:srgbClr val="FF9900"/>
              </a:solidFill>
              <a:latin typeface="Lato"/>
              <a:ea typeface="Lato"/>
              <a:cs typeface="Lato"/>
              <a:sym typeface="Lato"/>
            </a:endParaRPr>
          </a:p>
        </p:txBody>
      </p:sp>
      <p:sp>
        <p:nvSpPr>
          <p:cNvPr id="260" name="Google Shape;260;g43c508ea30c6d5fb_2"/>
          <p:cNvSpPr txBox="1"/>
          <p:nvPr/>
        </p:nvSpPr>
        <p:spPr>
          <a:xfrm>
            <a:off x="949350" y="2026600"/>
            <a:ext cx="7438500" cy="2974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As with LNSC, UFC relies on </a:t>
            </a:r>
            <a:r>
              <a:rPr lang="en-GB" sz="1800" b="0" i="0" u="none" strike="noStrike" cap="none">
                <a:solidFill>
                  <a:srgbClr val="FF0000"/>
                </a:solidFill>
                <a:latin typeface="Lato"/>
                <a:ea typeface="Lato"/>
                <a:cs typeface="Lato"/>
                <a:sym typeface="Lato"/>
              </a:rPr>
              <a:t>accurate</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9900"/>
                </a:solidFill>
                <a:latin typeface="Lato"/>
                <a:ea typeface="Lato"/>
                <a:cs typeface="Lato"/>
                <a:sym typeface="Lato"/>
              </a:rPr>
              <a:t>collection by the patient</a:t>
            </a:r>
            <a:r>
              <a:rPr lang="en-GB" sz="1800" b="0" i="0" u="none" strike="noStrike" cap="none">
                <a:solidFill>
                  <a:srgbClr val="000000"/>
                </a:solidFill>
                <a:latin typeface="Lato"/>
                <a:ea typeface="Lato"/>
                <a:cs typeface="Lato"/>
                <a:sym typeface="Lato"/>
              </a:rPr>
              <a:t>.</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FF0000"/>
              </a:buClr>
              <a:buSzPts val="1800"/>
              <a:buFont typeface="Lato"/>
              <a:buChar char="●"/>
            </a:pPr>
            <a:r>
              <a:rPr lang="en-GB" sz="1800" b="0" i="0" u="none" strike="noStrike" cap="none">
                <a:solidFill>
                  <a:srgbClr val="FF0000"/>
                </a:solidFill>
                <a:latin typeface="Lato"/>
                <a:ea typeface="Lato"/>
                <a:cs typeface="Lato"/>
                <a:sym typeface="Lato"/>
              </a:rPr>
              <a:t>Sex, body-mass index (BMI), age, very high or low </a:t>
            </a:r>
            <a:endParaRPr sz="1800" b="0" i="0" u="none" strike="noStrike" cap="none">
              <a:solidFill>
                <a:srgbClr val="FF0000"/>
              </a:solidFill>
              <a:latin typeface="Lato"/>
              <a:ea typeface="Lato"/>
              <a:cs typeface="Lato"/>
              <a:sym typeface="Lato"/>
            </a:endParaRPr>
          </a:p>
          <a:p>
            <a:pPr marL="457200" marR="0" lvl="0" indent="-342900" algn="l" rtl="0">
              <a:lnSpc>
                <a:spcPct val="100000"/>
              </a:lnSpc>
              <a:spcBef>
                <a:spcPts val="0"/>
              </a:spcBef>
              <a:spcAft>
                <a:spcPts val="0"/>
              </a:spcAft>
              <a:buClr>
                <a:srgbClr val="FF0000"/>
              </a:buClr>
              <a:buSzPts val="1800"/>
              <a:buFont typeface="Lato"/>
              <a:buChar char="●"/>
            </a:pPr>
            <a:r>
              <a:rPr lang="en-GB" sz="1800" b="0" i="0" u="none" strike="noStrike" cap="none">
                <a:solidFill>
                  <a:srgbClr val="FF0000"/>
                </a:solidFill>
                <a:latin typeface="Lato"/>
                <a:ea typeface="Lato"/>
                <a:cs typeface="Lato"/>
                <a:sym typeface="Lato"/>
              </a:rPr>
              <a:t>urinary volume, and sodium intake can all influence UFC </a:t>
            </a:r>
            <a:endParaRPr sz="1800" b="0" i="0" u="none" strike="noStrike" cap="none">
              <a:solidFill>
                <a:srgbClr val="FF0000"/>
              </a:solidFill>
              <a:latin typeface="Lato"/>
              <a:ea typeface="Lato"/>
              <a:cs typeface="Lato"/>
              <a:sym typeface="Lato"/>
            </a:endParaRPr>
          </a:p>
          <a:p>
            <a:pPr marL="457200" marR="0" lvl="0" indent="-342900" algn="l" rtl="0">
              <a:lnSpc>
                <a:spcPct val="100000"/>
              </a:lnSpc>
              <a:spcBef>
                <a:spcPts val="0"/>
              </a:spcBef>
              <a:spcAft>
                <a:spcPts val="0"/>
              </a:spcAft>
              <a:buClr>
                <a:srgbClr val="FF0000"/>
              </a:buClr>
              <a:buSzPts val="1800"/>
              <a:buFont typeface="Lato"/>
              <a:buChar char="●"/>
            </a:pPr>
            <a:r>
              <a:rPr lang="en-GB" sz="1800" b="0" i="0" u="none" strike="noStrike" cap="none">
                <a:solidFill>
                  <a:srgbClr val="FF0000"/>
                </a:solidFill>
                <a:latin typeface="Lato"/>
                <a:ea typeface="Lato"/>
                <a:cs typeface="Lato"/>
                <a:sym typeface="Lato"/>
              </a:rPr>
              <a:t>concentrations and should be taken into account for </a:t>
            </a:r>
            <a:endParaRPr sz="1800" b="0" i="0" u="none" strike="noStrike" cap="none">
              <a:solidFill>
                <a:srgbClr val="FF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FF0000"/>
                </a:solidFill>
                <a:latin typeface="Lato"/>
                <a:ea typeface="Lato"/>
                <a:cs typeface="Lato"/>
                <a:sym typeface="Lato"/>
              </a:rPr>
              <a:t>interpretation.</a:t>
            </a:r>
            <a:r>
              <a:rPr lang="en-GB" sz="1800" b="0" i="0" u="none" strike="noStrike" cap="none">
                <a:solidFill>
                  <a:srgbClr val="000000"/>
                </a:solidFill>
                <a:latin typeface="Lato"/>
                <a:ea typeface="Lato"/>
                <a:cs typeface="Lato"/>
                <a:sym typeface="Lato"/>
              </a:rPr>
              <a:t> Because urine volume and glomerular </a:t>
            </a:r>
            <a:endParaRPr sz="1800" b="0" i="0" u="none" strike="noStrike" cap="none">
              <a:solidFill>
                <a:srgbClr val="000000"/>
              </a:solidFill>
              <a:latin typeface="Lato"/>
              <a:ea typeface="Lato"/>
              <a:cs typeface="Lato"/>
              <a:sym typeface="Lato"/>
            </a:endParaRPr>
          </a:p>
          <a:p>
            <a:pPr marL="457200" marR="0" lvl="0" indent="-342900" algn="l" rtl="0">
              <a:lnSpc>
                <a:spcPct val="100000"/>
              </a:lnSpc>
              <a:spcBef>
                <a:spcPts val="0"/>
              </a:spcBef>
              <a:spcAft>
                <a:spcPts val="0"/>
              </a:spcAft>
              <a:buClr>
                <a:srgbClr val="000000"/>
              </a:buClr>
              <a:buSzPts val="1800"/>
              <a:buFont typeface="Lato"/>
              <a:buChar char="●"/>
            </a:pPr>
            <a:r>
              <a:rPr lang="en-GB" sz="1800" b="0" i="0" u="none" strike="noStrike" cap="none">
                <a:solidFill>
                  <a:srgbClr val="000000"/>
                </a:solidFill>
                <a:latin typeface="Lato"/>
                <a:ea typeface="Lato"/>
                <a:cs typeface="Lato"/>
                <a:sym typeface="Lato"/>
              </a:rPr>
              <a:t>filtration rate strongly predict UFC, </a:t>
            </a:r>
            <a:r>
              <a:rPr lang="en-GB" sz="1800" b="0" i="0" u="none" strike="noStrike" cap="none">
                <a:solidFill>
                  <a:srgbClr val="00FF00"/>
                </a:solidFill>
                <a:latin typeface="Lato"/>
                <a:ea typeface="Lato"/>
                <a:cs typeface="Lato"/>
                <a:sym typeface="Lato"/>
              </a:rPr>
              <a:t>other screening tests </a:t>
            </a:r>
            <a:endParaRPr sz="1800" b="0" i="0" u="none" strike="noStrike" cap="none">
              <a:solidFill>
                <a:srgbClr val="00FF00"/>
              </a:solidFill>
              <a:latin typeface="Lato"/>
              <a:ea typeface="Lato"/>
              <a:cs typeface="Lato"/>
              <a:sym typeface="Lato"/>
            </a:endParaRPr>
          </a:p>
          <a:p>
            <a:pPr marL="457200" marR="0" lvl="0" indent="-342900" algn="l" rtl="0">
              <a:lnSpc>
                <a:spcPct val="100000"/>
              </a:lnSpc>
              <a:spcBef>
                <a:spcPts val="0"/>
              </a:spcBef>
              <a:spcAft>
                <a:spcPts val="0"/>
              </a:spcAft>
              <a:buClr>
                <a:srgbClr val="00FF00"/>
              </a:buClr>
              <a:buSzPts val="1800"/>
              <a:buFont typeface="Lato"/>
              <a:buChar char="●"/>
            </a:pPr>
            <a:r>
              <a:rPr lang="en-GB" sz="1800" b="0" i="0" u="none" strike="noStrike" cap="none">
                <a:solidFill>
                  <a:srgbClr val="00FF00"/>
                </a:solidFill>
                <a:latin typeface="Lato"/>
                <a:ea typeface="Lato"/>
                <a:cs typeface="Lato"/>
                <a:sym typeface="Lato"/>
              </a:rPr>
              <a:t>such as LNSC might be preferred for patients with renal </a:t>
            </a:r>
            <a:endParaRPr sz="1800" b="0" i="0" u="none" strike="noStrike" cap="none">
              <a:solidFill>
                <a:srgbClr val="00FF00"/>
              </a:solidFill>
              <a:latin typeface="Lato"/>
              <a:ea typeface="Lato"/>
              <a:cs typeface="Lato"/>
              <a:sym typeface="Lato"/>
            </a:endParaRPr>
          </a:p>
          <a:p>
            <a:pPr marL="457200" marR="0" lvl="0" indent="-342900" algn="l" rtl="0">
              <a:lnSpc>
                <a:spcPct val="100000"/>
              </a:lnSpc>
              <a:spcBef>
                <a:spcPts val="0"/>
              </a:spcBef>
              <a:spcAft>
                <a:spcPts val="0"/>
              </a:spcAft>
              <a:buClr>
                <a:srgbClr val="00FF00"/>
              </a:buClr>
              <a:buSzPts val="1800"/>
              <a:buFont typeface="Lato"/>
              <a:buChar char="●"/>
            </a:pPr>
            <a:r>
              <a:rPr lang="en-GB" sz="1800" b="0" i="0" u="none" strike="noStrike" cap="none">
                <a:solidFill>
                  <a:srgbClr val="00FF00"/>
                </a:solidFill>
                <a:latin typeface="Lato"/>
                <a:ea typeface="Lato"/>
                <a:cs typeface="Lato"/>
                <a:sym typeface="Lato"/>
              </a:rPr>
              <a:t>impairment (creatinine clearance &lt;60 mL/min) or </a:t>
            </a:r>
            <a:endParaRPr sz="1800" b="0" i="0" u="none" strike="noStrike" cap="none">
              <a:solidFill>
                <a:srgbClr val="00FF00"/>
              </a:solidFill>
              <a:latin typeface="Lato"/>
              <a:ea typeface="Lato"/>
              <a:cs typeface="Lato"/>
              <a:sym typeface="Lato"/>
            </a:endParaRPr>
          </a:p>
          <a:p>
            <a:pPr marL="457200" marR="0" lvl="0" indent="-342900" algn="l" rtl="0">
              <a:lnSpc>
                <a:spcPct val="100000"/>
              </a:lnSpc>
              <a:spcBef>
                <a:spcPts val="0"/>
              </a:spcBef>
              <a:spcAft>
                <a:spcPts val="0"/>
              </a:spcAft>
              <a:buClr>
                <a:srgbClr val="00FF00"/>
              </a:buClr>
              <a:buSzPts val="1800"/>
              <a:buFont typeface="Lato"/>
              <a:buChar char="●"/>
            </a:pPr>
            <a:r>
              <a:rPr lang="en-GB" sz="1800" b="0" i="0" u="none" strike="noStrike" cap="none">
                <a:solidFill>
                  <a:srgbClr val="00FF00"/>
                </a:solidFill>
                <a:latin typeface="Lato"/>
                <a:ea typeface="Lato"/>
                <a:cs typeface="Lato"/>
                <a:sym typeface="Lato"/>
              </a:rPr>
              <a:t>clinically significant polyuria (&gt;5 L/24 h)</a:t>
            </a:r>
            <a:endParaRPr sz="1800" b="0" i="0" u="none" strike="noStrike" cap="none">
              <a:solidFill>
                <a:srgbClr val="00FF00"/>
              </a:solidFill>
              <a:latin typeface="Lato"/>
              <a:ea typeface="Lato"/>
              <a:cs typeface="Lato"/>
              <a:sym typeface="Lato"/>
            </a:endParaRPr>
          </a:p>
        </p:txBody>
      </p:sp>
      <p:sp>
        <p:nvSpPr>
          <p:cNvPr id="261" name="Google Shape;261;g43c508ea30c6d5fb_2"/>
          <p:cNvSpPr txBox="1"/>
          <p:nvPr/>
        </p:nvSpPr>
        <p:spPr>
          <a:xfrm>
            <a:off x="7160300" y="2145025"/>
            <a:ext cx="1654500" cy="106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666666"/>
                </a:solidFill>
                <a:latin typeface="Lato"/>
                <a:ea typeface="Lato"/>
                <a:cs typeface="Lato"/>
                <a:sym typeface="Lato"/>
              </a:rPr>
              <a:t>Raff H, Cohen EP, Findling JW. A commentary on Diagnosing Cushing's disease in the context of renal failure. Eur J Endocrinol. 2019 Oct;181(4):C9-C11. doi: 10.1530/EJE-19-0560. PMID: 31349218.</a:t>
            </a:r>
            <a:endParaRPr sz="800">
              <a:solidFill>
                <a:srgbClr val="666666"/>
              </a:solidFill>
              <a:latin typeface="Lato"/>
              <a:ea typeface="Lato"/>
              <a:cs typeface="Lato"/>
              <a:sym typeface="Lato"/>
            </a:endParaRPr>
          </a:p>
        </p:txBody>
      </p:sp>
      <p:pic>
        <p:nvPicPr>
          <p:cNvPr id="262" name="Google Shape;262;g43c508ea30c6d5fb_2"/>
          <p:cNvPicPr preferRelativeResize="0"/>
          <p:nvPr/>
        </p:nvPicPr>
        <p:blipFill>
          <a:blip r:embed="rId3">
            <a:alphaModFix/>
          </a:blip>
          <a:stretch>
            <a:fillRect/>
          </a:stretch>
        </p:blipFill>
        <p:spPr>
          <a:xfrm>
            <a:off x="446050" y="125325"/>
            <a:ext cx="8049075" cy="2275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13f93d85c10f45df_11"/>
          <p:cNvPicPr preferRelativeResize="0"/>
          <p:nvPr/>
        </p:nvPicPr>
        <p:blipFill>
          <a:blip r:embed="rId3">
            <a:alphaModFix/>
          </a:blip>
          <a:stretch>
            <a:fillRect/>
          </a:stretch>
        </p:blipFill>
        <p:spPr>
          <a:xfrm>
            <a:off x="152400" y="152400"/>
            <a:ext cx="8839202" cy="3765898"/>
          </a:xfrm>
          <a:prstGeom prst="rect">
            <a:avLst/>
          </a:prstGeom>
          <a:noFill/>
          <a:ln>
            <a:noFill/>
          </a:ln>
        </p:spPr>
      </p:pic>
      <p:sp>
        <p:nvSpPr>
          <p:cNvPr id="268" name="Google Shape;268;g13f93d85c10f45df_11"/>
          <p:cNvSpPr txBox="1"/>
          <p:nvPr/>
        </p:nvSpPr>
        <p:spPr>
          <a:xfrm>
            <a:off x="640775" y="4238253"/>
            <a:ext cx="731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rgbClr val="666666"/>
                </a:solidFill>
                <a:latin typeface="Lato"/>
                <a:ea typeface="Lato"/>
                <a:cs typeface="Lato"/>
                <a:sym typeface="Lato"/>
              </a:rPr>
              <a:t>Petersenn S. Biochemical diagnosis of Cushing's disease: Screening and confirmatory testing. Best Pract Res Clin Endocrinol Metab. 2021 Jan;35(1):101519. doi: 10.1016/j.beem.2021.101519. Epub 2021 Mar 15. PMID: 33757676.</a:t>
            </a:r>
            <a:endParaRPr sz="1000">
              <a:solidFill>
                <a:srgbClr val="666666"/>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g13f93d85c10f45df_16"/>
          <p:cNvPicPr preferRelativeResize="0"/>
          <p:nvPr/>
        </p:nvPicPr>
        <p:blipFill>
          <a:blip r:embed="rId3">
            <a:alphaModFix/>
          </a:blip>
          <a:stretch>
            <a:fillRect/>
          </a:stretch>
        </p:blipFill>
        <p:spPr>
          <a:xfrm>
            <a:off x="152400" y="152400"/>
            <a:ext cx="4697660" cy="4838699"/>
          </a:xfrm>
          <a:prstGeom prst="rect">
            <a:avLst/>
          </a:prstGeom>
          <a:noFill/>
          <a:ln>
            <a:noFill/>
          </a:ln>
        </p:spPr>
      </p:pic>
      <p:pic>
        <p:nvPicPr>
          <p:cNvPr id="274" name="Google Shape;274;g13f93d85c10f45df_16"/>
          <p:cNvPicPr preferRelativeResize="0"/>
          <p:nvPr/>
        </p:nvPicPr>
        <p:blipFill>
          <a:blip r:embed="rId4">
            <a:alphaModFix/>
          </a:blip>
          <a:stretch>
            <a:fillRect/>
          </a:stretch>
        </p:blipFill>
        <p:spPr>
          <a:xfrm>
            <a:off x="4094600" y="152400"/>
            <a:ext cx="4897001" cy="483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43c508ea30c6d5fb_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100000"/>
              <a:buFont typeface="Arial"/>
              <a:buNone/>
            </a:pPr>
            <a:r>
              <a:rPr lang="en-GB" sz="2400" b="0">
                <a:solidFill>
                  <a:srgbClr val="FF9900"/>
                </a:solidFill>
                <a:latin typeface="Lato"/>
                <a:ea typeface="Lato"/>
                <a:cs typeface="Lato"/>
                <a:sym typeface="Lato"/>
              </a:rPr>
              <a:t>Clinical considerations and recommendations for laboratory tests</a:t>
            </a:r>
            <a:endParaRPr>
              <a:solidFill>
                <a:schemeClr val="dk1"/>
              </a:solidFill>
            </a:endParaRPr>
          </a:p>
        </p:txBody>
      </p:sp>
      <p:sp>
        <p:nvSpPr>
          <p:cNvPr id="280" name="Google Shape;280;g43c508ea30c6d5fb_18"/>
          <p:cNvSpPr txBox="1"/>
          <p:nvPr/>
        </p:nvSpPr>
        <p:spPr>
          <a:xfrm>
            <a:off x="380232" y="1380178"/>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We recommend starting with </a:t>
            </a:r>
            <a:r>
              <a:rPr lang="en-GB">
                <a:solidFill>
                  <a:srgbClr val="FF9900"/>
                </a:solidFill>
                <a:latin typeface="Lato"/>
                <a:ea typeface="Lato"/>
                <a:cs typeface="Lato"/>
                <a:sym typeface="Lato"/>
              </a:rPr>
              <a:t>UFC, LNSC, DST,</a:t>
            </a:r>
            <a:r>
              <a:rPr lang="en-GB">
                <a:latin typeface="Lato"/>
                <a:ea typeface="Lato"/>
                <a:cs typeface="Lato"/>
                <a:sym typeface="Lato"/>
              </a:rPr>
              <a:t> or a </a:t>
            </a:r>
            <a:r>
              <a:rPr lang="en-GB">
                <a:solidFill>
                  <a:srgbClr val="FF9900"/>
                </a:solidFill>
                <a:latin typeface="Lato"/>
                <a:ea typeface="Lato"/>
                <a:cs typeface="Lato"/>
                <a:sym typeface="Lato"/>
              </a:rPr>
              <a:t>combination</a:t>
            </a:r>
            <a:r>
              <a:rPr lang="en-GB">
                <a:latin typeface="Lato"/>
                <a:ea typeface="Lato"/>
                <a:cs typeface="Lato"/>
                <a:sym typeface="Lato"/>
              </a:rPr>
              <a:t> (</a:t>
            </a:r>
            <a:r>
              <a:rPr lang="en-GB">
                <a:solidFill>
                  <a:srgbClr val="FF9900"/>
                </a:solidFill>
                <a:latin typeface="Lato"/>
                <a:ea typeface="Lato"/>
                <a:cs typeface="Lato"/>
                <a:sym typeface="Lato"/>
              </a:rPr>
              <a:t>high</a:t>
            </a:r>
            <a:r>
              <a:rPr lang="en-GB">
                <a:latin typeface="Lato"/>
                <a:ea typeface="Lato"/>
                <a:cs typeface="Lato"/>
                <a:sym typeface="Lato"/>
              </a:rPr>
              <a:t> quality,</a:t>
            </a:r>
            <a:endParaRPr>
              <a:latin typeface="Lato"/>
              <a:ea typeface="Lato"/>
              <a:cs typeface="Lato"/>
              <a:sym typeface="Lato"/>
            </a:endParaRPr>
          </a:p>
          <a:p>
            <a:pPr marL="457200" lvl="0" indent="0" algn="l" rtl="0">
              <a:spcBef>
                <a:spcPts val="0"/>
              </a:spcBef>
              <a:spcAft>
                <a:spcPts val="0"/>
              </a:spcAft>
              <a:buNone/>
            </a:pPr>
            <a:r>
              <a:rPr lang="en-GB">
                <a:solidFill>
                  <a:srgbClr val="FF0000"/>
                </a:solidFill>
                <a:latin typeface="Lato"/>
                <a:ea typeface="Lato"/>
                <a:cs typeface="Lato"/>
                <a:sym typeface="Lato"/>
              </a:rPr>
              <a:t>strong</a:t>
            </a:r>
            <a:r>
              <a:rPr lang="en-GB">
                <a:latin typeface="Lato"/>
                <a:ea typeface="Lato"/>
                <a:cs typeface="Lato"/>
                <a:sym typeface="Lato"/>
              </a:rPr>
              <a:t> recommendation) depending on </a:t>
            </a:r>
            <a:r>
              <a:rPr lang="en-GB">
                <a:solidFill>
                  <a:srgbClr val="FF0000"/>
                </a:solidFill>
                <a:latin typeface="Lato"/>
                <a:ea typeface="Lato"/>
                <a:cs typeface="Lato"/>
                <a:sym typeface="Lato"/>
              </a:rPr>
              <a:t>local availability</a:t>
            </a:r>
            <a:r>
              <a:rPr lang="en-GB">
                <a:latin typeface="Lato"/>
                <a:ea typeface="Lato"/>
                <a:cs typeface="Lato"/>
                <a:sym typeface="Lato"/>
              </a:rPr>
              <a:t>; </a:t>
            </a:r>
            <a:r>
              <a:rPr lang="en-GB">
                <a:solidFill>
                  <a:srgbClr val="FF0000"/>
                </a:solidFill>
                <a:latin typeface="Lato"/>
                <a:ea typeface="Lato"/>
                <a:cs typeface="Lato"/>
                <a:sym typeface="Lato"/>
              </a:rPr>
              <a:t>multiple LNSCs</a:t>
            </a:r>
            <a:r>
              <a:rPr lang="en-GB">
                <a:latin typeface="Lato"/>
                <a:ea typeface="Lato"/>
                <a:cs typeface="Lato"/>
                <a:sym typeface="Lato"/>
              </a:rPr>
              <a:t> might be</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easier for the patient to complete (</a:t>
            </a:r>
            <a:r>
              <a:rPr lang="en-GB">
                <a:solidFill>
                  <a:srgbClr val="FF0000"/>
                </a:solidFill>
                <a:latin typeface="Lato"/>
                <a:ea typeface="Lato"/>
                <a:cs typeface="Lato"/>
                <a:sym typeface="Lato"/>
              </a:rPr>
              <a:t>high</a:t>
            </a:r>
            <a:r>
              <a:rPr lang="en-GB">
                <a:latin typeface="Lato"/>
                <a:ea typeface="Lato"/>
                <a:cs typeface="Lato"/>
                <a:sym typeface="Lato"/>
              </a:rPr>
              <a:t> quality, </a:t>
            </a: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
        <p:nvSpPr>
          <p:cNvPr id="281" name="Google Shape;281;g43c508ea30c6d5fb_18"/>
          <p:cNvSpPr txBox="1"/>
          <p:nvPr/>
        </p:nvSpPr>
        <p:spPr>
          <a:xfrm>
            <a:off x="380225" y="2528775"/>
            <a:ext cx="72384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If an </a:t>
            </a:r>
            <a:r>
              <a:rPr lang="en-GB">
                <a:solidFill>
                  <a:srgbClr val="FF0000"/>
                </a:solidFill>
                <a:latin typeface="Lato"/>
                <a:ea typeface="Lato"/>
                <a:cs typeface="Lato"/>
                <a:sym typeface="Lato"/>
              </a:rPr>
              <a:t>adrenal tumour is suspected</a:t>
            </a:r>
            <a:r>
              <a:rPr lang="en-GB">
                <a:latin typeface="Lato"/>
                <a:ea typeface="Lato"/>
                <a:cs typeface="Lato"/>
                <a:sym typeface="Lato"/>
              </a:rPr>
              <a:t>, we recommend starting with </a:t>
            </a:r>
            <a:r>
              <a:rPr lang="en-GB">
                <a:solidFill>
                  <a:srgbClr val="FF0000"/>
                </a:solidFill>
                <a:latin typeface="Lato"/>
                <a:ea typeface="Lato"/>
                <a:cs typeface="Lato"/>
                <a:sym typeface="Lato"/>
              </a:rPr>
              <a:t>DST</a:t>
            </a:r>
            <a:r>
              <a:rPr lang="en-GB">
                <a:latin typeface="Lato"/>
                <a:ea typeface="Lato"/>
                <a:cs typeface="Lato"/>
                <a:sym typeface="Lato"/>
              </a:rPr>
              <a:t> (</a:t>
            </a:r>
            <a:r>
              <a:rPr lang="en-GB">
                <a:solidFill>
                  <a:srgbClr val="FF0000"/>
                </a:solidFill>
                <a:latin typeface="Lato"/>
                <a:ea typeface="Lato"/>
                <a:cs typeface="Lato"/>
                <a:sym typeface="Lato"/>
              </a:rPr>
              <a:t>moderate</a:t>
            </a:r>
            <a:endParaRPr>
              <a:solidFill>
                <a:srgbClr val="FF0000"/>
              </a:solidFill>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quality, </a:t>
            </a:r>
            <a:r>
              <a:rPr lang="en-GB">
                <a:solidFill>
                  <a:srgbClr val="FF9900"/>
                </a:solidFill>
                <a:latin typeface="Lato"/>
                <a:ea typeface="Lato"/>
                <a:cs typeface="Lato"/>
                <a:sym typeface="Lato"/>
              </a:rPr>
              <a:t>strong</a:t>
            </a:r>
            <a:r>
              <a:rPr lang="en-GB">
                <a:latin typeface="Lato"/>
                <a:ea typeface="Lato"/>
                <a:cs typeface="Lato"/>
                <a:sym typeface="Lato"/>
              </a:rPr>
              <a:t> recommendation) and </a:t>
            </a:r>
            <a:r>
              <a:rPr lang="en-GB">
                <a:solidFill>
                  <a:srgbClr val="FF00FF"/>
                </a:solidFill>
                <a:latin typeface="Lato"/>
                <a:ea typeface="Lato"/>
                <a:cs typeface="Lato"/>
                <a:sym typeface="Lato"/>
              </a:rPr>
              <a:t>only using LNSC if </a:t>
            </a:r>
            <a:r>
              <a:rPr lang="en-GB">
                <a:solidFill>
                  <a:srgbClr val="FF0000"/>
                </a:solidFill>
                <a:latin typeface="Lato"/>
                <a:ea typeface="Lato"/>
                <a:cs typeface="Lato"/>
                <a:sym typeface="Lato"/>
              </a:rPr>
              <a:t>cortisone concentrations</a:t>
            </a:r>
            <a:endParaRPr>
              <a:solidFill>
                <a:srgbClr val="FF0000"/>
              </a:solidFill>
              <a:latin typeface="Lato"/>
              <a:ea typeface="Lato"/>
              <a:cs typeface="Lato"/>
              <a:sym typeface="Lato"/>
            </a:endParaRPr>
          </a:p>
          <a:p>
            <a:pPr marL="457200" lvl="0" indent="0" algn="l" rtl="0">
              <a:spcBef>
                <a:spcPts val="0"/>
              </a:spcBef>
              <a:spcAft>
                <a:spcPts val="0"/>
              </a:spcAft>
              <a:buNone/>
            </a:pPr>
            <a:r>
              <a:rPr lang="en-GB">
                <a:solidFill>
                  <a:srgbClr val="FF00FF"/>
                </a:solidFill>
                <a:latin typeface="Lato"/>
                <a:ea typeface="Lato"/>
                <a:cs typeface="Lato"/>
                <a:sym typeface="Lato"/>
              </a:rPr>
              <a:t>can be also </a:t>
            </a:r>
            <a:r>
              <a:rPr lang="en-GB">
                <a:solidFill>
                  <a:srgbClr val="FF0000"/>
                </a:solidFill>
                <a:latin typeface="Lato"/>
                <a:ea typeface="Lato"/>
                <a:cs typeface="Lato"/>
                <a:sym typeface="Lato"/>
              </a:rPr>
              <a:t>reported</a:t>
            </a:r>
            <a:r>
              <a:rPr lang="en-GB">
                <a:solidFill>
                  <a:srgbClr val="FF00FF"/>
                </a:solidFill>
                <a:latin typeface="Lato"/>
                <a:ea typeface="Lato"/>
                <a:cs typeface="Lato"/>
                <a:sym typeface="Lato"/>
              </a:rPr>
              <a:t> (moderate quality,</a:t>
            </a:r>
            <a:r>
              <a:rPr lang="en-GB">
                <a:solidFill>
                  <a:srgbClr val="FF0000"/>
                </a:solidFill>
                <a:latin typeface="Lato"/>
                <a:ea typeface="Lato"/>
                <a:cs typeface="Lato"/>
                <a:sym typeface="Lato"/>
              </a:rPr>
              <a:t> strong</a:t>
            </a:r>
            <a:r>
              <a:rPr lang="en-GB">
                <a:solidFill>
                  <a:srgbClr val="FF00FF"/>
                </a:solidFill>
                <a:latin typeface="Lato"/>
                <a:ea typeface="Lato"/>
                <a:cs typeface="Lato"/>
                <a:sym typeface="Lato"/>
              </a:rPr>
              <a:t> recommendation</a:t>
            </a:r>
            <a:endParaRPr>
              <a:solidFill>
                <a:srgbClr val="FF00FF"/>
              </a:solidFill>
              <a:latin typeface="Lato"/>
              <a:ea typeface="Lato"/>
              <a:cs typeface="Lato"/>
              <a:sym typeface="Lato"/>
            </a:endParaRPr>
          </a:p>
        </p:txBody>
      </p:sp>
      <p:sp>
        <p:nvSpPr>
          <p:cNvPr id="282" name="Google Shape;282;g43c508ea30c6d5fb_18"/>
          <p:cNvSpPr txBox="1"/>
          <p:nvPr/>
        </p:nvSpPr>
        <p:spPr>
          <a:xfrm>
            <a:off x="380236" y="3460575"/>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0000"/>
                </a:solidFill>
                <a:latin typeface="Lato"/>
                <a:ea typeface="Lato"/>
                <a:cs typeface="Lato"/>
                <a:sym typeface="Lato"/>
              </a:rPr>
              <a:t>DST</a:t>
            </a:r>
            <a:r>
              <a:rPr lang="en-GB">
                <a:latin typeface="Lato"/>
                <a:ea typeface="Lato"/>
                <a:cs typeface="Lato"/>
                <a:sym typeface="Lato"/>
              </a:rPr>
              <a:t> might be the </a:t>
            </a:r>
            <a:r>
              <a:rPr lang="en-GB">
                <a:solidFill>
                  <a:srgbClr val="FF0000"/>
                </a:solidFill>
                <a:latin typeface="Lato"/>
                <a:ea typeface="Lato"/>
                <a:cs typeface="Lato"/>
                <a:sym typeface="Lato"/>
              </a:rPr>
              <a:t>preferred</a:t>
            </a:r>
            <a:r>
              <a:rPr lang="en-GB">
                <a:latin typeface="Lato"/>
                <a:ea typeface="Lato"/>
                <a:cs typeface="Lato"/>
                <a:sym typeface="Lato"/>
              </a:rPr>
              <a:t> test for </a:t>
            </a:r>
            <a:r>
              <a:rPr lang="en-GB">
                <a:solidFill>
                  <a:srgbClr val="FF0000"/>
                </a:solidFill>
                <a:latin typeface="Lato"/>
                <a:ea typeface="Lato"/>
                <a:cs typeface="Lato"/>
                <a:sym typeface="Lato"/>
              </a:rPr>
              <a:t>shift workers</a:t>
            </a:r>
            <a:r>
              <a:rPr lang="en-GB">
                <a:latin typeface="Lato"/>
                <a:ea typeface="Lato"/>
                <a:cs typeface="Lato"/>
                <a:sym typeface="Lato"/>
              </a:rPr>
              <a:t> and patients </a:t>
            </a:r>
            <a:r>
              <a:rPr lang="en-GB">
                <a:solidFill>
                  <a:srgbClr val="FF0000"/>
                </a:solidFill>
                <a:latin typeface="Lato"/>
                <a:ea typeface="Lato"/>
                <a:cs typeface="Lato"/>
                <a:sym typeface="Lato"/>
              </a:rPr>
              <a:t>with disrupted</a:t>
            </a:r>
            <a:endParaRPr>
              <a:solidFill>
                <a:srgbClr val="FF0000"/>
              </a:solidFill>
              <a:latin typeface="Lato"/>
              <a:ea typeface="Lato"/>
              <a:cs typeface="Lato"/>
              <a:sym typeface="Lato"/>
            </a:endParaRPr>
          </a:p>
          <a:p>
            <a:pPr marL="457200" lvl="0" indent="0" algn="l" rtl="0">
              <a:spcBef>
                <a:spcPts val="0"/>
              </a:spcBef>
              <a:spcAft>
                <a:spcPts val="0"/>
              </a:spcAft>
              <a:buNone/>
            </a:pPr>
            <a:r>
              <a:rPr lang="en-GB">
                <a:solidFill>
                  <a:srgbClr val="FF0000"/>
                </a:solidFill>
                <a:latin typeface="Lato"/>
                <a:ea typeface="Lato"/>
                <a:cs typeface="Lato"/>
                <a:sym typeface="Lato"/>
              </a:rPr>
              <a:t>circadian rhythm</a:t>
            </a:r>
            <a:r>
              <a:rPr lang="en-GB">
                <a:latin typeface="Lato"/>
                <a:ea typeface="Lato"/>
                <a:cs typeface="Lato"/>
                <a:sym typeface="Lato"/>
              </a:rPr>
              <a:t> due to uneven sleep schedules, but might </a:t>
            </a:r>
            <a:r>
              <a:rPr lang="en-GB">
                <a:solidFill>
                  <a:srgbClr val="FF9900"/>
                </a:solidFill>
                <a:latin typeface="Lato"/>
                <a:ea typeface="Lato"/>
                <a:cs typeface="Lato"/>
                <a:sym typeface="Lato"/>
              </a:rPr>
              <a:t>not be reliable</a:t>
            </a:r>
            <a:r>
              <a:rPr lang="en-GB">
                <a:latin typeface="Lato"/>
                <a:ea typeface="Lato"/>
                <a:cs typeface="Lato"/>
                <a:sym typeface="Lato"/>
              </a:rPr>
              <a:t> in</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women treated with </a:t>
            </a:r>
            <a:r>
              <a:rPr lang="en-GB">
                <a:solidFill>
                  <a:srgbClr val="FF0000"/>
                </a:solidFill>
                <a:latin typeface="Lato"/>
                <a:ea typeface="Lato"/>
                <a:cs typeface="Lato"/>
                <a:sym typeface="Lato"/>
              </a:rPr>
              <a:t>oral oestrogen</a:t>
            </a:r>
            <a:r>
              <a:rPr lang="en-GB">
                <a:latin typeface="Lato"/>
                <a:ea typeface="Lato"/>
                <a:cs typeface="Lato"/>
                <a:sym typeface="Lato"/>
              </a:rPr>
              <a:t> (high quality, </a:t>
            </a: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4dd295efea20795_1"/>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100000"/>
              <a:buFont typeface="Arial"/>
              <a:buNone/>
            </a:pPr>
            <a:r>
              <a:rPr lang="en-GB" sz="2400" b="0">
                <a:solidFill>
                  <a:srgbClr val="FF9900"/>
                </a:solidFill>
                <a:latin typeface="Lato"/>
                <a:ea typeface="Lato"/>
                <a:cs typeface="Lato"/>
                <a:sym typeface="Lato"/>
              </a:rPr>
              <a:t>Clinical considerations and recommendations for laboratory tests</a:t>
            </a:r>
            <a:endParaRPr/>
          </a:p>
        </p:txBody>
      </p:sp>
      <p:sp>
        <p:nvSpPr>
          <p:cNvPr id="288" name="Google Shape;288;g34dd295efea20795_1"/>
          <p:cNvSpPr txBox="1"/>
          <p:nvPr/>
        </p:nvSpPr>
        <p:spPr>
          <a:xfrm>
            <a:off x="471523" y="1269645"/>
            <a:ext cx="7315200" cy="2724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Measuring </a:t>
            </a:r>
            <a:r>
              <a:rPr lang="en-GB">
                <a:solidFill>
                  <a:srgbClr val="FF9900"/>
                </a:solidFill>
                <a:latin typeface="Lato"/>
                <a:ea typeface="Lato"/>
                <a:cs typeface="Lato"/>
                <a:sym typeface="Lato"/>
              </a:rPr>
              <a:t>dexamethasone levels can</a:t>
            </a:r>
            <a:r>
              <a:rPr lang="en-GB">
                <a:latin typeface="Lato"/>
                <a:ea typeface="Lato"/>
                <a:cs typeface="Lato"/>
                <a:sym typeface="Lato"/>
              </a:rPr>
              <a:t> be useful if a falsepositive </a:t>
            </a:r>
            <a:r>
              <a:rPr lang="en-GB">
                <a:solidFill>
                  <a:srgbClr val="FF9900"/>
                </a:solidFill>
                <a:latin typeface="Lato"/>
                <a:ea typeface="Lato"/>
                <a:cs typeface="Lato"/>
                <a:sym typeface="Lato"/>
              </a:rPr>
              <a:t>DST</a:t>
            </a:r>
            <a:r>
              <a:rPr lang="en-GB">
                <a:latin typeface="Lato"/>
                <a:ea typeface="Lato"/>
                <a:cs typeface="Lato"/>
                <a:sym typeface="Lato"/>
              </a:rPr>
              <a:t> is suspected due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clinical scenario (moderate quality, </a:t>
            </a:r>
            <a:r>
              <a:rPr lang="en-GB">
                <a:solidFill>
                  <a:srgbClr val="FF99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 If </a:t>
            </a:r>
            <a:r>
              <a:rPr lang="en-GB">
                <a:solidFill>
                  <a:srgbClr val="FF9900"/>
                </a:solidFill>
                <a:latin typeface="Lato"/>
                <a:ea typeface="Lato"/>
                <a:cs typeface="Lato"/>
                <a:sym typeface="Lato"/>
              </a:rPr>
              <a:t>UFC</a:t>
            </a:r>
            <a:r>
              <a:rPr lang="en-GB">
                <a:latin typeface="Lato"/>
                <a:ea typeface="Lato"/>
                <a:cs typeface="Lato"/>
                <a:sym typeface="Lato"/>
              </a:rPr>
              <a:t> is used, </a:t>
            </a:r>
            <a:r>
              <a:rPr lang="en-GB">
                <a:solidFill>
                  <a:srgbClr val="FF9900"/>
                </a:solidFill>
                <a:latin typeface="Lato"/>
                <a:ea typeface="Lato"/>
                <a:cs typeface="Lato"/>
                <a:sym typeface="Lato"/>
              </a:rPr>
              <a:t>two or three collections</a:t>
            </a:r>
            <a:r>
              <a:rPr lang="en-GB">
                <a:latin typeface="Lato"/>
                <a:ea typeface="Lato"/>
                <a:cs typeface="Lato"/>
                <a:sym typeface="Lato"/>
              </a:rPr>
              <a:t> should be obtained to evaluate variability (high quality,</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strong recommendation).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 If </a:t>
            </a:r>
            <a:r>
              <a:rPr lang="en-GB">
                <a:solidFill>
                  <a:srgbClr val="FF9900"/>
                </a:solidFill>
                <a:latin typeface="Lato"/>
                <a:ea typeface="Lato"/>
                <a:cs typeface="Lato"/>
                <a:sym typeface="Lato"/>
              </a:rPr>
              <a:t>LNSC</a:t>
            </a:r>
            <a:r>
              <a:rPr lang="en-GB">
                <a:latin typeface="Lato"/>
                <a:ea typeface="Lato"/>
                <a:cs typeface="Lato"/>
                <a:sym typeface="Lato"/>
              </a:rPr>
              <a:t> is used, we recommend at </a:t>
            </a:r>
            <a:r>
              <a:rPr lang="en-GB">
                <a:solidFill>
                  <a:srgbClr val="FF9900"/>
                </a:solidFill>
                <a:latin typeface="Lato"/>
                <a:ea typeface="Lato"/>
                <a:cs typeface="Lato"/>
                <a:sym typeface="Lato"/>
              </a:rPr>
              <a:t>least two or three tests</a:t>
            </a:r>
            <a:r>
              <a:rPr lang="en-GB">
                <a:latin typeface="Lato"/>
                <a:ea typeface="Lato"/>
                <a:cs typeface="Lato"/>
                <a:sym typeface="Lato"/>
              </a:rPr>
              <a:t> (high quality, strong recommendation)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 </a:t>
            </a:r>
            <a:r>
              <a:rPr lang="en-GB">
                <a:solidFill>
                  <a:srgbClr val="FF9900"/>
                </a:solidFill>
                <a:latin typeface="Lato"/>
                <a:ea typeface="Lato"/>
                <a:cs typeface="Lato"/>
                <a:sym typeface="Lato"/>
              </a:rPr>
              <a:t>(IPSS) should not be used to diagnose hypercortisolism</a:t>
            </a:r>
            <a:r>
              <a:rPr lang="en-GB">
                <a:latin typeface="Lato"/>
                <a:ea typeface="Lato"/>
                <a:cs typeface="Lato"/>
                <a:sym typeface="Lato"/>
              </a:rPr>
              <a:t> because the centraltoperipheral ACTH</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gradient in healthy controls and pseudoCushing’s syndrome overlaps with that observed in patients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with Cushing’s disease (high quality, </a:t>
            </a:r>
            <a:r>
              <a:rPr lang="en-GB">
                <a:solidFill>
                  <a:srgbClr val="FF99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43c508ea30c6d5fb_2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100000"/>
              <a:buFont typeface="Arial"/>
              <a:buNone/>
            </a:pPr>
            <a:r>
              <a:rPr lang="en-GB" sz="2400" b="0">
                <a:solidFill>
                  <a:srgbClr val="FF9900"/>
                </a:solidFill>
                <a:latin typeface="Lato"/>
                <a:ea typeface="Lato"/>
                <a:cs typeface="Lato"/>
                <a:sym typeface="Lato"/>
              </a:rPr>
              <a:t>Clinical considerations and recommendations for laboratory tests</a:t>
            </a:r>
            <a:endParaRPr>
              <a:solidFill>
                <a:schemeClr val="dk1"/>
              </a:solidFill>
            </a:endParaRPr>
          </a:p>
        </p:txBody>
      </p:sp>
      <p:sp>
        <p:nvSpPr>
          <p:cNvPr id="294" name="Google Shape;294;g43c508ea30c6d5fb_25"/>
          <p:cNvSpPr txBox="1"/>
          <p:nvPr/>
        </p:nvSpPr>
        <p:spPr>
          <a:xfrm>
            <a:off x="466755" y="1107765"/>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0000"/>
                </a:solidFill>
                <a:latin typeface="Lato"/>
                <a:ea typeface="Lato"/>
                <a:cs typeface="Lato"/>
                <a:sym typeface="Lato"/>
              </a:rPr>
              <a:t>Measuring dexamethasone levels</a:t>
            </a:r>
            <a:r>
              <a:rPr lang="en-GB">
                <a:latin typeface="Lato"/>
                <a:ea typeface="Lato"/>
                <a:cs typeface="Lato"/>
                <a:sym typeface="Lato"/>
              </a:rPr>
              <a:t> can be useful if a </a:t>
            </a:r>
            <a:r>
              <a:rPr lang="en-GB">
                <a:solidFill>
                  <a:srgbClr val="FF0000"/>
                </a:solidFill>
                <a:latin typeface="Lato"/>
                <a:ea typeface="Lato"/>
                <a:cs typeface="Lato"/>
                <a:sym typeface="Lato"/>
              </a:rPr>
              <a:t>falsepositive</a:t>
            </a:r>
            <a:r>
              <a:rPr lang="en-GB">
                <a:latin typeface="Lato"/>
                <a:ea typeface="Lato"/>
                <a:cs typeface="Lato"/>
                <a:sym typeface="Lato"/>
              </a:rPr>
              <a:t> DST is suspected due to the</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clinical scenario (</a:t>
            </a:r>
            <a:r>
              <a:rPr lang="en-GB">
                <a:solidFill>
                  <a:srgbClr val="FF0000"/>
                </a:solidFill>
                <a:latin typeface="Lato"/>
                <a:ea typeface="Lato"/>
                <a:cs typeface="Lato"/>
                <a:sym typeface="Lato"/>
              </a:rPr>
              <a:t>moderate</a:t>
            </a:r>
            <a:r>
              <a:rPr lang="en-GB">
                <a:latin typeface="Lato"/>
                <a:ea typeface="Lato"/>
                <a:cs typeface="Lato"/>
                <a:sym typeface="Lato"/>
              </a:rPr>
              <a:t> quality, </a:t>
            </a: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
        <p:nvSpPr>
          <p:cNvPr id="295" name="Google Shape;295;g43c508ea30c6d5fb_25"/>
          <p:cNvSpPr txBox="1"/>
          <p:nvPr/>
        </p:nvSpPr>
        <p:spPr>
          <a:xfrm>
            <a:off x="466759" y="1983965"/>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If </a:t>
            </a:r>
            <a:r>
              <a:rPr lang="en-GB">
                <a:solidFill>
                  <a:srgbClr val="FF0000"/>
                </a:solidFill>
                <a:latin typeface="Lato"/>
                <a:ea typeface="Lato"/>
                <a:cs typeface="Lato"/>
                <a:sym typeface="Lato"/>
              </a:rPr>
              <a:t>UFC</a:t>
            </a:r>
            <a:r>
              <a:rPr lang="en-GB">
                <a:latin typeface="Lato"/>
                <a:ea typeface="Lato"/>
                <a:cs typeface="Lato"/>
                <a:sym typeface="Lato"/>
              </a:rPr>
              <a:t> is used, </a:t>
            </a:r>
            <a:r>
              <a:rPr lang="en-GB">
                <a:solidFill>
                  <a:srgbClr val="FF0000"/>
                </a:solidFill>
                <a:latin typeface="Lato"/>
                <a:ea typeface="Lato"/>
                <a:cs typeface="Lato"/>
                <a:sym typeface="Lato"/>
              </a:rPr>
              <a:t>two or three</a:t>
            </a:r>
            <a:r>
              <a:rPr lang="en-GB">
                <a:latin typeface="Lato"/>
                <a:ea typeface="Lato"/>
                <a:cs typeface="Lato"/>
                <a:sym typeface="Lato"/>
              </a:rPr>
              <a:t> collections should be obtained to evaluate variability (high quality,</a:t>
            </a:r>
            <a:endParaRPr>
              <a:latin typeface="Lato"/>
              <a:ea typeface="Lato"/>
              <a:cs typeface="Lato"/>
              <a:sym typeface="Lato"/>
            </a:endParaRPr>
          </a:p>
          <a:p>
            <a:pPr marL="457200" lvl="0" indent="0" algn="l" rtl="0">
              <a:spcBef>
                <a:spcPts val="0"/>
              </a:spcBef>
              <a:spcAft>
                <a:spcPts val="0"/>
              </a:spcAft>
              <a:buNone/>
            </a:pP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
        <p:nvSpPr>
          <p:cNvPr id="296" name="Google Shape;296;g43c508ea30c6d5fb_25"/>
          <p:cNvSpPr txBox="1"/>
          <p:nvPr/>
        </p:nvSpPr>
        <p:spPr>
          <a:xfrm>
            <a:off x="466750" y="2916775"/>
            <a:ext cx="6848400" cy="60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If </a:t>
            </a:r>
            <a:r>
              <a:rPr lang="en-GB">
                <a:solidFill>
                  <a:srgbClr val="FF0000"/>
                </a:solidFill>
                <a:latin typeface="Lato"/>
                <a:ea typeface="Lato"/>
                <a:cs typeface="Lato"/>
                <a:sym typeface="Lato"/>
              </a:rPr>
              <a:t>LNSC</a:t>
            </a:r>
            <a:r>
              <a:rPr lang="en-GB">
                <a:latin typeface="Lato"/>
                <a:ea typeface="Lato"/>
                <a:cs typeface="Lato"/>
                <a:sym typeface="Lato"/>
              </a:rPr>
              <a:t> is used, we recommend at least t</a:t>
            </a:r>
            <a:r>
              <a:rPr lang="en-GB">
                <a:solidFill>
                  <a:srgbClr val="FF0000"/>
                </a:solidFill>
                <a:latin typeface="Lato"/>
                <a:ea typeface="Lato"/>
                <a:cs typeface="Lato"/>
                <a:sym typeface="Lato"/>
              </a:rPr>
              <a:t>wo or three tests</a:t>
            </a:r>
            <a:r>
              <a:rPr lang="en-GB">
                <a:latin typeface="Lato"/>
                <a:ea typeface="Lato"/>
                <a:cs typeface="Lato"/>
                <a:sym typeface="Lato"/>
              </a:rPr>
              <a:t> (high quality, </a:t>
            </a: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
        <p:nvSpPr>
          <p:cNvPr id="297" name="Google Shape;297;g43c508ea30c6d5fb_25"/>
          <p:cNvSpPr txBox="1"/>
          <p:nvPr/>
        </p:nvSpPr>
        <p:spPr>
          <a:xfrm>
            <a:off x="466740" y="3638080"/>
            <a:ext cx="7315200" cy="1242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0000"/>
                </a:solidFill>
                <a:latin typeface="Lato"/>
                <a:ea typeface="Lato"/>
                <a:cs typeface="Lato"/>
                <a:sym typeface="Lato"/>
              </a:rPr>
              <a:t>(IPSS) should not be used</a:t>
            </a:r>
            <a:r>
              <a:rPr lang="en-GB">
                <a:latin typeface="Lato"/>
                <a:ea typeface="Lato"/>
                <a:cs typeface="Lato"/>
                <a:sym typeface="Lato"/>
              </a:rPr>
              <a:t> to diagnose hypercortisolism because the centraltoperipheral ACTH</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gradient in </a:t>
            </a:r>
            <a:r>
              <a:rPr lang="en-GB">
                <a:solidFill>
                  <a:srgbClr val="FF0000"/>
                </a:solidFill>
                <a:latin typeface="Lato"/>
                <a:ea typeface="Lato"/>
                <a:cs typeface="Lato"/>
                <a:sym typeface="Lato"/>
              </a:rPr>
              <a:t>healthy controls and pseudoCushing’s syndrome overlaps</a:t>
            </a:r>
            <a:r>
              <a:rPr lang="en-GB">
                <a:latin typeface="Lato"/>
                <a:ea typeface="Lato"/>
                <a:cs typeface="Lato"/>
                <a:sym typeface="Lato"/>
              </a:rPr>
              <a:t> with that observed in patients</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with Cushing’s disease (high quality, </a:t>
            </a: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7ba92dc1770e185_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AGENDA:</a:t>
            </a:r>
            <a:endParaRPr>
              <a:solidFill>
                <a:schemeClr val="dk1"/>
              </a:solidFill>
            </a:endParaRPr>
          </a:p>
        </p:txBody>
      </p:sp>
      <p:sp>
        <p:nvSpPr>
          <p:cNvPr id="87" name="Google Shape;87;g27ba92dc1770e185_6"/>
          <p:cNvSpPr txBox="1"/>
          <p:nvPr/>
        </p:nvSpPr>
        <p:spPr>
          <a:xfrm>
            <a:off x="320375" y="1007625"/>
            <a:ext cx="7451400" cy="463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sz="1800" b="1">
                <a:latin typeface="Lato"/>
                <a:ea typeface="Lato"/>
                <a:cs typeface="Lato"/>
                <a:sym typeface="Lato"/>
              </a:rPr>
              <a:t>introduction</a:t>
            </a:r>
            <a:r>
              <a:rPr lang="en-GB">
                <a:latin typeface="Lato"/>
                <a:ea typeface="Lato"/>
                <a:cs typeface="Lato"/>
                <a:sym typeface="Lato"/>
              </a:rPr>
              <a:t> </a:t>
            </a:r>
            <a:endParaRPr>
              <a:latin typeface="Lato"/>
              <a:ea typeface="Lato"/>
              <a:cs typeface="Lato"/>
              <a:sym typeface="Lato"/>
            </a:endParaRPr>
          </a:p>
        </p:txBody>
      </p:sp>
      <p:sp>
        <p:nvSpPr>
          <p:cNvPr id="88" name="Google Shape;88;g27ba92dc1770e185_6"/>
          <p:cNvSpPr txBox="1"/>
          <p:nvPr/>
        </p:nvSpPr>
        <p:spPr>
          <a:xfrm>
            <a:off x="388471" y="1471430"/>
            <a:ext cx="7315200" cy="684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2"/>
              </a:buClr>
              <a:buSzPts val="1600"/>
              <a:buFont typeface="Lato"/>
              <a:buChar char="●"/>
            </a:pPr>
            <a:r>
              <a:rPr lang="en-GB" sz="1600" b="1">
                <a:solidFill>
                  <a:schemeClr val="dk2"/>
                </a:solidFill>
                <a:latin typeface="Raleway"/>
                <a:ea typeface="Raleway"/>
                <a:cs typeface="Raleway"/>
                <a:sym typeface="Raleway"/>
              </a:rPr>
              <a:t>Diagnosis of Cushing’s syndrome: screening, </a:t>
            </a:r>
            <a:endParaRPr sz="1600" b="1">
              <a:solidFill>
                <a:schemeClr val="dk2"/>
              </a:solidFill>
              <a:latin typeface="Raleway"/>
              <a:ea typeface="Raleway"/>
              <a:cs typeface="Raleway"/>
              <a:sym typeface="Raleway"/>
            </a:endParaRPr>
          </a:p>
          <a:p>
            <a:pPr marL="457200" lvl="0" indent="0" algn="l" rtl="0">
              <a:spcBef>
                <a:spcPts val="0"/>
              </a:spcBef>
              <a:spcAft>
                <a:spcPts val="0"/>
              </a:spcAft>
              <a:buNone/>
            </a:pPr>
            <a:r>
              <a:rPr lang="en-GB" sz="1600" b="1">
                <a:solidFill>
                  <a:schemeClr val="dk2"/>
                </a:solidFill>
                <a:latin typeface="Raleway"/>
                <a:ea typeface="Raleway"/>
                <a:cs typeface="Raleway"/>
                <a:sym typeface="Raleway"/>
              </a:rPr>
              <a:t>confirmatory, and localisation modaliti</a:t>
            </a:r>
            <a:endParaRPr sz="1600">
              <a:solidFill>
                <a:schemeClr val="dk2"/>
              </a:solidFill>
              <a:latin typeface="Lato"/>
              <a:ea typeface="Lato"/>
              <a:cs typeface="Lato"/>
              <a:sym typeface="Lato"/>
            </a:endParaRPr>
          </a:p>
        </p:txBody>
      </p:sp>
      <p:sp>
        <p:nvSpPr>
          <p:cNvPr id="89" name="Google Shape;89;g27ba92dc1770e185_6"/>
          <p:cNvSpPr/>
          <p:nvPr/>
        </p:nvSpPr>
        <p:spPr>
          <a:xfrm rot="-10798529" flipH="1">
            <a:off x="5300650" y="1561131"/>
            <a:ext cx="701100" cy="284400"/>
          </a:xfrm>
          <a:prstGeom prst="rightArrow">
            <a:avLst>
              <a:gd name="adj1" fmla="val 47845"/>
              <a:gd name="adj2" fmla="val 12849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g27ba92dc1770e185_6"/>
          <p:cNvSpPr txBox="1"/>
          <p:nvPr/>
        </p:nvSpPr>
        <p:spPr>
          <a:xfrm>
            <a:off x="6081537" y="1471427"/>
            <a:ext cx="2133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latin typeface="Lato"/>
                <a:ea typeface="Lato"/>
                <a:cs typeface="Lato"/>
                <a:sym typeface="Lato"/>
              </a:rPr>
              <a:t>lab test</a:t>
            </a:r>
            <a:endParaRPr sz="1800" b="1">
              <a:latin typeface="Lato"/>
              <a:ea typeface="Lato"/>
              <a:cs typeface="Lato"/>
              <a:sym typeface="Lato"/>
            </a:endParaRPr>
          </a:p>
        </p:txBody>
      </p:sp>
      <p:sp>
        <p:nvSpPr>
          <p:cNvPr id="91" name="Google Shape;91;g27ba92dc1770e185_6"/>
          <p:cNvSpPr txBox="1"/>
          <p:nvPr/>
        </p:nvSpPr>
        <p:spPr>
          <a:xfrm>
            <a:off x="388467" y="2463086"/>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solidFill>
                  <a:schemeClr val="dk2"/>
                </a:solidFill>
                <a:latin typeface="Lato"/>
                <a:ea typeface="Lato"/>
                <a:cs typeface="Lato"/>
                <a:sym typeface="Lato"/>
              </a:rPr>
              <a:t>Introducing the real case number one</a:t>
            </a:r>
            <a:endParaRPr sz="1800" b="1">
              <a:latin typeface="Lato"/>
              <a:ea typeface="Lato"/>
              <a:cs typeface="Lato"/>
              <a:sym typeface="Lato"/>
            </a:endParaRPr>
          </a:p>
        </p:txBody>
      </p:sp>
      <p:sp>
        <p:nvSpPr>
          <p:cNvPr id="92" name="Google Shape;92;g27ba92dc1770e185_6"/>
          <p:cNvSpPr txBox="1"/>
          <p:nvPr/>
        </p:nvSpPr>
        <p:spPr>
          <a:xfrm>
            <a:off x="388475" y="2099575"/>
            <a:ext cx="74514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latin typeface="Lato"/>
                <a:ea typeface="Lato"/>
                <a:cs typeface="Lato"/>
                <a:sym typeface="Lato"/>
              </a:rPr>
              <a:t>Clinical considerations and recommendations for laboratory tests</a:t>
            </a:r>
            <a:endParaRPr sz="1800" b="1">
              <a:latin typeface="Lato"/>
              <a:ea typeface="Lato"/>
              <a:cs typeface="Lato"/>
              <a:sym typeface="Lato"/>
            </a:endParaRPr>
          </a:p>
        </p:txBody>
      </p:sp>
      <p:sp>
        <p:nvSpPr>
          <p:cNvPr id="93" name="Google Shape;93;g27ba92dc1770e185_6"/>
          <p:cNvSpPr txBox="1"/>
          <p:nvPr/>
        </p:nvSpPr>
        <p:spPr>
          <a:xfrm>
            <a:off x="388475" y="2926871"/>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latin typeface="Lato"/>
                <a:ea typeface="Lato"/>
                <a:cs typeface="Lato"/>
                <a:sym typeface="Lato"/>
              </a:rPr>
              <a:t>Non-neoplastic hypercortisolism</a:t>
            </a:r>
            <a:endParaRPr sz="1800" b="1">
              <a:latin typeface="Lato"/>
              <a:ea typeface="Lato"/>
              <a:cs typeface="Lato"/>
              <a:sym typeface="Lato"/>
            </a:endParaRPr>
          </a:p>
        </p:txBody>
      </p:sp>
      <p:sp>
        <p:nvSpPr>
          <p:cNvPr id="94" name="Google Shape;94;g27ba92dc1770e185_6"/>
          <p:cNvSpPr txBox="1"/>
          <p:nvPr/>
        </p:nvSpPr>
        <p:spPr>
          <a:xfrm>
            <a:off x="388475" y="3326656"/>
            <a:ext cx="78447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latin typeface="Lato"/>
                <a:ea typeface="Lato"/>
                <a:cs typeface="Lato"/>
                <a:sym typeface="Lato"/>
              </a:rPr>
              <a:t>Imaging and tumour localisation</a:t>
            </a:r>
            <a:endParaRPr sz="1800">
              <a:latin typeface="Lato"/>
              <a:ea typeface="Lato"/>
              <a:cs typeface="Lato"/>
              <a:sym typeface="Lato"/>
            </a:endParaRPr>
          </a:p>
        </p:txBody>
      </p:sp>
      <p:sp>
        <p:nvSpPr>
          <p:cNvPr id="95" name="Google Shape;95;g27ba92dc1770e185_6"/>
          <p:cNvSpPr txBox="1"/>
          <p:nvPr/>
        </p:nvSpPr>
        <p:spPr>
          <a:xfrm>
            <a:off x="320375" y="3754175"/>
            <a:ext cx="73152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latin typeface="Lato"/>
                <a:ea typeface="Lato"/>
                <a:cs typeface="Lato"/>
                <a:sym typeface="Lato"/>
              </a:rPr>
              <a:t>Clinical considerations and recommendations for imaging and </a:t>
            </a:r>
            <a:endParaRPr sz="1800" b="1">
              <a:latin typeface="Lato"/>
              <a:ea typeface="Lato"/>
              <a:cs typeface="Lato"/>
              <a:sym typeface="Lato"/>
            </a:endParaRPr>
          </a:p>
          <a:p>
            <a:pPr marL="457200" lvl="0" indent="-342900" algn="l" rtl="0">
              <a:spcBef>
                <a:spcPts val="0"/>
              </a:spcBef>
              <a:spcAft>
                <a:spcPts val="0"/>
              </a:spcAft>
              <a:buSzPts val="1800"/>
              <a:buFont typeface="Lato"/>
              <a:buChar char="●"/>
            </a:pPr>
            <a:r>
              <a:rPr lang="en-GB" sz="1800" b="1">
                <a:latin typeface="Lato"/>
                <a:ea typeface="Lato"/>
                <a:cs typeface="Lato"/>
                <a:sym typeface="Lato"/>
              </a:rPr>
              <a:t>tumour localisation</a:t>
            </a:r>
            <a:endParaRPr sz="1800" b="1">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4dd295efea20795_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45833"/>
              <a:buFont typeface="Arial"/>
              <a:buNone/>
            </a:pPr>
            <a:r>
              <a:rPr lang="en-GB" sz="2400" b="0">
                <a:solidFill>
                  <a:srgbClr val="FF9900"/>
                </a:solidFill>
                <a:latin typeface="Lato"/>
                <a:ea typeface="Lato"/>
                <a:cs typeface="Lato"/>
                <a:sym typeface="Lato"/>
              </a:rPr>
              <a:t>Clinical considerations and recommendations for laboratory tests</a:t>
            </a:r>
            <a:endParaRPr/>
          </a:p>
        </p:txBody>
      </p:sp>
      <p:sp>
        <p:nvSpPr>
          <p:cNvPr id="303" name="Google Shape;303;g34dd295efea20795_6"/>
          <p:cNvSpPr txBox="1"/>
          <p:nvPr/>
        </p:nvSpPr>
        <p:spPr>
          <a:xfrm>
            <a:off x="906011" y="1674276"/>
            <a:ext cx="7315200" cy="1242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In classical </a:t>
            </a:r>
            <a:r>
              <a:rPr lang="en-GB">
                <a:solidFill>
                  <a:srgbClr val="FF9900"/>
                </a:solidFill>
                <a:latin typeface="Lato"/>
                <a:ea typeface="Lato"/>
                <a:cs typeface="Lato"/>
                <a:sym typeface="Lato"/>
              </a:rPr>
              <a:t>cyclic Cushing’s</a:t>
            </a:r>
            <a:r>
              <a:rPr lang="en-GB">
                <a:latin typeface="Lato"/>
                <a:ea typeface="Lato"/>
                <a:cs typeface="Lato"/>
                <a:sym typeface="Lato"/>
              </a:rPr>
              <a:t> disease or in patients with</a:t>
            </a:r>
            <a:endParaRPr>
              <a:latin typeface="Lato"/>
              <a:ea typeface="Lato"/>
              <a:cs typeface="Lato"/>
              <a:sym typeface="Lato"/>
            </a:endParaRPr>
          </a:p>
          <a:p>
            <a:pPr marL="457200" lvl="0" indent="0" algn="l" rtl="0">
              <a:spcBef>
                <a:spcPts val="0"/>
              </a:spcBef>
              <a:spcAft>
                <a:spcPts val="0"/>
              </a:spcAft>
              <a:buNone/>
            </a:pPr>
            <a:r>
              <a:rPr lang="en-GB">
                <a:solidFill>
                  <a:srgbClr val="FF9900"/>
                </a:solidFill>
                <a:latin typeface="Lato"/>
                <a:ea typeface="Lato"/>
                <a:cs typeface="Lato"/>
                <a:sym typeface="Lato"/>
              </a:rPr>
              <a:t>unpredictable fluctuating cortisol concentrations</a:t>
            </a:r>
            <a:r>
              <a:rPr lang="en-GB">
                <a:latin typeface="Lato"/>
                <a:ea typeface="Lato"/>
                <a:cs typeface="Lato"/>
                <a:sym typeface="Lato"/>
              </a:rPr>
              <a:t>, dynamic testing</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and localisation testing, including IPSS, should be preceded by a</a:t>
            </a:r>
            <a:endParaRPr>
              <a:latin typeface="Lato"/>
              <a:ea typeface="Lato"/>
              <a:cs typeface="Lato"/>
              <a:sym typeface="Lato"/>
            </a:endParaRPr>
          </a:p>
          <a:p>
            <a:pPr marL="457200" lvl="0" indent="0" algn="l" rtl="0">
              <a:spcBef>
                <a:spcPts val="0"/>
              </a:spcBef>
              <a:spcAft>
                <a:spcPts val="0"/>
              </a:spcAft>
              <a:buNone/>
            </a:pPr>
            <a:r>
              <a:rPr lang="en-GB">
                <a:solidFill>
                  <a:srgbClr val="FF0000"/>
                </a:solidFill>
                <a:latin typeface="Lato"/>
                <a:ea typeface="Lato"/>
                <a:cs typeface="Lato"/>
                <a:sym typeface="Lato"/>
              </a:rPr>
              <a:t>confirmatory LNSC or UFC to document</a:t>
            </a:r>
            <a:r>
              <a:rPr lang="en-GB">
                <a:latin typeface="Lato"/>
                <a:ea typeface="Lato"/>
                <a:cs typeface="Lato"/>
                <a:sym typeface="Lato"/>
              </a:rPr>
              <a:t> that the patients are in</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the </a:t>
            </a:r>
            <a:r>
              <a:rPr lang="en-GB">
                <a:solidFill>
                  <a:srgbClr val="FF00FF"/>
                </a:solidFill>
                <a:latin typeface="Lato"/>
                <a:ea typeface="Lato"/>
                <a:cs typeface="Lato"/>
                <a:sym typeface="Lato"/>
              </a:rPr>
              <a:t>active phase</a:t>
            </a:r>
            <a:endParaRPr>
              <a:solidFill>
                <a:srgbClr val="FF00FF"/>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64bef6504dde06af_16"/>
          <p:cNvSpPr txBox="1"/>
          <p:nvPr/>
        </p:nvSpPr>
        <p:spPr>
          <a:xfrm>
            <a:off x="257181" y="154191"/>
            <a:ext cx="79662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2000"/>
              <a:buFont typeface="Arial"/>
              <a:buNone/>
            </a:pPr>
            <a:r>
              <a:rPr lang="en-GB" sz="2000" b="1" i="0" u="none" strike="noStrike" cap="none">
                <a:solidFill>
                  <a:srgbClr val="FF9900"/>
                </a:solidFill>
                <a:latin typeface="Raleway"/>
                <a:ea typeface="Raleway"/>
                <a:cs typeface="Raleway"/>
                <a:sym typeface="Raleway"/>
              </a:rPr>
              <a:t>Diagnosis of Cushing’s syndrome: screening, </a:t>
            </a:r>
            <a:endParaRPr sz="2000" b="1" i="0" u="none" strike="noStrike" cap="none">
              <a:solidFill>
                <a:srgbClr val="FF99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000"/>
              <a:buFont typeface="Arial"/>
              <a:buNone/>
            </a:pPr>
            <a:r>
              <a:rPr lang="en-GB" sz="2000" b="1" i="0" u="none" strike="noStrike" cap="none">
                <a:solidFill>
                  <a:srgbClr val="FF9900"/>
                </a:solidFill>
                <a:latin typeface="Raleway"/>
                <a:ea typeface="Raleway"/>
                <a:cs typeface="Raleway"/>
                <a:sym typeface="Raleway"/>
              </a:rPr>
              <a:t>confirmatory, and localisation modaliti</a:t>
            </a:r>
            <a:endParaRPr sz="1400" b="0" i="0" u="none" strike="noStrike" cap="none">
              <a:solidFill>
                <a:srgbClr val="FF9900"/>
              </a:solidFill>
              <a:latin typeface="Lato"/>
              <a:ea typeface="Lato"/>
              <a:cs typeface="Lato"/>
              <a:sym typeface="Lato"/>
            </a:endParaRPr>
          </a:p>
        </p:txBody>
      </p:sp>
      <p:pic>
        <p:nvPicPr>
          <p:cNvPr id="309" name="Google Shape;309;g64bef6504dde06af_16"/>
          <p:cNvPicPr preferRelativeResize="0"/>
          <p:nvPr/>
        </p:nvPicPr>
        <p:blipFill rotWithShape="1">
          <a:blip r:embed="rId3">
            <a:alphaModFix/>
          </a:blip>
          <a:srcRect/>
          <a:stretch/>
        </p:blipFill>
        <p:spPr>
          <a:xfrm>
            <a:off x="0" y="1174600"/>
            <a:ext cx="6418277" cy="3884101"/>
          </a:xfrm>
          <a:prstGeom prst="rect">
            <a:avLst/>
          </a:prstGeom>
          <a:noFill/>
          <a:ln>
            <a:noFill/>
          </a:ln>
        </p:spPr>
      </p:pic>
      <p:sp>
        <p:nvSpPr>
          <p:cNvPr id="310" name="Google Shape;310;g64bef6504dde06af_16"/>
          <p:cNvSpPr/>
          <p:nvPr/>
        </p:nvSpPr>
        <p:spPr>
          <a:xfrm rot="10800000" flipH="1">
            <a:off x="3829943" y="3053101"/>
            <a:ext cx="621900" cy="1095000"/>
          </a:xfrm>
          <a:prstGeom prst="star4">
            <a:avLst>
              <a:gd name="adj" fmla="val 125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64bef6504dde06af_16"/>
          <p:cNvSpPr txBox="1"/>
          <p:nvPr/>
        </p:nvSpPr>
        <p:spPr>
          <a:xfrm>
            <a:off x="918111" y="2145030"/>
            <a:ext cx="7315200" cy="46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12" name="Google Shape;312;g64bef6504dde06af_16"/>
          <p:cNvSpPr/>
          <p:nvPr/>
        </p:nvSpPr>
        <p:spPr>
          <a:xfrm>
            <a:off x="5691906" y="-33751"/>
            <a:ext cx="3252600" cy="4354800"/>
          </a:xfrm>
          <a:prstGeom prst="star32">
            <a:avLst>
              <a:gd name="adj" fmla="val 37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64bef6504dde06af_16"/>
          <p:cNvSpPr txBox="1"/>
          <p:nvPr/>
        </p:nvSpPr>
        <p:spPr>
          <a:xfrm>
            <a:off x="6418275" y="819961"/>
            <a:ext cx="2161200" cy="23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If Cushing’s syndrome is suspected:</a:t>
            </a:r>
            <a:endParaRPr sz="1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 </a:t>
            </a:r>
            <a:r>
              <a:rPr lang="en-GB" sz="1200" b="0" i="0" u="none" strike="noStrike" cap="none">
                <a:solidFill>
                  <a:srgbClr val="FFFFFF"/>
                </a:solidFill>
                <a:latin typeface="Lato"/>
                <a:ea typeface="Lato"/>
                <a:cs typeface="Lato"/>
                <a:sym typeface="Lato"/>
              </a:rPr>
              <a:t>Start</a:t>
            </a:r>
            <a:r>
              <a:rPr lang="en-GB" sz="1200" b="0" i="0" u="none" strike="noStrike" cap="none">
                <a:solidFill>
                  <a:srgbClr val="000000"/>
                </a:solidFill>
                <a:latin typeface="Lato"/>
                <a:ea typeface="Lato"/>
                <a:cs typeface="Lato"/>
                <a:sym typeface="Lato"/>
              </a:rPr>
              <a:t> with urinary-free cortisol </a:t>
            </a:r>
            <a:r>
              <a:rPr lang="en-GB" sz="1200" b="0" i="0" u="none" strike="noStrike" cap="none">
                <a:solidFill>
                  <a:srgbClr val="F3F3F3"/>
                </a:solidFill>
                <a:latin typeface="Lato"/>
                <a:ea typeface="Lato"/>
                <a:cs typeface="Lato"/>
                <a:sym typeface="Lato"/>
              </a:rPr>
              <a:t>(UFC)</a:t>
            </a:r>
            <a:r>
              <a:rPr lang="en-GB" sz="1200" b="0" i="0" u="none" strike="noStrike" cap="none">
                <a:solidFill>
                  <a:srgbClr val="000000"/>
                </a:solidFill>
                <a:latin typeface="Lato"/>
                <a:ea typeface="Lato"/>
                <a:cs typeface="Lato"/>
                <a:sym typeface="Lato"/>
              </a:rPr>
              <a:t>, late-night salivary </a:t>
            </a:r>
            <a:endParaRPr sz="1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cortisol </a:t>
            </a:r>
            <a:r>
              <a:rPr lang="en-GB" sz="1200" b="0" i="0" u="none" strike="noStrike" cap="none">
                <a:solidFill>
                  <a:srgbClr val="FFFFFF"/>
                </a:solidFill>
                <a:latin typeface="Lato"/>
                <a:ea typeface="Lato"/>
                <a:cs typeface="Lato"/>
                <a:sym typeface="Lato"/>
              </a:rPr>
              <a:t>(LNSC</a:t>
            </a:r>
            <a:r>
              <a:rPr lang="en-GB" sz="1200" b="0" i="0" u="none" strike="noStrike" cap="none">
                <a:solidFill>
                  <a:srgbClr val="000000"/>
                </a:solidFill>
                <a:latin typeface="Lato"/>
                <a:ea typeface="Lato"/>
                <a:cs typeface="Lato"/>
                <a:sym typeface="Lato"/>
              </a:rPr>
              <a:t>), </a:t>
            </a:r>
            <a:r>
              <a:rPr lang="en-GB" sz="1200" b="0" i="0" u="none" strike="noStrike" cap="none">
                <a:solidFill>
                  <a:srgbClr val="F3F3F3"/>
                </a:solidFill>
                <a:latin typeface="Lato"/>
                <a:ea typeface="Lato"/>
                <a:cs typeface="Lato"/>
                <a:sym typeface="Lato"/>
              </a:rPr>
              <a:t>or both;</a:t>
            </a:r>
            <a:r>
              <a:rPr lang="en-GB" sz="1200" b="0" i="0" u="none" strike="noStrike" cap="none">
                <a:solidFill>
                  <a:srgbClr val="000000"/>
                </a:solidFill>
                <a:latin typeface="Lato"/>
                <a:ea typeface="Lato"/>
                <a:cs typeface="Lato"/>
                <a:sym typeface="Lato"/>
              </a:rPr>
              <a:t> dexamethasone suppression test </a:t>
            </a:r>
            <a:endParaRPr sz="1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00"/>
                </a:solidFill>
                <a:latin typeface="Lato"/>
                <a:ea typeface="Lato"/>
                <a:cs typeface="Lato"/>
                <a:sym typeface="Lato"/>
              </a:rPr>
              <a:t>(DST) could also be an</a:t>
            </a:r>
            <a:r>
              <a:rPr lang="en-GB" sz="1200" b="0" i="0" u="none" strike="noStrike" cap="none">
                <a:solidFill>
                  <a:srgbClr val="000000"/>
                </a:solidFill>
                <a:latin typeface="Lato"/>
                <a:ea typeface="Lato"/>
                <a:cs typeface="Lato"/>
                <a:sym typeface="Lato"/>
              </a:rPr>
              <a:t> </a:t>
            </a:r>
            <a:r>
              <a:rPr lang="en-GB" sz="1200" b="0" i="0" u="none" strike="noStrike" cap="none">
                <a:solidFill>
                  <a:srgbClr val="FFFF00"/>
                </a:solidFill>
                <a:latin typeface="Lato"/>
                <a:ea typeface="Lato"/>
                <a:cs typeface="Lato"/>
                <a:sym typeface="Lato"/>
              </a:rPr>
              <a:t>option if LNSC not feasible</a:t>
            </a:r>
            <a:endParaRPr sz="1200" b="0" i="0" u="none" strike="noStrike" cap="none">
              <a:solidFill>
                <a:srgbClr val="FFFF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 Multiple LNSC might be easier for patient collection</a:t>
            </a:r>
            <a:endParaRPr sz="1200" b="0" i="0" u="none" strike="noStrike" cap="none">
              <a:solidFill>
                <a:srgbClr val="000000"/>
              </a:solidFill>
              <a:latin typeface="Lato"/>
              <a:ea typeface="Lato"/>
              <a:cs typeface="Lato"/>
              <a:sym typeface="Lato"/>
            </a:endParaRPr>
          </a:p>
        </p:txBody>
      </p:sp>
      <p:sp>
        <p:nvSpPr>
          <p:cNvPr id="314" name="Google Shape;314;g64bef6504dde06af_16"/>
          <p:cNvSpPr txBox="1"/>
          <p:nvPr/>
        </p:nvSpPr>
        <p:spPr>
          <a:xfrm>
            <a:off x="6108000" y="4340400"/>
            <a:ext cx="26574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999999"/>
                </a:solidFill>
              </a:rPr>
              <a:t>Raff H, Carroll T. Cushing's syndrome: from physiological principles to diagnosis and clinical care. J Physiol. 2015 Feb 1;593(3):493-506. doi: 10.1113/jphysiol.2014.282871. Epub 2015 Jan 5. PMID: 25480800; PMCID: PMC4324701.</a:t>
            </a:r>
            <a:endParaRPr sz="900">
              <a:solidFill>
                <a:srgbClr val="999999"/>
              </a:solidFill>
            </a:endParaRPr>
          </a:p>
          <a:p>
            <a:pPr marL="0" lvl="0" indent="0" algn="l" rtl="0">
              <a:spcBef>
                <a:spcPts val="0"/>
              </a:spcBef>
              <a:spcAft>
                <a:spcPts val="0"/>
              </a:spcAft>
              <a:buNone/>
            </a:pPr>
            <a:r>
              <a:rPr lang="en-GB" sz="900">
                <a:solidFill>
                  <a:srgbClr val="D9D9D9"/>
                </a:solidFill>
              </a:rPr>
              <a:t>.</a:t>
            </a:r>
            <a:endParaRPr sz="900">
              <a:solidFill>
                <a:srgbClr val="D9D9D9"/>
              </a:solidFill>
            </a:endParaRPr>
          </a:p>
        </p:txBody>
      </p:sp>
      <p:pic>
        <p:nvPicPr>
          <p:cNvPr id="315" name="Google Shape;315;g64bef6504dde06af_16"/>
          <p:cNvPicPr preferRelativeResize="0"/>
          <p:nvPr/>
        </p:nvPicPr>
        <p:blipFill>
          <a:blip r:embed="rId4">
            <a:alphaModFix/>
          </a:blip>
          <a:stretch>
            <a:fillRect/>
          </a:stretch>
        </p:blipFill>
        <p:spPr>
          <a:xfrm>
            <a:off x="141514" y="0"/>
            <a:ext cx="8860972"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64bef6504dde06af_46"/>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321" name="Google Shape;321;g64bef6504dde06af_46"/>
          <p:cNvPicPr preferRelativeResize="0"/>
          <p:nvPr/>
        </p:nvPicPr>
        <p:blipFill>
          <a:blip r:embed="rId3">
            <a:alphaModFix/>
          </a:blip>
          <a:stretch>
            <a:fillRect/>
          </a:stretch>
        </p:blipFill>
        <p:spPr>
          <a:xfrm>
            <a:off x="156100" y="923222"/>
            <a:ext cx="8839197" cy="2214656"/>
          </a:xfrm>
          <a:prstGeom prst="rect">
            <a:avLst/>
          </a:prstGeom>
          <a:noFill/>
          <a:ln>
            <a:noFill/>
          </a:ln>
        </p:spPr>
      </p:pic>
      <p:pic>
        <p:nvPicPr>
          <p:cNvPr id="322" name="Google Shape;322;g64bef6504dde06af_46"/>
          <p:cNvPicPr preferRelativeResize="0"/>
          <p:nvPr/>
        </p:nvPicPr>
        <p:blipFill>
          <a:blip r:embed="rId4">
            <a:alphaModFix/>
          </a:blip>
          <a:stretch>
            <a:fillRect/>
          </a:stretch>
        </p:blipFill>
        <p:spPr>
          <a:xfrm>
            <a:off x="152400" y="732600"/>
            <a:ext cx="8403150" cy="4258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34dd295efea20795_11"/>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p>
            <a:pPr marL="457200" lvl="0" indent="-331470" algn="l" rtl="0">
              <a:spcBef>
                <a:spcPts val="0"/>
              </a:spcBef>
              <a:spcAft>
                <a:spcPts val="0"/>
              </a:spcAft>
              <a:buClr>
                <a:schemeClr val="dk1"/>
              </a:buClr>
              <a:buSzPct val="100000"/>
              <a:buFont typeface="Lato"/>
              <a:buChar char="●"/>
            </a:pPr>
            <a:r>
              <a:rPr lang="en-GB" sz="1800">
                <a:solidFill>
                  <a:schemeClr val="dk1"/>
                </a:solidFill>
                <a:latin typeface="Lato"/>
                <a:ea typeface="Lato"/>
                <a:cs typeface="Lato"/>
                <a:sym typeface="Lato"/>
              </a:rPr>
              <a:t>Introducing the real case number one</a:t>
            </a:r>
            <a:endParaRPr>
              <a:solidFill>
                <a:schemeClr val="dk1"/>
              </a:solidFill>
            </a:endParaRPr>
          </a:p>
        </p:txBody>
      </p:sp>
      <p:sp>
        <p:nvSpPr>
          <p:cNvPr id="328" name="Google Shape;328;g34dd295efea20795_11"/>
          <p:cNvSpPr txBox="1"/>
          <p:nvPr/>
        </p:nvSpPr>
        <p:spPr>
          <a:xfrm>
            <a:off x="784875" y="1051180"/>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The patient was a 35-year-old woman who had been suffering from eating disorders, weight gain, and striae for the past eight months.</a:t>
            </a:r>
            <a:r>
              <a:rPr lang="en-GB">
                <a:solidFill>
                  <a:srgbClr val="FF00FF"/>
                </a:solidFill>
                <a:latin typeface="Lato"/>
                <a:ea typeface="Lato"/>
                <a:cs typeface="Lato"/>
                <a:sym typeface="Lato"/>
              </a:rPr>
              <a:t>Hirsutism Mens disorder and eating disorder.mri and normal adrenal CT.moon face but with out striae </a:t>
            </a:r>
            <a:endParaRPr>
              <a:solidFill>
                <a:srgbClr val="FF00FF"/>
              </a:solidFill>
              <a:latin typeface="Lato"/>
              <a:ea typeface="Lato"/>
              <a:cs typeface="Lato"/>
              <a:sym typeface="Lato"/>
            </a:endParaRPr>
          </a:p>
        </p:txBody>
      </p:sp>
      <p:pic>
        <p:nvPicPr>
          <p:cNvPr id="329" name="Google Shape;329;g34dd295efea20795_11"/>
          <p:cNvPicPr preferRelativeResize="0"/>
          <p:nvPr/>
        </p:nvPicPr>
        <p:blipFill>
          <a:blip r:embed="rId3">
            <a:alphaModFix/>
          </a:blip>
          <a:stretch>
            <a:fillRect/>
          </a:stretch>
        </p:blipFill>
        <p:spPr>
          <a:xfrm>
            <a:off x="152400" y="1811680"/>
            <a:ext cx="4881268" cy="3179420"/>
          </a:xfrm>
          <a:prstGeom prst="rect">
            <a:avLst/>
          </a:prstGeom>
          <a:noFill/>
          <a:ln>
            <a:noFill/>
          </a:ln>
        </p:spPr>
      </p:pic>
      <p:pic>
        <p:nvPicPr>
          <p:cNvPr id="330" name="Google Shape;330;g34dd295efea20795_11"/>
          <p:cNvPicPr preferRelativeResize="0"/>
          <p:nvPr/>
        </p:nvPicPr>
        <p:blipFill>
          <a:blip r:embed="rId4">
            <a:alphaModFix/>
          </a:blip>
          <a:stretch>
            <a:fillRect/>
          </a:stretch>
        </p:blipFill>
        <p:spPr>
          <a:xfrm>
            <a:off x="5186068" y="1811680"/>
            <a:ext cx="3658511" cy="3179420"/>
          </a:xfrm>
          <a:prstGeom prst="rect">
            <a:avLst/>
          </a:prstGeom>
          <a:noFill/>
          <a:ln>
            <a:noFill/>
          </a:ln>
        </p:spPr>
      </p:pic>
      <p:pic>
        <p:nvPicPr>
          <p:cNvPr id="331" name="Google Shape;331;g34dd295efea20795_11"/>
          <p:cNvPicPr preferRelativeResize="0"/>
          <p:nvPr/>
        </p:nvPicPr>
        <p:blipFill>
          <a:blip r:embed="rId5">
            <a:alphaModFix/>
          </a:blip>
          <a:stretch>
            <a:fillRect/>
          </a:stretch>
        </p:blipFill>
        <p:spPr>
          <a:xfrm>
            <a:off x="152400" y="1811675"/>
            <a:ext cx="8692176" cy="3087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g43c508ea30c6d5fb_37"/>
          <p:cNvPicPr preferRelativeResize="0"/>
          <p:nvPr/>
        </p:nvPicPr>
        <p:blipFill>
          <a:blip r:embed="rId3">
            <a:alphaModFix/>
          </a:blip>
          <a:stretch>
            <a:fillRect/>
          </a:stretch>
        </p:blipFill>
        <p:spPr>
          <a:xfrm>
            <a:off x="152400" y="152400"/>
            <a:ext cx="4419599" cy="4467225"/>
          </a:xfrm>
          <a:prstGeom prst="rect">
            <a:avLst/>
          </a:prstGeom>
          <a:noFill/>
          <a:ln>
            <a:noFill/>
          </a:ln>
        </p:spPr>
      </p:pic>
      <p:pic>
        <p:nvPicPr>
          <p:cNvPr id="337" name="Google Shape;337;g43c508ea30c6d5fb_37"/>
          <p:cNvPicPr preferRelativeResize="0"/>
          <p:nvPr/>
        </p:nvPicPr>
        <p:blipFill>
          <a:blip r:embed="rId4">
            <a:alphaModFix/>
          </a:blip>
          <a:stretch>
            <a:fillRect/>
          </a:stretch>
        </p:blipFill>
        <p:spPr>
          <a:xfrm>
            <a:off x="219450" y="89975"/>
            <a:ext cx="7195126" cy="2655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43c508ea30c6d5fb_4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LDDST</a:t>
            </a:r>
            <a:endParaRPr>
              <a:solidFill>
                <a:schemeClr val="dk1"/>
              </a:solidFill>
            </a:endParaRPr>
          </a:p>
        </p:txBody>
      </p:sp>
      <p:sp>
        <p:nvSpPr>
          <p:cNvPr id="343" name="Google Shape;343;g43c508ea30c6d5fb_4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44" name="Google Shape;344;g43c508ea30c6d5fb_43"/>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45" name="Google Shape;345;g43c508ea30c6d5fb_43"/>
          <p:cNvPicPr preferRelativeResize="0"/>
          <p:nvPr/>
        </p:nvPicPr>
        <p:blipFill>
          <a:blip r:embed="rId3">
            <a:alphaModFix/>
          </a:blip>
          <a:stretch>
            <a:fillRect/>
          </a:stretch>
        </p:blipFill>
        <p:spPr>
          <a:xfrm>
            <a:off x="75694" y="1437816"/>
            <a:ext cx="8500224" cy="2267850"/>
          </a:xfrm>
          <a:prstGeom prst="rect">
            <a:avLst/>
          </a:prstGeom>
          <a:noFill/>
          <a:ln>
            <a:noFill/>
          </a:ln>
        </p:spPr>
      </p:pic>
      <p:pic>
        <p:nvPicPr>
          <p:cNvPr id="346" name="Google Shape;346;g43c508ea30c6d5fb_43"/>
          <p:cNvPicPr preferRelativeResize="0"/>
          <p:nvPr/>
        </p:nvPicPr>
        <p:blipFill>
          <a:blip r:embed="rId4">
            <a:alphaModFix/>
          </a:blip>
          <a:stretch>
            <a:fillRect/>
          </a:stretch>
        </p:blipFill>
        <p:spPr>
          <a:xfrm>
            <a:off x="0" y="3448544"/>
            <a:ext cx="8500223" cy="1543725"/>
          </a:xfrm>
          <a:prstGeom prst="rect">
            <a:avLst/>
          </a:prstGeom>
          <a:noFill/>
          <a:ln>
            <a:noFill/>
          </a:ln>
        </p:spPr>
      </p:pic>
      <p:sp>
        <p:nvSpPr>
          <p:cNvPr id="347" name="Google Shape;347;g43c508ea30c6d5fb_43"/>
          <p:cNvSpPr txBox="1"/>
          <p:nvPr/>
        </p:nvSpPr>
        <p:spPr>
          <a:xfrm>
            <a:off x="1009525" y="887625"/>
            <a:ext cx="74907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762d104457d6475c_0"/>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353" name="Google Shape;353;g762d104457d6475c_0"/>
          <p:cNvPicPr preferRelativeResize="0"/>
          <p:nvPr/>
        </p:nvPicPr>
        <p:blipFill>
          <a:blip r:embed="rId3">
            <a:alphaModFix/>
          </a:blip>
          <a:stretch>
            <a:fillRect/>
          </a:stretch>
        </p:blipFill>
        <p:spPr>
          <a:xfrm>
            <a:off x="152400" y="64775"/>
            <a:ext cx="7823276" cy="3117100"/>
          </a:xfrm>
          <a:prstGeom prst="rect">
            <a:avLst/>
          </a:prstGeom>
          <a:noFill/>
          <a:ln>
            <a:noFill/>
          </a:ln>
        </p:spPr>
      </p:pic>
      <p:sp>
        <p:nvSpPr>
          <p:cNvPr id="354" name="Google Shape;354;g762d104457d6475c_0"/>
          <p:cNvSpPr txBox="1"/>
          <p:nvPr/>
        </p:nvSpPr>
        <p:spPr>
          <a:xfrm>
            <a:off x="660486" y="3426527"/>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GB" sz="900">
                <a:solidFill>
                  <a:srgbClr val="666666"/>
                </a:solidFill>
                <a:latin typeface="Lato"/>
                <a:ea typeface="Lato"/>
                <a:cs typeface="Lato"/>
                <a:sym typeface="Lato"/>
              </a:rPr>
              <a:t>Scaroni C, Albiger NM, Palmieri S, Iacuaniello D, Graziadio C, Damiani L, Zilio M, Stigliano A, Colao A, Pivonello R; Altogether to Beat Cushing’s Syndrome (ABC) study group. Approach to patients with pseudo-Cushing's states. Endocr Connect. 2020 Jan;9(1):R1-R13. doi: 10.1530/EC-19-0435. PMID: 31846432; PMCID: PMC6993268.</a:t>
            </a:r>
            <a:endParaRPr>
              <a:latin typeface="Lato"/>
              <a:ea typeface="Lato"/>
              <a:cs typeface="Lato"/>
              <a:sym typeface="Lato"/>
            </a:endParaRPr>
          </a:p>
        </p:txBody>
      </p:sp>
      <p:sp>
        <p:nvSpPr>
          <p:cNvPr id="355" name="Google Shape;355;g762d104457d6475c_0"/>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356" name="Google Shape;356;g762d104457d6475c_0"/>
          <p:cNvPicPr preferRelativeResize="0"/>
          <p:nvPr/>
        </p:nvPicPr>
        <p:blipFill>
          <a:blip r:embed="rId4">
            <a:alphaModFix/>
          </a:blip>
          <a:stretch>
            <a:fillRect/>
          </a:stretch>
        </p:blipFill>
        <p:spPr>
          <a:xfrm>
            <a:off x="6860425" y="309425"/>
            <a:ext cx="2143575" cy="2991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g6515cd2040690e4c_17"/>
          <p:cNvPicPr preferRelativeResize="0"/>
          <p:nvPr/>
        </p:nvPicPr>
        <p:blipFill>
          <a:blip r:embed="rId3">
            <a:alphaModFix/>
          </a:blip>
          <a:stretch>
            <a:fillRect/>
          </a:stretch>
        </p:blipFill>
        <p:spPr>
          <a:xfrm>
            <a:off x="1356350" y="76750"/>
            <a:ext cx="6653425" cy="4877776"/>
          </a:xfrm>
          <a:prstGeom prst="rect">
            <a:avLst/>
          </a:prstGeom>
          <a:noFill/>
          <a:ln>
            <a:noFill/>
          </a:ln>
        </p:spPr>
      </p:pic>
      <p:sp>
        <p:nvSpPr>
          <p:cNvPr id="362" name="Google Shape;362;g6515cd2040690e4c_17"/>
          <p:cNvSpPr txBox="1"/>
          <p:nvPr/>
        </p:nvSpPr>
        <p:spPr>
          <a:xfrm>
            <a:off x="3619736" y="374521"/>
            <a:ext cx="7315200" cy="54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rgbClr val="FF9900"/>
              </a:solidFill>
              <a:latin typeface="Lato"/>
              <a:ea typeface="Lato"/>
              <a:cs typeface="Lato"/>
              <a:sym typeface="Lato"/>
            </a:endParaRPr>
          </a:p>
        </p:txBody>
      </p:sp>
      <p:sp>
        <p:nvSpPr>
          <p:cNvPr id="363" name="Google Shape;363;g6515cd2040690e4c_17"/>
          <p:cNvSpPr txBox="1"/>
          <p:nvPr/>
        </p:nvSpPr>
        <p:spPr>
          <a:xfrm>
            <a:off x="3753623" y="945441"/>
            <a:ext cx="59379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aseline="-250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43c508ea30c6d5fb_53"/>
          <p:cNvPicPr preferRelativeResize="0"/>
          <p:nvPr/>
        </p:nvPicPr>
        <p:blipFill>
          <a:blip r:embed="rId3">
            <a:alphaModFix/>
          </a:blip>
          <a:stretch>
            <a:fillRect/>
          </a:stretch>
        </p:blipFill>
        <p:spPr>
          <a:xfrm>
            <a:off x="152400" y="152400"/>
            <a:ext cx="8478772" cy="3224725"/>
          </a:xfrm>
          <a:prstGeom prst="rect">
            <a:avLst/>
          </a:prstGeom>
          <a:noFill/>
          <a:ln>
            <a:noFill/>
          </a:ln>
        </p:spPr>
      </p:pic>
      <p:sp>
        <p:nvSpPr>
          <p:cNvPr id="369" name="Google Shape;369;g43c508ea30c6d5fb_53"/>
          <p:cNvSpPr txBox="1"/>
          <p:nvPr/>
        </p:nvSpPr>
        <p:spPr>
          <a:xfrm>
            <a:off x="525805" y="3727533"/>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When a </a:t>
            </a:r>
            <a:r>
              <a:rPr lang="en-GB">
                <a:solidFill>
                  <a:srgbClr val="FF0000"/>
                </a:solidFill>
                <a:latin typeface="Lato"/>
                <a:ea typeface="Lato"/>
                <a:cs typeface="Lato"/>
                <a:sym typeface="Lato"/>
              </a:rPr>
              <a:t>diagnosis is unreliable</a:t>
            </a:r>
            <a:r>
              <a:rPr lang="en-GB">
                <a:latin typeface="Lato"/>
                <a:ea typeface="Lato"/>
                <a:cs typeface="Lato"/>
                <a:sym typeface="Lato"/>
              </a:rPr>
              <a:t>, we suggest treating the </a:t>
            </a:r>
            <a:r>
              <a:rPr lang="en-GB">
                <a:solidFill>
                  <a:srgbClr val="FF00FF"/>
                </a:solidFill>
                <a:latin typeface="Lato"/>
                <a:ea typeface="Lato"/>
                <a:cs typeface="Lato"/>
                <a:sym typeface="Lato"/>
              </a:rPr>
              <a:t>associated conditions</a:t>
            </a:r>
            <a:r>
              <a:rPr lang="en-GB">
                <a:latin typeface="Lato"/>
                <a:ea typeface="Lato"/>
                <a:cs typeface="Lato"/>
                <a:sym typeface="Lato"/>
              </a:rPr>
              <a:t> and adopting a </a:t>
            </a:r>
            <a:r>
              <a:rPr lang="en-GB">
                <a:solidFill>
                  <a:srgbClr val="FF0000"/>
                </a:solidFill>
                <a:latin typeface="Lato"/>
                <a:ea typeface="Lato"/>
                <a:cs typeface="Lato"/>
                <a:sym typeface="Lato"/>
              </a:rPr>
              <a:t>close follow-up,</a:t>
            </a:r>
            <a:r>
              <a:rPr lang="en-GB">
                <a:latin typeface="Lato"/>
                <a:ea typeface="Lato"/>
                <a:cs typeface="Lato"/>
                <a:sym typeface="Lato"/>
              </a:rPr>
              <a:t> because the hypercortisolism associated with </a:t>
            </a:r>
            <a:r>
              <a:rPr lang="en-GB">
                <a:solidFill>
                  <a:srgbClr val="FF0000"/>
                </a:solidFill>
                <a:latin typeface="Lato"/>
                <a:ea typeface="Lato"/>
                <a:cs typeface="Lato"/>
                <a:sym typeface="Lato"/>
              </a:rPr>
              <a:t>CS may</a:t>
            </a:r>
            <a:r>
              <a:rPr lang="en-GB">
                <a:latin typeface="Lato"/>
                <a:ea typeface="Lato"/>
                <a:cs typeface="Lato"/>
                <a:sym typeface="Lato"/>
              </a:rPr>
              <a:t> </a:t>
            </a:r>
            <a:r>
              <a:rPr lang="en-GB">
                <a:solidFill>
                  <a:srgbClr val="FF0000"/>
                </a:solidFill>
                <a:latin typeface="Lato"/>
                <a:ea typeface="Lato"/>
                <a:cs typeface="Lato"/>
                <a:sym typeface="Lato"/>
              </a:rPr>
              <a:t>progress</a:t>
            </a:r>
            <a:r>
              <a:rPr lang="en-GB">
                <a:latin typeface="Lato"/>
                <a:ea typeface="Lato"/>
                <a:cs typeface="Lato"/>
                <a:sym typeface="Lato"/>
              </a:rPr>
              <a:t>, and the condition might consequently be </a:t>
            </a:r>
            <a:r>
              <a:rPr lang="en-GB">
                <a:solidFill>
                  <a:srgbClr val="FF0000"/>
                </a:solidFill>
                <a:latin typeface="Lato"/>
                <a:ea typeface="Lato"/>
                <a:cs typeface="Lato"/>
                <a:sym typeface="Lato"/>
              </a:rPr>
              <a:t>diagnosed at a later date.</a:t>
            </a:r>
            <a:endParaRPr>
              <a:solidFill>
                <a:srgbClr val="FF0000"/>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1"/>
          <p:cNvSpPr txBox="1"/>
          <p:nvPr/>
        </p:nvSpPr>
        <p:spPr>
          <a:xfrm>
            <a:off x="492742" y="680403"/>
            <a:ext cx="7315200" cy="378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Psychiatric disorders, alcohol use disorder, polycystic ovary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syndrome, and obesity </a:t>
            </a:r>
            <a:r>
              <a:rPr lang="en-GB" sz="1400" b="0" i="0" u="none" strike="noStrike" cap="none">
                <a:solidFill>
                  <a:srgbClr val="FF9900"/>
                </a:solidFill>
                <a:latin typeface="Lato"/>
                <a:ea typeface="Lato"/>
                <a:cs typeface="Lato"/>
                <a:sym typeface="Lato"/>
              </a:rPr>
              <a:t>can activate the hypothalamic–</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pituitary–adrenal (HPA) axis.</a:t>
            </a:r>
            <a:r>
              <a:rPr lang="en-GB" sz="1400" b="0" i="0" u="none" strike="noStrike" cap="none">
                <a:solidFill>
                  <a:srgbClr val="000000"/>
                </a:solidFill>
                <a:latin typeface="Lato"/>
                <a:ea typeface="Lato"/>
                <a:cs typeface="Lato"/>
                <a:sym typeface="Lato"/>
              </a:rPr>
              <a:t> Such patients might also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have concomitant features of Cushing’s syndrome that are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common in the </a:t>
            </a:r>
            <a:r>
              <a:rPr lang="en-GB" sz="1400" b="0" i="0" u="none" strike="noStrike" cap="none">
                <a:solidFill>
                  <a:srgbClr val="FF9900"/>
                </a:solidFill>
                <a:latin typeface="Lato"/>
                <a:ea typeface="Lato"/>
                <a:cs typeface="Lato"/>
                <a:sym typeface="Lato"/>
              </a:rPr>
              <a:t>general population (eg, weight gain)</a:t>
            </a:r>
            <a:r>
              <a:rPr lang="en-GB" sz="1400" b="0" i="0" u="none" strike="noStrike" cap="none">
                <a:solidFill>
                  <a:srgbClr val="000000"/>
                </a:solidFill>
                <a:latin typeface="Lato"/>
                <a:ea typeface="Lato"/>
                <a:cs typeface="Lato"/>
                <a:sym typeface="Lato"/>
              </a:rPr>
              <a:t> that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lead to biochemical screening</a:t>
            </a:r>
            <a:r>
              <a:rPr lang="en-GB" sz="1400" b="0" i="0" u="none" strike="noStrike" cap="none">
                <a:solidFill>
                  <a:srgbClr val="000000"/>
                </a:solidFill>
                <a:latin typeface="Lato"/>
                <a:ea typeface="Lato"/>
                <a:cs typeface="Lato"/>
                <a:sym typeface="Lato"/>
              </a:rPr>
              <a:t>. </a:t>
            </a:r>
            <a:r>
              <a:rPr lang="en-GB" sz="1400" b="0" i="0" u="none" strike="noStrike" cap="none">
                <a:solidFill>
                  <a:srgbClr val="FF0000"/>
                </a:solidFill>
                <a:latin typeface="Lato"/>
                <a:ea typeface="Lato"/>
                <a:cs typeface="Lato"/>
                <a:sym typeface="Lato"/>
              </a:rPr>
              <a:t>DST, LNSC, and UFC can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all show positive (abnormal)</a:t>
            </a:r>
            <a:r>
              <a:rPr lang="en-GB" sz="1400" b="0" i="0" u="none" strike="noStrike" cap="none">
                <a:solidFill>
                  <a:srgbClr val="000000"/>
                </a:solidFill>
                <a:latin typeface="Lato"/>
                <a:ea typeface="Lato"/>
                <a:cs typeface="Lato"/>
                <a:sym typeface="Lato"/>
              </a:rPr>
              <a:t> results in these patients with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FF00"/>
                </a:solidFill>
                <a:latin typeface="Lato"/>
                <a:ea typeface="Lato"/>
                <a:cs typeface="Lato"/>
                <a:sym typeface="Lato"/>
              </a:rPr>
              <a:t>non-neoplastic clinical hypercortisolism, or so-called </a:t>
            </a:r>
            <a:endParaRPr sz="1400" b="0" i="0" u="none" strike="noStrike" cap="none">
              <a:solidFill>
                <a:srgbClr val="00FF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FF00"/>
                </a:solidFill>
                <a:latin typeface="Lato"/>
                <a:ea typeface="Lato"/>
                <a:cs typeface="Lato"/>
                <a:sym typeface="Lato"/>
              </a:rPr>
              <a:t>pseudo-Cushing’s syndrome.</a:t>
            </a:r>
            <a:r>
              <a:rPr lang="en-GB" sz="1400" b="0" i="0" u="none" strike="noStrike" cap="none">
                <a:solidFill>
                  <a:srgbClr val="000000"/>
                </a:solidFill>
                <a:latin typeface="Lato"/>
                <a:ea typeface="Lato"/>
                <a:cs typeface="Lato"/>
                <a:sym typeface="Lato"/>
              </a:rPr>
              <a:t>Furthermore, concomitant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medications could result in </a:t>
            </a:r>
            <a:r>
              <a:rPr lang="en-GB" sz="1400" b="0" i="0" u="none" strike="noStrike" cap="none">
                <a:solidFill>
                  <a:srgbClr val="FF9900"/>
                </a:solidFill>
                <a:latin typeface="Lato"/>
                <a:ea typeface="Lato"/>
                <a:cs typeface="Lato"/>
                <a:sym typeface="Lato"/>
              </a:rPr>
              <a:t>steroid cross-reactivity or</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otherwise interfere with laboratory test results</a:t>
            </a:r>
            <a:r>
              <a:rPr lang="en-GB" sz="1400" b="0" i="0" u="none" strike="noStrike" cap="none">
                <a:solidFill>
                  <a:srgbClr val="000000"/>
                </a:solidFill>
                <a:latin typeface="Lato"/>
                <a:ea typeface="Lato"/>
                <a:cs typeface="Lato"/>
                <a:sym typeface="Lato"/>
              </a:rPr>
              <a:t>. However,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these abnormal results tend to be mildly elevated; UFC is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almost always </a:t>
            </a:r>
            <a:r>
              <a:rPr lang="en-GB" sz="1400" b="0" i="0" u="none" strike="noStrike" cap="none">
                <a:solidFill>
                  <a:srgbClr val="FF9900"/>
                </a:solidFill>
                <a:latin typeface="Lato"/>
                <a:ea typeface="Lato"/>
                <a:cs typeface="Lato"/>
                <a:sym typeface="Lato"/>
              </a:rPr>
              <a:t>within 3-fold of normal</a:t>
            </a:r>
            <a:r>
              <a:rPr lang="en-GB" sz="1400" b="0" i="0" u="none" strike="noStrike" cap="none">
                <a:solidFill>
                  <a:srgbClr val="000000"/>
                </a:solidFill>
                <a:latin typeface="Lato"/>
                <a:ea typeface="Lato"/>
                <a:cs typeface="Lato"/>
                <a:sym typeface="Lato"/>
              </a:rPr>
              <a:t> concentrations. The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combined </a:t>
            </a:r>
            <a:r>
              <a:rPr lang="en-GB" sz="1400" b="0" i="0" u="none" strike="noStrike" cap="none">
                <a:solidFill>
                  <a:srgbClr val="FF9900"/>
                </a:solidFill>
                <a:latin typeface="Lato"/>
                <a:ea typeface="Lato"/>
                <a:cs typeface="Lato"/>
                <a:sym typeface="Lato"/>
              </a:rPr>
              <a:t>LDDT</a:t>
            </a:r>
            <a:r>
              <a:rPr lang="en-GB" sz="1400" b="0" i="0" u="none" strike="noStrike" cap="none">
                <a:solidFill>
                  <a:srgbClr val="000000"/>
                </a:solidFill>
                <a:latin typeface="Lato"/>
                <a:ea typeface="Lato"/>
                <a:cs typeface="Lato"/>
                <a:sym typeface="Lato"/>
              </a:rPr>
              <a:t>–corticotrophin-releasing hormone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a:t>
            </a:r>
            <a:r>
              <a:rPr lang="en-GB" sz="1400" b="0" i="0" u="none" strike="noStrike" cap="none">
                <a:solidFill>
                  <a:srgbClr val="FF9900"/>
                </a:solidFill>
                <a:latin typeface="Lato"/>
                <a:ea typeface="Lato"/>
                <a:cs typeface="Lato"/>
                <a:sym typeface="Lato"/>
              </a:rPr>
              <a:t>CRH; Dex-CRH</a:t>
            </a:r>
            <a:r>
              <a:rPr lang="en-GB" sz="1400" b="0" i="0" u="none" strike="noStrike" cap="none">
                <a:solidFill>
                  <a:srgbClr val="000000"/>
                </a:solidFill>
                <a:latin typeface="Lato"/>
                <a:ea typeface="Lato"/>
                <a:cs typeface="Lato"/>
                <a:sym typeface="Lato"/>
              </a:rPr>
              <a:t>) test, </a:t>
            </a:r>
            <a:r>
              <a:rPr lang="en-GB" sz="1400" b="0" i="0" u="none" strike="noStrike" cap="none">
                <a:solidFill>
                  <a:srgbClr val="FF9900"/>
                </a:solidFill>
                <a:latin typeface="Lato"/>
                <a:ea typeface="Lato"/>
                <a:cs typeface="Lato"/>
                <a:sym typeface="Lato"/>
              </a:rPr>
              <a:t>LDDT, or the desmopressin test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might be able to distinguish between ACTH-dependent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Cushing’s syndrome and pseudo-Cushing’s syndrome</a:t>
            </a:r>
            <a:endParaRPr sz="1400" b="0" i="0" u="none" strike="noStrike" cap="none">
              <a:solidFill>
                <a:srgbClr val="000000"/>
              </a:solidFill>
              <a:latin typeface="Lato"/>
              <a:ea typeface="Lato"/>
              <a:cs typeface="Lato"/>
              <a:sym typeface="Lato"/>
            </a:endParaRPr>
          </a:p>
        </p:txBody>
      </p:sp>
      <p:pic>
        <p:nvPicPr>
          <p:cNvPr id="375" name="Google Shape;375;p11"/>
          <p:cNvPicPr preferRelativeResize="0"/>
          <p:nvPr/>
        </p:nvPicPr>
        <p:blipFill rotWithShape="1">
          <a:blip r:embed="rId3">
            <a:alphaModFix/>
          </a:blip>
          <a:srcRect/>
          <a:stretch/>
        </p:blipFill>
        <p:spPr>
          <a:xfrm>
            <a:off x="5687125" y="351900"/>
            <a:ext cx="3032425" cy="1979375"/>
          </a:xfrm>
          <a:prstGeom prst="rect">
            <a:avLst/>
          </a:prstGeom>
          <a:noFill/>
          <a:ln>
            <a:noFill/>
          </a:ln>
        </p:spPr>
      </p:pic>
      <p:sp>
        <p:nvSpPr>
          <p:cNvPr id="376" name="Google Shape;376;p11"/>
          <p:cNvSpPr txBox="1"/>
          <p:nvPr/>
        </p:nvSpPr>
        <p:spPr>
          <a:xfrm>
            <a:off x="918111" y="214781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377" name="Google Shape;377;p11"/>
          <p:cNvSpPr txBox="1"/>
          <p:nvPr/>
        </p:nvSpPr>
        <p:spPr>
          <a:xfrm>
            <a:off x="918111" y="2145030"/>
            <a:ext cx="7315200" cy="31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solidFill>
                <a:srgbClr val="999999"/>
              </a:solidFill>
              <a:latin typeface="Lato"/>
              <a:ea typeface="Lato"/>
              <a:cs typeface="Lato"/>
              <a:sym typeface="Lato"/>
            </a:endParaRPr>
          </a:p>
        </p:txBody>
      </p:sp>
      <p:sp>
        <p:nvSpPr>
          <p:cNvPr id="378" name="Google Shape;378;p11"/>
          <p:cNvSpPr txBox="1"/>
          <p:nvPr/>
        </p:nvSpPr>
        <p:spPr>
          <a:xfrm>
            <a:off x="1177998" y="4398989"/>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666666"/>
                </a:solidFill>
                <a:latin typeface="Lato"/>
                <a:ea typeface="Lato"/>
                <a:cs typeface="Lato"/>
                <a:sym typeface="Lato"/>
              </a:rPr>
              <a:t>Scaroni C, Albiger NM, Palmieri S, Iacuaniello D, Graziadio C, Damiani L, Zilio M, Stigliano A, Colao A, Pivonello R; Altogether to Beat Cushing’s Syndrome (ABC) study group. Approach to patients with pseudo-Cushing's states. Endocr Connect. 2020 Jan;9(1):R1-R13. doi: 10.1530/EC-19-0435. PMID: 31846432; PMCID: PMC6993268.</a:t>
            </a:r>
            <a:endParaRPr sz="900">
              <a:solidFill>
                <a:srgbClr val="666666"/>
              </a:solidFill>
              <a:latin typeface="Lato"/>
              <a:ea typeface="Lato"/>
              <a:cs typeface="Lato"/>
              <a:sym typeface="Lato"/>
            </a:endParaRPr>
          </a:p>
        </p:txBody>
      </p:sp>
      <p:sp>
        <p:nvSpPr>
          <p:cNvPr id="379" name="Google Shape;379;p11"/>
          <p:cNvSpPr txBox="1"/>
          <p:nvPr/>
        </p:nvSpPr>
        <p:spPr>
          <a:xfrm>
            <a:off x="11" y="91805"/>
            <a:ext cx="7315200" cy="5886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FF9900"/>
              </a:buClr>
              <a:buSzPts val="2600"/>
              <a:buFont typeface="Lato"/>
              <a:buChar char="●"/>
            </a:pPr>
            <a:r>
              <a:rPr lang="en-GB" sz="2400" b="1">
                <a:solidFill>
                  <a:srgbClr val="FF9900"/>
                </a:solidFill>
                <a:latin typeface="Lato"/>
                <a:ea typeface="Lato"/>
                <a:cs typeface="Lato"/>
                <a:sym typeface="Lato"/>
              </a:rPr>
              <a:t>Non-neoplastic hypercortisolism</a:t>
            </a:r>
            <a:endParaRPr sz="2600">
              <a:solidFill>
                <a:srgbClr val="FF99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9e5574ea8f8b412_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rPr>
              <a:t>AGENDA:</a:t>
            </a:r>
            <a:endParaRPr/>
          </a:p>
        </p:txBody>
      </p:sp>
      <p:sp>
        <p:nvSpPr>
          <p:cNvPr id="101" name="Google Shape;101;g9e5574ea8f8b412_8"/>
          <p:cNvSpPr txBox="1"/>
          <p:nvPr/>
        </p:nvSpPr>
        <p:spPr>
          <a:xfrm>
            <a:off x="521363" y="1051180"/>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latin typeface="Lato"/>
                <a:ea typeface="Lato"/>
                <a:cs typeface="Lato"/>
                <a:sym typeface="Lato"/>
              </a:rPr>
              <a:t>Introducing the real case number two</a:t>
            </a:r>
            <a:endParaRPr sz="1800" b="1">
              <a:latin typeface="Lato"/>
              <a:ea typeface="Lato"/>
              <a:cs typeface="Lato"/>
              <a:sym typeface="Lato"/>
            </a:endParaRPr>
          </a:p>
        </p:txBody>
      </p:sp>
      <p:sp>
        <p:nvSpPr>
          <p:cNvPr id="102" name="Google Shape;102;g9e5574ea8f8b412_8"/>
          <p:cNvSpPr txBox="1"/>
          <p:nvPr/>
        </p:nvSpPr>
        <p:spPr>
          <a:xfrm>
            <a:off x="521386" y="1587922"/>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latin typeface="Lato"/>
                <a:ea typeface="Lato"/>
                <a:cs typeface="Lato"/>
                <a:sym typeface="Lato"/>
              </a:rPr>
              <a:t>Distinguishing between Cushing’s disease and ectopic </a:t>
            </a:r>
            <a:endParaRPr sz="1800" b="1">
              <a:latin typeface="Lato"/>
              <a:ea typeface="Lato"/>
              <a:cs typeface="Lato"/>
              <a:sym typeface="Lato"/>
            </a:endParaRPr>
          </a:p>
        </p:txBody>
      </p:sp>
      <p:sp>
        <p:nvSpPr>
          <p:cNvPr id="103" name="Google Shape;103;g9e5574ea8f8b412_8"/>
          <p:cNvSpPr txBox="1"/>
          <p:nvPr/>
        </p:nvSpPr>
        <p:spPr>
          <a:xfrm>
            <a:off x="448823" y="2124680"/>
            <a:ext cx="73152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Raleway"/>
              <a:buChar char="●"/>
            </a:pPr>
            <a:r>
              <a:rPr lang="en-GB" sz="1800" b="1">
                <a:solidFill>
                  <a:schemeClr val="dk2"/>
                </a:solidFill>
                <a:latin typeface="Raleway"/>
                <a:ea typeface="Raleway"/>
                <a:cs typeface="Raleway"/>
                <a:sym typeface="Raleway"/>
              </a:rPr>
              <a:t>Clinical considerations and recommendations for </a:t>
            </a:r>
            <a:endParaRPr sz="1800" b="1">
              <a:solidFill>
                <a:schemeClr val="dk2"/>
              </a:solidFill>
              <a:latin typeface="Raleway"/>
              <a:ea typeface="Raleway"/>
              <a:cs typeface="Raleway"/>
              <a:sym typeface="Raleway"/>
            </a:endParaRPr>
          </a:p>
          <a:p>
            <a:pPr marL="457200" lvl="0" indent="0" algn="l" rtl="0">
              <a:spcBef>
                <a:spcPts val="0"/>
              </a:spcBef>
              <a:spcAft>
                <a:spcPts val="0"/>
              </a:spcAft>
              <a:buNone/>
            </a:pPr>
            <a:r>
              <a:rPr lang="en-GB" sz="1800" b="1">
                <a:solidFill>
                  <a:schemeClr val="dk2"/>
                </a:solidFill>
                <a:latin typeface="Raleway"/>
                <a:ea typeface="Raleway"/>
                <a:cs typeface="Raleway"/>
                <a:sym typeface="Raleway"/>
              </a:rPr>
              <a:t>distinguishing between Cushing’s disease and ectopic</a:t>
            </a:r>
            <a:endParaRPr sz="1800">
              <a:solidFill>
                <a:schemeClr val="dk2"/>
              </a:solidFill>
              <a:latin typeface="Lato"/>
              <a:ea typeface="Lato"/>
              <a:cs typeface="Lato"/>
              <a:sym typeface="Lato"/>
            </a:endParaRPr>
          </a:p>
        </p:txBody>
      </p:sp>
      <p:sp>
        <p:nvSpPr>
          <p:cNvPr id="104" name="Google Shape;104;g9e5574ea8f8b412_8"/>
          <p:cNvSpPr txBox="1"/>
          <p:nvPr/>
        </p:nvSpPr>
        <p:spPr>
          <a:xfrm>
            <a:off x="398525" y="2870613"/>
            <a:ext cx="77844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Raleway"/>
              <a:buChar char="●"/>
            </a:pPr>
            <a:r>
              <a:rPr lang="en-GB" sz="1800" b="1">
                <a:solidFill>
                  <a:schemeClr val="dk2"/>
                </a:solidFill>
                <a:latin typeface="Raleway"/>
                <a:ea typeface="Raleway"/>
                <a:cs typeface="Raleway"/>
                <a:sym typeface="Raleway"/>
              </a:rPr>
              <a:t>Complications of Cushing’s disease</a:t>
            </a:r>
            <a:endParaRPr sz="1800" b="1">
              <a:solidFill>
                <a:schemeClr val="dk2"/>
              </a:solidFill>
              <a:latin typeface="Lato"/>
              <a:ea typeface="Lato"/>
              <a:cs typeface="Lato"/>
              <a:sym typeface="Lato"/>
            </a:endParaRPr>
          </a:p>
        </p:txBody>
      </p:sp>
      <p:sp>
        <p:nvSpPr>
          <p:cNvPr id="105" name="Google Shape;105;g9e5574ea8f8b412_8"/>
          <p:cNvSpPr txBox="1"/>
          <p:nvPr/>
        </p:nvSpPr>
        <p:spPr>
          <a:xfrm>
            <a:off x="448825" y="3354694"/>
            <a:ext cx="73152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latin typeface="Lato"/>
                <a:ea typeface="Lato"/>
                <a:cs typeface="Lato"/>
                <a:sym typeface="Lato"/>
              </a:rPr>
              <a:t>Initial treatment of Cushing’s disease </a:t>
            </a:r>
            <a:endParaRPr sz="1800" b="1">
              <a:latin typeface="Lato"/>
              <a:ea typeface="Lato"/>
              <a:cs typeface="Lato"/>
              <a:sym typeface="Lato"/>
            </a:endParaRPr>
          </a:p>
          <a:p>
            <a:pPr marL="914400" lvl="0" indent="0" algn="l" rtl="0">
              <a:spcBef>
                <a:spcPts val="0"/>
              </a:spcBef>
              <a:spcAft>
                <a:spcPts val="0"/>
              </a:spcAft>
              <a:buNone/>
            </a:pPr>
            <a:endParaRPr sz="1800" b="1">
              <a:latin typeface="Lato"/>
              <a:ea typeface="Lato"/>
              <a:cs typeface="Lato"/>
              <a:sym typeface="Lato"/>
            </a:endParaRPr>
          </a:p>
        </p:txBody>
      </p:sp>
      <p:sp>
        <p:nvSpPr>
          <p:cNvPr id="106" name="Google Shape;106;g9e5574ea8f8b412_8"/>
          <p:cNvSpPr txBox="1"/>
          <p:nvPr/>
        </p:nvSpPr>
        <p:spPr>
          <a:xfrm>
            <a:off x="409625" y="4285993"/>
            <a:ext cx="75387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solidFill>
                  <a:schemeClr val="dk2"/>
                </a:solidFill>
                <a:latin typeface="Lato"/>
                <a:ea typeface="Lato"/>
                <a:cs typeface="Lato"/>
                <a:sym typeface="Lato"/>
              </a:rPr>
              <a:t>monitoring for recurrence</a:t>
            </a:r>
            <a:endParaRPr sz="1800" b="1">
              <a:latin typeface="Lato"/>
              <a:ea typeface="Lato"/>
              <a:cs typeface="Lato"/>
              <a:sym typeface="Lato"/>
            </a:endParaRPr>
          </a:p>
        </p:txBody>
      </p:sp>
      <p:sp>
        <p:nvSpPr>
          <p:cNvPr id="107" name="Google Shape;107;g9e5574ea8f8b412_8"/>
          <p:cNvSpPr txBox="1"/>
          <p:nvPr/>
        </p:nvSpPr>
        <p:spPr>
          <a:xfrm>
            <a:off x="435275" y="3822193"/>
            <a:ext cx="77109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solidFill>
                  <a:schemeClr val="dk2"/>
                </a:solidFill>
                <a:latin typeface="Lato"/>
                <a:ea typeface="Lato"/>
                <a:cs typeface="Lato"/>
                <a:sym typeface="Lato"/>
              </a:rPr>
              <a:t>Introducing the real case number three</a:t>
            </a:r>
            <a:endParaRPr sz="1800" b="1">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2"/>
          <p:cNvSpPr txBox="1"/>
          <p:nvPr/>
        </p:nvSpPr>
        <p:spPr>
          <a:xfrm>
            <a:off x="154731" y="363000"/>
            <a:ext cx="7450200" cy="4493508"/>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Utility of the </a:t>
            </a:r>
            <a:r>
              <a:rPr lang="en-GB" sz="1400" b="0" i="0" u="none" strike="noStrike" cap="none" dirty="0" err="1">
                <a:solidFill>
                  <a:srgbClr val="000000"/>
                </a:solidFill>
                <a:latin typeface="Lato"/>
                <a:ea typeface="Lato"/>
                <a:cs typeface="Lato"/>
                <a:sym typeface="Lato"/>
              </a:rPr>
              <a:t>Dex</a:t>
            </a:r>
            <a:r>
              <a:rPr lang="en-GB" sz="1400" b="0" i="0" u="none" strike="noStrike" cap="none" dirty="0">
                <a:solidFill>
                  <a:srgbClr val="000000"/>
                </a:solidFill>
                <a:latin typeface="Lato"/>
                <a:ea typeface="Lato"/>
                <a:cs typeface="Lato"/>
                <a:sym typeface="Lato"/>
              </a:rPr>
              <a:t>-CRH test in this setting is based on the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assumption that </a:t>
            </a:r>
            <a:r>
              <a:rPr lang="en-GB" sz="1400" b="0" i="0" u="sng" strike="noStrike" cap="none" dirty="0">
                <a:solidFill>
                  <a:srgbClr val="FF00FF"/>
                </a:solidFill>
                <a:latin typeface="Lato"/>
                <a:ea typeface="Lato"/>
                <a:cs typeface="Lato"/>
                <a:sym typeface="Lato"/>
              </a:rPr>
              <a:t>only patients with</a:t>
            </a:r>
            <a:r>
              <a:rPr lang="en-GB" sz="1400" b="0" i="0" u="sng" strike="noStrike" cap="none" dirty="0">
                <a:solidFill>
                  <a:srgbClr val="000000"/>
                </a:solidFill>
                <a:latin typeface="Lato"/>
                <a:ea typeface="Lato"/>
                <a:cs typeface="Lato"/>
                <a:sym typeface="Lato"/>
              </a:rPr>
              <a:t> </a:t>
            </a:r>
            <a:r>
              <a:rPr lang="en-GB" sz="1400" b="0" i="0" u="sng" strike="noStrike" cap="none" dirty="0">
                <a:solidFill>
                  <a:srgbClr val="FF9900"/>
                </a:solidFill>
                <a:latin typeface="Lato"/>
                <a:ea typeface="Lato"/>
                <a:cs typeface="Lato"/>
                <a:sym typeface="Lato"/>
              </a:rPr>
              <a:t>ACTH-dependent </a:t>
            </a:r>
            <a:endParaRPr sz="1400" b="0" i="0" u="sng"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sng" strike="noStrike" cap="none" dirty="0">
                <a:solidFill>
                  <a:srgbClr val="FF9900"/>
                </a:solidFill>
                <a:latin typeface="Lato"/>
                <a:ea typeface="Lato"/>
                <a:cs typeface="Lato"/>
                <a:sym typeface="Lato"/>
              </a:rPr>
              <a:t>Cushing’s syndrome will show a cortisol response to CRH </a:t>
            </a:r>
            <a:endParaRPr sz="1400" b="0" i="0" u="sng"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sng" strike="noStrike" cap="none" dirty="0">
                <a:solidFill>
                  <a:srgbClr val="FF9900"/>
                </a:solidFill>
                <a:latin typeface="Lato"/>
                <a:ea typeface="Lato"/>
                <a:cs typeface="Lato"/>
                <a:sym typeface="Lato"/>
              </a:rPr>
              <a:t>after dexamethasone suppression</a:t>
            </a:r>
            <a:r>
              <a:rPr lang="en-GB" sz="1400" b="0" i="0" u="none" strike="noStrike" cap="none" dirty="0">
                <a:solidFill>
                  <a:srgbClr val="FF9900"/>
                </a:solidFill>
                <a:latin typeface="Lato"/>
                <a:ea typeface="Lato"/>
                <a:cs typeface="Lato"/>
                <a:sym typeface="Lato"/>
              </a:rPr>
              <a:t>.</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0000"/>
                </a:solidFill>
                <a:latin typeface="Lato"/>
                <a:ea typeface="Lato"/>
                <a:cs typeface="Lato"/>
                <a:sym typeface="Lato"/>
              </a:rPr>
              <a:t>However, test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reliability can differ</a:t>
            </a:r>
            <a:r>
              <a:rPr lang="en-GB" sz="1400" b="0" i="0" u="none" strike="noStrike" cap="none" dirty="0">
                <a:solidFill>
                  <a:srgbClr val="000000"/>
                </a:solidFill>
                <a:latin typeface="Lato"/>
                <a:ea typeface="Lato"/>
                <a:cs typeface="Lato"/>
                <a:sym typeface="Lato"/>
              </a:rPr>
              <a:t> because of different protocols, use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ovine or human CRH in varying doses, characteristics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cortisol and ACTH assays, and patient characteristics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t>
            </a:r>
            <a:r>
              <a:rPr lang="en-GB" sz="1400" b="0" i="0" u="none" strike="noStrike" cap="none" dirty="0" err="1">
                <a:solidFill>
                  <a:srgbClr val="000000"/>
                </a:solidFill>
                <a:latin typeface="Lato"/>
                <a:ea typeface="Lato"/>
                <a:cs typeface="Lato"/>
                <a:sym typeface="Lato"/>
              </a:rPr>
              <a:t>eg</a:t>
            </a:r>
            <a:r>
              <a:rPr lang="en-GB" sz="1400" b="0" i="0" u="none" strike="noStrike" cap="none" dirty="0">
                <a:solidFill>
                  <a:srgbClr val="000000"/>
                </a:solidFill>
                <a:latin typeface="Lato"/>
                <a:ea typeface="Lato"/>
                <a:cs typeface="Lato"/>
                <a:sym typeface="Lato"/>
              </a:rPr>
              <a:t>, degree of </a:t>
            </a:r>
            <a:r>
              <a:rPr lang="en-GB" sz="1400" b="0" i="0" u="none" strike="noStrike" cap="none" dirty="0" err="1">
                <a:solidFill>
                  <a:srgbClr val="000000"/>
                </a:solidFill>
                <a:latin typeface="Lato"/>
                <a:ea typeface="Lato"/>
                <a:cs typeface="Lato"/>
                <a:sym typeface="Lato"/>
              </a:rPr>
              <a:t>hypercortisolism</a:t>
            </a:r>
            <a:r>
              <a:rPr lang="en-GB" sz="1400" b="0" i="0" u="none" strike="noStrike" cap="none" dirty="0">
                <a:solidFill>
                  <a:srgbClr val="000000"/>
                </a:solidFill>
                <a:latin typeface="Lato"/>
                <a:ea typeface="Lato"/>
                <a:cs typeface="Lato"/>
                <a:sym typeface="Lato"/>
              </a:rPr>
              <a:t>, adrenal versus pituitary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Cushing’s syndrome, and comorbidities). Use of the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err="1">
                <a:solidFill>
                  <a:srgbClr val="FF9900"/>
                </a:solidFill>
                <a:latin typeface="Lato"/>
                <a:ea typeface="Lato"/>
                <a:cs typeface="Lato"/>
                <a:sym typeface="Lato"/>
              </a:rPr>
              <a:t>desmopressin</a:t>
            </a:r>
            <a:r>
              <a:rPr lang="en-GB" sz="1400" b="0" i="0" u="none" strike="noStrike" cap="none" dirty="0">
                <a:solidFill>
                  <a:srgbClr val="FF9900"/>
                </a:solidFill>
                <a:latin typeface="Lato"/>
                <a:ea typeface="Lato"/>
                <a:cs typeface="Lato"/>
                <a:sym typeface="Lato"/>
              </a:rPr>
              <a:t> test is based on the finding that </a:t>
            </a:r>
            <a:r>
              <a:rPr lang="en-GB" sz="1400" b="0" i="0" u="none" strike="noStrike" cap="none" dirty="0" err="1">
                <a:solidFill>
                  <a:srgbClr val="FF9900"/>
                </a:solidFill>
                <a:latin typeface="Lato"/>
                <a:ea typeface="Lato"/>
                <a:cs typeface="Lato"/>
                <a:sym typeface="Lato"/>
              </a:rPr>
              <a:t>ACTHsecreting</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adenomas express vasopressin V1b receptors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(also known as vasopressin 3 receptor</a:t>
            </a:r>
            <a:r>
              <a:rPr lang="en-GB" sz="1400" b="0" i="0" u="none" strike="noStrike" cap="none" dirty="0">
                <a:solidFill>
                  <a:srgbClr val="000000"/>
                </a:solidFill>
                <a:latin typeface="Lato"/>
                <a:ea typeface="Lato"/>
                <a:cs typeface="Lato"/>
                <a:sym typeface="Lato"/>
              </a:rPr>
              <a:t>s), producing an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increase in plasma ACTH concentration after </a:t>
            </a:r>
            <a:r>
              <a:rPr lang="en-GB" sz="1400" b="0" i="0" u="none" strike="noStrike" cap="none" dirty="0" err="1">
                <a:solidFill>
                  <a:srgbClr val="000000"/>
                </a:solidFill>
                <a:latin typeface="Lato"/>
                <a:ea typeface="Lato"/>
                <a:cs typeface="Lato"/>
                <a:sym typeface="Lato"/>
              </a:rPr>
              <a:t>desmopressin</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000000"/>
                </a:solidFill>
                <a:latin typeface="Lato"/>
                <a:ea typeface="Lato"/>
                <a:cs typeface="Lato"/>
                <a:sym typeface="Lato"/>
              </a:rPr>
              <a:t>injection.</a:t>
            </a:r>
            <a:r>
              <a:rPr lang="en-GB" sz="1400" b="0" i="0" u="none" strike="noStrike" cap="none" dirty="0" err="1">
                <a:solidFill>
                  <a:srgbClr val="FF9900"/>
                </a:solidFill>
                <a:latin typeface="Lato"/>
                <a:ea typeface="Lato"/>
                <a:cs typeface="Lato"/>
                <a:sym typeface="Lato"/>
              </a:rPr>
              <a:t>The</a:t>
            </a:r>
            <a:r>
              <a:rPr lang="en-GB" sz="1400" b="0" i="0" u="none" strike="noStrike" cap="none" dirty="0">
                <a:solidFill>
                  <a:srgbClr val="FF9900"/>
                </a:solidFill>
                <a:latin typeface="Lato"/>
                <a:ea typeface="Lato"/>
                <a:cs typeface="Lato"/>
                <a:sym typeface="Lato"/>
              </a:rPr>
              <a:t> </a:t>
            </a:r>
            <a:r>
              <a:rPr lang="en-GB" sz="1400" b="0" i="0" u="none" strike="noStrike" cap="none" dirty="0" err="1">
                <a:solidFill>
                  <a:srgbClr val="FF9900"/>
                </a:solidFill>
                <a:latin typeface="Lato"/>
                <a:ea typeface="Lato"/>
                <a:cs typeface="Lato"/>
                <a:sym typeface="Lato"/>
              </a:rPr>
              <a:t>desmopressin</a:t>
            </a:r>
            <a:r>
              <a:rPr lang="en-GB" sz="1400" b="0" i="0" u="none" strike="noStrike" cap="none" dirty="0">
                <a:solidFill>
                  <a:srgbClr val="FF9900"/>
                </a:solidFill>
                <a:latin typeface="Lato"/>
                <a:ea typeface="Lato"/>
                <a:cs typeface="Lato"/>
                <a:sym typeface="Lato"/>
              </a:rPr>
              <a:t> test has a high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specificity for Cushing’s disease and is less complex and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expensive than the </a:t>
            </a:r>
            <a:r>
              <a:rPr lang="en-GB" sz="1400" b="0" i="0" u="none" strike="noStrike" cap="none" dirty="0" err="1">
                <a:solidFill>
                  <a:srgbClr val="FF9900"/>
                </a:solidFill>
                <a:latin typeface="Lato"/>
                <a:ea typeface="Lato"/>
                <a:cs typeface="Lato"/>
                <a:sym typeface="Lato"/>
              </a:rPr>
              <a:t>Dex</a:t>
            </a:r>
            <a:r>
              <a:rPr lang="en-GB" sz="1400" b="0" i="0" u="none" strike="noStrike" cap="none" dirty="0">
                <a:solidFill>
                  <a:srgbClr val="FF9900"/>
                </a:solidFill>
                <a:latin typeface="Lato"/>
                <a:ea typeface="Lato"/>
                <a:cs typeface="Lato"/>
                <a:sym typeface="Lato"/>
              </a:rPr>
              <a:t>-CRH test,</a:t>
            </a:r>
            <a:r>
              <a:rPr lang="en-GB" sz="1400" b="0" i="0" u="none" strike="noStrike" cap="none" dirty="0">
                <a:solidFill>
                  <a:srgbClr val="FF00FF"/>
                </a:solidFill>
                <a:latin typeface="Lato"/>
                <a:ea typeface="Lato"/>
                <a:cs typeface="Lato"/>
                <a:sym typeface="Lato"/>
              </a:rPr>
              <a:t> but both tests have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FF"/>
                </a:solidFill>
                <a:latin typeface="Lato"/>
                <a:ea typeface="Lato"/>
                <a:cs typeface="Lato"/>
                <a:sym typeface="Lato"/>
              </a:rPr>
              <a:t>shown good diagnostic performance in distinguishing</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Cushing’s syndrome from pseudo-Cushing’s syndrome in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some studies; when both tests are done, they showed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excellent agreement</a:t>
            </a:r>
            <a:endParaRPr sz="1400" b="0" i="0" u="none" strike="noStrike" cap="none" dirty="0">
              <a:solidFill>
                <a:srgbClr val="FF0000"/>
              </a:solidFill>
              <a:latin typeface="Lato"/>
              <a:ea typeface="Lato"/>
              <a:cs typeface="Lato"/>
              <a:sym typeface="Lato"/>
            </a:endParaRPr>
          </a:p>
        </p:txBody>
      </p:sp>
      <p:sp>
        <p:nvSpPr>
          <p:cNvPr id="385" name="Google Shape;385;p12"/>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386" name="Google Shape;386;p12"/>
          <p:cNvSpPr txBox="1"/>
          <p:nvPr/>
        </p:nvSpPr>
        <p:spPr>
          <a:xfrm>
            <a:off x="918111" y="2145030"/>
            <a:ext cx="7315200" cy="31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solidFill>
                <a:srgbClr val="999999"/>
              </a:solidFill>
              <a:latin typeface="Lato"/>
              <a:ea typeface="Lato"/>
              <a:cs typeface="Lato"/>
              <a:sym typeface="Lato"/>
            </a:endParaRPr>
          </a:p>
        </p:txBody>
      </p:sp>
      <p:sp>
        <p:nvSpPr>
          <p:cNvPr id="387" name="Google Shape;387;p12"/>
          <p:cNvSpPr txBox="1"/>
          <p:nvPr/>
        </p:nvSpPr>
        <p:spPr>
          <a:xfrm>
            <a:off x="5939014" y="2145026"/>
            <a:ext cx="2631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GB" sz="900">
                <a:solidFill>
                  <a:srgbClr val="666666"/>
                </a:solidFill>
                <a:latin typeface="Lato"/>
                <a:ea typeface="Lato"/>
                <a:cs typeface="Lato"/>
                <a:sym typeface="Lato"/>
              </a:rPr>
              <a:t>Scaroni C, Albiger NM, Palmieri S, Iacuaniello D, Graziadio C, Damiani L, Zilio M, Stigliano A, Colao A, Pivonello R; Altogether to Beat Cushing’s Syndrome (ABC) study group. Approach to patients with pseudo-Cushing's states. Endocr Connect. 2020 Jan;9(1):R1-R13. doi: 10.1530/EC-19-0435. PMID: 31846432; PMCID: PMC6993268.</a:t>
            </a:r>
            <a:endParaRPr>
              <a:latin typeface="Lato"/>
              <a:ea typeface="Lato"/>
              <a:cs typeface="Lato"/>
              <a:sym typeface="Lato"/>
            </a:endParaRPr>
          </a:p>
        </p:txBody>
      </p:sp>
      <p:sp>
        <p:nvSpPr>
          <p:cNvPr id="388" name="Google Shape;388;p12"/>
          <p:cNvSpPr txBox="1"/>
          <p:nvPr/>
        </p:nvSpPr>
        <p:spPr>
          <a:xfrm>
            <a:off x="917090" y="2145030"/>
            <a:ext cx="73152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solidFill>
                <a:srgbClr val="FF9900"/>
              </a:solidFill>
              <a:latin typeface="Lato"/>
              <a:ea typeface="Lato"/>
              <a:cs typeface="Lato"/>
              <a:sym typeface="Lato"/>
            </a:endParaRPr>
          </a:p>
        </p:txBody>
      </p:sp>
      <p:sp>
        <p:nvSpPr>
          <p:cNvPr id="389" name="Google Shape;389;p12"/>
          <p:cNvSpPr txBox="1"/>
          <p:nvPr/>
        </p:nvSpPr>
        <p:spPr>
          <a:xfrm>
            <a:off x="222215" y="66607"/>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400"/>
              <a:buFont typeface="Arial"/>
              <a:buNone/>
            </a:pPr>
            <a:r>
              <a:rPr lang="en-GB">
                <a:solidFill>
                  <a:srgbClr val="00FF00"/>
                </a:solidFill>
                <a:latin typeface="Lato"/>
                <a:ea typeface="Lato"/>
                <a:cs typeface="Lato"/>
                <a:sym typeface="Lato"/>
              </a:rPr>
              <a:t>pseudo-Cushing’s syndrome</a:t>
            </a:r>
            <a:endParaRPr sz="1800">
              <a:solidFill>
                <a:srgbClr val="FF9900"/>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7"/>
          <p:cNvSpPr txBox="1"/>
          <p:nvPr/>
        </p:nvSpPr>
        <p:spPr>
          <a:xfrm>
            <a:off x="134978" y="168752"/>
            <a:ext cx="7315200" cy="550200"/>
          </a:xfrm>
          <a:prstGeom prst="rect">
            <a:avLst/>
          </a:prstGeom>
          <a:noFill/>
          <a:ln>
            <a:noFill/>
          </a:ln>
        </p:spPr>
        <p:txBody>
          <a:bodyPr spcFirstLastPara="1" wrap="square" lIns="91425" tIns="91425" rIns="91425" bIns="91425" anchor="t" anchorCtr="0">
            <a:spAutoFit/>
          </a:bodyPr>
          <a:lstStyle/>
          <a:p>
            <a:pPr marL="76200" marR="0" lvl="0" algn="l" rtl="0">
              <a:lnSpc>
                <a:spcPct val="100000"/>
              </a:lnSpc>
              <a:spcBef>
                <a:spcPts val="0"/>
              </a:spcBef>
              <a:spcAft>
                <a:spcPts val="0"/>
              </a:spcAft>
              <a:buClr>
                <a:srgbClr val="FF9900"/>
              </a:buClr>
              <a:buSzPts val="2400"/>
            </a:pPr>
            <a:r>
              <a:rPr lang="en-GB" sz="2400" b="1" i="0" u="none" strike="noStrike" cap="none">
                <a:solidFill>
                  <a:srgbClr val="FF9900"/>
                </a:solidFill>
                <a:latin typeface="Lato"/>
                <a:ea typeface="Lato"/>
                <a:cs typeface="Lato"/>
                <a:sym typeface="Lato"/>
              </a:rPr>
              <a:t>Non-neoplastic hypercortisolism</a:t>
            </a:r>
            <a:endParaRPr sz="2400" b="1" i="0" u="none" strike="noStrike" cap="none">
              <a:solidFill>
                <a:srgbClr val="FF9900"/>
              </a:solidFill>
              <a:latin typeface="Lato"/>
              <a:ea typeface="Lato"/>
              <a:cs typeface="Lato"/>
              <a:sym typeface="Lato"/>
            </a:endParaRPr>
          </a:p>
        </p:txBody>
      </p:sp>
      <p:pic>
        <p:nvPicPr>
          <p:cNvPr id="395" name="Google Shape;395;p17"/>
          <p:cNvPicPr preferRelativeResize="0"/>
          <p:nvPr/>
        </p:nvPicPr>
        <p:blipFill rotWithShape="1">
          <a:blip r:embed="rId3">
            <a:alphaModFix/>
          </a:blip>
          <a:srcRect/>
          <a:stretch/>
        </p:blipFill>
        <p:spPr>
          <a:xfrm>
            <a:off x="5291775" y="98175"/>
            <a:ext cx="3455675" cy="1522575"/>
          </a:xfrm>
          <a:prstGeom prst="rect">
            <a:avLst/>
          </a:prstGeom>
          <a:noFill/>
          <a:ln>
            <a:noFill/>
          </a:ln>
        </p:spPr>
      </p:pic>
      <p:sp>
        <p:nvSpPr>
          <p:cNvPr id="396" name="Google Shape;396;p17"/>
          <p:cNvSpPr txBox="1"/>
          <p:nvPr/>
        </p:nvSpPr>
        <p:spPr>
          <a:xfrm>
            <a:off x="322003" y="718949"/>
            <a:ext cx="7315200" cy="1692741"/>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remains one of the most </a:t>
            </a:r>
            <a:r>
              <a:rPr lang="en-GB" sz="1400" b="0" i="0" u="none" strike="noStrike" cap="none">
                <a:solidFill>
                  <a:srgbClr val="FF9900"/>
                </a:solidFill>
                <a:latin typeface="Lato"/>
                <a:ea typeface="Lato"/>
                <a:cs typeface="Lato"/>
                <a:sym typeface="Lato"/>
              </a:rPr>
              <a:t>challenging</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diagnoses. Because the cause of pseudo-Cushing’s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syndrome varies, there is </a:t>
            </a:r>
            <a:r>
              <a:rPr lang="en-GB" sz="1400" b="0" i="0" u="none" strike="noStrike" cap="none">
                <a:solidFill>
                  <a:srgbClr val="FF9900"/>
                </a:solidFill>
                <a:latin typeface="Lato"/>
                <a:ea typeface="Lato"/>
                <a:cs typeface="Lato"/>
                <a:sym typeface="Lato"/>
              </a:rPr>
              <a:t>no single approach</a:t>
            </a:r>
            <a:r>
              <a:rPr lang="en-GB" sz="1400" b="0" i="0" u="none" strike="noStrike" cap="none">
                <a:solidFill>
                  <a:srgbClr val="000000"/>
                </a:solidFill>
                <a:latin typeface="Lato"/>
                <a:ea typeface="Lato"/>
                <a:cs typeface="Lato"/>
                <a:sym typeface="Lato"/>
              </a:rPr>
              <a:t> to rule it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out.We recommend considering the </a:t>
            </a:r>
            <a:r>
              <a:rPr lang="en-GB" sz="1400" b="0" i="0" u="none" strike="noStrike" cap="none">
                <a:solidFill>
                  <a:srgbClr val="FF0000"/>
                </a:solidFill>
                <a:latin typeface="Lato"/>
                <a:ea typeface="Lato"/>
                <a:cs typeface="Lato"/>
                <a:sym typeface="Lato"/>
              </a:rPr>
              <a:t>patient’s clinical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a:solidFill>
                  <a:srgbClr val="FF0000"/>
                </a:solidFill>
                <a:latin typeface="Lato"/>
                <a:ea typeface="Lato"/>
                <a:cs typeface="Lato"/>
                <a:sym typeface="Lato"/>
              </a:rPr>
              <a:t>history, particularly the duration of symptoms, and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a:solidFill>
                  <a:srgbClr val="FF0000"/>
                </a:solidFill>
                <a:latin typeface="Lato"/>
                <a:ea typeface="Lato"/>
                <a:cs typeface="Lato"/>
                <a:sym typeface="Lato"/>
              </a:rPr>
              <a:t>repeating tests to avoid implementing inappropriate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treatment if Cushing’s syndrome is </a:t>
            </a:r>
            <a:r>
              <a:rPr lang="en-GB" sz="1400" b="0" i="0" u="none" strike="noStrike" cap="none">
                <a:solidFill>
                  <a:srgbClr val="000000"/>
                </a:solidFill>
                <a:latin typeface="Lato"/>
                <a:ea typeface="Lato"/>
                <a:cs typeface="Lato"/>
                <a:sym typeface="Lato"/>
              </a:rPr>
              <a:t>.</a:t>
            </a:r>
            <a:endParaRPr sz="1400" b="0" i="0" u="none" strike="noStrike" cap="none">
              <a:solidFill>
                <a:srgbClr val="000000"/>
              </a:solidFill>
              <a:latin typeface="Lato"/>
              <a:ea typeface="Lato"/>
              <a:cs typeface="Lato"/>
              <a:sym typeface="Lato"/>
            </a:endParaRPr>
          </a:p>
        </p:txBody>
      </p:sp>
      <p:sp>
        <p:nvSpPr>
          <p:cNvPr id="397" name="Google Shape;397;p17"/>
          <p:cNvSpPr txBox="1"/>
          <p:nvPr/>
        </p:nvSpPr>
        <p:spPr>
          <a:xfrm>
            <a:off x="322000" y="2101665"/>
            <a:ext cx="7579500" cy="276995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pP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monitored for 3–6 months</a:t>
            </a:r>
            <a:r>
              <a:rPr lang="en-GB" sz="1400" b="0" i="0" u="none" strike="noStrike" cap="none" dirty="0">
                <a:solidFill>
                  <a:srgbClr val="000000"/>
                </a:solidFill>
                <a:latin typeface="Lato"/>
                <a:ea typeface="Lato"/>
                <a:cs typeface="Lato"/>
                <a:sym typeface="Lato"/>
              </a:rPr>
              <a:t> to see whether symptoms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resolve</a:t>
            </a:r>
            <a:r>
              <a:rPr lang="en-GB" sz="1400" b="0" i="0" u="none" strike="noStrike" cap="none" dirty="0">
                <a:solidFill>
                  <a:srgbClr val="000000"/>
                </a:solidFill>
                <a:latin typeface="Lato"/>
                <a:ea typeface="Lato"/>
                <a:cs typeface="Lato"/>
                <a:sym typeface="Lato"/>
              </a:rPr>
              <a:t>; treatment of the </a:t>
            </a:r>
            <a:r>
              <a:rPr lang="en-GB" sz="1400" b="0" i="0" u="none" strike="noStrike" cap="none" dirty="0">
                <a:solidFill>
                  <a:srgbClr val="FF9900"/>
                </a:solidFill>
                <a:latin typeface="Lato"/>
                <a:ea typeface="Lato"/>
                <a:cs typeface="Lato"/>
                <a:sym typeface="Lato"/>
              </a:rPr>
              <a:t>underlying condition</a:t>
            </a:r>
            <a:r>
              <a:rPr lang="en-GB" sz="1400" b="0" i="0" u="none" strike="noStrike" cap="none" dirty="0">
                <a:solidFill>
                  <a:srgbClr val="000000"/>
                </a:solidFill>
                <a:latin typeface="Lato"/>
                <a:ea typeface="Lato"/>
                <a:cs typeface="Lato"/>
                <a:sym typeface="Lato"/>
              </a:rPr>
              <a:t> (such as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depression) can restore normal HPA axis function and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cortisol </a:t>
            </a:r>
            <a:r>
              <a:rPr lang="en-GB" sz="1400" b="0" i="0" u="none" strike="noStrike" cap="none" dirty="0" err="1">
                <a:solidFill>
                  <a:srgbClr val="000000"/>
                </a:solidFill>
                <a:latin typeface="Lato"/>
                <a:ea typeface="Lato"/>
                <a:cs typeface="Lato"/>
                <a:sym typeface="Lato"/>
              </a:rPr>
              <a:t>conce</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Standard diagnostic testing is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unreliable in this population.</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00FF00"/>
                </a:solidFill>
                <a:latin typeface="Lato"/>
                <a:ea typeface="Lato"/>
                <a:cs typeface="Lato"/>
                <a:sym typeface="Lato"/>
              </a:rPr>
              <a:t>LDDT or serial LNSC </a:t>
            </a:r>
            <a:endParaRPr sz="1400" b="0" i="0" u="none" strike="noStrike" cap="none" dirty="0">
              <a:solidFill>
                <a:srgbClr val="00FF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FF00"/>
                </a:solidFill>
                <a:latin typeface="Lato"/>
                <a:ea typeface="Lato"/>
                <a:cs typeface="Lato"/>
                <a:sym typeface="Lato"/>
              </a:rPr>
              <a:t>tests over time correlate with </a:t>
            </a:r>
            <a:r>
              <a:rPr lang="en-GB" sz="1400" b="0" i="0" u="none" strike="noStrike" cap="none" dirty="0">
                <a:solidFill>
                  <a:srgbClr val="000000"/>
                </a:solidFill>
                <a:latin typeface="Lato"/>
                <a:ea typeface="Lato"/>
                <a:cs typeface="Lato"/>
                <a:sym typeface="Lato"/>
              </a:rPr>
              <a:t>. </a:t>
            </a:r>
            <a:r>
              <a:rPr lang="en-GB" sz="1400" b="0" i="0" u="none" strike="noStrike" cap="none" dirty="0" err="1">
                <a:solidFill>
                  <a:srgbClr val="FF00FF"/>
                </a:solidFill>
                <a:latin typeface="Lato"/>
                <a:ea typeface="Lato"/>
                <a:cs typeface="Lato"/>
                <a:sym typeface="Lato"/>
              </a:rPr>
              <a:t>Desmopressin</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is easy to use and easily administered in an outpatient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setting. </a:t>
            </a:r>
            <a:r>
              <a:rPr lang="en-GB" sz="1400" b="0" i="0" u="none" strike="noStrike" cap="none" dirty="0" err="1">
                <a:solidFill>
                  <a:srgbClr val="0000FF"/>
                </a:solidFill>
                <a:latin typeface="Lato"/>
                <a:ea typeface="Lato"/>
                <a:cs typeface="Lato"/>
                <a:sym typeface="Lato"/>
              </a:rPr>
              <a:t>Dex</a:t>
            </a:r>
            <a:r>
              <a:rPr lang="en-GB" sz="1400" b="0" i="0" u="none" strike="noStrike" cap="none" dirty="0">
                <a:solidFill>
                  <a:srgbClr val="0000FF"/>
                </a:solidFill>
                <a:latin typeface="Lato"/>
                <a:ea typeface="Lato"/>
                <a:cs typeface="Lato"/>
                <a:sym typeface="Lato"/>
              </a:rPr>
              <a:t>-CRH</a:t>
            </a:r>
            <a:r>
              <a:rPr lang="en-GB" sz="1400" b="0" i="0" u="none" strike="noStrike" cap="none" dirty="0">
                <a:solidFill>
                  <a:srgbClr val="000000"/>
                </a:solidFill>
                <a:latin typeface="Lato"/>
                <a:ea typeface="Lato"/>
                <a:cs typeface="Lato"/>
                <a:sym typeface="Lato"/>
              </a:rPr>
              <a:t> in this setting </a:t>
            </a:r>
            <a:r>
              <a:rPr lang="en-GB" sz="1400" b="0" i="0" u="none" strike="noStrike" cap="none" dirty="0">
                <a:solidFill>
                  <a:srgbClr val="FF9900"/>
                </a:solidFill>
                <a:latin typeface="Lato"/>
                <a:ea typeface="Lato"/>
                <a:cs typeface="Lato"/>
                <a:sym typeface="Lato"/>
              </a:rPr>
              <a:t>could be valuable</a:t>
            </a:r>
            <a:r>
              <a:rPr lang="en-GB" sz="1400" b="0" i="0" u="none" strike="noStrike" cap="none" dirty="0">
                <a:solidFill>
                  <a:srgbClr val="000000"/>
                </a:solidFill>
                <a:latin typeface="Lato"/>
                <a:ea typeface="Lato"/>
                <a:cs typeface="Lato"/>
                <a:sym typeface="Lato"/>
              </a:rPr>
              <a:t>, but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published diagnostic accuracy results have varied;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use at an expert centre with measurement of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dexamethasone concentrations is advised</a:t>
            </a:r>
            <a:endParaRPr sz="1400" b="0" i="0" u="none" strike="noStrike" cap="none" dirty="0">
              <a:solidFill>
                <a:srgbClr val="FF0000"/>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8"/>
          <p:cNvSpPr txBox="1"/>
          <p:nvPr/>
        </p:nvSpPr>
        <p:spPr>
          <a:xfrm>
            <a:off x="241825" y="127125"/>
            <a:ext cx="7626000" cy="742800"/>
          </a:xfrm>
          <a:prstGeom prst="rect">
            <a:avLst/>
          </a:prstGeom>
          <a:solidFill>
            <a:srgbClr val="FF99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FEFEF"/>
                </a:solidFill>
                <a:latin typeface="Lato"/>
                <a:ea typeface="Lato"/>
                <a:cs typeface="Lato"/>
                <a:sym typeface="Lato"/>
              </a:rPr>
              <a:t>Imaging and tumour localisation</a:t>
            </a:r>
            <a:endParaRPr sz="3600" b="1" i="0" u="none" strike="noStrike" cap="none">
              <a:solidFill>
                <a:srgbClr val="EFEFEF"/>
              </a:solidFill>
              <a:latin typeface="Lato"/>
              <a:ea typeface="Lato"/>
              <a:cs typeface="Lato"/>
              <a:sym typeface="Lato"/>
            </a:endParaRPr>
          </a:p>
        </p:txBody>
      </p:sp>
      <p:sp>
        <p:nvSpPr>
          <p:cNvPr id="403" name="Google Shape;403;p18"/>
          <p:cNvSpPr txBox="1"/>
          <p:nvPr/>
        </p:nvSpPr>
        <p:spPr>
          <a:xfrm>
            <a:off x="105875" y="938710"/>
            <a:ext cx="7897200" cy="1242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ato"/>
              <a:buChar char="●"/>
            </a:pPr>
            <a:r>
              <a:rPr lang="en-GB" sz="1400" b="0" i="0" u="none" strike="noStrike" cap="none">
                <a:solidFill>
                  <a:srgbClr val="000000"/>
                </a:solidFill>
                <a:latin typeface="Lato"/>
                <a:ea typeface="Lato"/>
                <a:cs typeface="Lato"/>
                <a:sym typeface="Lato"/>
              </a:rPr>
              <a:t>MRI is the imaging method of choice for detecting ACTHsecreting</a:t>
            </a:r>
            <a:endParaRPr sz="14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r>
              <a:rPr lang="en-GB" sz="1400" b="0" i="0" u="none" strike="noStrike" cap="none">
                <a:solidFill>
                  <a:srgbClr val="000000"/>
                </a:solidFill>
                <a:latin typeface="Lato"/>
                <a:ea typeface="Lato"/>
                <a:cs typeface="Lato"/>
                <a:sym typeface="Lato"/>
              </a:rPr>
              <a:t>pituitary adenomas. However, in part because </a:t>
            </a:r>
            <a:endParaRPr sz="14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r>
              <a:rPr lang="en-GB" sz="1400" b="0" i="0" u="none" strike="noStrike" cap="none">
                <a:solidFill>
                  <a:srgbClr val="000000"/>
                </a:solidFill>
                <a:latin typeface="Lato"/>
                <a:ea typeface="Lato"/>
                <a:cs typeface="Lato"/>
                <a:sym typeface="Lato"/>
              </a:rPr>
              <a:t>most lesions are very small, with use of standard </a:t>
            </a:r>
            <a:r>
              <a:rPr lang="en-GB" sz="1400" b="0" i="0" u="none" strike="noStrike" cap="none">
                <a:solidFill>
                  <a:srgbClr val="FF9900"/>
                </a:solidFill>
                <a:latin typeface="Lato"/>
                <a:ea typeface="Lato"/>
                <a:cs typeface="Lato"/>
                <a:sym typeface="Lato"/>
              </a:rPr>
              <a:t>1·5T MRI</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r>
              <a:rPr lang="en-GB" sz="1400" b="0" i="0" u="none" strike="noStrike" cap="none">
                <a:solidFill>
                  <a:srgbClr val="FF9900"/>
                </a:solidFill>
                <a:latin typeface="Lato"/>
                <a:ea typeface="Lato"/>
                <a:cs typeface="Lato"/>
                <a:sym typeface="Lato"/>
              </a:rPr>
              <a:t>only approximately 50% of microadenomas are clearly </a:t>
            </a:r>
            <a:endParaRPr sz="1400" b="0" i="0" u="none" strike="noStrike" cap="none">
              <a:solidFill>
                <a:srgbClr val="FF9900"/>
              </a:solidFill>
              <a:latin typeface="Lato"/>
              <a:ea typeface="Lato"/>
              <a:cs typeface="Lato"/>
              <a:sym typeface="Lato"/>
            </a:endParaRPr>
          </a:p>
          <a:p>
            <a:pPr marL="457200" marR="0" lvl="0" indent="0" algn="l" rtl="0">
              <a:lnSpc>
                <a:spcPct val="100000"/>
              </a:lnSpc>
              <a:spcBef>
                <a:spcPts val="0"/>
              </a:spcBef>
              <a:spcAft>
                <a:spcPts val="0"/>
              </a:spcAft>
              <a:buNone/>
            </a:pPr>
            <a:r>
              <a:rPr lang="en-GB" sz="1400" b="0" i="0" u="none" strike="noStrike" cap="none">
                <a:solidFill>
                  <a:srgbClr val="FF9900"/>
                </a:solidFill>
                <a:latin typeface="Lato"/>
                <a:ea typeface="Lato"/>
                <a:cs typeface="Lato"/>
                <a:sym typeface="Lato"/>
              </a:rPr>
              <a:t>depicted</a:t>
            </a:r>
            <a:endParaRPr sz="1400" b="0" i="0" u="none" strike="noStrike" cap="none">
              <a:solidFill>
                <a:srgbClr val="FF9900"/>
              </a:solidFill>
              <a:latin typeface="Lato"/>
              <a:ea typeface="Lato"/>
              <a:cs typeface="Lato"/>
              <a:sym typeface="Lato"/>
            </a:endParaRPr>
          </a:p>
        </p:txBody>
      </p:sp>
      <p:sp>
        <p:nvSpPr>
          <p:cNvPr id="404" name="Google Shape;404;p18"/>
          <p:cNvSpPr txBox="1"/>
          <p:nvPr/>
        </p:nvSpPr>
        <p:spPr>
          <a:xfrm>
            <a:off x="74975" y="2181600"/>
            <a:ext cx="7377000" cy="3963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1400" b="0" i="0" u="none" strike="noStrike" cap="none">
              <a:solidFill>
                <a:srgbClr val="000000"/>
              </a:solidFill>
              <a:latin typeface="Lato"/>
              <a:ea typeface="Lato"/>
              <a:cs typeface="Lato"/>
              <a:sym typeface="Lato"/>
            </a:endParaRPr>
          </a:p>
        </p:txBody>
      </p:sp>
      <p:sp>
        <p:nvSpPr>
          <p:cNvPr id="405" name="Google Shape;405;p18"/>
          <p:cNvSpPr txBox="1"/>
          <p:nvPr/>
        </p:nvSpPr>
        <p:spPr>
          <a:xfrm>
            <a:off x="241836" y="2479591"/>
            <a:ext cx="7315200" cy="60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PET: an </a:t>
            </a:r>
            <a:r>
              <a:rPr lang="en-GB">
                <a:solidFill>
                  <a:srgbClr val="FF9900"/>
                </a:solidFill>
                <a:latin typeface="Lato"/>
                <a:ea typeface="Lato"/>
                <a:cs typeface="Lato"/>
                <a:sym typeface="Lato"/>
              </a:rPr>
              <a:t>alternative</a:t>
            </a:r>
            <a:r>
              <a:rPr lang="en-GB">
                <a:latin typeface="Lato"/>
                <a:ea typeface="Lato"/>
                <a:cs typeface="Lato"/>
                <a:sym typeface="Lato"/>
              </a:rPr>
              <a:t> to, or in </a:t>
            </a:r>
            <a:r>
              <a:rPr lang="en-GB">
                <a:solidFill>
                  <a:srgbClr val="FF9900"/>
                </a:solidFill>
                <a:latin typeface="Lato"/>
                <a:ea typeface="Lato"/>
                <a:cs typeface="Lato"/>
                <a:sym typeface="Lato"/>
              </a:rPr>
              <a:t>combination with, MRI for</a:t>
            </a:r>
            <a:r>
              <a:rPr lang="en-GB">
                <a:latin typeface="Lato"/>
                <a:ea typeface="Lato"/>
                <a:cs typeface="Lato"/>
                <a:sym typeface="Lato"/>
              </a:rPr>
              <a:t>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localisation of corticotroph adenomas.</a:t>
            </a:r>
            <a:endParaRPr>
              <a:latin typeface="Lato"/>
              <a:ea typeface="Lato"/>
              <a:cs typeface="Lato"/>
              <a:sym typeface="Lato"/>
            </a:endParaRPr>
          </a:p>
        </p:txBody>
      </p:sp>
      <p:sp>
        <p:nvSpPr>
          <p:cNvPr id="406" name="Google Shape;406;p18"/>
          <p:cNvSpPr txBox="1"/>
          <p:nvPr/>
        </p:nvSpPr>
        <p:spPr>
          <a:xfrm>
            <a:off x="397236" y="3460575"/>
            <a:ext cx="7315200" cy="60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18FFDG PET/CT: detecting pituitary lesions. </a:t>
            </a:r>
            <a:r>
              <a:rPr lang="en-GB">
                <a:solidFill>
                  <a:srgbClr val="FF9900"/>
                </a:solidFill>
                <a:latin typeface="Lato"/>
                <a:ea typeface="Lato"/>
                <a:cs typeface="Lato"/>
                <a:sym typeface="Lato"/>
              </a:rPr>
              <a:t>Prior CRH stimulation</a:t>
            </a:r>
            <a:endParaRPr>
              <a:solidFill>
                <a:srgbClr val="FF9900"/>
              </a:solidFill>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can increase . FFDG uptake and thus increase detection.</a:t>
            </a:r>
            <a:endParaRPr>
              <a:latin typeface="Lato"/>
              <a:ea typeface="Lato"/>
              <a:cs typeface="Lato"/>
              <a:sym typeface="Lato"/>
            </a:endParaRPr>
          </a:p>
        </p:txBody>
      </p:sp>
      <p:sp>
        <p:nvSpPr>
          <p:cNvPr id="407" name="Google Shape;407;p18"/>
          <p:cNvSpPr txBox="1"/>
          <p:nvPr/>
        </p:nvSpPr>
        <p:spPr>
          <a:xfrm>
            <a:off x="552636" y="4529887"/>
            <a:ext cx="7315200" cy="43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999999"/>
                </a:solidFill>
                <a:latin typeface="Lato"/>
                <a:ea typeface="Lato"/>
                <a:cs typeface="Lato"/>
                <a:sym typeface="Lato"/>
              </a:rPr>
              <a:t>Mathioudakis N, Pendleton C, Quinones-Hinojosa A, Wand GS, Salvatori R. ACTH-secreting pituitary adenomas: size does not correlate with hormonal activity. Pituitary. 2012 Dec;15(4):526-32. doi: 10.1007/s11102-011-0362-8. PMID: 22057967; PMCID: PMC4648273</a:t>
            </a:r>
            <a:r>
              <a:rPr lang="en-GB" sz="800">
                <a:solidFill>
                  <a:srgbClr val="EFEFEF"/>
                </a:solidFill>
                <a:latin typeface="Lato"/>
                <a:ea typeface="Lato"/>
                <a:cs typeface="Lato"/>
                <a:sym typeface="Lato"/>
              </a:rPr>
              <a:t>.</a:t>
            </a:r>
            <a:endParaRPr sz="800">
              <a:solidFill>
                <a:srgbClr val="EFEFEF"/>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6f47c9af60a94920_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100000"/>
              <a:buFont typeface="Arial"/>
              <a:buNone/>
            </a:pPr>
            <a:r>
              <a:rPr lang="en-GB" sz="3600">
                <a:solidFill>
                  <a:srgbClr val="FF9900"/>
                </a:solidFill>
                <a:latin typeface="Lato"/>
                <a:ea typeface="Lato"/>
                <a:cs typeface="Lato"/>
                <a:sym typeface="Lato"/>
              </a:rPr>
              <a:t>Imaging and tumour localisation</a:t>
            </a:r>
            <a:endParaRPr>
              <a:solidFill>
                <a:srgbClr val="FF9900"/>
              </a:solidFill>
            </a:endParaRPr>
          </a:p>
        </p:txBody>
      </p:sp>
      <p:sp>
        <p:nvSpPr>
          <p:cNvPr id="413" name="Google Shape;413;g6f47c9af60a94920_3"/>
          <p:cNvSpPr txBox="1"/>
          <p:nvPr/>
        </p:nvSpPr>
        <p:spPr>
          <a:xfrm>
            <a:off x="528765" y="1328855"/>
            <a:ext cx="7315200" cy="1242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9900"/>
                </a:solidFill>
                <a:latin typeface="Lato"/>
                <a:ea typeface="Lato"/>
                <a:cs typeface="Lato"/>
                <a:sym typeface="Lato"/>
              </a:rPr>
              <a:t>PET co-registration with volumetric MRI</a:t>
            </a:r>
            <a:r>
              <a:rPr lang="en-GB">
                <a:latin typeface="Lato"/>
                <a:ea typeface="Lato"/>
                <a:cs typeface="Lato"/>
                <a:sym typeface="Lato"/>
              </a:rPr>
              <a:t> combines functional and anatomical</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imaging: this technique </a:t>
            </a:r>
            <a:r>
              <a:rPr lang="en-GB">
                <a:solidFill>
                  <a:srgbClr val="FF9900"/>
                </a:solidFill>
                <a:latin typeface="Lato"/>
                <a:ea typeface="Lato"/>
                <a:cs typeface="Lato"/>
                <a:sym typeface="Lato"/>
              </a:rPr>
              <a:t>correctly localised corticotroph adenomas</a:t>
            </a:r>
            <a:r>
              <a:rPr lang="en-GB">
                <a:latin typeface="Lato"/>
                <a:ea typeface="Lato"/>
                <a:cs typeface="Lato"/>
                <a:sym typeface="Lato"/>
              </a:rPr>
              <a:t> in patients</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with </a:t>
            </a:r>
            <a:r>
              <a:rPr lang="en-GB">
                <a:solidFill>
                  <a:srgbClr val="FF00FF"/>
                </a:solidFill>
                <a:latin typeface="Lato"/>
                <a:ea typeface="Lato"/>
                <a:cs typeface="Lato"/>
                <a:sym typeface="Lato"/>
              </a:rPr>
              <a:t>de novo disease</a:t>
            </a:r>
            <a:r>
              <a:rPr lang="en-GB">
                <a:latin typeface="Lato"/>
                <a:ea typeface="Lato"/>
                <a:cs typeface="Lato"/>
                <a:sym typeface="Lato"/>
              </a:rPr>
              <a:t> and </a:t>
            </a:r>
            <a:r>
              <a:rPr lang="en-GB">
                <a:solidFill>
                  <a:srgbClr val="FF0000"/>
                </a:solidFill>
                <a:latin typeface="Lato"/>
                <a:ea typeface="Lato"/>
                <a:cs typeface="Lato"/>
                <a:sym typeface="Lato"/>
              </a:rPr>
              <a:t>persistent or recurrent hypercortisolism</a:t>
            </a:r>
            <a:r>
              <a:rPr lang="en-GB">
                <a:latin typeface="Lato"/>
                <a:ea typeface="Lato"/>
                <a:cs typeface="Lato"/>
                <a:sym typeface="Lato"/>
              </a:rPr>
              <a:t> after </a:t>
            </a:r>
            <a:r>
              <a:rPr lang="en-GB">
                <a:solidFill>
                  <a:srgbClr val="FF9900"/>
                </a:solidFill>
                <a:latin typeface="Lato"/>
                <a:ea typeface="Lato"/>
                <a:cs typeface="Lato"/>
                <a:sym typeface="Lato"/>
              </a:rPr>
              <a:t>primary</a:t>
            </a:r>
            <a:endParaRPr>
              <a:solidFill>
                <a:srgbClr val="FF9900"/>
              </a:solidFill>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surgery, most of whom had </a:t>
            </a:r>
            <a:r>
              <a:rPr lang="en-GB">
                <a:solidFill>
                  <a:srgbClr val="9900FF"/>
                </a:solidFill>
                <a:latin typeface="Lato"/>
                <a:ea typeface="Lato"/>
                <a:cs typeface="Lato"/>
                <a:sym typeface="Lato"/>
              </a:rPr>
              <a:t>negative or equivocal standard-spin echo MRI.</a:t>
            </a:r>
            <a:endParaRPr>
              <a:solidFill>
                <a:srgbClr val="9900FF"/>
              </a:solidFill>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However, this approach is </a:t>
            </a:r>
            <a:r>
              <a:rPr lang="en-GB">
                <a:solidFill>
                  <a:srgbClr val="FF00FF"/>
                </a:solidFill>
                <a:latin typeface="Lato"/>
                <a:ea typeface="Lato"/>
                <a:cs typeface="Lato"/>
                <a:sym typeface="Lato"/>
              </a:rPr>
              <a:t>not available or approved in most countrie</a:t>
            </a:r>
            <a:endParaRPr>
              <a:solidFill>
                <a:srgbClr val="FF00FF"/>
              </a:solidFill>
              <a:latin typeface="Lato"/>
              <a:ea typeface="Lato"/>
              <a:cs typeface="Lato"/>
              <a:sym typeface="Lato"/>
            </a:endParaRPr>
          </a:p>
        </p:txBody>
      </p:sp>
      <p:sp>
        <p:nvSpPr>
          <p:cNvPr id="414" name="Google Shape;414;g6f47c9af60a94920_3"/>
          <p:cNvSpPr txBox="1"/>
          <p:nvPr/>
        </p:nvSpPr>
        <p:spPr>
          <a:xfrm>
            <a:off x="823900" y="2728500"/>
            <a:ext cx="71706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a:t>
            </a:r>
            <a:r>
              <a:rPr lang="en-GB">
                <a:solidFill>
                  <a:srgbClr val="FF9900"/>
                </a:solidFill>
                <a:latin typeface="Lato"/>
                <a:ea typeface="Lato"/>
                <a:cs typeface="Lato"/>
                <a:sym typeface="Lato"/>
              </a:rPr>
              <a:t>Alternative strategies</a:t>
            </a:r>
            <a:r>
              <a:rPr lang="en-GB">
                <a:latin typeface="Lato"/>
                <a:ea typeface="Lato"/>
                <a:cs typeface="Lato"/>
                <a:sym typeface="Lato"/>
              </a:rPr>
              <a:t> (eg, </a:t>
            </a:r>
            <a:r>
              <a:rPr lang="en-GB">
                <a:solidFill>
                  <a:srgbClr val="FF0000"/>
                </a:solidFill>
                <a:latin typeface="Lato"/>
                <a:ea typeface="Lato"/>
                <a:cs typeface="Lato"/>
                <a:sym typeface="Lato"/>
              </a:rPr>
              <a:t>targeting CRH1 receptors on</a:t>
            </a:r>
            <a:r>
              <a:rPr lang="en-GB">
                <a:latin typeface="Lato"/>
                <a:ea typeface="Lato"/>
                <a:cs typeface="Lato"/>
                <a:sym typeface="Lato"/>
              </a:rPr>
              <a:t> corticotroph tumours)</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have also recently been proposed, but </a:t>
            </a:r>
            <a:r>
              <a:rPr lang="en-GB">
                <a:solidFill>
                  <a:srgbClr val="FF9900"/>
                </a:solidFill>
                <a:latin typeface="Lato"/>
                <a:ea typeface="Lato"/>
                <a:cs typeface="Lato"/>
                <a:sym typeface="Lato"/>
              </a:rPr>
              <a:t>require further study</a:t>
            </a:r>
            <a:r>
              <a:rPr lang="en-GB">
                <a:latin typeface="Lato"/>
                <a:ea typeface="Lato"/>
                <a:cs typeface="Lato"/>
                <a:sym typeface="Lato"/>
              </a:rPr>
              <a:t>.</a:t>
            </a:r>
            <a:endParaRPr>
              <a:latin typeface="Lato"/>
              <a:ea typeface="Lato"/>
              <a:cs typeface="Lato"/>
              <a:sym typeface="Lato"/>
            </a:endParaRPr>
          </a:p>
        </p:txBody>
      </p:sp>
      <p:sp>
        <p:nvSpPr>
          <p:cNvPr id="415" name="Google Shape;415;g6f47c9af60a94920_3"/>
          <p:cNvSpPr txBox="1"/>
          <p:nvPr/>
        </p:nvSpPr>
        <p:spPr>
          <a:xfrm>
            <a:off x="918100" y="3974674"/>
            <a:ext cx="7315200" cy="55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999999"/>
                </a:solidFill>
                <a:latin typeface="Lato"/>
                <a:ea typeface="Lato"/>
                <a:cs typeface="Lato"/>
                <a:sym typeface="Lato"/>
              </a:rPr>
              <a:t>Walia R, Gupta R, Bhansali A, Pivonello R, Kumar R, Singh H, Ahuja C, Chhabra R, Singh A, Dhandapani S, Sahoo S, Rana N, Vatsa R, Dutta P, Kumar Bhadada S, Sachdeva N, Mittal BR, Nahar U, Shukla J. Molecular Imaging Targeting Corticotropin-releasing Hormone Receptor for Corticotropinoma: A Changing Paradigm. J Clin Endocrinol Metab. 2021 Mar 25;106(4):e1816-e1826. doi: 10.1210/clinem/dgaa755. PMID: 33079979.</a:t>
            </a:r>
            <a:endParaRPr sz="800">
              <a:solidFill>
                <a:srgbClr val="999999"/>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6f47c9af60a94920_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dk1"/>
                </a:solidFill>
              </a:rPr>
              <a:t>Clinical considerations &amp; recommendations for </a:t>
            </a:r>
            <a:endParaRPr>
              <a:solidFill>
                <a:schemeClr val="dk1"/>
              </a:solidFill>
            </a:endParaRPr>
          </a:p>
          <a:p>
            <a:pPr marL="0" lvl="0" indent="0" algn="l" rtl="0">
              <a:spcBef>
                <a:spcPts val="0"/>
              </a:spcBef>
              <a:spcAft>
                <a:spcPts val="0"/>
              </a:spcAft>
              <a:buNone/>
            </a:pPr>
            <a:r>
              <a:rPr lang="en-GB">
                <a:solidFill>
                  <a:schemeClr val="dk1"/>
                </a:solidFill>
              </a:rPr>
              <a:t>imaging &amp; tumour localisation</a:t>
            </a:r>
            <a:endParaRPr>
              <a:solidFill>
                <a:schemeClr val="dk1"/>
              </a:solidFill>
            </a:endParaRPr>
          </a:p>
        </p:txBody>
      </p:sp>
      <p:sp>
        <p:nvSpPr>
          <p:cNvPr id="421" name="Google Shape;421;g6f47c9af60a94920_9"/>
          <p:cNvSpPr txBox="1"/>
          <p:nvPr/>
        </p:nvSpPr>
        <p:spPr>
          <a:xfrm>
            <a:off x="809548" y="1752155"/>
            <a:ext cx="73152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0000"/>
                </a:solidFill>
                <a:latin typeface="Lato"/>
                <a:ea typeface="Lato"/>
                <a:cs typeface="Lato"/>
                <a:sym typeface="Lato"/>
              </a:rPr>
              <a:t>MRI remains the</a:t>
            </a:r>
            <a:r>
              <a:rPr lang="en-GB">
                <a:latin typeface="Lato"/>
                <a:ea typeface="Lato"/>
                <a:cs typeface="Lato"/>
                <a:sym typeface="Lato"/>
              </a:rPr>
              <a:t> imaging modality of </a:t>
            </a:r>
            <a:r>
              <a:rPr lang="en-GB">
                <a:solidFill>
                  <a:srgbClr val="FF0000"/>
                </a:solidFill>
                <a:latin typeface="Lato"/>
                <a:ea typeface="Lato"/>
                <a:cs typeface="Lato"/>
                <a:sym typeface="Lato"/>
              </a:rPr>
              <a:t>choice</a:t>
            </a:r>
            <a:r>
              <a:rPr lang="en-GB">
                <a:latin typeface="Lato"/>
                <a:ea typeface="Lato"/>
                <a:cs typeface="Lato"/>
                <a:sym typeface="Lato"/>
              </a:rPr>
              <a:t> for</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ACTH-secreting pituitary adenomas (high quality,</a:t>
            </a:r>
            <a:endParaRPr>
              <a:latin typeface="Lato"/>
              <a:ea typeface="Lato"/>
              <a:cs typeface="Lato"/>
              <a:sym typeface="Lato"/>
            </a:endParaRPr>
          </a:p>
          <a:p>
            <a:pPr marL="0" lvl="0" indent="0" algn="l" rtl="0">
              <a:spcBef>
                <a:spcPts val="0"/>
              </a:spcBef>
              <a:spcAft>
                <a:spcPts val="0"/>
              </a:spcAft>
              <a:buNone/>
            </a:pP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
        <p:nvSpPr>
          <p:cNvPr id="422" name="Google Shape;422;g6f47c9af60a94920_9"/>
          <p:cNvSpPr txBox="1"/>
          <p:nvPr/>
        </p:nvSpPr>
        <p:spPr>
          <a:xfrm>
            <a:off x="684690" y="3114822"/>
            <a:ext cx="73152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We suggest </a:t>
            </a:r>
            <a:r>
              <a:rPr lang="en-GB">
                <a:solidFill>
                  <a:srgbClr val="FF9900"/>
                </a:solidFill>
                <a:latin typeface="Lato"/>
                <a:ea typeface="Lato"/>
                <a:cs typeface="Lato"/>
                <a:sym typeface="Lato"/>
              </a:rPr>
              <a:t>3T instead of 1·5T MRI</a:t>
            </a:r>
            <a:r>
              <a:rPr lang="en-GB">
                <a:latin typeface="Lato"/>
                <a:ea typeface="Lato"/>
                <a:cs typeface="Lato"/>
                <a:sym typeface="Lato"/>
              </a:rPr>
              <a:t> where available</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a:t>
            </a:r>
            <a:r>
              <a:rPr lang="en-GB">
                <a:solidFill>
                  <a:srgbClr val="FF0000"/>
                </a:solidFill>
                <a:latin typeface="Lato"/>
                <a:ea typeface="Lato"/>
                <a:cs typeface="Lato"/>
                <a:sym typeface="Lato"/>
              </a:rPr>
              <a:t>low</a:t>
            </a:r>
            <a:r>
              <a:rPr lang="en-GB">
                <a:latin typeface="Lato"/>
                <a:ea typeface="Lato"/>
                <a:cs typeface="Lato"/>
                <a:sym typeface="Lato"/>
              </a:rPr>
              <a:t> quality, </a:t>
            </a:r>
            <a:r>
              <a:rPr lang="en-GB">
                <a:solidFill>
                  <a:srgbClr val="FF00FF"/>
                </a:solidFill>
                <a:latin typeface="Lato"/>
                <a:ea typeface="Lato"/>
                <a:cs typeface="Lato"/>
                <a:sym typeface="Lato"/>
              </a:rPr>
              <a:t>discretionary</a:t>
            </a:r>
            <a:r>
              <a:rPr lang="en-GB">
                <a:latin typeface="Lato"/>
                <a:ea typeface="Lato"/>
                <a:cs typeface="Lato"/>
                <a:sym typeface="Lato"/>
              </a:rPr>
              <a:t> recommendation).</a:t>
            </a:r>
            <a:endParaRPr>
              <a:latin typeface="Lato"/>
              <a:ea typeface="Lato"/>
              <a:cs typeface="Lato"/>
              <a:sym typeface="Lato"/>
            </a:endParaRPr>
          </a:p>
        </p:txBody>
      </p:sp>
      <p:sp>
        <p:nvSpPr>
          <p:cNvPr id="423" name="Google Shape;423;g6f47c9af60a94920_9"/>
          <p:cNvSpPr txBox="1"/>
          <p:nvPr/>
        </p:nvSpPr>
        <p:spPr>
          <a:xfrm>
            <a:off x="684711" y="4040382"/>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999999"/>
                </a:solidFill>
                <a:latin typeface="Lato"/>
                <a:ea typeface="Lato"/>
                <a:cs typeface="Lato"/>
                <a:sym typeface="Lato"/>
              </a:rPr>
              <a:t>Koulouri O, Steuwe A, Gillett D, Hoole AC, Powlson AS, Donnelly NA, Burnet NG, Antoun NM, Cheow H, Mannion RJ, Pickard JD, Gurnell M. A role for 11C-methionine PET imaging in ACTH-dependent Cushing's syndrome. Eur J Endocrinol. 2015 Oct;173(4):M107-20. doi: 10.1530/EJE-15-0616. Epub 2015 Aug 5. PMID: 26245763.</a:t>
            </a:r>
            <a:endParaRPr sz="900">
              <a:solidFill>
                <a:srgbClr val="999999"/>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2"/>
          <p:cNvSpPr txBox="1"/>
          <p:nvPr/>
        </p:nvSpPr>
        <p:spPr>
          <a:xfrm>
            <a:off x="89086" y="5"/>
            <a:ext cx="7315200" cy="1569900"/>
          </a:xfrm>
          <a:prstGeom prst="rect">
            <a:avLst/>
          </a:prstGeom>
          <a:solidFill>
            <a:srgbClr val="FFFFFF"/>
          </a:solid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Distinguishing between Cushing’s disease and ectopic </a:t>
            </a:r>
            <a:endParaRPr sz="3000" b="1" i="0" u="none" strike="noStrike" cap="none">
              <a:solidFill>
                <a:srgbClr val="FF99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9900"/>
              </a:solidFill>
              <a:latin typeface="Lato"/>
              <a:ea typeface="Lato"/>
              <a:cs typeface="Lato"/>
              <a:sym typeface="Lato"/>
            </a:endParaRPr>
          </a:p>
        </p:txBody>
      </p:sp>
      <p:sp>
        <p:nvSpPr>
          <p:cNvPr id="429" name="Google Shape;429;p22"/>
          <p:cNvSpPr txBox="1"/>
          <p:nvPr/>
        </p:nvSpPr>
        <p:spPr>
          <a:xfrm>
            <a:off x="665456" y="1286916"/>
            <a:ext cx="7315200" cy="16662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ato"/>
              <a:buChar char="●"/>
            </a:pPr>
            <a:r>
              <a:rPr lang="en-GB">
                <a:solidFill>
                  <a:srgbClr val="FF9900"/>
                </a:solidFill>
                <a:latin typeface="Lato"/>
                <a:ea typeface="Lato"/>
                <a:cs typeface="Lato"/>
                <a:sym typeface="Lato"/>
              </a:rPr>
              <a:t>Desmopressin and CRH stimulation testing</a:t>
            </a:r>
            <a:r>
              <a:rPr lang="en-GB">
                <a:latin typeface="Lato"/>
                <a:ea typeface="Lato"/>
                <a:cs typeface="Lato"/>
                <a:sym typeface="Lato"/>
              </a:rPr>
              <a:t> have proven useful in distinguishing between</a:t>
            </a:r>
            <a:endParaRPr>
              <a:latin typeface="Lato"/>
              <a:ea typeface="Lato"/>
              <a:cs typeface="Lato"/>
              <a:sym typeface="Lato"/>
            </a:endParaRPr>
          </a:p>
          <a:p>
            <a:pPr marL="457200" marR="0" lvl="0" indent="0" algn="l" rtl="0">
              <a:lnSpc>
                <a:spcPct val="100000"/>
              </a:lnSpc>
              <a:spcBef>
                <a:spcPts val="0"/>
              </a:spcBef>
              <a:spcAft>
                <a:spcPts val="0"/>
              </a:spcAft>
              <a:buNone/>
            </a:pPr>
            <a:r>
              <a:rPr lang="en-GB">
                <a:latin typeface="Lato"/>
                <a:ea typeface="Lato"/>
                <a:cs typeface="Lato"/>
                <a:sym typeface="Lato"/>
              </a:rPr>
              <a:t>pituitary and ectopic tumors. </a:t>
            </a:r>
            <a:r>
              <a:rPr lang="en-GB">
                <a:solidFill>
                  <a:srgbClr val="FF0000"/>
                </a:solidFill>
                <a:latin typeface="Lato"/>
                <a:ea typeface="Lato"/>
                <a:cs typeface="Lato"/>
                <a:sym typeface="Lato"/>
              </a:rPr>
              <a:t>Increased plasma ACTH and increased cortisol</a:t>
            </a:r>
            <a:endParaRPr>
              <a:solidFill>
                <a:srgbClr val="FF0000"/>
              </a:solidFill>
              <a:latin typeface="Lato"/>
              <a:ea typeface="Lato"/>
              <a:cs typeface="Lato"/>
              <a:sym typeface="Lato"/>
            </a:endParaRPr>
          </a:p>
          <a:p>
            <a:pPr marL="457200" marR="0" lvl="0" indent="0" algn="l" rtl="0">
              <a:lnSpc>
                <a:spcPct val="100000"/>
              </a:lnSpc>
              <a:spcBef>
                <a:spcPts val="0"/>
              </a:spcBef>
              <a:spcAft>
                <a:spcPts val="0"/>
              </a:spcAft>
              <a:buNone/>
            </a:pPr>
            <a:r>
              <a:rPr lang="en-GB">
                <a:solidFill>
                  <a:srgbClr val="FF0000"/>
                </a:solidFill>
                <a:latin typeface="Lato"/>
                <a:ea typeface="Lato"/>
                <a:cs typeface="Lato"/>
                <a:sym typeface="Lato"/>
              </a:rPr>
              <a:t>concentrations after CRH or desmopressin administration usually indicates Cushing’s</a:t>
            </a:r>
            <a:endParaRPr>
              <a:solidFill>
                <a:srgbClr val="FF0000"/>
              </a:solidFill>
              <a:latin typeface="Lato"/>
              <a:ea typeface="Lato"/>
              <a:cs typeface="Lato"/>
              <a:sym typeface="Lato"/>
            </a:endParaRPr>
          </a:p>
          <a:p>
            <a:pPr marL="457200" marR="0" lvl="0" indent="0" algn="l" rtl="0">
              <a:lnSpc>
                <a:spcPct val="100000"/>
              </a:lnSpc>
              <a:spcBef>
                <a:spcPts val="0"/>
              </a:spcBef>
              <a:spcAft>
                <a:spcPts val="0"/>
              </a:spcAft>
              <a:buNone/>
            </a:pPr>
            <a:r>
              <a:rPr lang="en-GB">
                <a:solidFill>
                  <a:srgbClr val="FF0000"/>
                </a:solidFill>
                <a:latin typeface="Lato"/>
                <a:ea typeface="Lato"/>
                <a:cs typeface="Lato"/>
                <a:sym typeface="Lato"/>
              </a:rPr>
              <a:t>disease.</a:t>
            </a:r>
            <a:r>
              <a:rPr lang="en-GB">
                <a:latin typeface="Lato"/>
                <a:ea typeface="Lato"/>
                <a:cs typeface="Lato"/>
                <a:sym typeface="Lato"/>
              </a:rPr>
              <a:t> Nevertheless, well differentiated </a:t>
            </a:r>
            <a:r>
              <a:rPr lang="en-GB">
                <a:solidFill>
                  <a:srgbClr val="FF00FF"/>
                </a:solidFill>
                <a:latin typeface="Lato"/>
                <a:ea typeface="Lato"/>
                <a:cs typeface="Lato"/>
                <a:sym typeface="Lato"/>
              </a:rPr>
              <a:t>neuroendocrine tumours</a:t>
            </a:r>
            <a:r>
              <a:rPr lang="en-GB">
                <a:latin typeface="Lato"/>
                <a:ea typeface="Lato"/>
                <a:cs typeface="Lato"/>
                <a:sym typeface="Lato"/>
              </a:rPr>
              <a:t> can also express any or all</a:t>
            </a:r>
            <a:endParaRPr>
              <a:latin typeface="Lato"/>
              <a:ea typeface="Lato"/>
              <a:cs typeface="Lato"/>
              <a:sym typeface="Lato"/>
            </a:endParaRPr>
          </a:p>
          <a:p>
            <a:pPr marL="457200" marR="0" lvl="0" indent="0" algn="l" rtl="0">
              <a:lnSpc>
                <a:spcPct val="100000"/>
              </a:lnSpc>
              <a:spcBef>
                <a:spcPts val="0"/>
              </a:spcBef>
              <a:spcAft>
                <a:spcPts val="0"/>
              </a:spcAft>
              <a:buNone/>
            </a:pPr>
            <a:r>
              <a:rPr lang="en-GB">
                <a:latin typeface="Lato"/>
                <a:ea typeface="Lato"/>
                <a:cs typeface="Lato"/>
                <a:sym typeface="Lato"/>
              </a:rPr>
              <a:t>of these receptors, potentially leading to </a:t>
            </a:r>
            <a:r>
              <a:rPr lang="en-GB">
                <a:solidFill>
                  <a:srgbClr val="FF00FF"/>
                </a:solidFill>
                <a:latin typeface="Lato"/>
                <a:ea typeface="Lato"/>
                <a:cs typeface="Lato"/>
                <a:sym typeface="Lato"/>
              </a:rPr>
              <a:t>false-positive results</a:t>
            </a:r>
            <a:r>
              <a:rPr lang="en-GB">
                <a:latin typeface="Lato"/>
                <a:ea typeface="Lato"/>
                <a:cs typeface="Lato"/>
                <a:sym typeface="Lato"/>
              </a:rPr>
              <a:t>.</a:t>
            </a:r>
            <a:endParaRPr>
              <a:latin typeface="Lato"/>
              <a:ea typeface="Lato"/>
              <a:cs typeface="Lato"/>
              <a:sym typeface="Lato"/>
            </a:endParaRPr>
          </a:p>
        </p:txBody>
      </p:sp>
      <p:sp>
        <p:nvSpPr>
          <p:cNvPr id="430" name="Google Shape;430;p22"/>
          <p:cNvSpPr txBox="1"/>
          <p:nvPr/>
        </p:nvSpPr>
        <p:spPr>
          <a:xfrm>
            <a:off x="604748" y="3303832"/>
            <a:ext cx="7315200" cy="60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High-dose (8 mg) DST, </a:t>
            </a:r>
            <a:r>
              <a:rPr lang="en-GB">
                <a:solidFill>
                  <a:srgbClr val="FF0000"/>
                </a:solidFill>
                <a:latin typeface="Lato"/>
                <a:ea typeface="Lato"/>
                <a:cs typeface="Lato"/>
                <a:sym typeface="Lato"/>
              </a:rPr>
              <a:t>although it has low accuracy overall, is</a:t>
            </a:r>
            <a:r>
              <a:rPr lang="en-GB">
                <a:latin typeface="Lato"/>
                <a:ea typeface="Lato"/>
                <a:cs typeface="Lato"/>
                <a:sym typeface="Lato"/>
              </a:rPr>
              <a:t> still used in some countries.</a:t>
            </a:r>
            <a:endParaRPr>
              <a:latin typeface="Lato"/>
              <a:ea typeface="Lato"/>
              <a:cs typeface="Lato"/>
              <a:sym typeface="Lato"/>
            </a:endParaRPr>
          </a:p>
        </p:txBody>
      </p:sp>
      <p:sp>
        <p:nvSpPr>
          <p:cNvPr id="431" name="Google Shape;431;p22"/>
          <p:cNvSpPr txBox="1"/>
          <p:nvPr/>
        </p:nvSpPr>
        <p:spPr>
          <a:xfrm>
            <a:off x="665461" y="4105025"/>
            <a:ext cx="7315200" cy="6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666666"/>
                </a:solidFill>
                <a:latin typeface="Lato"/>
                <a:ea typeface="Lato"/>
                <a:cs typeface="Lato"/>
                <a:sym typeface="Lato"/>
              </a:rPr>
              <a:t>Biller BM, Grossman AB, Stewart PM, Melmed S, Bertagna X, Bertherat J, Buchfelder M, Colao A, Hermus AR, Hofland LJ, Klibanski A, Lacroix A, Lindsay JR, Newell-Price J, Nieman LK, Petersenn S, Sonino N, Stalla GK, Swearingen B, Vance ML, Wass JA, Boscaro M. Treatment of adrenocorticotropin-dependent Cushing's syndrome: a consensus statement. J Clin Endocrinol Metab. 2008 Jul;93(7):2454-62. doi: 10.1210/jc.2007-2734. Epub 2008 Apr 15. PMID: 18413427; PMCID: PMC3214276.</a:t>
            </a:r>
            <a:endParaRPr sz="800">
              <a:solidFill>
                <a:srgbClr val="666666"/>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37" name="Google Shape;437;p23"/>
          <p:cNvSpPr txBox="1"/>
          <p:nvPr/>
        </p:nvSpPr>
        <p:spPr>
          <a:xfrm>
            <a:off x="133498" y="115952"/>
            <a:ext cx="7315200" cy="11082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Distinguishing between Cushing’s disease and ectopic </a:t>
            </a:r>
            <a:endParaRPr sz="3000" b="0" i="0" u="none" strike="noStrike" cap="none">
              <a:solidFill>
                <a:srgbClr val="FF9900"/>
              </a:solidFill>
              <a:latin typeface="Lato"/>
              <a:ea typeface="Lato"/>
              <a:cs typeface="Lato"/>
              <a:sym typeface="Lato"/>
            </a:endParaRPr>
          </a:p>
        </p:txBody>
      </p:sp>
      <p:sp>
        <p:nvSpPr>
          <p:cNvPr id="438" name="Google Shape;438;p23"/>
          <p:cNvSpPr txBox="1"/>
          <p:nvPr/>
        </p:nvSpPr>
        <p:spPr>
          <a:xfrm>
            <a:off x="698025" y="1912522"/>
            <a:ext cx="7315200" cy="3963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1400" b="0" i="0" u="none" strike="noStrike" cap="none">
              <a:solidFill>
                <a:srgbClr val="000000"/>
              </a:solidFill>
              <a:latin typeface="Lato"/>
              <a:ea typeface="Lato"/>
              <a:cs typeface="Lato"/>
              <a:sym typeface="Lato"/>
            </a:endParaRPr>
          </a:p>
        </p:txBody>
      </p:sp>
      <p:sp>
        <p:nvSpPr>
          <p:cNvPr id="439" name="Google Shape;439;p23"/>
          <p:cNvSpPr txBox="1"/>
          <p:nvPr/>
        </p:nvSpPr>
        <p:spPr>
          <a:xfrm>
            <a:off x="616109" y="1224157"/>
            <a:ext cx="7315200" cy="18777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GB">
                <a:solidFill>
                  <a:srgbClr val="FF0000"/>
                </a:solidFill>
                <a:latin typeface="Lato"/>
                <a:ea typeface="Lato"/>
                <a:cs typeface="Lato"/>
                <a:sym typeface="Lato"/>
              </a:rPr>
              <a:t>IPSS</a:t>
            </a:r>
            <a:r>
              <a:rPr lang="en-GB">
                <a:latin typeface="Lato"/>
                <a:ea typeface="Lato"/>
                <a:cs typeface="Lato"/>
                <a:sym typeface="Lato"/>
              </a:rPr>
              <a:t>, which measures ACTH in pituitary versus peripheral venous drainage,</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has long been the gold standard to reliably exclude ectopic ACTH production.</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A central </a:t>
            </a:r>
            <a:r>
              <a:rPr lang="en-GB">
                <a:solidFill>
                  <a:srgbClr val="FF0000"/>
                </a:solidFill>
                <a:latin typeface="Lato"/>
                <a:ea typeface="Lato"/>
                <a:cs typeface="Lato"/>
                <a:sym typeface="Lato"/>
              </a:rPr>
              <a:t>to peripheral ACTH gradient less than 2 before or less than 3 after</a:t>
            </a:r>
            <a:endParaRPr>
              <a:solidFill>
                <a:srgbClr val="FF0000"/>
              </a:solidFill>
              <a:latin typeface="Lato"/>
              <a:ea typeface="Lato"/>
              <a:cs typeface="Lato"/>
              <a:sym typeface="Lato"/>
            </a:endParaRPr>
          </a:p>
          <a:p>
            <a:pPr marL="0" lvl="0" indent="0" algn="l" rtl="0">
              <a:spcBef>
                <a:spcPts val="0"/>
              </a:spcBef>
              <a:spcAft>
                <a:spcPts val="0"/>
              </a:spcAft>
              <a:buNone/>
            </a:pPr>
            <a:r>
              <a:rPr lang="en-GB">
                <a:solidFill>
                  <a:srgbClr val="FF0000"/>
                </a:solidFill>
                <a:latin typeface="Lato"/>
                <a:ea typeface="Lato"/>
                <a:cs typeface="Lato"/>
                <a:sym typeface="Lato"/>
              </a:rPr>
              <a:t>stimulation suggests an ectopic tumour;</a:t>
            </a:r>
            <a:r>
              <a:rPr lang="en-GB">
                <a:latin typeface="Lato"/>
                <a:ea typeface="Lato"/>
                <a:cs typeface="Lato"/>
                <a:sym typeface="Lato"/>
              </a:rPr>
              <a:t> however, both </a:t>
            </a:r>
            <a:r>
              <a:rPr lang="en-GB">
                <a:solidFill>
                  <a:srgbClr val="FF9900"/>
                </a:solidFill>
                <a:latin typeface="Lato"/>
                <a:ea typeface="Lato"/>
                <a:cs typeface="Lato"/>
                <a:sym typeface="Lato"/>
              </a:rPr>
              <a:t>false-negatives and</a:t>
            </a:r>
            <a:endParaRPr>
              <a:solidFill>
                <a:srgbClr val="FF9900"/>
              </a:solidFill>
              <a:latin typeface="Lato"/>
              <a:ea typeface="Lato"/>
              <a:cs typeface="Lato"/>
              <a:sym typeface="Lato"/>
            </a:endParaRPr>
          </a:p>
          <a:p>
            <a:pPr marL="0" lvl="0" indent="0" algn="l" rtl="0">
              <a:spcBef>
                <a:spcPts val="0"/>
              </a:spcBef>
              <a:spcAft>
                <a:spcPts val="0"/>
              </a:spcAft>
              <a:buNone/>
            </a:pPr>
            <a:r>
              <a:rPr lang="en-GB">
                <a:solidFill>
                  <a:srgbClr val="FF9900"/>
                </a:solidFill>
                <a:latin typeface="Lato"/>
                <a:ea typeface="Lato"/>
                <a:cs typeface="Lato"/>
                <a:sym typeface="Lato"/>
              </a:rPr>
              <a:t>false-positives have been reported. </a:t>
            </a:r>
            <a:r>
              <a:rPr lang="en-GB">
                <a:solidFill>
                  <a:srgbClr val="00FFFF"/>
                </a:solidFill>
                <a:latin typeface="Lato"/>
                <a:ea typeface="Lato"/>
                <a:cs typeface="Lato"/>
                <a:sym typeface="Lato"/>
              </a:rPr>
              <a:t>Prolactin measurement</a:t>
            </a:r>
            <a:r>
              <a:rPr lang="en-GB">
                <a:latin typeface="Lato"/>
                <a:ea typeface="Lato"/>
                <a:cs typeface="Lato"/>
                <a:sym typeface="Lato"/>
              </a:rPr>
              <a:t> might improve</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diagnostic accuracy and it is essential that the patient </a:t>
            </a:r>
            <a:r>
              <a:rPr lang="en-GB">
                <a:solidFill>
                  <a:srgbClr val="FF00FF"/>
                </a:solidFill>
                <a:latin typeface="Lato"/>
                <a:ea typeface="Lato"/>
                <a:cs typeface="Lato"/>
                <a:sym typeface="Lato"/>
              </a:rPr>
              <a:t>is hypercortisolaemic at</a:t>
            </a:r>
            <a:endParaRPr>
              <a:solidFill>
                <a:srgbClr val="FF00FF"/>
              </a:solidFill>
              <a:latin typeface="Lato"/>
              <a:ea typeface="Lato"/>
              <a:cs typeface="Lato"/>
              <a:sym typeface="Lato"/>
            </a:endParaRPr>
          </a:p>
          <a:p>
            <a:pPr marL="0" lvl="0" indent="0" algn="l" rtl="0">
              <a:spcBef>
                <a:spcPts val="0"/>
              </a:spcBef>
              <a:spcAft>
                <a:spcPts val="0"/>
              </a:spcAft>
              <a:buNone/>
            </a:pPr>
            <a:r>
              <a:rPr lang="en-GB">
                <a:solidFill>
                  <a:srgbClr val="FF00FF"/>
                </a:solidFill>
                <a:latin typeface="Lato"/>
                <a:ea typeface="Lato"/>
                <a:cs typeface="Lato"/>
                <a:sym typeface="Lato"/>
              </a:rPr>
              <a:t>the time of IPSS.</a:t>
            </a:r>
            <a:endParaRPr>
              <a:solidFill>
                <a:srgbClr val="FF00FF"/>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5"/>
          <p:cNvSpPr txBox="1"/>
          <p:nvPr/>
        </p:nvSpPr>
        <p:spPr>
          <a:xfrm>
            <a:off x="118563" y="158128"/>
            <a:ext cx="7968300" cy="11082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Distinguishing between Cushing’s disease and ectopic </a:t>
            </a:r>
            <a:endParaRPr sz="3000" b="0" i="0" u="none" strike="noStrike" cap="none">
              <a:solidFill>
                <a:srgbClr val="FF9900"/>
              </a:solidFill>
              <a:latin typeface="Lato"/>
              <a:ea typeface="Lato"/>
              <a:cs typeface="Lato"/>
              <a:sym typeface="Lato"/>
            </a:endParaRPr>
          </a:p>
        </p:txBody>
      </p:sp>
      <p:sp>
        <p:nvSpPr>
          <p:cNvPr id="445" name="Google Shape;445;p25"/>
          <p:cNvSpPr txBox="1"/>
          <p:nvPr/>
        </p:nvSpPr>
        <p:spPr>
          <a:xfrm>
            <a:off x="928875" y="1359950"/>
            <a:ext cx="71580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A86E8"/>
              </a:solidFill>
              <a:latin typeface="Lato"/>
              <a:ea typeface="Lato"/>
              <a:cs typeface="Lato"/>
              <a:sym typeface="Lato"/>
            </a:endParaRPr>
          </a:p>
        </p:txBody>
      </p:sp>
      <p:sp>
        <p:nvSpPr>
          <p:cNvPr id="446" name="Google Shape;446;p25"/>
          <p:cNvSpPr txBox="1"/>
          <p:nvPr/>
        </p:nvSpPr>
        <p:spPr>
          <a:xfrm>
            <a:off x="986210" y="1635293"/>
            <a:ext cx="7315200" cy="16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0000"/>
                </a:solidFill>
                <a:latin typeface="Lato"/>
                <a:ea typeface="Lato"/>
                <a:cs typeface="Lato"/>
                <a:sym typeface="Lato"/>
              </a:rPr>
              <a:t>noninvasive approach using</a:t>
            </a:r>
            <a:r>
              <a:rPr lang="en-GB">
                <a:latin typeface="Lato"/>
                <a:ea typeface="Lato"/>
                <a:cs typeface="Lato"/>
                <a:sym typeface="Lato"/>
              </a:rPr>
              <a:t> a </a:t>
            </a:r>
            <a:r>
              <a:rPr lang="en-GB">
                <a:solidFill>
                  <a:srgbClr val="FF0000"/>
                </a:solidFill>
                <a:latin typeface="Lato"/>
                <a:ea typeface="Lato"/>
                <a:cs typeface="Lato"/>
                <a:sym typeface="Lato"/>
              </a:rPr>
              <a:t>combination of three or four tests,</a:t>
            </a:r>
            <a:endParaRPr>
              <a:solidFill>
                <a:srgbClr val="FF0000"/>
              </a:solidFill>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specifically CRH and desmopressin stimulation plus MRI, followed</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by whole-body CT if diagnosis is equivocal, correctly diagnosed</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Cushing’s disease in approximately half of patients in one series,</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potentially eliminating the need for IPSS. A positive CT scan,</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negative CRH and desmopressin stimulation, and negative MRI, had</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a negative predictive value of 100% for Cushing’s disease.</a:t>
            </a:r>
            <a:endParaRPr>
              <a:latin typeface="Lato"/>
              <a:ea typeface="Lato"/>
              <a:cs typeface="Lato"/>
              <a:sym typeface="Lato"/>
            </a:endParaRPr>
          </a:p>
        </p:txBody>
      </p:sp>
      <p:sp>
        <p:nvSpPr>
          <p:cNvPr id="447" name="Google Shape;447;p25"/>
          <p:cNvSpPr txBox="1"/>
          <p:nvPr/>
        </p:nvSpPr>
        <p:spPr>
          <a:xfrm>
            <a:off x="0" y="4152750"/>
            <a:ext cx="3000000" cy="6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666666"/>
                </a:solidFill>
              </a:rPr>
              <a:t>Nieman, Lynnette K. "Is it time for a new approach to the differential diagnosis of ACTH-dependent Cushing syndrome?." The Journal of Clinical Endocrinology &amp; Metabolism 105.12 (2020): e4964-e4966.</a:t>
            </a:r>
            <a:endParaRPr sz="800">
              <a:solidFill>
                <a:srgbClr val="666666"/>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9"/>
          <p:cNvSpPr/>
          <p:nvPr/>
        </p:nvSpPr>
        <p:spPr>
          <a:xfrm>
            <a:off x="253850" y="133575"/>
            <a:ext cx="2780100" cy="1718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Prolactin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measurement can be useful in ruling out a false-negative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IPSS</a:t>
            </a:r>
            <a:endParaRPr sz="1400" b="0" i="0" u="none" strike="noStrike" cap="none">
              <a:solidFill>
                <a:srgbClr val="000000"/>
              </a:solidFill>
              <a:latin typeface="Arial"/>
              <a:ea typeface="Arial"/>
              <a:cs typeface="Arial"/>
              <a:sym typeface="Arial"/>
            </a:endParaRPr>
          </a:p>
        </p:txBody>
      </p:sp>
      <p:sp>
        <p:nvSpPr>
          <p:cNvPr id="453" name="Google Shape;453;p29"/>
          <p:cNvSpPr/>
          <p:nvPr/>
        </p:nvSpPr>
        <p:spPr>
          <a:xfrm>
            <a:off x="4348725" y="133575"/>
            <a:ext cx="3838200" cy="1795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Although IPSS has high diagnostic accuracy for localisation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to the pituitary gland, it is not sufficiently reliable for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tumour lateralisation to the right or left side of the gland</a:t>
            </a:r>
            <a:endParaRPr sz="1400" b="0" i="0" u="none" strike="noStrike" cap="none">
              <a:solidFill>
                <a:srgbClr val="000000"/>
              </a:solidFill>
              <a:latin typeface="Arial"/>
              <a:ea typeface="Arial"/>
              <a:cs typeface="Arial"/>
              <a:sym typeface="Arial"/>
            </a:endParaRPr>
          </a:p>
        </p:txBody>
      </p:sp>
      <p:sp>
        <p:nvSpPr>
          <p:cNvPr id="454" name="Google Shape;454;p29"/>
          <p:cNvSpPr/>
          <p:nvPr/>
        </p:nvSpPr>
        <p:spPr>
          <a:xfrm>
            <a:off x="519175" y="2173575"/>
            <a:ext cx="3258300" cy="2839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9"/>
          <p:cNvSpPr/>
          <p:nvPr/>
        </p:nvSpPr>
        <p:spPr>
          <a:xfrm>
            <a:off x="3904049" y="2829611"/>
            <a:ext cx="1335900" cy="1335900"/>
          </a:xfrm>
          <a:prstGeom prst="mathEqual">
            <a:avLst>
              <a:gd name="adj1" fmla="val 23520"/>
              <a:gd name="adj2" fmla="val 1176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9"/>
          <p:cNvSpPr/>
          <p:nvPr/>
        </p:nvSpPr>
        <p:spPr>
          <a:xfrm>
            <a:off x="5618500" y="2173575"/>
            <a:ext cx="2199350" cy="2839200"/>
          </a:xfrm>
          <a:prstGeom prst="flowChartProcess">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9"/>
          <p:cNvSpPr txBox="1"/>
          <p:nvPr/>
        </p:nvSpPr>
        <p:spPr>
          <a:xfrm>
            <a:off x="775063" y="2373591"/>
            <a:ext cx="25551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HDDST</a:t>
            </a:r>
            <a:endParaRPr sz="1400" b="0" i="0" u="none" strike="noStrike" cap="none">
              <a:solidFill>
                <a:srgbClr val="000000"/>
              </a:solidFill>
              <a:latin typeface="Lato"/>
              <a:ea typeface="Lato"/>
              <a:cs typeface="Lato"/>
              <a:sym typeface="Lato"/>
            </a:endParaRPr>
          </a:p>
        </p:txBody>
      </p:sp>
      <p:sp>
        <p:nvSpPr>
          <p:cNvPr id="458" name="Google Shape;458;p29"/>
          <p:cNvSpPr txBox="1"/>
          <p:nvPr/>
        </p:nvSpPr>
        <p:spPr>
          <a:xfrm>
            <a:off x="775075" y="2769900"/>
            <a:ext cx="72039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Pit MRI</a:t>
            </a:r>
            <a:endParaRPr sz="1400" b="0" i="0" u="none" strike="noStrike" cap="none">
              <a:solidFill>
                <a:srgbClr val="000000"/>
              </a:solidFill>
              <a:latin typeface="Lato"/>
              <a:ea typeface="Lato"/>
              <a:cs typeface="Lato"/>
              <a:sym typeface="Lato"/>
            </a:endParaRPr>
          </a:p>
        </p:txBody>
      </p:sp>
      <p:sp>
        <p:nvSpPr>
          <p:cNvPr id="459" name="Google Shape;459;p29"/>
          <p:cNvSpPr txBox="1"/>
          <p:nvPr/>
        </p:nvSpPr>
        <p:spPr>
          <a:xfrm>
            <a:off x="719436" y="316619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whole  body CT</a:t>
            </a:r>
            <a:endParaRPr sz="1400" b="0" i="0" u="none" strike="noStrike" cap="none">
              <a:solidFill>
                <a:srgbClr val="000000"/>
              </a:solidFill>
              <a:latin typeface="Lato"/>
              <a:ea typeface="Lato"/>
              <a:cs typeface="Lato"/>
              <a:sym typeface="Lato"/>
            </a:endParaRPr>
          </a:p>
        </p:txBody>
      </p:sp>
      <p:sp>
        <p:nvSpPr>
          <p:cNvPr id="460" name="Google Shape;460;p29"/>
          <p:cNvSpPr txBox="1"/>
          <p:nvPr/>
        </p:nvSpPr>
        <p:spPr>
          <a:xfrm>
            <a:off x="719436" y="356250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CRH Test</a:t>
            </a:r>
            <a:endParaRPr sz="1400" b="0" i="0" u="none" strike="noStrike" cap="none">
              <a:solidFill>
                <a:srgbClr val="000000"/>
              </a:solidFill>
              <a:latin typeface="Lato"/>
              <a:ea typeface="Lato"/>
              <a:cs typeface="Lato"/>
              <a:sym typeface="Lato"/>
            </a:endParaRPr>
          </a:p>
        </p:txBody>
      </p:sp>
      <p:sp>
        <p:nvSpPr>
          <p:cNvPr id="461" name="Google Shape;461;p29"/>
          <p:cNvSpPr txBox="1"/>
          <p:nvPr/>
        </p:nvSpPr>
        <p:spPr>
          <a:xfrm>
            <a:off x="5839450" y="3301104"/>
            <a:ext cx="2393700" cy="92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0" i="0" u="none" strike="noStrike" cap="none">
                <a:solidFill>
                  <a:srgbClr val="000000"/>
                </a:solidFill>
                <a:latin typeface="Lato"/>
                <a:ea typeface="Lato"/>
                <a:cs typeface="Lato"/>
                <a:sym typeface="Lato"/>
              </a:rPr>
              <a:t>IPSS</a:t>
            </a:r>
            <a:endParaRPr sz="4800" b="0" i="0" u="none" strike="noStrike" cap="none">
              <a:solidFill>
                <a:srgbClr val="000000"/>
              </a:solidFill>
              <a:latin typeface="Lato"/>
              <a:ea typeface="Lato"/>
              <a:cs typeface="Lato"/>
              <a:sym typeface="Lato"/>
            </a:endParaRPr>
          </a:p>
        </p:txBody>
      </p:sp>
      <p:sp>
        <p:nvSpPr>
          <p:cNvPr id="462" name="Google Shape;462;p29"/>
          <p:cNvSpPr/>
          <p:nvPr/>
        </p:nvSpPr>
        <p:spPr>
          <a:xfrm>
            <a:off x="8186925" y="2300100"/>
            <a:ext cx="856200" cy="1527000"/>
          </a:xfrm>
          <a:prstGeom prst="star24">
            <a:avLst>
              <a:gd name="adj" fmla="val 24849"/>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low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6f47c9af60a94920_21"/>
          <p:cNvSpPr txBox="1">
            <a:spLocks noGrp="1"/>
          </p:cNvSpPr>
          <p:nvPr>
            <p:ph type="title"/>
          </p:nvPr>
        </p:nvSpPr>
        <p:spPr>
          <a:xfrm>
            <a:off x="0" y="68132"/>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rgbClr val="FF9900"/>
              </a:buClr>
              <a:buSzPct val="100000"/>
              <a:buFont typeface="Lato"/>
              <a:buChar char="●"/>
            </a:pPr>
            <a:r>
              <a:rPr lang="en-GB">
                <a:solidFill>
                  <a:srgbClr val="FF9900"/>
                </a:solidFill>
                <a:latin typeface="Lato"/>
                <a:ea typeface="Lato"/>
                <a:cs typeface="Lato"/>
                <a:sym typeface="Lato"/>
              </a:rPr>
              <a:t>Distinguishing between Cushing’s disease and ectopic </a:t>
            </a:r>
            <a:endParaRPr>
              <a:solidFill>
                <a:schemeClr val="dk1"/>
              </a:solidFill>
            </a:endParaRPr>
          </a:p>
        </p:txBody>
      </p:sp>
      <p:sp>
        <p:nvSpPr>
          <p:cNvPr id="468" name="Google Shape;468;g6f47c9af60a94920_21"/>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469" name="Google Shape;469;g6f47c9af60a94920_21"/>
          <p:cNvSpPr txBox="1"/>
          <p:nvPr/>
        </p:nvSpPr>
        <p:spPr>
          <a:xfrm>
            <a:off x="388127" y="1247439"/>
            <a:ext cx="7315200" cy="378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GaDOTATATE is a modified (Tyr3) </a:t>
            </a:r>
            <a:r>
              <a:rPr lang="en-GB">
                <a:solidFill>
                  <a:srgbClr val="FF9900"/>
                </a:solidFill>
                <a:latin typeface="Lato"/>
                <a:ea typeface="Lato"/>
                <a:cs typeface="Lato"/>
                <a:sym typeface="Lato"/>
              </a:rPr>
              <a:t>octreotide molecule</a:t>
            </a:r>
            <a:r>
              <a:rPr lang="en-GB">
                <a:latin typeface="Lato"/>
                <a:ea typeface="Lato"/>
                <a:cs typeface="Lato"/>
                <a:sym typeface="Lato"/>
              </a:rPr>
              <a:t> </a:t>
            </a:r>
            <a:r>
              <a:rPr lang="en-GB">
                <a:solidFill>
                  <a:srgbClr val="00FF00"/>
                </a:solidFill>
                <a:latin typeface="Lato"/>
                <a:ea typeface="Lato"/>
                <a:cs typeface="Lato"/>
                <a:sym typeface="Lato"/>
              </a:rPr>
              <a:t>covalently</a:t>
            </a:r>
            <a:r>
              <a:rPr lang="en-GB">
                <a:latin typeface="Lato"/>
                <a:ea typeface="Lato"/>
                <a:cs typeface="Lato"/>
                <a:sym typeface="Lato"/>
              </a:rPr>
              <a:t> linked to -</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tetraazacyclododecane tetraacetic acid </a:t>
            </a:r>
            <a:r>
              <a:rPr lang="en-GB">
                <a:solidFill>
                  <a:srgbClr val="FF0000"/>
                </a:solidFill>
                <a:latin typeface="Lato"/>
                <a:ea typeface="Lato"/>
                <a:cs typeface="Lato"/>
                <a:sym typeface="Lato"/>
              </a:rPr>
              <a:t>(DOTA)</a:t>
            </a:r>
            <a:r>
              <a:rPr lang="en-GB">
                <a:latin typeface="Lato"/>
                <a:ea typeface="Lato"/>
                <a:cs typeface="Lato"/>
                <a:sym typeface="Lato"/>
              </a:rPr>
              <a:t> combined </a:t>
            </a:r>
            <a:r>
              <a:rPr lang="en-GB">
                <a:solidFill>
                  <a:srgbClr val="FF00FF"/>
                </a:solidFill>
                <a:latin typeface="Lato"/>
                <a:ea typeface="Lato"/>
                <a:cs typeface="Lato"/>
                <a:sym typeface="Lato"/>
              </a:rPr>
              <a:t>with the radioactive Ga isotope</a:t>
            </a:r>
            <a:r>
              <a:rPr lang="en-GB">
                <a:latin typeface="Lato"/>
                <a:ea typeface="Lato"/>
                <a:cs typeface="Lato"/>
                <a:sym typeface="Lato"/>
              </a:rPr>
              <a:t>. The</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radiopharmaceutical, with a </a:t>
            </a:r>
            <a:r>
              <a:rPr lang="en-GB">
                <a:solidFill>
                  <a:srgbClr val="FF9900"/>
                </a:solidFill>
                <a:latin typeface="Lato"/>
                <a:ea typeface="Lato"/>
                <a:cs typeface="Lato"/>
                <a:sym typeface="Lato"/>
              </a:rPr>
              <a:t>halflife of approximately 1 h</a:t>
            </a:r>
            <a:r>
              <a:rPr lang="en-GB">
                <a:latin typeface="Lato"/>
                <a:ea typeface="Lato"/>
                <a:cs typeface="Lato"/>
                <a:sym typeface="Lato"/>
              </a:rPr>
              <a:t>, </a:t>
            </a:r>
            <a:r>
              <a:rPr lang="en-GB">
                <a:solidFill>
                  <a:srgbClr val="FF00FF"/>
                </a:solidFill>
                <a:latin typeface="Lato"/>
                <a:ea typeface="Lato"/>
                <a:cs typeface="Lato"/>
                <a:sym typeface="Lato"/>
              </a:rPr>
              <a:t>binds to somatostatin receptors</a:t>
            </a:r>
            <a:r>
              <a:rPr lang="en-GB">
                <a:latin typeface="Lato"/>
                <a:ea typeface="Lato"/>
                <a:cs typeface="Lato"/>
                <a:sym typeface="Lato"/>
              </a:rPr>
              <a:t> with</a:t>
            </a:r>
            <a:endParaRPr>
              <a:latin typeface="Lato"/>
              <a:ea typeface="Lato"/>
              <a:cs typeface="Lato"/>
              <a:sym typeface="Lato"/>
            </a:endParaRPr>
          </a:p>
          <a:p>
            <a:pPr marL="0" lvl="0" indent="0" algn="l" rtl="0">
              <a:spcBef>
                <a:spcPts val="0"/>
              </a:spcBef>
              <a:spcAft>
                <a:spcPts val="0"/>
              </a:spcAft>
              <a:buNone/>
            </a:pPr>
            <a:r>
              <a:rPr lang="en-GB">
                <a:solidFill>
                  <a:srgbClr val="FF9900"/>
                </a:solidFill>
                <a:latin typeface="Lato"/>
                <a:ea typeface="Lato"/>
                <a:cs typeface="Lato"/>
                <a:sym typeface="Lato"/>
              </a:rPr>
              <a:t>affinity similar to octreotide</a:t>
            </a:r>
            <a:r>
              <a:rPr lang="en-GB">
                <a:latin typeface="Lato"/>
                <a:ea typeface="Lato"/>
                <a:cs typeface="Lato"/>
                <a:sym typeface="Lato"/>
              </a:rPr>
              <a:t> and can be </a:t>
            </a:r>
            <a:r>
              <a:rPr lang="en-GB">
                <a:solidFill>
                  <a:srgbClr val="FF0000"/>
                </a:solidFill>
                <a:latin typeface="Lato"/>
                <a:ea typeface="Lato"/>
                <a:cs typeface="Lato"/>
                <a:sym typeface="Lato"/>
              </a:rPr>
              <a:t>used as a tracer in PET imaging of ectopic ACTHsecreting</a:t>
            </a:r>
            <a:endParaRPr>
              <a:solidFill>
                <a:srgbClr val="FF0000"/>
              </a:solidFill>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neuroendocrine tumours. </a:t>
            </a:r>
            <a:r>
              <a:rPr lang="en-GB">
                <a:solidFill>
                  <a:srgbClr val="FF0000"/>
                </a:solidFill>
                <a:latin typeface="Lato"/>
                <a:ea typeface="Lato"/>
                <a:cs typeface="Lato"/>
                <a:sym typeface="Lato"/>
              </a:rPr>
              <a:t>GaDOTATATE localises about 65%</a:t>
            </a:r>
            <a:r>
              <a:rPr lang="en-GB">
                <a:latin typeface="Lato"/>
                <a:ea typeface="Lato"/>
                <a:cs typeface="Lato"/>
                <a:sym typeface="Lato"/>
              </a:rPr>
              <a:t> of these tumours, including those</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not seen or not definitively identified on crosssectional imaging, and images are </a:t>
            </a:r>
            <a:r>
              <a:rPr lang="en-GB">
                <a:solidFill>
                  <a:srgbClr val="FF9900"/>
                </a:solidFill>
                <a:latin typeface="Lato"/>
                <a:ea typeface="Lato"/>
                <a:cs typeface="Lato"/>
                <a:sym typeface="Lato"/>
              </a:rPr>
              <a:t>sharper</a:t>
            </a:r>
            <a:r>
              <a:rPr lang="en-GB">
                <a:latin typeface="Lato"/>
                <a:ea typeface="Lato"/>
                <a:cs typeface="Lato"/>
                <a:sym typeface="Lato"/>
              </a:rPr>
              <a:t> than with</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single photon </a:t>
            </a:r>
            <a:r>
              <a:rPr lang="en-GB">
                <a:solidFill>
                  <a:srgbClr val="FF00FF"/>
                </a:solidFill>
                <a:latin typeface="Lato"/>
                <a:ea typeface="Lato"/>
                <a:cs typeface="Lato"/>
                <a:sym typeface="Lato"/>
              </a:rPr>
              <a:t>¹¹¹InDTPApentetreotide</a:t>
            </a:r>
            <a:r>
              <a:rPr lang="en-GB">
                <a:latin typeface="Lato"/>
                <a:ea typeface="Lato"/>
                <a:cs typeface="Lato"/>
                <a:sym typeface="Lato"/>
              </a:rPr>
              <a:t>, with greater sensitivity for </a:t>
            </a:r>
            <a:r>
              <a:rPr lang="en-GB">
                <a:solidFill>
                  <a:srgbClr val="FF00FF"/>
                </a:solidFill>
                <a:latin typeface="Lato"/>
                <a:ea typeface="Lato"/>
                <a:cs typeface="Lato"/>
                <a:sym typeface="Lato"/>
              </a:rPr>
              <a:t>small tumours.</a:t>
            </a:r>
            <a:r>
              <a:rPr lang="en-GB">
                <a:latin typeface="Lato"/>
                <a:ea typeface="Lato"/>
                <a:cs typeface="Lato"/>
                <a:sym typeface="Lato"/>
              </a:rPr>
              <a:t> </a:t>
            </a:r>
            <a:r>
              <a:rPr lang="en-GB">
                <a:solidFill>
                  <a:srgbClr val="FF00FF"/>
                </a:solidFill>
                <a:latin typeface="Lato"/>
                <a:ea typeface="Lato"/>
                <a:cs typeface="Lato"/>
                <a:sym typeface="Lato"/>
              </a:rPr>
              <a:t>False-positives</a:t>
            </a:r>
            <a:endParaRPr>
              <a:solidFill>
                <a:srgbClr val="FF00FF"/>
              </a:solidFill>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can occur because of </a:t>
            </a:r>
            <a:r>
              <a:rPr lang="en-GB">
                <a:solidFill>
                  <a:srgbClr val="FF00FF"/>
                </a:solidFill>
                <a:latin typeface="Lato"/>
                <a:ea typeface="Lato"/>
                <a:cs typeface="Lato"/>
                <a:sym typeface="Lato"/>
              </a:rPr>
              <a:t>chronic inflammation</a:t>
            </a:r>
            <a:r>
              <a:rPr lang="en-GB">
                <a:latin typeface="Lato"/>
                <a:ea typeface="Lato"/>
                <a:cs typeface="Lato"/>
                <a:sym typeface="Lato"/>
              </a:rPr>
              <a:t>, and a </a:t>
            </a:r>
            <a:r>
              <a:rPr lang="en-GB">
                <a:solidFill>
                  <a:srgbClr val="FF00FF"/>
                </a:solidFill>
                <a:latin typeface="Lato"/>
                <a:ea typeface="Lato"/>
                <a:cs typeface="Lato"/>
                <a:sym typeface="Lato"/>
              </a:rPr>
              <a:t>positive scan does not</a:t>
            </a:r>
            <a:r>
              <a:rPr lang="en-GB">
                <a:latin typeface="Lato"/>
                <a:ea typeface="Lato"/>
                <a:cs typeface="Lato"/>
                <a:sym typeface="Lato"/>
              </a:rPr>
              <a:t> definitively prove that the</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neuroendocrine tumour is the </a:t>
            </a:r>
            <a:r>
              <a:rPr lang="en-GB">
                <a:solidFill>
                  <a:srgbClr val="FF00FF"/>
                </a:solidFill>
                <a:latin typeface="Lato"/>
                <a:ea typeface="Lato"/>
                <a:cs typeface="Lato"/>
                <a:sym typeface="Lato"/>
              </a:rPr>
              <a:t>source of ACTH,</a:t>
            </a:r>
            <a:r>
              <a:rPr lang="en-GB">
                <a:latin typeface="Lato"/>
                <a:ea typeface="Lato"/>
                <a:cs typeface="Lato"/>
                <a:sym typeface="Lato"/>
              </a:rPr>
              <a:t> but GaDOTATATE imaging can be useful in</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guiding clinical </a:t>
            </a:r>
            <a:r>
              <a:rPr lang="en-GB">
                <a:solidFill>
                  <a:srgbClr val="FF00FF"/>
                </a:solidFill>
                <a:latin typeface="Lato"/>
                <a:ea typeface="Lato"/>
                <a:cs typeface="Lato"/>
                <a:sym typeface="Lato"/>
              </a:rPr>
              <a:t>management</a:t>
            </a:r>
            <a:r>
              <a:rPr lang="en-GB">
                <a:latin typeface="Lato"/>
                <a:ea typeface="Lato"/>
                <a:cs typeface="Lato"/>
                <a:sym typeface="Lato"/>
              </a:rPr>
              <a:t>.</a:t>
            </a:r>
            <a:endParaRPr>
              <a:latin typeface="Lato"/>
              <a:ea typeface="Lato"/>
              <a:cs typeface="Lato"/>
              <a:sym typeface="Lato"/>
            </a:endParaRPr>
          </a:p>
        </p:txBody>
      </p:sp>
      <p:sp>
        <p:nvSpPr>
          <p:cNvPr id="470" name="Google Shape;470;g6f47c9af60a94920_21"/>
          <p:cNvSpPr txBox="1"/>
          <p:nvPr/>
        </p:nvSpPr>
        <p:spPr>
          <a:xfrm>
            <a:off x="7521725" y="2725106"/>
            <a:ext cx="1398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600">
                <a:solidFill>
                  <a:srgbClr val="666666"/>
                </a:solidFill>
              </a:rPr>
              <a:t>Hofman MS, Lau WF, Hicks RJ. Somatostatin receptor imaging with 68Ga DOTATATE PET/CT: clinical utility, normal patterns, pearls, and pitfalls in interpretation. Radiographics. 2015 Mar-Apr;35(2):500-16. doi: 10.1148/rg.352140164. PMID: 25763733.</a:t>
            </a:r>
            <a:endParaRPr sz="6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9e5574ea8f8b412_1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AGENDA:</a:t>
            </a:r>
            <a:endParaRPr/>
          </a:p>
        </p:txBody>
      </p:sp>
      <p:sp>
        <p:nvSpPr>
          <p:cNvPr id="113" name="Google Shape;113;g9e5574ea8f8b412_19"/>
          <p:cNvSpPr txBox="1"/>
          <p:nvPr/>
        </p:nvSpPr>
        <p:spPr>
          <a:xfrm>
            <a:off x="466155" y="1051181"/>
            <a:ext cx="73152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Lato"/>
                <a:ea typeface="Lato"/>
                <a:cs typeface="Lato"/>
                <a:sym typeface="Lato"/>
              </a:rPr>
              <a:t>recommendations for recurrence monitormonitoring for recurrence</a:t>
            </a:r>
            <a:endParaRPr>
              <a:latin typeface="Lato"/>
              <a:ea typeface="Lato"/>
              <a:cs typeface="Lato"/>
              <a:sym typeface="Lato"/>
            </a:endParaRPr>
          </a:p>
        </p:txBody>
      </p:sp>
      <p:sp>
        <p:nvSpPr>
          <p:cNvPr id="114" name="Google Shape;114;g9e5574ea8f8b412_19"/>
          <p:cNvSpPr txBox="1"/>
          <p:nvPr/>
        </p:nvSpPr>
        <p:spPr>
          <a:xfrm>
            <a:off x="359999" y="1708181"/>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Lato"/>
              <a:buChar char="●"/>
            </a:pPr>
            <a:r>
              <a:rPr lang="en-GB" sz="1800" b="1">
                <a:latin typeface="Lato"/>
                <a:ea typeface="Lato"/>
                <a:cs typeface="Lato"/>
                <a:sym typeface="Lato"/>
              </a:rPr>
              <a:t>Medical therapy for Cushing’s disease</a:t>
            </a:r>
            <a:endParaRPr sz="1800">
              <a:latin typeface="Lato"/>
              <a:ea typeface="Lato"/>
              <a:cs typeface="Lato"/>
              <a:sym typeface="Lato"/>
            </a:endParaRPr>
          </a:p>
        </p:txBody>
      </p:sp>
      <p:sp>
        <p:nvSpPr>
          <p:cNvPr id="115" name="Google Shape;115;g9e5574ea8f8b412_19"/>
          <p:cNvSpPr txBox="1"/>
          <p:nvPr/>
        </p:nvSpPr>
        <p:spPr>
          <a:xfrm>
            <a:off x="360011" y="2171980"/>
            <a:ext cx="73152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Raleway"/>
              <a:buChar char="●"/>
            </a:pPr>
            <a:r>
              <a:rPr lang="en-GB" sz="1800" b="1">
                <a:solidFill>
                  <a:schemeClr val="dk2"/>
                </a:solidFill>
                <a:latin typeface="Raleway"/>
                <a:ea typeface="Raleway"/>
                <a:cs typeface="Raleway"/>
                <a:sym typeface="Raleway"/>
              </a:rPr>
              <a:t>Clinical considerations and recommendations for </a:t>
            </a:r>
            <a:endParaRPr sz="1800" b="1">
              <a:solidFill>
                <a:schemeClr val="dk2"/>
              </a:solidFill>
              <a:latin typeface="Raleway"/>
              <a:ea typeface="Raleway"/>
              <a:cs typeface="Raleway"/>
              <a:sym typeface="Raleway"/>
            </a:endParaRPr>
          </a:p>
          <a:p>
            <a:pPr marL="457200" lvl="0" indent="0" algn="l" rtl="0">
              <a:spcBef>
                <a:spcPts val="0"/>
              </a:spcBef>
              <a:spcAft>
                <a:spcPts val="0"/>
              </a:spcAft>
              <a:buNone/>
            </a:pPr>
            <a:r>
              <a:rPr lang="en-GB" sz="1800" b="1">
                <a:solidFill>
                  <a:schemeClr val="dk2"/>
                </a:solidFill>
                <a:latin typeface="Raleway"/>
                <a:ea typeface="Raleway"/>
                <a:cs typeface="Raleway"/>
                <a:sym typeface="Raleway"/>
              </a:rPr>
              <a:t>medical therapy</a:t>
            </a:r>
            <a:endParaRPr sz="1800">
              <a:solidFill>
                <a:schemeClr val="dk2"/>
              </a:solidFill>
              <a:latin typeface="Lato"/>
              <a:ea typeface="Lato"/>
              <a:cs typeface="Lato"/>
              <a:sym typeface="Lato"/>
            </a:endParaRPr>
          </a:p>
        </p:txBody>
      </p:sp>
      <p:sp>
        <p:nvSpPr>
          <p:cNvPr id="116" name="Google Shape;116;g9e5574ea8f8b412_19"/>
          <p:cNvSpPr txBox="1"/>
          <p:nvPr/>
        </p:nvSpPr>
        <p:spPr>
          <a:xfrm>
            <a:off x="360000" y="2914775"/>
            <a:ext cx="71865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Raleway"/>
              <a:buChar char="●"/>
            </a:pPr>
            <a:r>
              <a:rPr lang="en-GB" sz="1800" b="1">
                <a:solidFill>
                  <a:schemeClr val="dk2"/>
                </a:solidFill>
                <a:latin typeface="Raleway"/>
                <a:ea typeface="Raleway"/>
                <a:cs typeface="Raleway"/>
                <a:sym typeface="Raleway"/>
              </a:rPr>
              <a:t>Initial treatment selection for medical therapy</a:t>
            </a:r>
            <a:endParaRPr sz="1800">
              <a:solidFill>
                <a:schemeClr val="dk2"/>
              </a:solidFill>
              <a:latin typeface="Lato"/>
              <a:ea typeface="Lato"/>
              <a:cs typeface="Lato"/>
              <a:sym typeface="Lato"/>
            </a:endParaRPr>
          </a:p>
        </p:txBody>
      </p:sp>
      <p:sp>
        <p:nvSpPr>
          <p:cNvPr id="117" name="Google Shape;117;g9e5574ea8f8b412_19"/>
          <p:cNvSpPr txBox="1"/>
          <p:nvPr/>
        </p:nvSpPr>
        <p:spPr>
          <a:xfrm>
            <a:off x="359995" y="3378569"/>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Raleway"/>
              <a:buChar char="●"/>
            </a:pPr>
            <a:r>
              <a:rPr lang="en-GB" sz="1800" b="1">
                <a:solidFill>
                  <a:schemeClr val="dk2"/>
                </a:solidFill>
                <a:latin typeface="Raleway"/>
                <a:ea typeface="Raleway"/>
                <a:cs typeface="Raleway"/>
                <a:sym typeface="Raleway"/>
              </a:rPr>
              <a:t>Monitoring response to medical therapy</a:t>
            </a:r>
            <a:endParaRPr sz="1800">
              <a:solidFill>
                <a:schemeClr val="dk2"/>
              </a:solidFill>
              <a:latin typeface="Lato"/>
              <a:ea typeface="Lato"/>
              <a:cs typeface="Lato"/>
              <a:sym typeface="Lato"/>
            </a:endParaRPr>
          </a:p>
        </p:txBody>
      </p:sp>
      <p:sp>
        <p:nvSpPr>
          <p:cNvPr id="118" name="Google Shape;118;g9e5574ea8f8b412_19"/>
          <p:cNvSpPr txBox="1"/>
          <p:nvPr/>
        </p:nvSpPr>
        <p:spPr>
          <a:xfrm>
            <a:off x="295661" y="3842380"/>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Raleway"/>
              <a:buChar char="●"/>
            </a:pPr>
            <a:r>
              <a:rPr lang="en-GB" sz="1800" b="1">
                <a:solidFill>
                  <a:schemeClr val="dk2"/>
                </a:solidFill>
                <a:latin typeface="Raleway"/>
                <a:ea typeface="Raleway"/>
                <a:cs typeface="Raleway"/>
                <a:sym typeface="Raleway"/>
              </a:rPr>
              <a:t>Medical therapy for Cushing’s disease a </a:t>
            </a:r>
            <a:r>
              <a:rPr lang="en-GB" sz="1800" b="1">
                <a:solidFill>
                  <a:schemeClr val="dk1"/>
                </a:solidFill>
                <a:latin typeface="Raleway"/>
                <a:ea typeface="Raleway"/>
                <a:cs typeface="Raleway"/>
                <a:sym typeface="Raleway"/>
              </a:rPr>
              <a:t>summary</a:t>
            </a:r>
            <a:r>
              <a:rPr lang="en-GB" sz="1800" b="1">
                <a:solidFill>
                  <a:schemeClr val="dk2"/>
                </a:solidFill>
                <a:latin typeface="Raleway"/>
                <a:ea typeface="Raleway"/>
                <a:cs typeface="Raleway"/>
                <a:sym typeface="Raleway"/>
              </a:rPr>
              <a:t> </a:t>
            </a:r>
            <a:endParaRPr sz="1800">
              <a:solidFill>
                <a:schemeClr val="dk2"/>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8"/>
          <p:cNvSpPr txBox="1">
            <a:spLocks noGrp="1"/>
          </p:cNvSpPr>
          <p:nvPr>
            <p:ph type="title"/>
          </p:nvPr>
        </p:nvSpPr>
        <p:spPr>
          <a:xfrm>
            <a:off x="192764" y="132774"/>
            <a:ext cx="8520600" cy="639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chemeClr val="dk1"/>
                </a:solidFill>
              </a:rPr>
              <a:t>Clinical considerations and recommendations for </a:t>
            </a:r>
            <a:endParaRPr>
              <a:solidFill>
                <a:schemeClr val="dk1"/>
              </a:solidFill>
            </a:endParaRPr>
          </a:p>
          <a:p>
            <a:pPr marL="0" lvl="0" indent="0" algn="l" rtl="0">
              <a:lnSpc>
                <a:spcPct val="100000"/>
              </a:lnSpc>
              <a:spcBef>
                <a:spcPts val="0"/>
              </a:spcBef>
              <a:spcAft>
                <a:spcPts val="0"/>
              </a:spcAft>
              <a:buSzPct val="111111"/>
              <a:buNone/>
            </a:pPr>
            <a:r>
              <a:rPr lang="en-GB">
                <a:solidFill>
                  <a:schemeClr val="dk1"/>
                </a:solidFill>
              </a:rPr>
              <a:t>distinguishing between Cushing’s disease and ectopic</a:t>
            </a:r>
            <a:endParaRPr>
              <a:solidFill>
                <a:schemeClr val="dk1"/>
              </a:solidFill>
            </a:endParaRPr>
          </a:p>
        </p:txBody>
      </p:sp>
      <p:sp>
        <p:nvSpPr>
          <p:cNvPr id="476" name="Google Shape;476;p28"/>
          <p:cNvSpPr txBox="1"/>
          <p:nvPr/>
        </p:nvSpPr>
        <p:spPr>
          <a:xfrm>
            <a:off x="687169" y="1474921"/>
            <a:ext cx="7315200" cy="14547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ato"/>
              <a:buChar char="●"/>
            </a:pPr>
            <a:r>
              <a:rPr lang="en-GB" sz="1400" b="0" i="0" u="none" strike="noStrike" cap="none">
                <a:solidFill>
                  <a:srgbClr val="000000"/>
                </a:solidFill>
                <a:latin typeface="Lato"/>
                <a:ea typeface="Lato"/>
                <a:cs typeface="Lato"/>
                <a:sym typeface="Lato"/>
              </a:rPr>
              <a:t>No single laboratory test or combination of tests can </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GB" sz="1400" b="0" i="0" u="none" strike="noStrike" cap="none">
                <a:solidFill>
                  <a:srgbClr val="000000"/>
                </a:solidFill>
                <a:latin typeface="Lato"/>
                <a:ea typeface="Lato"/>
                <a:cs typeface="Lato"/>
                <a:sym typeface="Lato"/>
              </a:rPr>
              <a:t>absolutely differentiate between pituitary and ectopic </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GB" sz="1400" b="0" i="0" u="none" strike="noStrike" cap="none">
                <a:solidFill>
                  <a:srgbClr val="000000"/>
                </a:solidFill>
                <a:latin typeface="Lato"/>
                <a:ea typeface="Lato"/>
                <a:cs typeface="Lato"/>
                <a:sym typeface="Lato"/>
              </a:rPr>
              <a:t>ACTH-secreting tumours .</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GB" sz="1400" b="0" i="0" u="none" strike="noStrike" cap="none">
                <a:solidFill>
                  <a:srgbClr val="000000"/>
                </a:solidFill>
                <a:latin typeface="Lato"/>
                <a:ea typeface="Lato"/>
                <a:cs typeface="Lato"/>
                <a:sym typeface="Lato"/>
              </a:rPr>
              <a:t>.We recommend using both the </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GB" sz="1400" b="0" i="0" u="none" strike="noStrike" cap="none">
                <a:solidFill>
                  <a:srgbClr val="FF9900"/>
                </a:solidFill>
                <a:latin typeface="Lato"/>
                <a:ea typeface="Lato"/>
                <a:cs typeface="Lato"/>
                <a:sym typeface="Lato"/>
              </a:rPr>
              <a:t>clinical context and test results to guide management</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77" name="Google Shape;477;p28"/>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78" name="Google Shape;478;p28"/>
          <p:cNvSpPr/>
          <p:nvPr/>
        </p:nvSpPr>
        <p:spPr>
          <a:xfrm>
            <a:off x="918100" y="2868750"/>
            <a:ext cx="2806200" cy="2005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pituitary tumour with a diameter of 10 mm or larger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is detected on MRI and dynamic testing results are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consistent with Cushing’s disease, IPSS is not necessary</a:t>
            </a:r>
            <a:endParaRPr sz="1400" b="0" i="0" u="none" strike="noStrike" cap="none">
              <a:solidFill>
                <a:srgbClr val="000000"/>
              </a:solidFill>
              <a:latin typeface="Arial"/>
              <a:ea typeface="Arial"/>
              <a:cs typeface="Arial"/>
              <a:sym typeface="Arial"/>
            </a:endParaRPr>
          </a:p>
        </p:txBody>
      </p:sp>
      <p:sp>
        <p:nvSpPr>
          <p:cNvPr id="479" name="Google Shape;479;p28"/>
          <p:cNvSpPr/>
          <p:nvPr/>
        </p:nvSpPr>
        <p:spPr>
          <a:xfrm>
            <a:off x="3907725" y="2869025"/>
            <a:ext cx="2442300" cy="2005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There was consensus that all patients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with lesions less than 6 mm should have IPSS and those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with lesions of 10 mm or larger do not need IPSS</a:t>
            </a:r>
            <a:endParaRPr sz="1400" b="0" i="0" u="none" strike="noStrike" cap="none">
              <a:solidFill>
                <a:srgbClr val="000000"/>
              </a:solidFill>
              <a:latin typeface="Arial"/>
              <a:ea typeface="Arial"/>
              <a:cs typeface="Arial"/>
              <a:sym typeface="Arial"/>
            </a:endParaRPr>
          </a:p>
        </p:txBody>
      </p:sp>
      <p:sp>
        <p:nvSpPr>
          <p:cNvPr id="480" name="Google Shape;480;p28"/>
          <p:cNvSpPr txBox="1"/>
          <p:nvPr/>
        </p:nvSpPr>
        <p:spPr>
          <a:xfrm>
            <a:off x="917090"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81" name="Google Shape;481;p28"/>
          <p:cNvSpPr/>
          <p:nvPr/>
        </p:nvSpPr>
        <p:spPr>
          <a:xfrm>
            <a:off x="6702050" y="2868750"/>
            <a:ext cx="2123100" cy="2005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Expert opinions differ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regarding tumors 6–9 mm, but the majority recommended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IPSS to confirm the diagnosis in this circumstance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6"/>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487" name="Google Shape;487;p26"/>
          <p:cNvPicPr preferRelativeResize="0"/>
          <p:nvPr/>
        </p:nvPicPr>
        <p:blipFill rotWithShape="1">
          <a:blip r:embed="rId3">
            <a:alphaModFix/>
          </a:blip>
          <a:srcRect/>
          <a:stretch/>
        </p:blipFill>
        <p:spPr>
          <a:xfrm>
            <a:off x="383450" y="107850"/>
            <a:ext cx="7973999" cy="49124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c0af6888be983d5_5"/>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Clr>
                <a:schemeClr val="dk1"/>
              </a:buClr>
              <a:buSzPts val="2500"/>
              <a:buFont typeface="Lato"/>
              <a:buChar char="●"/>
            </a:pPr>
            <a:r>
              <a:rPr lang="en-GB" sz="2500">
                <a:solidFill>
                  <a:schemeClr val="dk1"/>
                </a:solidFill>
                <a:latin typeface="Lato"/>
                <a:ea typeface="Lato"/>
                <a:cs typeface="Lato"/>
                <a:sym typeface="Lato"/>
              </a:rPr>
              <a:t>Introducing the real case number two</a:t>
            </a:r>
            <a:endParaRPr sz="2500">
              <a:solidFill>
                <a:schemeClr val="dk1"/>
              </a:solidFill>
            </a:endParaRPr>
          </a:p>
        </p:txBody>
      </p:sp>
      <p:sp>
        <p:nvSpPr>
          <p:cNvPr id="493" name="Google Shape;493;g2c0af6888be983d5_5"/>
          <p:cNvSpPr txBox="1"/>
          <p:nvPr/>
        </p:nvSpPr>
        <p:spPr>
          <a:xfrm>
            <a:off x="543569" y="974067"/>
            <a:ext cx="73152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A 41-year-old woman with symptomatic Cushing's syndrome from two years ago who underwent the following examination</a:t>
            </a:r>
            <a:endParaRPr>
              <a:latin typeface="Lato"/>
              <a:ea typeface="Lato"/>
              <a:cs typeface="Lato"/>
              <a:sym typeface="Lato"/>
            </a:endParaRPr>
          </a:p>
        </p:txBody>
      </p:sp>
      <p:pic>
        <p:nvPicPr>
          <p:cNvPr id="494" name="Google Shape;494;g2c0af6888be983d5_5"/>
          <p:cNvPicPr preferRelativeResize="0"/>
          <p:nvPr/>
        </p:nvPicPr>
        <p:blipFill>
          <a:blip r:embed="rId3">
            <a:alphaModFix/>
          </a:blip>
          <a:stretch>
            <a:fillRect/>
          </a:stretch>
        </p:blipFill>
        <p:spPr>
          <a:xfrm>
            <a:off x="152400" y="1734567"/>
            <a:ext cx="6019800" cy="24288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g6c11228935b0f3c9_1"/>
          <p:cNvPicPr preferRelativeResize="0"/>
          <p:nvPr/>
        </p:nvPicPr>
        <p:blipFill>
          <a:blip r:embed="rId3">
            <a:alphaModFix/>
          </a:blip>
          <a:stretch>
            <a:fillRect/>
          </a:stretch>
        </p:blipFill>
        <p:spPr>
          <a:xfrm>
            <a:off x="152400" y="152400"/>
            <a:ext cx="3416175" cy="4554900"/>
          </a:xfrm>
          <a:prstGeom prst="rect">
            <a:avLst/>
          </a:prstGeom>
          <a:noFill/>
          <a:ln>
            <a:noFill/>
          </a:ln>
        </p:spPr>
      </p:pic>
      <p:pic>
        <p:nvPicPr>
          <p:cNvPr id="500" name="Google Shape;500;g6c11228935b0f3c9_1"/>
          <p:cNvPicPr preferRelativeResize="0"/>
          <p:nvPr/>
        </p:nvPicPr>
        <p:blipFill>
          <a:blip r:embed="rId4">
            <a:alphaModFix/>
          </a:blip>
          <a:stretch>
            <a:fillRect/>
          </a:stretch>
        </p:blipFill>
        <p:spPr>
          <a:xfrm>
            <a:off x="3720975" y="152400"/>
            <a:ext cx="3000561" cy="4838700"/>
          </a:xfrm>
          <a:prstGeom prst="rect">
            <a:avLst/>
          </a:prstGeom>
          <a:noFill/>
          <a:ln>
            <a:noFill/>
          </a:ln>
        </p:spPr>
      </p:pic>
      <p:pic>
        <p:nvPicPr>
          <p:cNvPr id="501" name="Google Shape;501;g6c11228935b0f3c9_1"/>
          <p:cNvPicPr preferRelativeResize="0"/>
          <p:nvPr/>
        </p:nvPicPr>
        <p:blipFill>
          <a:blip r:embed="rId5">
            <a:alphaModFix/>
          </a:blip>
          <a:stretch>
            <a:fillRect/>
          </a:stretch>
        </p:blipFill>
        <p:spPr>
          <a:xfrm>
            <a:off x="6873936" y="152400"/>
            <a:ext cx="2117664" cy="32317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g6c11228935b0f3c9_8"/>
          <p:cNvPicPr preferRelativeResize="0"/>
          <p:nvPr/>
        </p:nvPicPr>
        <p:blipFill>
          <a:blip r:embed="rId3">
            <a:alphaModFix/>
          </a:blip>
          <a:stretch>
            <a:fillRect/>
          </a:stretch>
        </p:blipFill>
        <p:spPr>
          <a:xfrm>
            <a:off x="152400" y="152400"/>
            <a:ext cx="5134538" cy="48387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0"/>
          <p:cNvSpPr txBox="1">
            <a:spLocks noGrp="1"/>
          </p:cNvSpPr>
          <p:nvPr>
            <p:ph type="title"/>
          </p:nvPr>
        </p:nvSpPr>
        <p:spPr>
          <a:xfrm>
            <a:off x="179440" y="160901"/>
            <a:ext cx="8520600" cy="639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chemeClr val="dk1"/>
                </a:solidFill>
              </a:rPr>
              <a:t>Complications of Cushing’s disease</a:t>
            </a:r>
            <a:endParaRPr>
              <a:solidFill>
                <a:schemeClr val="dk1"/>
              </a:solidFill>
            </a:endParaRPr>
          </a:p>
        </p:txBody>
      </p:sp>
      <p:sp>
        <p:nvSpPr>
          <p:cNvPr id="512" name="Google Shape;512;p30"/>
          <p:cNvSpPr txBox="1"/>
          <p:nvPr/>
        </p:nvSpPr>
        <p:spPr>
          <a:xfrm>
            <a:off x="407050" y="1038150"/>
            <a:ext cx="7393500" cy="3963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ato"/>
              <a:buAutoNum type="arabicPeriod"/>
            </a:pPr>
            <a:r>
              <a:rPr lang="en-GB" sz="1400" b="0" i="0" u="none" strike="noStrike" cap="none">
                <a:solidFill>
                  <a:srgbClr val="000000"/>
                </a:solidFill>
                <a:latin typeface="Lato"/>
                <a:ea typeface="Lato"/>
                <a:cs typeface="Lato"/>
                <a:sym typeface="Lato"/>
              </a:rPr>
              <a:t>Hypercoagulability</a:t>
            </a:r>
            <a:endParaRPr sz="1400" b="0" i="0" u="none" strike="noStrike" cap="none">
              <a:solidFill>
                <a:srgbClr val="000000"/>
              </a:solidFill>
              <a:latin typeface="Lato"/>
              <a:ea typeface="Lato"/>
              <a:cs typeface="Lato"/>
              <a:sym typeface="Lato"/>
            </a:endParaRPr>
          </a:p>
        </p:txBody>
      </p:sp>
      <p:sp>
        <p:nvSpPr>
          <p:cNvPr id="513" name="Google Shape;513;p30"/>
          <p:cNvSpPr txBox="1"/>
          <p:nvPr/>
        </p:nvSpPr>
        <p:spPr>
          <a:xfrm>
            <a:off x="485375" y="1434449"/>
            <a:ext cx="71517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2.    Cardiovascular disease</a:t>
            </a:r>
            <a:endParaRPr sz="1400" b="0" i="0" u="none" strike="noStrike" cap="none">
              <a:solidFill>
                <a:srgbClr val="000000"/>
              </a:solidFill>
              <a:latin typeface="Lato"/>
              <a:ea typeface="Lato"/>
              <a:cs typeface="Lato"/>
              <a:sym typeface="Lato"/>
            </a:endParaRPr>
          </a:p>
        </p:txBody>
      </p:sp>
      <p:sp>
        <p:nvSpPr>
          <p:cNvPr id="514" name="Google Shape;514;p30"/>
          <p:cNvSpPr txBox="1"/>
          <p:nvPr/>
        </p:nvSpPr>
        <p:spPr>
          <a:xfrm>
            <a:off x="485375" y="1830750"/>
            <a:ext cx="25023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3.  Bone disease</a:t>
            </a:r>
            <a:endParaRPr sz="1400" b="0" i="0" u="none" strike="noStrike" cap="none">
              <a:solidFill>
                <a:srgbClr val="000000"/>
              </a:solidFill>
              <a:latin typeface="Arial"/>
              <a:ea typeface="Arial"/>
              <a:cs typeface="Arial"/>
              <a:sym typeface="Arial"/>
            </a:endParaRPr>
          </a:p>
        </p:txBody>
      </p:sp>
      <p:sp>
        <p:nvSpPr>
          <p:cNvPr id="515" name="Google Shape;515;p30"/>
          <p:cNvSpPr txBox="1"/>
          <p:nvPr/>
        </p:nvSpPr>
        <p:spPr>
          <a:xfrm>
            <a:off x="485375" y="2227049"/>
            <a:ext cx="32256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4.  Growth hormone deficiency</a:t>
            </a:r>
            <a:endParaRPr sz="1400" b="0" i="0" u="none" strike="noStrike" cap="none">
              <a:solidFill>
                <a:srgbClr val="000000"/>
              </a:solidFill>
              <a:latin typeface="Arial"/>
              <a:ea typeface="Arial"/>
              <a:cs typeface="Arial"/>
              <a:sym typeface="Arial"/>
            </a:endParaRPr>
          </a:p>
        </p:txBody>
      </p:sp>
      <p:sp>
        <p:nvSpPr>
          <p:cNvPr id="516" name="Google Shape;516;p30"/>
          <p:cNvSpPr txBox="1"/>
          <p:nvPr/>
        </p:nvSpPr>
        <p:spPr>
          <a:xfrm>
            <a:off x="485375" y="2623350"/>
            <a:ext cx="29217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5.  Other complications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1"/>
          <p:cNvSpPr txBox="1">
            <a:spLocks noGrp="1"/>
          </p:cNvSpPr>
          <p:nvPr>
            <p:ph type="title"/>
          </p:nvPr>
        </p:nvSpPr>
        <p:spPr>
          <a:xfrm>
            <a:off x="311700" y="273408"/>
            <a:ext cx="8520600" cy="63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solidFill>
                  <a:schemeClr val="dk1"/>
                </a:solidFill>
                <a:latin typeface="Lato"/>
                <a:ea typeface="Lato"/>
                <a:cs typeface="Lato"/>
                <a:sym typeface="Lato"/>
              </a:rPr>
              <a:t>Hypercoagulability </a:t>
            </a:r>
            <a:endParaRPr>
              <a:solidFill>
                <a:schemeClr val="dk1"/>
              </a:solidFill>
              <a:latin typeface="Lato"/>
              <a:ea typeface="Lato"/>
              <a:cs typeface="Lato"/>
              <a:sym typeface="Lato"/>
            </a:endParaRPr>
          </a:p>
        </p:txBody>
      </p:sp>
      <p:sp>
        <p:nvSpPr>
          <p:cNvPr id="522" name="Google Shape;522;p31"/>
          <p:cNvSpPr txBox="1"/>
          <p:nvPr/>
        </p:nvSpPr>
        <p:spPr>
          <a:xfrm>
            <a:off x="509975" y="1013050"/>
            <a:ext cx="73152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Hypercoagulability in Cushing’s syndrome resulting in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increased risk of </a:t>
            </a:r>
            <a:r>
              <a:rPr lang="en-GB" sz="1400" b="0" i="0" u="none" strike="noStrike" cap="none">
                <a:solidFill>
                  <a:srgbClr val="FF0000"/>
                </a:solidFill>
                <a:latin typeface="Lato"/>
                <a:ea typeface="Lato"/>
                <a:cs typeface="Lato"/>
                <a:sym typeface="Lato"/>
              </a:rPr>
              <a:t>thromboembolic</a:t>
            </a:r>
            <a:r>
              <a:rPr lang="en-GB" sz="1400" b="0" i="0" u="none" strike="noStrike" cap="none">
                <a:solidFill>
                  <a:srgbClr val="000000"/>
                </a:solidFill>
                <a:latin typeface="Lato"/>
                <a:ea typeface="Lato"/>
                <a:cs typeface="Lato"/>
                <a:sym typeface="Lato"/>
              </a:rPr>
              <a:t> events is paradoxically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coupled with </a:t>
            </a:r>
            <a:r>
              <a:rPr lang="en-GB" sz="1400" b="0" i="0" u="none" strike="noStrike" cap="none">
                <a:solidFill>
                  <a:srgbClr val="FF0000"/>
                </a:solidFill>
                <a:latin typeface="Lato"/>
                <a:ea typeface="Lato"/>
                <a:cs typeface="Lato"/>
                <a:sym typeface="Lato"/>
              </a:rPr>
              <a:t>an increased bleeding</a:t>
            </a:r>
            <a:r>
              <a:rPr lang="en-GB" sz="1400" b="0" i="0" u="none" strike="noStrike" cap="none">
                <a:solidFill>
                  <a:srgbClr val="000000"/>
                </a:solidFill>
                <a:latin typeface="Lato"/>
                <a:ea typeface="Lato"/>
                <a:cs typeface="Lato"/>
                <a:sym typeface="Lato"/>
              </a:rPr>
              <a:t> tendency due to skin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atrophy and capillary fragility</a:t>
            </a:r>
            <a:endParaRPr sz="1400" b="0" i="0" u="none" strike="noStrike" cap="none">
              <a:solidFill>
                <a:srgbClr val="000000"/>
              </a:solidFill>
              <a:latin typeface="Lato"/>
              <a:ea typeface="Lato"/>
              <a:cs typeface="Lato"/>
              <a:sym typeface="Lato"/>
            </a:endParaRPr>
          </a:p>
        </p:txBody>
      </p:sp>
      <p:sp>
        <p:nvSpPr>
          <p:cNvPr id="523" name="Google Shape;523;p31"/>
          <p:cNvSpPr txBox="1"/>
          <p:nvPr/>
        </p:nvSpPr>
        <p:spPr>
          <a:xfrm>
            <a:off x="133575" y="1928458"/>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24" name="Google Shape;524;p31"/>
          <p:cNvSpPr/>
          <p:nvPr/>
        </p:nvSpPr>
        <p:spPr>
          <a:xfrm>
            <a:off x="5845900" y="0"/>
            <a:ext cx="2386500" cy="1632600"/>
          </a:xfrm>
          <a:prstGeom prst="flowChartConnector">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1"/>
          <p:cNvSpPr txBox="1"/>
          <p:nvPr/>
        </p:nvSpPr>
        <p:spPr>
          <a:xfrm>
            <a:off x="5337475" y="2148050"/>
            <a:ext cx="28947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a:solidFill>
                  <a:srgbClr val="FF9900"/>
                </a:solidFill>
                <a:latin typeface="Lato"/>
                <a:ea typeface="Lato"/>
                <a:cs typeface="Lato"/>
                <a:sym typeface="Lato"/>
              </a:rPr>
              <a:t>Thromboprophylaxis</a:t>
            </a:r>
            <a:r>
              <a:rPr lang="en-GB">
                <a:latin typeface="Lato"/>
                <a:ea typeface="Lato"/>
                <a:cs typeface="Lato"/>
                <a:sym typeface="Lato"/>
              </a:rPr>
              <a:t> can decrease the incidence of postoperative VTE, particularly when</a:t>
            </a:r>
            <a:endParaRPr>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a:latin typeface="Lato"/>
                <a:ea typeface="Lato"/>
                <a:cs typeface="Lato"/>
                <a:sym typeface="Lato"/>
              </a:rPr>
              <a:t>extended to 30 days.</a:t>
            </a:r>
            <a:endParaRPr>
              <a:latin typeface="Lato"/>
              <a:ea typeface="Lato"/>
              <a:cs typeface="Lato"/>
              <a:sym typeface="Lato"/>
            </a:endParaRPr>
          </a:p>
        </p:txBody>
      </p:sp>
      <p:sp>
        <p:nvSpPr>
          <p:cNvPr id="526" name="Google Shape;526;p31"/>
          <p:cNvSpPr txBox="1"/>
          <p:nvPr/>
        </p:nvSpPr>
        <p:spPr>
          <a:xfrm flipH="1">
            <a:off x="5935150" y="273400"/>
            <a:ext cx="22080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DEC  PTT,inc  fibrinogen, vwf, factor vlll, PAI-1,pro c,S ,anti plasmin, thrombin  ,TAXa2!PLT</a:t>
            </a:r>
            <a:endParaRPr sz="1400" b="0" i="0" u="none" strike="noStrike" cap="none">
              <a:solidFill>
                <a:srgbClr val="000000"/>
              </a:solidFill>
              <a:latin typeface="Lato"/>
              <a:ea typeface="Lato"/>
              <a:cs typeface="Lato"/>
              <a:sym typeface="Lato"/>
            </a:endParaRPr>
          </a:p>
        </p:txBody>
      </p:sp>
      <p:sp>
        <p:nvSpPr>
          <p:cNvPr id="527" name="Google Shape;527;p31"/>
          <p:cNvSpPr/>
          <p:nvPr/>
        </p:nvSpPr>
        <p:spPr>
          <a:xfrm>
            <a:off x="509975" y="2148050"/>
            <a:ext cx="2311500" cy="2995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The incidence of venous thromboembolic events </a:t>
            </a:r>
            <a:r>
              <a:rPr lang="en-GB" sz="1400" b="0" i="0" u="none" strike="noStrike" cap="none">
                <a:solidFill>
                  <a:srgbClr val="FFFF00"/>
                </a:solidFill>
                <a:latin typeface="Arial"/>
                <a:ea typeface="Arial"/>
                <a:cs typeface="Arial"/>
                <a:sym typeface="Arial"/>
              </a:rPr>
              <a:t>(VTE)</a:t>
            </a: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in patients with </a:t>
            </a:r>
            <a:r>
              <a:rPr lang="en-GB" sz="1400" b="0" i="0" u="none" strike="noStrike" cap="none">
                <a:solidFill>
                  <a:srgbClr val="FFFF00"/>
                </a:solidFill>
                <a:latin typeface="Arial"/>
                <a:ea typeface="Arial"/>
                <a:cs typeface="Arial"/>
                <a:sym typeface="Arial"/>
              </a:rPr>
              <a:t>endogenous Cushing’s</a:t>
            </a:r>
            <a:r>
              <a:rPr lang="en-GB" sz="1400" b="0" i="0" u="none" strike="noStrike" cap="none">
                <a:solidFill>
                  <a:srgbClr val="000000"/>
                </a:solidFill>
                <a:latin typeface="Arial"/>
                <a:ea typeface="Arial"/>
                <a:cs typeface="Arial"/>
                <a:sym typeface="Arial"/>
              </a:rPr>
              <a:t> syndrome is more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than </a:t>
            </a:r>
            <a:r>
              <a:rPr lang="en-GB" sz="1400" b="0" i="0" u="none" strike="noStrike" cap="none">
                <a:solidFill>
                  <a:srgbClr val="FFFF00"/>
                </a:solidFill>
                <a:latin typeface="Arial"/>
                <a:ea typeface="Arial"/>
                <a:cs typeface="Arial"/>
                <a:sym typeface="Arial"/>
              </a:rPr>
              <a:t>ten times</a:t>
            </a:r>
            <a:r>
              <a:rPr lang="en-GB" sz="1400" b="0" i="0" u="none" strike="noStrike" cap="none">
                <a:solidFill>
                  <a:srgbClr val="000000"/>
                </a:solidFill>
                <a:latin typeface="Arial"/>
                <a:ea typeface="Arial"/>
                <a:cs typeface="Arial"/>
                <a:sym typeface="Arial"/>
              </a:rPr>
              <a:t> higher versus those with </a:t>
            </a:r>
            <a:r>
              <a:rPr lang="en-GB" sz="1400" b="0" i="0" u="none" strike="noStrike" cap="none">
                <a:solidFill>
                  <a:srgbClr val="FFFF00"/>
                </a:solidFill>
                <a:latin typeface="Arial"/>
                <a:ea typeface="Arial"/>
                <a:cs typeface="Arial"/>
                <a:sym typeface="Arial"/>
              </a:rPr>
              <a:t>nonfunctioning </a:t>
            </a:r>
            <a:endParaRPr sz="1400" b="0" i="0" u="none" strike="noStrike" cap="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00"/>
                </a:solidFill>
                <a:latin typeface="Arial"/>
                <a:ea typeface="Arial"/>
                <a:cs typeface="Arial"/>
                <a:sym typeface="Arial"/>
              </a:rPr>
              <a:t>pituitary adenomas undergoing surgery</a:t>
            </a:r>
            <a:r>
              <a:rPr lang="en-GB" sz="1400" b="0" i="0" u="none" strike="noStrike" cap="none">
                <a:solidFill>
                  <a:srgbClr val="000000"/>
                </a:solidFill>
                <a:latin typeface="Arial"/>
                <a:ea typeface="Arial"/>
                <a:cs typeface="Arial"/>
                <a:sym typeface="Arial"/>
              </a:rPr>
              <a:t> with an odds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ratio (OR) of 17·82 (95% CI 15·24–20·85)</a:t>
            </a:r>
            <a:endParaRPr sz="1400" b="0" i="0" u="none" strike="noStrike" cap="none">
              <a:solidFill>
                <a:srgbClr val="000000"/>
              </a:solidFill>
              <a:latin typeface="Arial"/>
              <a:ea typeface="Arial"/>
              <a:cs typeface="Arial"/>
              <a:sym typeface="Arial"/>
            </a:endParaRPr>
          </a:p>
        </p:txBody>
      </p:sp>
      <p:sp>
        <p:nvSpPr>
          <p:cNvPr id="528" name="Google Shape;528;p31"/>
          <p:cNvSpPr/>
          <p:nvPr/>
        </p:nvSpPr>
        <p:spPr>
          <a:xfrm>
            <a:off x="3063575" y="2044450"/>
            <a:ext cx="2208000" cy="2915325"/>
          </a:xfrm>
          <a:prstGeom prst="flowChartProcess">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00"/>
                </a:solidFill>
                <a:latin typeface="Arial"/>
                <a:ea typeface="Arial"/>
                <a:cs typeface="Arial"/>
                <a:sym typeface="Arial"/>
              </a:rPr>
              <a:t>VTE risk persists in the first few </a:t>
            </a:r>
            <a:endParaRPr sz="1400" b="0" i="0" u="none" strike="noStrike" cap="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00"/>
                </a:solidFill>
                <a:latin typeface="Arial"/>
                <a:ea typeface="Arial"/>
                <a:cs typeface="Arial"/>
                <a:sym typeface="Arial"/>
              </a:rPr>
              <a:t>months after Cushing’s disease surgery</a:t>
            </a:r>
            <a:r>
              <a:rPr lang="en-GB" sz="1400" b="0" i="0" u="none" strike="noStrike" cap="none">
                <a:solidFill>
                  <a:srgbClr val="000000"/>
                </a:solidFill>
                <a:latin typeface="Arial"/>
                <a:ea typeface="Arial"/>
                <a:cs typeface="Arial"/>
                <a:sym typeface="Arial"/>
              </a:rPr>
              <a:t>, indicating that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hypercoagulability </a:t>
            </a:r>
            <a:r>
              <a:rPr lang="en-GB" sz="1400" b="0" i="0" u="none" strike="noStrike" cap="none">
                <a:solidFill>
                  <a:srgbClr val="FFFF00"/>
                </a:solidFill>
                <a:latin typeface="Arial"/>
                <a:ea typeface="Arial"/>
                <a:cs typeface="Arial"/>
                <a:sym typeface="Arial"/>
              </a:rPr>
              <a:t>is not immediately reversible</a:t>
            </a:r>
            <a:r>
              <a:rPr lang="en-GB" sz="1400" b="0" i="0" u="none" strike="noStrike" cap="none">
                <a:solidFill>
                  <a:srgbClr val="000000"/>
                </a:solidFill>
                <a:latin typeface="Arial"/>
                <a:ea typeface="Arial"/>
                <a:cs typeface="Arial"/>
                <a:sym typeface="Arial"/>
              </a:rPr>
              <a:t> with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cortisol normalisation</a:t>
            </a:r>
            <a:endParaRPr sz="1400" b="0" i="0" u="none" strike="noStrike" cap="none">
              <a:solidFill>
                <a:srgbClr val="000000"/>
              </a:solidFill>
              <a:latin typeface="Arial"/>
              <a:ea typeface="Arial"/>
              <a:cs typeface="Arial"/>
              <a:sym typeface="Arial"/>
            </a:endParaRPr>
          </a:p>
        </p:txBody>
      </p:sp>
      <p:sp>
        <p:nvSpPr>
          <p:cNvPr id="529" name="Google Shape;529;p31"/>
          <p:cNvSpPr txBox="1"/>
          <p:nvPr/>
        </p:nvSpPr>
        <p:spPr>
          <a:xfrm>
            <a:off x="6041825" y="3652800"/>
            <a:ext cx="2894700" cy="15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999999"/>
                </a:solidFill>
                <a:latin typeface="Lato"/>
                <a:ea typeface="Lato"/>
                <a:cs typeface="Lato"/>
                <a:sym typeface="Lato"/>
              </a:rPr>
              <a:t>Stuijver DJ, van Zaane B, Feelders RA, Debeij J, Cannegieter SC, Hermus AR, van den Berg G, Pereira AM, de Herder WW, Wagenmakers MA, Kerstens MN, Zelissen PM, Fliers E, Schaper N, Drent ML, Dekkers OM, Gerdes VE. Incidence of venous thromboembolism in patients with Cushing's syndrome: a multicenter cohort study. J Clin Endocrinol Metab. 2011 Nov;96(11):3525-32. doi: 10.1210/jc.2011-1661. Epub 2011 Aug 31. PMID: 21880802.</a:t>
            </a:r>
            <a:endParaRPr sz="900">
              <a:solidFill>
                <a:srgbClr val="999999"/>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6c11228935b0f3c9_1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100000"/>
              <a:buFont typeface="Arial"/>
              <a:buNone/>
            </a:pPr>
            <a:r>
              <a:rPr lang="en-GB">
                <a:solidFill>
                  <a:schemeClr val="dk1"/>
                </a:solidFill>
                <a:latin typeface="Lato"/>
                <a:ea typeface="Lato"/>
                <a:cs typeface="Lato"/>
                <a:sym typeface="Lato"/>
              </a:rPr>
              <a:t>Hypercoagulability</a:t>
            </a:r>
            <a:endParaRPr/>
          </a:p>
        </p:txBody>
      </p:sp>
      <p:sp>
        <p:nvSpPr>
          <p:cNvPr id="535" name="Google Shape;535;g6c11228935b0f3c9_1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536" name="Google Shape;536;g6c11228935b0f3c9_13"/>
          <p:cNvSpPr txBox="1"/>
          <p:nvPr/>
        </p:nvSpPr>
        <p:spPr>
          <a:xfrm>
            <a:off x="760202" y="1220299"/>
            <a:ext cx="7315200" cy="166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There is currently </a:t>
            </a:r>
            <a:r>
              <a:rPr lang="en-GB">
                <a:solidFill>
                  <a:srgbClr val="FF9900"/>
                </a:solidFill>
                <a:latin typeface="Lato"/>
                <a:ea typeface="Lato"/>
                <a:cs typeface="Lato"/>
                <a:sym typeface="Lato"/>
              </a:rPr>
              <a:t>no standard practice for preoperative or </a:t>
            </a:r>
            <a:endParaRPr>
              <a:solidFill>
                <a:srgbClr val="FF9900"/>
              </a:solidFill>
              <a:latin typeface="Lato"/>
              <a:ea typeface="Lato"/>
              <a:cs typeface="Lato"/>
              <a:sym typeface="Lato"/>
            </a:endParaRPr>
          </a:p>
          <a:p>
            <a:pPr marL="457200" lvl="0" indent="0" algn="l" rtl="0">
              <a:spcBef>
                <a:spcPts val="0"/>
              </a:spcBef>
              <a:spcAft>
                <a:spcPts val="0"/>
              </a:spcAft>
              <a:buNone/>
            </a:pPr>
            <a:r>
              <a:rPr lang="en-GB">
                <a:solidFill>
                  <a:srgbClr val="FF9900"/>
                </a:solidFill>
                <a:latin typeface="Lato"/>
                <a:ea typeface="Lato"/>
                <a:cs typeface="Lato"/>
                <a:sym typeface="Lato"/>
              </a:rPr>
              <a:t>postoperative thromboprophylaxis</a:t>
            </a:r>
            <a:r>
              <a:rPr lang="en-GB">
                <a:latin typeface="Lato"/>
                <a:ea typeface="Lato"/>
                <a:cs typeface="Lato"/>
                <a:sym typeface="Lato"/>
              </a:rPr>
              <a:t> in patients with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Cushing’s disease. Some experts pause </a:t>
            </a:r>
            <a:r>
              <a:rPr lang="en-GB">
                <a:solidFill>
                  <a:srgbClr val="FF9900"/>
                </a:solidFill>
                <a:latin typeface="Lato"/>
                <a:ea typeface="Lato"/>
                <a:cs typeface="Lato"/>
                <a:sym typeface="Lato"/>
              </a:rPr>
              <a:t>oestrogen therapy</a:t>
            </a:r>
            <a:r>
              <a:rPr lang="en-GB">
                <a:latin typeface="Lato"/>
                <a:ea typeface="Lato"/>
                <a:cs typeface="Lato"/>
                <a:sym typeface="Lato"/>
              </a:rPr>
              <a:t>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in women who are awaiting surgery, but care should be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taken if it was being used as contraception, because </a:t>
            </a:r>
            <a:endParaRPr>
              <a:latin typeface="Lato"/>
              <a:ea typeface="Lato"/>
              <a:cs typeface="Lato"/>
              <a:sym typeface="Lato"/>
            </a:endParaRPr>
          </a:p>
          <a:p>
            <a:pPr marL="457200" lvl="0" indent="0" algn="l" rtl="0">
              <a:spcBef>
                <a:spcPts val="0"/>
              </a:spcBef>
              <a:spcAft>
                <a:spcPts val="0"/>
              </a:spcAft>
              <a:buNone/>
            </a:pPr>
            <a:r>
              <a:rPr lang="en-GB">
                <a:solidFill>
                  <a:srgbClr val="FF9900"/>
                </a:solidFill>
                <a:latin typeface="Lato"/>
                <a:ea typeface="Lato"/>
                <a:cs typeface="Lato"/>
                <a:sym typeface="Lato"/>
              </a:rPr>
              <a:t>pregnancy also is associated with increased risk</a:t>
            </a:r>
            <a:r>
              <a:rPr lang="en-GB">
                <a:latin typeface="Lato"/>
                <a:ea typeface="Lato"/>
                <a:cs typeface="Lato"/>
                <a:sym typeface="Lato"/>
              </a:rPr>
              <a:t> of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thrombosis (</a:t>
            </a:r>
            <a:r>
              <a:rPr lang="en-GB">
                <a:solidFill>
                  <a:srgbClr val="FF00FF"/>
                </a:solidFill>
                <a:latin typeface="Lato"/>
                <a:ea typeface="Lato"/>
                <a:cs typeface="Lato"/>
                <a:sym typeface="Lato"/>
              </a:rPr>
              <a:t>low</a:t>
            </a:r>
            <a:r>
              <a:rPr lang="en-GB">
                <a:latin typeface="Lato"/>
                <a:ea typeface="Lato"/>
                <a:cs typeface="Lato"/>
                <a:sym typeface="Lato"/>
              </a:rPr>
              <a:t> quality, discretionary recommendation)</a:t>
            </a:r>
            <a:endParaRPr>
              <a:latin typeface="Lato"/>
              <a:ea typeface="Lato"/>
              <a:cs typeface="Lato"/>
              <a:sym typeface="Lato"/>
            </a:endParaRPr>
          </a:p>
        </p:txBody>
      </p:sp>
      <p:sp>
        <p:nvSpPr>
          <p:cNvPr id="537" name="Google Shape;537;g6c11228935b0f3c9_13"/>
          <p:cNvSpPr txBox="1"/>
          <p:nvPr/>
        </p:nvSpPr>
        <p:spPr>
          <a:xfrm>
            <a:off x="695300" y="2793921"/>
            <a:ext cx="7315200" cy="2089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00FF"/>
              </a:buClr>
              <a:buSzPts val="1400"/>
              <a:buFont typeface="Lato"/>
              <a:buChar char="●"/>
            </a:pPr>
            <a:r>
              <a:rPr lang="en-GB">
                <a:solidFill>
                  <a:srgbClr val="0000FF"/>
                </a:solidFill>
                <a:latin typeface="Lato"/>
                <a:ea typeface="Lato"/>
                <a:cs typeface="Lato"/>
                <a:sym typeface="Lato"/>
              </a:rPr>
              <a:t>Prophylactic anticoagulation should be considered for </a:t>
            </a:r>
            <a:endParaRPr>
              <a:solidFill>
                <a:srgbClr val="0000FF"/>
              </a:solidFill>
              <a:latin typeface="Lato"/>
              <a:ea typeface="Lato"/>
              <a:cs typeface="Lato"/>
              <a:sym typeface="Lato"/>
            </a:endParaRPr>
          </a:p>
          <a:p>
            <a:pPr marL="457200" lvl="0" indent="0" algn="l" rtl="0">
              <a:spcBef>
                <a:spcPts val="0"/>
              </a:spcBef>
              <a:spcAft>
                <a:spcPts val="0"/>
              </a:spcAft>
              <a:buNone/>
            </a:pPr>
            <a:r>
              <a:rPr lang="en-GB">
                <a:solidFill>
                  <a:srgbClr val="0000FF"/>
                </a:solidFill>
                <a:latin typeface="Lato"/>
                <a:ea typeface="Lato"/>
                <a:cs typeface="Lato"/>
                <a:sym typeface="Lato"/>
              </a:rPr>
              <a:t>patients at risk for venous thromboembolic events, </a:t>
            </a:r>
            <a:endParaRPr>
              <a:solidFill>
                <a:srgbClr val="0000FF"/>
              </a:solidFill>
              <a:latin typeface="Lato"/>
              <a:ea typeface="Lato"/>
              <a:cs typeface="Lato"/>
              <a:sym typeface="Lato"/>
            </a:endParaRPr>
          </a:p>
          <a:p>
            <a:pPr marL="457200" lvl="0" indent="0" algn="l" rtl="0">
              <a:spcBef>
                <a:spcPts val="0"/>
              </a:spcBef>
              <a:spcAft>
                <a:spcPts val="0"/>
              </a:spcAft>
              <a:buNone/>
            </a:pPr>
            <a:r>
              <a:rPr lang="en-GB">
                <a:solidFill>
                  <a:srgbClr val="0000FF"/>
                </a:solidFill>
                <a:latin typeface="Lato"/>
                <a:ea typeface="Lato"/>
                <a:cs typeface="Lato"/>
                <a:sym typeface="Lato"/>
              </a:rPr>
              <a:t>including </a:t>
            </a:r>
            <a:r>
              <a:rPr lang="en-GB">
                <a:solidFill>
                  <a:srgbClr val="FF0000"/>
                </a:solidFill>
                <a:latin typeface="Lato"/>
                <a:ea typeface="Lato"/>
                <a:cs typeface="Lato"/>
                <a:sym typeface="Lato"/>
              </a:rPr>
              <a:t>history of embolism or abnormal coagulation</a:t>
            </a:r>
            <a:r>
              <a:rPr lang="en-GB">
                <a:latin typeface="Lato"/>
                <a:ea typeface="Lato"/>
                <a:cs typeface="Lato"/>
                <a:sym typeface="Lato"/>
              </a:rPr>
              <a:t>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testing; </a:t>
            </a:r>
            <a:r>
              <a:rPr lang="en-GB">
                <a:solidFill>
                  <a:srgbClr val="FF0000"/>
                </a:solidFill>
                <a:latin typeface="Lato"/>
                <a:ea typeface="Lato"/>
                <a:cs typeface="Lato"/>
                <a:sym typeface="Lato"/>
              </a:rPr>
              <a:t>severe preoperative hypercortisolism</a:t>
            </a:r>
            <a:r>
              <a:rPr lang="en-GB">
                <a:latin typeface="Lato"/>
                <a:ea typeface="Lato"/>
                <a:cs typeface="Lato"/>
                <a:sym typeface="Lato"/>
              </a:rPr>
              <a:t>; current use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of </a:t>
            </a:r>
            <a:r>
              <a:rPr lang="en-GB">
                <a:solidFill>
                  <a:srgbClr val="FF0000"/>
                </a:solidFill>
                <a:latin typeface="Lato"/>
                <a:ea typeface="Lato"/>
                <a:cs typeface="Lato"/>
                <a:sym typeface="Lato"/>
              </a:rPr>
              <a:t>oestrogen or oral contraceptives</a:t>
            </a:r>
            <a:r>
              <a:rPr lang="en-GB">
                <a:latin typeface="Lato"/>
                <a:ea typeface="Lato"/>
                <a:cs typeface="Lato"/>
                <a:sym typeface="Lato"/>
              </a:rPr>
              <a:t>; </a:t>
            </a:r>
            <a:r>
              <a:rPr lang="en-GB">
                <a:solidFill>
                  <a:srgbClr val="FF0000"/>
                </a:solidFill>
                <a:latin typeface="Lato"/>
                <a:ea typeface="Lato"/>
                <a:cs typeface="Lato"/>
                <a:sym typeface="Lato"/>
              </a:rPr>
              <a:t>poor mobility; </a:t>
            </a:r>
            <a:endParaRPr>
              <a:solidFill>
                <a:srgbClr val="FF0000"/>
              </a:solidFill>
              <a:latin typeface="Lato"/>
              <a:ea typeface="Lato"/>
              <a:cs typeface="Lato"/>
              <a:sym typeface="Lato"/>
            </a:endParaRPr>
          </a:p>
          <a:p>
            <a:pPr marL="457200" lvl="0" indent="0" algn="l" rtl="0">
              <a:spcBef>
                <a:spcPts val="0"/>
              </a:spcBef>
              <a:spcAft>
                <a:spcPts val="0"/>
              </a:spcAft>
              <a:buNone/>
            </a:pPr>
            <a:r>
              <a:rPr lang="en-GB">
                <a:solidFill>
                  <a:srgbClr val="FF0000"/>
                </a:solidFill>
                <a:latin typeface="Lato"/>
                <a:ea typeface="Lato"/>
                <a:cs typeface="Lato"/>
                <a:sym typeface="Lato"/>
              </a:rPr>
              <a:t>extended preoperative or postoperative hospital stay; </a:t>
            </a:r>
            <a:endParaRPr>
              <a:solidFill>
                <a:srgbClr val="FF0000"/>
              </a:solidFill>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and </a:t>
            </a:r>
            <a:r>
              <a:rPr lang="en-GB">
                <a:solidFill>
                  <a:srgbClr val="FF0000"/>
                </a:solidFill>
                <a:latin typeface="Lato"/>
                <a:ea typeface="Lato"/>
                <a:cs typeface="Lato"/>
                <a:sym typeface="Lato"/>
              </a:rPr>
              <a:t>high postoperative cortisol concentrations or cortisol </a:t>
            </a:r>
            <a:endParaRPr>
              <a:solidFill>
                <a:srgbClr val="FF0000"/>
              </a:solidFill>
              <a:latin typeface="Lato"/>
              <a:ea typeface="Lato"/>
              <a:cs typeface="Lato"/>
              <a:sym typeface="Lato"/>
            </a:endParaRPr>
          </a:p>
          <a:p>
            <a:pPr marL="457200" lvl="0" indent="0" algn="l" rtl="0">
              <a:spcBef>
                <a:spcPts val="0"/>
              </a:spcBef>
              <a:spcAft>
                <a:spcPts val="0"/>
              </a:spcAft>
              <a:buNone/>
            </a:pPr>
            <a:r>
              <a:rPr lang="en-GB">
                <a:solidFill>
                  <a:srgbClr val="FF0000"/>
                </a:solidFill>
                <a:latin typeface="Lato"/>
                <a:ea typeface="Lato"/>
                <a:cs typeface="Lato"/>
                <a:sym typeface="Lato"/>
              </a:rPr>
              <a:t>over-replacement in patients with adrenal insufficiency</a:t>
            </a:r>
            <a:r>
              <a:rPr lang="en-GB">
                <a:latin typeface="Lato"/>
                <a:ea typeface="Lato"/>
                <a:cs typeface="Lato"/>
                <a:sym typeface="Lato"/>
              </a:rPr>
              <a:t> </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(moderate quality, </a:t>
            </a:r>
            <a:r>
              <a:rPr lang="en-GB">
                <a:solidFill>
                  <a:srgbClr val="FF00FF"/>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6c11228935b0f3c9_2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latin typeface="Lato"/>
                <a:ea typeface="Lato"/>
                <a:cs typeface="Lato"/>
                <a:sym typeface="Lato"/>
              </a:rPr>
              <a:t>Hypercoagulability</a:t>
            </a:r>
            <a:endParaRPr/>
          </a:p>
        </p:txBody>
      </p:sp>
      <p:sp>
        <p:nvSpPr>
          <p:cNvPr id="543" name="Google Shape;543;g6c11228935b0f3c9_20"/>
          <p:cNvSpPr txBox="1"/>
          <p:nvPr/>
        </p:nvSpPr>
        <p:spPr>
          <a:xfrm>
            <a:off x="635848" y="1488244"/>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9900"/>
                </a:solidFill>
                <a:latin typeface="Lato"/>
                <a:ea typeface="Lato"/>
                <a:cs typeface="Lato"/>
                <a:sym typeface="Lato"/>
              </a:rPr>
              <a:t>Early postoperative ambulation</a:t>
            </a:r>
            <a:r>
              <a:rPr lang="en-GB">
                <a:latin typeface="Lato"/>
                <a:ea typeface="Lato"/>
                <a:cs typeface="Lato"/>
                <a:sym typeface="Lato"/>
              </a:rPr>
              <a:t> and use of compression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solidFill>
                  <a:srgbClr val="FF9900"/>
                </a:solidFill>
                <a:latin typeface="Lato"/>
                <a:ea typeface="Lato"/>
                <a:cs typeface="Lato"/>
                <a:sym typeface="Lato"/>
              </a:rPr>
              <a:t>stockings</a:t>
            </a:r>
            <a:r>
              <a:rPr lang="en-GB">
                <a:latin typeface="Lato"/>
                <a:ea typeface="Lato"/>
                <a:cs typeface="Lato"/>
                <a:sym typeface="Lato"/>
              </a:rPr>
              <a:t> should be encouraged for all patients (high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quality, </a:t>
            </a:r>
            <a:r>
              <a:rPr lang="en-GB">
                <a:solidFill>
                  <a:srgbClr val="FF0000"/>
                </a:solidFill>
                <a:latin typeface="Lato"/>
                <a:ea typeface="Lato"/>
                <a:cs typeface="Lato"/>
                <a:sym typeface="Lato"/>
              </a:rPr>
              <a:t>strong</a:t>
            </a:r>
            <a:r>
              <a:rPr lang="en-GB">
                <a:latin typeface="Lato"/>
                <a:ea typeface="Lato"/>
                <a:cs typeface="Lato"/>
                <a:sym typeface="Lato"/>
              </a:rPr>
              <a:t> recommendation)</a:t>
            </a:r>
            <a:endParaRPr>
              <a:latin typeface="Lato"/>
              <a:ea typeface="Lato"/>
              <a:cs typeface="Lato"/>
              <a:sym typeface="Lato"/>
            </a:endParaRPr>
          </a:p>
        </p:txBody>
      </p:sp>
      <p:sp>
        <p:nvSpPr>
          <p:cNvPr id="544" name="Google Shape;544;g6c11228935b0f3c9_20"/>
          <p:cNvSpPr txBox="1"/>
          <p:nvPr/>
        </p:nvSpPr>
        <p:spPr>
          <a:xfrm>
            <a:off x="549984" y="2660195"/>
            <a:ext cx="7315200" cy="1454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If </a:t>
            </a:r>
            <a:r>
              <a:rPr lang="en-GB">
                <a:solidFill>
                  <a:srgbClr val="FF9900"/>
                </a:solidFill>
                <a:latin typeface="Lato"/>
                <a:ea typeface="Lato"/>
                <a:cs typeface="Lato"/>
                <a:sym typeface="Lato"/>
              </a:rPr>
              <a:t>thromboprophylaxis</a:t>
            </a:r>
            <a:r>
              <a:rPr lang="en-GB">
                <a:latin typeface="Lato"/>
                <a:ea typeface="Lato"/>
                <a:cs typeface="Lato"/>
                <a:sym typeface="Lato"/>
              </a:rPr>
              <a:t> is </a:t>
            </a:r>
            <a:r>
              <a:rPr lang="en-GB">
                <a:solidFill>
                  <a:srgbClr val="FF9900"/>
                </a:solidFill>
                <a:latin typeface="Lato"/>
                <a:ea typeface="Lato"/>
                <a:cs typeface="Lato"/>
                <a:sym typeface="Lato"/>
              </a:rPr>
              <a:t>administered</a:t>
            </a:r>
            <a:r>
              <a:rPr lang="en-GB">
                <a:latin typeface="Lato"/>
                <a:ea typeface="Lato"/>
                <a:cs typeface="Lato"/>
                <a:sym typeface="Lato"/>
              </a:rPr>
              <a:t>, there was </a:t>
            </a:r>
            <a:r>
              <a:rPr lang="en-GB">
                <a:solidFill>
                  <a:srgbClr val="FF0000"/>
                </a:solidFill>
                <a:latin typeface="Lato"/>
                <a:ea typeface="Lato"/>
                <a:cs typeface="Lato"/>
                <a:sym typeface="Lato"/>
              </a:rPr>
              <a:t>strong</a:t>
            </a:r>
            <a:r>
              <a:rPr lang="en-GB">
                <a:latin typeface="Lato"/>
                <a:ea typeface="Lato"/>
                <a:cs typeface="Lato"/>
                <a:sym typeface="Lato"/>
              </a:rPr>
              <a:t>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solidFill>
                  <a:srgbClr val="FF0000"/>
                </a:solidFill>
                <a:latin typeface="Lato"/>
                <a:ea typeface="Lato"/>
                <a:cs typeface="Lato"/>
                <a:sym typeface="Lato"/>
              </a:rPr>
              <a:t>consensus</a:t>
            </a:r>
            <a:r>
              <a:rPr lang="en-GB">
                <a:latin typeface="Lato"/>
                <a:ea typeface="Lato"/>
                <a:cs typeface="Lato"/>
                <a:sym typeface="Lato"/>
              </a:rPr>
              <a:t> for preference of </a:t>
            </a:r>
            <a:r>
              <a:rPr lang="en-GB">
                <a:solidFill>
                  <a:srgbClr val="FF0000"/>
                </a:solidFill>
                <a:latin typeface="Lato"/>
                <a:ea typeface="Lato"/>
                <a:cs typeface="Lato"/>
                <a:sym typeface="Lato"/>
              </a:rPr>
              <a:t>low molecular weight heparin </a:t>
            </a:r>
            <a:endParaRPr>
              <a:solidFill>
                <a:srgbClr val="FF0000"/>
              </a:solidFill>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over oral anticoagulants given the long half-life of the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latter and the absence of therapy to reverse their effect,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which could be especially concerning in the preoperative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setting (</a:t>
            </a:r>
            <a:r>
              <a:rPr lang="en-GB">
                <a:solidFill>
                  <a:srgbClr val="FF0000"/>
                </a:solidFill>
                <a:latin typeface="Lato"/>
                <a:ea typeface="Lato"/>
                <a:cs typeface="Lato"/>
                <a:sym typeface="Lato"/>
              </a:rPr>
              <a:t>low</a:t>
            </a:r>
            <a:r>
              <a:rPr lang="en-GB">
                <a:latin typeface="Lato"/>
                <a:ea typeface="Lato"/>
                <a:cs typeface="Lato"/>
                <a:sym typeface="Lato"/>
              </a:rPr>
              <a:t> quality, discretionary recommendation)</a:t>
            </a:r>
            <a:endParaRPr>
              <a:latin typeface="Lato"/>
              <a:ea typeface="Lato"/>
              <a:cs typeface="Lato"/>
              <a:sym typeface="La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6c11228935b0f3c9_2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latin typeface="Lato"/>
                <a:ea typeface="Lato"/>
                <a:cs typeface="Lato"/>
                <a:sym typeface="Lato"/>
              </a:rPr>
              <a:t>Hypercoagulability</a:t>
            </a:r>
            <a:endParaRPr/>
          </a:p>
        </p:txBody>
      </p:sp>
      <p:sp>
        <p:nvSpPr>
          <p:cNvPr id="550" name="Google Shape;550;g6c11228935b0f3c9_26"/>
          <p:cNvSpPr txBox="1"/>
          <p:nvPr/>
        </p:nvSpPr>
        <p:spPr>
          <a:xfrm>
            <a:off x="655248" y="1352610"/>
            <a:ext cx="73152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0000"/>
                </a:solidFill>
                <a:latin typeface="Lato"/>
                <a:ea typeface="Lato"/>
                <a:cs typeface="Lato"/>
                <a:sym typeface="Lato"/>
              </a:rPr>
              <a:t>Anticoagulants</a:t>
            </a:r>
            <a:r>
              <a:rPr lang="en-GB">
                <a:latin typeface="Lato"/>
                <a:ea typeface="Lato"/>
                <a:cs typeface="Lato"/>
                <a:sym typeface="Lato"/>
              </a:rPr>
              <a:t> could be d</a:t>
            </a:r>
            <a:r>
              <a:rPr lang="en-GB">
                <a:solidFill>
                  <a:srgbClr val="FF0000"/>
                </a:solidFill>
                <a:latin typeface="Lato"/>
                <a:ea typeface="Lato"/>
                <a:cs typeface="Lato"/>
                <a:sym typeface="Lato"/>
              </a:rPr>
              <a:t>iscontinued before surgery</a:t>
            </a:r>
            <a:r>
              <a:rPr lang="en-GB">
                <a:latin typeface="Lato"/>
                <a:ea typeface="Lato"/>
                <a:cs typeface="Lato"/>
                <a:sym typeface="Lato"/>
              </a:rPr>
              <a:t> to </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minimise intraoperative bleeding risk, although the timing </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of when to stop and when to </a:t>
            </a:r>
            <a:r>
              <a:rPr lang="en-GB">
                <a:solidFill>
                  <a:srgbClr val="FF0000"/>
                </a:solidFill>
                <a:latin typeface="Lato"/>
                <a:ea typeface="Lato"/>
                <a:cs typeface="Lato"/>
                <a:sym typeface="Lato"/>
              </a:rPr>
              <a:t>reinitiate after surgery is </a:t>
            </a:r>
            <a:endParaRPr>
              <a:solidFill>
                <a:srgbClr val="FF0000"/>
              </a:solidFill>
              <a:latin typeface="Lato"/>
              <a:ea typeface="Lato"/>
              <a:cs typeface="Lato"/>
              <a:sym typeface="Lato"/>
            </a:endParaRPr>
          </a:p>
          <a:p>
            <a:pPr marL="0" lvl="0" indent="0" algn="l" rtl="0">
              <a:spcBef>
                <a:spcPts val="0"/>
              </a:spcBef>
              <a:spcAft>
                <a:spcPts val="0"/>
              </a:spcAft>
              <a:buNone/>
            </a:pPr>
            <a:r>
              <a:rPr lang="en-GB">
                <a:solidFill>
                  <a:srgbClr val="FF0000"/>
                </a:solidFill>
                <a:latin typeface="Lato"/>
                <a:ea typeface="Lato"/>
                <a:cs typeface="Lato"/>
                <a:sym typeface="Lato"/>
              </a:rPr>
              <a:t>unclear </a:t>
            </a:r>
            <a:r>
              <a:rPr lang="en-GB">
                <a:latin typeface="Lato"/>
                <a:ea typeface="Lato"/>
                <a:cs typeface="Lato"/>
                <a:sym typeface="Lato"/>
              </a:rPr>
              <a:t>(</a:t>
            </a:r>
            <a:r>
              <a:rPr lang="en-GB">
                <a:solidFill>
                  <a:srgbClr val="FF9900"/>
                </a:solidFill>
                <a:latin typeface="Lato"/>
                <a:ea typeface="Lato"/>
                <a:cs typeface="Lato"/>
                <a:sym typeface="Lato"/>
              </a:rPr>
              <a:t>low</a:t>
            </a:r>
            <a:r>
              <a:rPr lang="en-GB">
                <a:latin typeface="Lato"/>
                <a:ea typeface="Lato"/>
                <a:cs typeface="Lato"/>
                <a:sym typeface="Lato"/>
              </a:rPr>
              <a:t> quality, discretionary recommendation)</a:t>
            </a:r>
            <a:endParaRPr>
              <a:latin typeface="Lato"/>
              <a:ea typeface="Lato"/>
              <a:cs typeface="Lato"/>
              <a:sym typeface="Lato"/>
            </a:endParaRPr>
          </a:p>
        </p:txBody>
      </p:sp>
      <p:sp>
        <p:nvSpPr>
          <p:cNvPr id="551" name="Google Shape;551;g6c11228935b0f3c9_26"/>
          <p:cNvSpPr txBox="1"/>
          <p:nvPr/>
        </p:nvSpPr>
        <p:spPr>
          <a:xfrm>
            <a:off x="555906" y="3060930"/>
            <a:ext cx="7315200" cy="14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Among meeting participants, recommended </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anticoagulation duration in the </a:t>
            </a:r>
            <a:r>
              <a:rPr lang="en-GB">
                <a:solidFill>
                  <a:srgbClr val="FF0000"/>
                </a:solidFill>
                <a:latin typeface="Lato"/>
                <a:ea typeface="Lato"/>
                <a:cs typeface="Lato"/>
                <a:sym typeface="Lato"/>
              </a:rPr>
              <a:t>preoperative setting</a:t>
            </a:r>
            <a:r>
              <a:rPr lang="en-GB">
                <a:latin typeface="Lato"/>
                <a:ea typeface="Lato"/>
                <a:cs typeface="Lato"/>
                <a:sym typeface="Lato"/>
              </a:rPr>
              <a:t> </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ranged </a:t>
            </a:r>
            <a:r>
              <a:rPr lang="en-GB">
                <a:solidFill>
                  <a:srgbClr val="FF0000"/>
                </a:solidFill>
                <a:latin typeface="Lato"/>
                <a:ea typeface="Lato"/>
                <a:cs typeface="Lato"/>
                <a:sym typeface="Lato"/>
              </a:rPr>
              <a:t>from 2–4 days to 1–2 weeks</a:t>
            </a:r>
            <a:r>
              <a:rPr lang="en-GB">
                <a:latin typeface="Lato"/>
                <a:ea typeface="Lato"/>
                <a:cs typeface="Lato"/>
                <a:sym typeface="Lato"/>
              </a:rPr>
              <a:t>, and in the </a:t>
            </a:r>
            <a:endParaRPr>
              <a:latin typeface="Lato"/>
              <a:ea typeface="Lato"/>
              <a:cs typeface="Lato"/>
              <a:sym typeface="Lato"/>
            </a:endParaRPr>
          </a:p>
          <a:p>
            <a:pPr marL="0" lvl="0" indent="0" algn="l" rtl="0">
              <a:spcBef>
                <a:spcPts val="0"/>
              </a:spcBef>
              <a:spcAft>
                <a:spcPts val="0"/>
              </a:spcAft>
              <a:buNone/>
            </a:pPr>
            <a:r>
              <a:rPr lang="en-GB">
                <a:solidFill>
                  <a:srgbClr val="FF9900"/>
                </a:solidFill>
                <a:latin typeface="Lato"/>
                <a:ea typeface="Lato"/>
                <a:cs typeface="Lato"/>
                <a:sym typeface="Lato"/>
              </a:rPr>
              <a:t>postoperative</a:t>
            </a:r>
            <a:r>
              <a:rPr lang="en-GB">
                <a:latin typeface="Lato"/>
                <a:ea typeface="Lato"/>
                <a:cs typeface="Lato"/>
                <a:sym typeface="Lato"/>
              </a:rPr>
              <a:t> setting from </a:t>
            </a:r>
            <a:r>
              <a:rPr lang="en-GB">
                <a:solidFill>
                  <a:srgbClr val="FF9900"/>
                </a:solidFill>
                <a:latin typeface="Lato"/>
                <a:ea typeface="Lato"/>
                <a:cs typeface="Lato"/>
                <a:sym typeface="Lato"/>
              </a:rPr>
              <a:t>1–2 days of the hospital stay</a:t>
            </a:r>
            <a:r>
              <a:rPr lang="en-GB">
                <a:latin typeface="Lato"/>
                <a:ea typeface="Lato"/>
                <a:cs typeface="Lato"/>
                <a:sym typeface="Lato"/>
              </a:rPr>
              <a:t> </a:t>
            </a:r>
            <a:endParaRPr>
              <a:latin typeface="Lato"/>
              <a:ea typeface="Lato"/>
              <a:cs typeface="Lato"/>
              <a:sym typeface="Lato"/>
            </a:endParaRPr>
          </a:p>
          <a:p>
            <a:pPr marL="0" lvl="0" indent="0" algn="l" rtl="0">
              <a:spcBef>
                <a:spcPts val="0"/>
              </a:spcBef>
              <a:spcAft>
                <a:spcPts val="0"/>
              </a:spcAft>
              <a:buNone/>
            </a:pPr>
            <a:r>
              <a:rPr lang="en-GB">
                <a:solidFill>
                  <a:srgbClr val="38761D"/>
                </a:solidFill>
                <a:latin typeface="Lato"/>
                <a:ea typeface="Lato"/>
                <a:cs typeface="Lato"/>
                <a:sym typeface="Lato"/>
              </a:rPr>
              <a:t>up to 2–4 weeks, or even longer, to 2–3 months </a:t>
            </a:r>
            <a:endParaRPr>
              <a:solidFill>
                <a:srgbClr val="38761D"/>
              </a:solidFill>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(low quality, discretionary recommendation)</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9e5574ea8f8b412_29"/>
          <p:cNvSpPr txBox="1">
            <a:spLocks noGrp="1"/>
          </p:cNvSpPr>
          <p:nvPr>
            <p:ph type="title"/>
          </p:nvPr>
        </p:nvSpPr>
        <p:spPr>
          <a:xfrm>
            <a:off x="160610" y="193791"/>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AGENDA</a:t>
            </a:r>
            <a:endParaRPr/>
          </a:p>
        </p:txBody>
      </p:sp>
      <p:sp>
        <p:nvSpPr>
          <p:cNvPr id="124" name="Google Shape;124;g9e5574ea8f8b412_29"/>
          <p:cNvSpPr txBox="1"/>
          <p:nvPr/>
        </p:nvSpPr>
        <p:spPr>
          <a:xfrm>
            <a:off x="647197" y="833405"/>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Raleway"/>
              <a:buChar char="●"/>
            </a:pPr>
            <a:r>
              <a:rPr lang="en-GB" sz="1800" b="1">
                <a:solidFill>
                  <a:schemeClr val="dk2"/>
                </a:solidFill>
                <a:latin typeface="Raleway"/>
                <a:ea typeface="Raleway"/>
                <a:cs typeface="Raleway"/>
                <a:sym typeface="Raleway"/>
              </a:rPr>
              <a:t>Summary of treatment</a:t>
            </a:r>
            <a:endParaRPr sz="1800">
              <a:solidFill>
                <a:schemeClr val="dk2"/>
              </a:solidFill>
              <a:latin typeface="Lato"/>
              <a:ea typeface="Lato"/>
              <a:cs typeface="Lato"/>
              <a:sym typeface="Lato"/>
            </a:endParaRPr>
          </a:p>
        </p:txBody>
      </p:sp>
      <p:sp>
        <p:nvSpPr>
          <p:cNvPr id="125" name="Google Shape;125;g9e5574ea8f8b412_29"/>
          <p:cNvSpPr txBox="1"/>
          <p:nvPr/>
        </p:nvSpPr>
        <p:spPr>
          <a:xfrm>
            <a:off x="556893" y="1297205"/>
            <a:ext cx="73152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Primary and preoperative medical therapy for de novo chushig’s disease </a:t>
            </a:r>
            <a:endParaRPr sz="1800">
              <a:solidFill>
                <a:schemeClr val="dk2"/>
              </a:solidFill>
              <a:latin typeface="Lato"/>
              <a:ea typeface="Lato"/>
              <a:cs typeface="Lato"/>
              <a:sym typeface="Lato"/>
            </a:endParaRPr>
          </a:p>
        </p:txBody>
      </p:sp>
      <p:sp>
        <p:nvSpPr>
          <p:cNvPr id="126" name="Google Shape;126;g9e5574ea8f8b412_29"/>
          <p:cNvSpPr txBox="1"/>
          <p:nvPr/>
        </p:nvSpPr>
        <p:spPr>
          <a:xfrm>
            <a:off x="556911" y="2146510"/>
            <a:ext cx="7315200" cy="1021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Clinical considerations and recommendations for primary and </a:t>
            </a:r>
            <a:endParaRPr sz="1800" b="1">
              <a:solidFill>
                <a:schemeClr val="dk2"/>
              </a:solidFill>
              <a:latin typeface="Raleway"/>
              <a:ea typeface="Raleway"/>
              <a:cs typeface="Raleway"/>
              <a:sym typeface="Raleway"/>
            </a:endParaRPr>
          </a:p>
          <a:p>
            <a:pPr marL="457200" lvl="0" indent="0" algn="l" rtl="0">
              <a:spcBef>
                <a:spcPts val="0"/>
              </a:spcBef>
              <a:spcAft>
                <a:spcPts val="0"/>
              </a:spcAft>
              <a:buNone/>
            </a:pPr>
            <a:r>
              <a:rPr lang="en-GB" sz="1800" b="1">
                <a:solidFill>
                  <a:schemeClr val="dk2"/>
                </a:solidFill>
                <a:latin typeface="Raleway"/>
                <a:ea typeface="Raleway"/>
                <a:cs typeface="Raleway"/>
                <a:sym typeface="Raleway"/>
              </a:rPr>
              <a:t>preoperative medical therapy for de novo Cushing’s disease</a:t>
            </a:r>
            <a:endParaRPr sz="1800">
              <a:solidFill>
                <a:schemeClr val="dk2"/>
              </a:solidFill>
              <a:latin typeface="Lato"/>
              <a:ea typeface="Lato"/>
              <a:cs typeface="Lato"/>
              <a:sym typeface="Lato"/>
            </a:endParaRPr>
          </a:p>
        </p:txBody>
      </p:sp>
      <p:sp>
        <p:nvSpPr>
          <p:cNvPr id="127" name="Google Shape;127;g9e5574ea8f8b412_29"/>
          <p:cNvSpPr txBox="1"/>
          <p:nvPr/>
        </p:nvSpPr>
        <p:spPr>
          <a:xfrm>
            <a:off x="487303" y="3168012"/>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Radiotherapy</a:t>
            </a:r>
            <a:endParaRPr sz="1800">
              <a:solidFill>
                <a:schemeClr val="dk2"/>
              </a:solidFill>
              <a:latin typeface="Lato"/>
              <a:ea typeface="Lato"/>
              <a:cs typeface="Lato"/>
              <a:sym typeface="Lato"/>
            </a:endParaRPr>
          </a:p>
        </p:txBody>
      </p:sp>
      <p:sp>
        <p:nvSpPr>
          <p:cNvPr id="128" name="Google Shape;128;g9e5574ea8f8b412_29"/>
          <p:cNvSpPr txBox="1"/>
          <p:nvPr/>
        </p:nvSpPr>
        <p:spPr>
          <a:xfrm>
            <a:off x="487300" y="3531775"/>
            <a:ext cx="70896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Clinical considerations and recommendations for </a:t>
            </a:r>
            <a:endParaRPr sz="1800" b="1">
              <a:solidFill>
                <a:schemeClr val="dk2"/>
              </a:solidFill>
              <a:latin typeface="Raleway"/>
              <a:ea typeface="Raleway"/>
              <a:cs typeface="Raleway"/>
              <a:sym typeface="Raleway"/>
            </a:endParaRPr>
          </a:p>
          <a:p>
            <a:pPr marL="457200" lvl="0" indent="0" algn="l" rtl="0">
              <a:spcBef>
                <a:spcPts val="0"/>
              </a:spcBef>
              <a:spcAft>
                <a:spcPts val="0"/>
              </a:spcAft>
              <a:buNone/>
            </a:pPr>
            <a:r>
              <a:rPr lang="en-GB" sz="1800" b="1">
                <a:solidFill>
                  <a:schemeClr val="dk2"/>
                </a:solidFill>
                <a:latin typeface="Raleway"/>
                <a:ea typeface="Raleway"/>
                <a:cs typeface="Raleway"/>
                <a:sym typeface="Raleway"/>
              </a:rPr>
              <a:t>radiotherapy </a:t>
            </a:r>
            <a:endParaRPr sz="1800">
              <a:solidFill>
                <a:schemeClr val="dk2"/>
              </a:solidFill>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6c11228935b0f3c9_3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solidFill>
                  <a:schemeClr val="dk1"/>
                </a:solidFill>
                <a:latin typeface="Lato"/>
                <a:ea typeface="Lato"/>
                <a:cs typeface="Lato"/>
                <a:sym typeface="Lato"/>
              </a:rPr>
              <a:t>Hypercoagulability</a:t>
            </a:r>
            <a:endParaRPr/>
          </a:p>
        </p:txBody>
      </p:sp>
      <p:sp>
        <p:nvSpPr>
          <p:cNvPr id="557" name="Google Shape;557;g6c11228935b0f3c9_32"/>
          <p:cNvSpPr txBox="1"/>
          <p:nvPr/>
        </p:nvSpPr>
        <p:spPr>
          <a:xfrm>
            <a:off x="824846" y="1548939"/>
            <a:ext cx="73152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0000"/>
                </a:solidFill>
                <a:latin typeface="Lato"/>
                <a:ea typeface="Lato"/>
                <a:cs typeface="Lato"/>
                <a:sym typeface="Lato"/>
              </a:rPr>
              <a:t>Thromboprophylaxis</a:t>
            </a:r>
            <a:r>
              <a:rPr lang="en-GB">
                <a:latin typeface="Lato"/>
                <a:ea typeface="Lato"/>
                <a:cs typeface="Lato"/>
                <a:sym typeface="Lato"/>
              </a:rPr>
              <a:t> should </a:t>
            </a:r>
            <a:r>
              <a:rPr lang="en-GB">
                <a:solidFill>
                  <a:srgbClr val="FF0000"/>
                </a:solidFill>
                <a:latin typeface="Lato"/>
                <a:ea typeface="Lato"/>
                <a:cs typeface="Lato"/>
                <a:sym typeface="Lato"/>
              </a:rPr>
              <a:t>not</a:t>
            </a:r>
            <a:r>
              <a:rPr lang="en-GB">
                <a:latin typeface="Lato"/>
                <a:ea typeface="Lato"/>
                <a:cs typeface="Lato"/>
                <a:sym typeface="Lato"/>
              </a:rPr>
              <a:t> be routinely used in</a:t>
            </a:r>
            <a:endParaRPr>
              <a:latin typeface="Lato"/>
              <a:ea typeface="Lato"/>
              <a:cs typeface="Lato"/>
              <a:sym typeface="Lato"/>
            </a:endParaRPr>
          </a:p>
          <a:p>
            <a:pPr marL="0" lvl="0" indent="0" algn="l" rtl="0">
              <a:spcBef>
                <a:spcPts val="0"/>
              </a:spcBef>
              <a:spcAft>
                <a:spcPts val="0"/>
              </a:spcAft>
              <a:buNone/>
            </a:pPr>
            <a:r>
              <a:rPr lang="en-GB">
                <a:solidFill>
                  <a:srgbClr val="FF0000"/>
                </a:solidFill>
                <a:latin typeface="Lato"/>
                <a:ea typeface="Lato"/>
                <a:cs typeface="Lato"/>
                <a:sym typeface="Lato"/>
              </a:rPr>
              <a:t>paediatric</a:t>
            </a:r>
            <a:r>
              <a:rPr lang="en-GB">
                <a:latin typeface="Lato"/>
                <a:ea typeface="Lato"/>
                <a:cs typeface="Lato"/>
                <a:sym typeface="Lato"/>
              </a:rPr>
              <a:t> patients because of </a:t>
            </a:r>
            <a:r>
              <a:rPr lang="en-GB">
                <a:solidFill>
                  <a:srgbClr val="FF0000"/>
                </a:solidFill>
                <a:latin typeface="Lato"/>
                <a:ea typeface="Lato"/>
                <a:cs typeface="Lato"/>
                <a:sym typeface="Lato"/>
              </a:rPr>
              <a:t>bleeding risk</a:t>
            </a:r>
            <a:r>
              <a:rPr lang="en-GB">
                <a:latin typeface="Lato"/>
                <a:ea typeface="Lato"/>
                <a:cs typeface="Lato"/>
                <a:sym typeface="Lato"/>
              </a:rPr>
              <a:t> but is reserved </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for selected patients</a:t>
            </a:r>
            <a:endParaRPr>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7"/>
          <p:cNvSpPr txBox="1"/>
          <p:nvPr/>
        </p:nvSpPr>
        <p:spPr>
          <a:xfrm>
            <a:off x="365750" y="0"/>
            <a:ext cx="7179000" cy="588600"/>
          </a:xfrm>
          <a:prstGeom prst="rect">
            <a:avLst/>
          </a:prstGeom>
          <a:noFill/>
          <a:ln>
            <a:noFill/>
          </a:ln>
        </p:spPr>
        <p:txBody>
          <a:bodyPr spcFirstLastPara="1" wrap="square" lIns="91425" tIns="91425" rIns="91425" bIns="91425" anchor="t" anchorCtr="0">
            <a:spAutoFit/>
          </a:bodyPr>
          <a:lstStyle/>
          <a:p>
            <a:pPr marL="457200" marR="0" lvl="0" indent="-393700" algn="l" rtl="0">
              <a:lnSpc>
                <a:spcPct val="100000"/>
              </a:lnSpc>
              <a:spcBef>
                <a:spcPts val="0"/>
              </a:spcBef>
              <a:spcAft>
                <a:spcPts val="0"/>
              </a:spcAft>
              <a:buClr>
                <a:srgbClr val="FF9900"/>
              </a:buClr>
              <a:buSzPts val="2600"/>
              <a:buFont typeface="Lato"/>
              <a:buChar char="●"/>
            </a:pPr>
            <a:r>
              <a:rPr lang="en-GB" sz="2600" b="1" i="1" u="none" strike="noStrike" cap="none">
                <a:solidFill>
                  <a:srgbClr val="FF9900"/>
                </a:solidFill>
                <a:latin typeface="Lato"/>
                <a:ea typeface="Lato"/>
                <a:cs typeface="Lato"/>
                <a:sym typeface="Lato"/>
              </a:rPr>
              <a:t>Cardiovascular disease</a:t>
            </a:r>
            <a:endParaRPr sz="1400" b="0" i="0" u="none" strike="noStrike" cap="none">
              <a:solidFill>
                <a:srgbClr val="000000"/>
              </a:solidFill>
              <a:latin typeface="Arial"/>
              <a:ea typeface="Arial"/>
              <a:cs typeface="Arial"/>
              <a:sym typeface="Arial"/>
            </a:endParaRPr>
          </a:p>
        </p:txBody>
      </p:sp>
      <p:sp>
        <p:nvSpPr>
          <p:cNvPr id="563" name="Google Shape;563;p37"/>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64" name="Google Shape;564;p37"/>
          <p:cNvSpPr txBox="1"/>
          <p:nvPr/>
        </p:nvSpPr>
        <p:spPr>
          <a:xfrm>
            <a:off x="815963" y="58860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65" name="Google Shape;565;p37"/>
          <p:cNvSpPr txBox="1"/>
          <p:nvPr/>
        </p:nvSpPr>
        <p:spPr>
          <a:xfrm>
            <a:off x="760202" y="1155168"/>
            <a:ext cx="73152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latin typeface="Lato"/>
                <a:ea typeface="Lato"/>
                <a:cs typeface="Lato"/>
                <a:sym typeface="Lato"/>
              </a:rPr>
              <a:t>Type </a:t>
            </a:r>
            <a:r>
              <a:rPr lang="en-GB">
                <a:solidFill>
                  <a:srgbClr val="FF0000"/>
                </a:solidFill>
                <a:latin typeface="Lato"/>
                <a:ea typeface="Lato"/>
                <a:cs typeface="Lato"/>
                <a:sym typeface="Lato"/>
              </a:rPr>
              <a:t>2 diabetes</a:t>
            </a:r>
            <a:r>
              <a:rPr lang="en-GB">
                <a:latin typeface="Lato"/>
                <a:ea typeface="Lato"/>
                <a:cs typeface="Lato"/>
                <a:sym typeface="Lato"/>
              </a:rPr>
              <a:t> is present in up to </a:t>
            </a:r>
            <a:r>
              <a:rPr lang="en-GB">
                <a:solidFill>
                  <a:srgbClr val="FF0000"/>
                </a:solidFill>
                <a:latin typeface="Lato"/>
                <a:ea typeface="Lato"/>
                <a:cs typeface="Lato"/>
                <a:sym typeface="Lato"/>
              </a:rPr>
              <a:t>30%</a:t>
            </a:r>
            <a:r>
              <a:rPr lang="en-GB">
                <a:latin typeface="Lato"/>
                <a:ea typeface="Lato"/>
                <a:cs typeface="Lato"/>
                <a:sym typeface="Lato"/>
              </a:rPr>
              <a:t> of patients and </a:t>
            </a:r>
            <a:r>
              <a:rPr lang="en-GB">
                <a:solidFill>
                  <a:srgbClr val="FF0000"/>
                </a:solidFill>
                <a:latin typeface="Lato"/>
                <a:ea typeface="Lato"/>
                <a:cs typeface="Lato"/>
                <a:sym typeface="Lato"/>
              </a:rPr>
              <a:t>dyslipidaemia</a:t>
            </a:r>
            <a:r>
              <a:rPr lang="en-GB">
                <a:latin typeface="Lato"/>
                <a:ea typeface="Lato"/>
                <a:cs typeface="Lato"/>
                <a:sym typeface="Lato"/>
              </a:rPr>
              <a:t>, and low</a:t>
            </a:r>
            <a:endParaRPr>
              <a:latin typeface="Lato"/>
              <a:ea typeface="Lato"/>
              <a:cs typeface="Lato"/>
              <a:sym typeface="Lato"/>
            </a:endParaRPr>
          </a:p>
          <a:p>
            <a:pPr marL="457200" lvl="0" indent="0" algn="l" rtl="0">
              <a:spcBef>
                <a:spcPts val="0"/>
              </a:spcBef>
              <a:spcAft>
                <a:spcPts val="0"/>
              </a:spcAft>
              <a:buNone/>
            </a:pPr>
            <a:r>
              <a:rPr lang="en-GB">
                <a:solidFill>
                  <a:srgbClr val="FF0000"/>
                </a:solidFill>
                <a:latin typeface="Lato"/>
                <a:ea typeface="Lato"/>
                <a:cs typeface="Lato"/>
                <a:sym typeface="Lato"/>
              </a:rPr>
              <a:t>HDL, high LDL, and high triglycerides</a:t>
            </a:r>
            <a:r>
              <a:rPr lang="en-GB">
                <a:latin typeface="Lato"/>
                <a:ea typeface="Lato"/>
                <a:cs typeface="Lato"/>
                <a:sym typeface="Lato"/>
              </a:rPr>
              <a:t> were reported in </a:t>
            </a:r>
            <a:r>
              <a:rPr lang="en-GB">
                <a:solidFill>
                  <a:srgbClr val="980000"/>
                </a:solidFill>
                <a:latin typeface="Lato"/>
                <a:ea typeface="Lato"/>
                <a:cs typeface="Lato"/>
                <a:sym typeface="Lato"/>
              </a:rPr>
              <a:t>16–64%</a:t>
            </a:r>
            <a:r>
              <a:rPr lang="en-GB">
                <a:latin typeface="Lato"/>
                <a:ea typeface="Lato"/>
                <a:cs typeface="Lato"/>
                <a:sym typeface="Lato"/>
              </a:rPr>
              <a:t> of cases at</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diagnosis</a:t>
            </a:r>
            <a:endParaRPr>
              <a:latin typeface="Lato"/>
              <a:ea typeface="Lato"/>
              <a:cs typeface="Lato"/>
              <a:sym typeface="Lato"/>
            </a:endParaRPr>
          </a:p>
        </p:txBody>
      </p:sp>
      <p:sp>
        <p:nvSpPr>
          <p:cNvPr id="566" name="Google Shape;566;p37"/>
          <p:cNvSpPr txBox="1"/>
          <p:nvPr/>
        </p:nvSpPr>
        <p:spPr>
          <a:xfrm>
            <a:off x="680260" y="2298987"/>
            <a:ext cx="7315200" cy="1242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a:solidFill>
                  <a:srgbClr val="FF9900"/>
                </a:solidFill>
                <a:latin typeface="Lato"/>
                <a:ea typeface="Lato"/>
                <a:cs typeface="Lato"/>
                <a:sym typeface="Lato"/>
              </a:rPr>
              <a:t>Structural cardiovascular changes improve</a:t>
            </a:r>
            <a:r>
              <a:rPr lang="en-GB">
                <a:latin typeface="Lato"/>
                <a:ea typeface="Lato"/>
                <a:cs typeface="Lato"/>
                <a:sym typeface="Lato"/>
              </a:rPr>
              <a:t>, including left ventricular</a:t>
            </a:r>
            <a:endParaRPr>
              <a:latin typeface="Lato"/>
              <a:ea typeface="Lato"/>
              <a:cs typeface="Lato"/>
              <a:sym typeface="Lato"/>
            </a:endParaRPr>
          </a:p>
          <a:p>
            <a:pPr marL="457200" lvl="0" indent="0" algn="l" rtl="0">
              <a:spcBef>
                <a:spcPts val="0"/>
              </a:spcBef>
              <a:spcAft>
                <a:spcPts val="0"/>
              </a:spcAft>
              <a:buNone/>
            </a:pPr>
            <a:r>
              <a:rPr lang="en-GB">
                <a:solidFill>
                  <a:srgbClr val="00FF00"/>
                </a:solidFill>
                <a:latin typeface="Lato"/>
                <a:ea typeface="Lato"/>
                <a:cs typeface="Lato"/>
                <a:sym typeface="Lato"/>
              </a:rPr>
              <a:t>hypertrophy</a:t>
            </a:r>
            <a:r>
              <a:rPr lang="en-GB">
                <a:latin typeface="Lato"/>
                <a:ea typeface="Lato"/>
                <a:cs typeface="Lato"/>
                <a:sym typeface="Lato"/>
              </a:rPr>
              <a:t>, </a:t>
            </a:r>
            <a:r>
              <a:rPr lang="en-GB">
                <a:solidFill>
                  <a:srgbClr val="00FF00"/>
                </a:solidFill>
                <a:latin typeface="Lato"/>
                <a:ea typeface="Lato"/>
                <a:cs typeface="Lato"/>
                <a:sym typeface="Lato"/>
              </a:rPr>
              <a:t>concentric remodeling</a:t>
            </a:r>
            <a:r>
              <a:rPr lang="en-GB">
                <a:latin typeface="Lato"/>
                <a:ea typeface="Lato"/>
                <a:cs typeface="Lato"/>
                <a:sym typeface="Lato"/>
              </a:rPr>
              <a:t>, </a:t>
            </a:r>
            <a:r>
              <a:rPr lang="en-GB">
                <a:solidFill>
                  <a:srgbClr val="00FF00"/>
                </a:solidFill>
                <a:latin typeface="Lato"/>
                <a:ea typeface="Lato"/>
                <a:cs typeface="Lato"/>
                <a:sym typeface="Lato"/>
              </a:rPr>
              <a:t>dilated cardiomyopathy,</a:t>
            </a:r>
            <a:r>
              <a:rPr lang="en-GB">
                <a:latin typeface="Lato"/>
                <a:ea typeface="Lato"/>
                <a:cs typeface="Lato"/>
                <a:sym typeface="Lato"/>
              </a:rPr>
              <a:t> </a:t>
            </a:r>
            <a:r>
              <a:rPr lang="en-GB">
                <a:solidFill>
                  <a:srgbClr val="00FF00"/>
                </a:solidFill>
                <a:latin typeface="Lato"/>
                <a:ea typeface="Lato"/>
                <a:cs typeface="Lato"/>
                <a:sym typeface="Lato"/>
              </a:rPr>
              <a:t>increased intima</a:t>
            </a:r>
            <a:endParaRPr>
              <a:solidFill>
                <a:srgbClr val="00FF00"/>
              </a:solidFill>
              <a:latin typeface="Lato"/>
              <a:ea typeface="Lato"/>
              <a:cs typeface="Lato"/>
              <a:sym typeface="Lato"/>
            </a:endParaRPr>
          </a:p>
          <a:p>
            <a:pPr marL="457200" lvl="0" indent="0" algn="l" rtl="0">
              <a:spcBef>
                <a:spcPts val="0"/>
              </a:spcBef>
              <a:spcAft>
                <a:spcPts val="0"/>
              </a:spcAft>
              <a:buNone/>
            </a:pPr>
            <a:r>
              <a:rPr lang="en-GB">
                <a:solidFill>
                  <a:srgbClr val="00FF00"/>
                </a:solidFill>
                <a:latin typeface="Lato"/>
                <a:ea typeface="Lato"/>
                <a:cs typeface="Lato"/>
                <a:sym typeface="Lato"/>
              </a:rPr>
              <a:t>media thickness</a:t>
            </a:r>
            <a:r>
              <a:rPr lang="en-GB">
                <a:latin typeface="Lato"/>
                <a:ea typeface="Lato"/>
                <a:cs typeface="Lato"/>
                <a:sym typeface="Lato"/>
              </a:rPr>
              <a:t>, and increased formation of </a:t>
            </a:r>
            <a:r>
              <a:rPr lang="en-GB">
                <a:solidFill>
                  <a:srgbClr val="00FF00"/>
                </a:solidFill>
                <a:latin typeface="Lato"/>
                <a:ea typeface="Lato"/>
                <a:cs typeface="Lato"/>
                <a:sym typeface="Lato"/>
              </a:rPr>
              <a:t>atherosclerotic plaques,</a:t>
            </a:r>
            <a:r>
              <a:rPr lang="en-GB">
                <a:latin typeface="Lato"/>
                <a:ea typeface="Lato"/>
                <a:cs typeface="Lato"/>
                <a:sym typeface="Lato"/>
              </a:rPr>
              <a:t> as well as</a:t>
            </a:r>
            <a:endParaRPr>
              <a:latin typeface="Lato"/>
              <a:ea typeface="Lato"/>
              <a:cs typeface="Lato"/>
              <a:sym typeface="Lato"/>
            </a:endParaRPr>
          </a:p>
          <a:p>
            <a:pPr marL="457200" lvl="0" indent="0" algn="l" rtl="0">
              <a:spcBef>
                <a:spcPts val="0"/>
              </a:spcBef>
              <a:spcAft>
                <a:spcPts val="0"/>
              </a:spcAft>
              <a:buNone/>
            </a:pPr>
            <a:r>
              <a:rPr lang="en-GB">
                <a:latin typeface="Lato"/>
                <a:ea typeface="Lato"/>
                <a:cs typeface="Lato"/>
                <a:sym typeface="Lato"/>
              </a:rPr>
              <a:t>their </a:t>
            </a:r>
            <a:r>
              <a:rPr lang="en-GB">
                <a:solidFill>
                  <a:srgbClr val="FF00FF"/>
                </a:solidFill>
                <a:latin typeface="Lato"/>
                <a:ea typeface="Lato"/>
                <a:cs typeface="Lato"/>
                <a:sym typeface="Lato"/>
              </a:rPr>
              <a:t>clinical manifestations</a:t>
            </a:r>
            <a:r>
              <a:rPr lang="en-GB">
                <a:latin typeface="Lato"/>
                <a:ea typeface="Lato"/>
                <a:cs typeface="Lato"/>
                <a:sym typeface="Lato"/>
              </a:rPr>
              <a:t>, including </a:t>
            </a:r>
            <a:r>
              <a:rPr lang="en-GB">
                <a:solidFill>
                  <a:srgbClr val="FF0000"/>
                </a:solidFill>
                <a:latin typeface="Lato"/>
                <a:ea typeface="Lato"/>
                <a:cs typeface="Lato"/>
                <a:sym typeface="Lato"/>
              </a:rPr>
              <a:t>hypertension and heart failure</a:t>
            </a:r>
            <a:r>
              <a:rPr lang="en-GB">
                <a:latin typeface="Lato"/>
                <a:ea typeface="Lato"/>
                <a:cs typeface="Lato"/>
                <a:sym typeface="Lato"/>
              </a:rPr>
              <a:t>, but</a:t>
            </a:r>
            <a:endParaRPr>
              <a:latin typeface="Lato"/>
              <a:ea typeface="Lato"/>
              <a:cs typeface="Lato"/>
              <a:sym typeface="Lato"/>
            </a:endParaRPr>
          </a:p>
          <a:p>
            <a:pPr marL="457200" lvl="0" indent="0" algn="l" rtl="0">
              <a:spcBef>
                <a:spcPts val="0"/>
              </a:spcBef>
              <a:spcAft>
                <a:spcPts val="0"/>
              </a:spcAft>
              <a:buNone/>
            </a:pPr>
            <a:r>
              <a:rPr lang="en-GB">
                <a:solidFill>
                  <a:srgbClr val="FF00FF"/>
                </a:solidFill>
                <a:latin typeface="Lato"/>
                <a:ea typeface="Lato"/>
                <a:cs typeface="Lato"/>
                <a:sym typeface="Lato"/>
              </a:rPr>
              <a:t>might not fully resolve despite remission of hypercortisolism</a:t>
            </a:r>
            <a:r>
              <a:rPr lang="en-GB">
                <a:latin typeface="Lato"/>
                <a:ea typeface="Lato"/>
                <a:cs typeface="Lato"/>
                <a:sym typeface="Lato"/>
              </a:rPr>
              <a:t>.</a:t>
            </a:r>
            <a:endParaRPr>
              <a:latin typeface="Lato"/>
              <a:ea typeface="Lato"/>
              <a:cs typeface="Lato"/>
              <a:sym typeface="Lato"/>
            </a:endParaRPr>
          </a:p>
        </p:txBody>
      </p:sp>
      <p:sp>
        <p:nvSpPr>
          <p:cNvPr id="567" name="Google Shape;567;p37"/>
          <p:cNvSpPr txBox="1"/>
          <p:nvPr/>
        </p:nvSpPr>
        <p:spPr>
          <a:xfrm>
            <a:off x="815986" y="4222466"/>
            <a:ext cx="7315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666666"/>
                </a:solidFill>
                <a:latin typeface="Lato"/>
                <a:ea typeface="Lato"/>
                <a:cs typeface="Lato"/>
                <a:sym typeface="Lato"/>
              </a:rPr>
              <a:t>Stuijver DJ, van Zaane B, Feelders RA, Debeij J, Cannegieter SC, Hermus AR, van den Berg G, Pereira AM, de Herder WW, Wagenmakers MA, Kerstens MN, Zelissen PM, Fliers E, Schaper N, Drent ML, Dekkers OM, Gerdes VE. Incidence of venous thromboembolism in patients with Cushing's syndrome: a multicenter cohort study. J Clin Endocrinol Metab. 2011 Nov;96(11):3525-32. doi: 10.1210/jc.2011-1661. Epub 2011 Aug 31. PMID: 21880802.</a:t>
            </a:r>
            <a:endParaRPr sz="900">
              <a:solidFill>
                <a:srgbClr val="666666"/>
              </a:solidFill>
              <a:latin typeface="Lato"/>
              <a:ea typeface="Lato"/>
              <a:cs typeface="Lato"/>
              <a:sym typeface="La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txBox="1"/>
          <p:nvPr/>
        </p:nvSpPr>
        <p:spPr>
          <a:xfrm>
            <a:off x="660521" y="1340702"/>
            <a:ext cx="7315200" cy="297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rgbClr val="FF9900"/>
                </a:solidFill>
                <a:latin typeface="Lato"/>
                <a:ea typeface="Lato"/>
                <a:cs typeface="Lato"/>
                <a:sym typeface="Lato"/>
              </a:rPr>
              <a:t>Myocardial infarction</a:t>
            </a:r>
            <a:r>
              <a:rPr lang="en-GB" sz="1800" b="0" i="0" u="none" strike="noStrike" cap="none">
                <a:solidFill>
                  <a:schemeClr val="accent1"/>
                </a:solidFill>
                <a:latin typeface="Lato"/>
                <a:ea typeface="Lato"/>
                <a:cs typeface="Lato"/>
                <a:sym typeface="Lato"/>
              </a:rPr>
              <a:t>, </a:t>
            </a:r>
            <a:r>
              <a:rPr lang="en-GB" sz="1800" b="0" i="0" u="none" strike="noStrike" cap="none">
                <a:solidFill>
                  <a:schemeClr val="accent4"/>
                </a:solidFill>
                <a:latin typeface="Lato"/>
                <a:ea typeface="Lato"/>
                <a:cs typeface="Lato"/>
                <a:sym typeface="Lato"/>
              </a:rPr>
              <a:t>stroke</a:t>
            </a:r>
            <a:r>
              <a:rPr lang="en-GB" sz="1800" b="0" i="0" u="none" strike="noStrike" cap="none">
                <a:solidFill>
                  <a:schemeClr val="accent1"/>
                </a:solidFill>
                <a:latin typeface="Lato"/>
                <a:ea typeface="Lato"/>
                <a:cs typeface="Lato"/>
                <a:sym typeface="Lato"/>
              </a:rPr>
              <a:t> and other vascular </a:t>
            </a:r>
            <a:endParaRPr sz="1800" b="0" i="0" u="none" strike="noStrike" cap="none">
              <a:solidFill>
                <a:schemeClr val="accent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accent1"/>
                </a:solidFill>
                <a:latin typeface="Lato"/>
                <a:ea typeface="Lato"/>
                <a:cs typeface="Lato"/>
                <a:sym typeface="Lato"/>
              </a:rPr>
              <a:t>events are a </a:t>
            </a:r>
            <a:r>
              <a:rPr lang="en-GB" sz="1800" b="0" i="0" u="none" strike="noStrike" cap="none">
                <a:solidFill>
                  <a:schemeClr val="dk1"/>
                </a:solidFill>
                <a:latin typeface="Lato"/>
                <a:ea typeface="Lato"/>
                <a:cs typeface="Lato"/>
                <a:sym typeface="Lato"/>
              </a:rPr>
              <a:t>primary cause of increased standardised </a:t>
            </a:r>
            <a:endParaRPr sz="1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dk1"/>
                </a:solidFill>
                <a:latin typeface="Lato"/>
                <a:ea typeface="Lato"/>
                <a:cs typeface="Lato"/>
                <a:sym typeface="Lato"/>
              </a:rPr>
              <a:t>mortality ratio</a:t>
            </a:r>
            <a:r>
              <a:rPr lang="en-GB" sz="1800" b="0" i="0" u="none" strike="noStrike" cap="none">
                <a:solidFill>
                  <a:schemeClr val="accent1"/>
                </a:solidFill>
                <a:latin typeface="Lato"/>
                <a:ea typeface="Lato"/>
                <a:cs typeface="Lato"/>
                <a:sym typeface="Lato"/>
              </a:rPr>
              <a:t> (4·1–16·0) in patients with active or </a:t>
            </a:r>
            <a:endParaRPr sz="1800" b="0" i="0" u="none" strike="noStrike" cap="none">
              <a:solidFill>
                <a:schemeClr val="accent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accent1"/>
                </a:solidFill>
                <a:latin typeface="Lato"/>
                <a:ea typeface="Lato"/>
                <a:cs typeface="Lato"/>
                <a:sym typeface="Lato"/>
              </a:rPr>
              <a:t>persistent Cushing’s disease</a:t>
            </a:r>
            <a:r>
              <a:rPr lang="en-GB" sz="1800" b="0" i="0" u="none" strike="noStrike" cap="none">
                <a:solidFill>
                  <a:schemeClr val="dk2"/>
                </a:solidFill>
                <a:latin typeface="Lato"/>
                <a:ea typeface="Lato"/>
                <a:cs typeface="Lato"/>
                <a:sym typeface="Lato"/>
              </a:rPr>
              <a:t>. </a:t>
            </a:r>
            <a:r>
              <a:rPr lang="en-GB" sz="1800" b="0" i="0" u="none" strike="noStrike" cap="none">
                <a:solidFill>
                  <a:schemeClr val="accent3"/>
                </a:solidFill>
                <a:latin typeface="Lato"/>
                <a:ea typeface="Lato"/>
                <a:cs typeface="Lato"/>
                <a:sym typeface="Lato"/>
              </a:rPr>
              <a:t>Most studies</a:t>
            </a:r>
            <a:r>
              <a:rPr lang="en-GB" sz="1800" b="0" i="0" u="none" strike="noStrike" cap="none">
                <a:solidFill>
                  <a:schemeClr val="dk2"/>
                </a:solidFill>
                <a:latin typeface="Lato"/>
                <a:ea typeface="Lato"/>
                <a:cs typeface="Lato"/>
                <a:sym typeface="Lato"/>
              </a:rPr>
              <a:t> show these </a:t>
            </a:r>
            <a:endParaRPr sz="18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dk2"/>
                </a:solidFill>
                <a:latin typeface="Lato"/>
                <a:ea typeface="Lato"/>
                <a:cs typeface="Lato"/>
                <a:sym typeface="Lato"/>
              </a:rPr>
              <a:t>rates do </a:t>
            </a:r>
            <a:r>
              <a:rPr lang="en-GB" sz="1800" b="0" i="0" u="none" strike="noStrike" cap="none">
                <a:solidFill>
                  <a:schemeClr val="dk1"/>
                </a:solidFill>
                <a:latin typeface="Lato"/>
                <a:ea typeface="Lato"/>
                <a:cs typeface="Lato"/>
                <a:sym typeface="Lato"/>
              </a:rPr>
              <a:t>not entirely normalise</a:t>
            </a:r>
            <a:r>
              <a:rPr lang="en-GB" sz="1800" b="0" i="0" u="none" strike="noStrike" cap="none">
                <a:solidFill>
                  <a:schemeClr val="dk2"/>
                </a:solidFill>
                <a:latin typeface="Lato"/>
                <a:ea typeface="Lato"/>
                <a:cs typeface="Lato"/>
                <a:sym typeface="Lato"/>
              </a:rPr>
              <a:t>, </a:t>
            </a:r>
            <a:r>
              <a:rPr lang="en-GB" sz="1800" b="0" i="0" u="none" strike="noStrike" cap="none">
                <a:solidFill>
                  <a:schemeClr val="accent6"/>
                </a:solidFill>
                <a:latin typeface="Lato"/>
                <a:ea typeface="Lato"/>
                <a:cs typeface="Lato"/>
                <a:sym typeface="Lato"/>
              </a:rPr>
              <a:t>but are lowered</a:t>
            </a:r>
            <a:r>
              <a:rPr lang="en-GB" sz="1800" b="0" i="0" u="none" strike="noStrike" cap="none">
                <a:solidFill>
                  <a:schemeClr val="dk2"/>
                </a:solidFill>
                <a:latin typeface="Lato"/>
                <a:ea typeface="Lato"/>
                <a:cs typeface="Lato"/>
                <a:sym typeface="Lato"/>
              </a:rPr>
              <a:t> upon </a:t>
            </a:r>
            <a:endParaRPr sz="18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dk2"/>
                </a:solidFill>
                <a:latin typeface="Lato"/>
                <a:ea typeface="Lato"/>
                <a:cs typeface="Lato"/>
                <a:sym typeface="Lato"/>
              </a:rPr>
              <a:t>remission, </a:t>
            </a:r>
            <a:r>
              <a:rPr lang="en-GB" sz="1800" b="0" i="0" u="none" strike="noStrike" cap="none">
                <a:solidFill>
                  <a:schemeClr val="accent5"/>
                </a:solidFill>
                <a:latin typeface="Lato"/>
                <a:ea typeface="Lato"/>
                <a:cs typeface="Lato"/>
                <a:sym typeface="Lato"/>
              </a:rPr>
              <a:t>and in one study</a:t>
            </a:r>
            <a:r>
              <a:rPr lang="en-GB" sz="1800" b="0" i="0" u="none" strike="noStrike" cap="none">
                <a:solidFill>
                  <a:schemeClr val="dk2"/>
                </a:solidFill>
                <a:latin typeface="Lato"/>
                <a:ea typeface="Lato"/>
                <a:cs typeface="Lato"/>
                <a:sym typeface="Lato"/>
              </a:rPr>
              <a:t>, patients in remission </a:t>
            </a:r>
            <a:r>
              <a:rPr lang="en-GB" sz="1800" b="0" i="0" u="none" strike="noStrike" cap="none">
                <a:solidFill>
                  <a:schemeClr val="accent1"/>
                </a:solidFill>
                <a:latin typeface="Lato"/>
                <a:ea typeface="Lato"/>
                <a:cs typeface="Lato"/>
                <a:sym typeface="Lato"/>
              </a:rPr>
              <a:t>after a </a:t>
            </a:r>
            <a:endParaRPr sz="1800" b="0" i="0" u="none" strike="noStrike" cap="none">
              <a:solidFill>
                <a:schemeClr val="accent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accent1"/>
                </a:solidFill>
                <a:latin typeface="Lato"/>
                <a:ea typeface="Lato"/>
                <a:cs typeface="Lato"/>
                <a:sym typeface="Lato"/>
              </a:rPr>
              <a:t>single pituitary surgery</a:t>
            </a:r>
            <a:r>
              <a:rPr lang="en-GB" sz="1800" b="0" i="0" u="none" strike="noStrike" cap="none">
                <a:solidFill>
                  <a:schemeClr val="dk2"/>
                </a:solidFill>
                <a:latin typeface="Lato"/>
                <a:ea typeface="Lato"/>
                <a:cs typeface="Lato"/>
                <a:sym typeface="Lato"/>
              </a:rPr>
              <a:t> had a </a:t>
            </a:r>
            <a:r>
              <a:rPr lang="en-GB" sz="1800" b="0" i="0" u="none" strike="noStrike" cap="none">
                <a:solidFill>
                  <a:schemeClr val="dk1"/>
                </a:solidFill>
                <a:latin typeface="Lato"/>
                <a:ea typeface="Lato"/>
                <a:cs typeface="Lato"/>
                <a:sym typeface="Lato"/>
              </a:rPr>
              <a:t>normal</a:t>
            </a:r>
            <a:r>
              <a:rPr lang="en-GB" sz="1800" b="0" i="0" u="none" strike="noStrike" cap="none">
                <a:solidFill>
                  <a:schemeClr val="dk2"/>
                </a:solidFill>
                <a:latin typeface="Lato"/>
                <a:ea typeface="Lato"/>
                <a:cs typeface="Lato"/>
                <a:sym typeface="Lato"/>
              </a:rPr>
              <a:t> standardised </a:t>
            </a:r>
            <a:endParaRPr sz="18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dk2"/>
                </a:solidFill>
                <a:latin typeface="Lato"/>
                <a:ea typeface="Lato"/>
                <a:cs typeface="Lato"/>
                <a:sym typeface="Lato"/>
              </a:rPr>
              <a:t>mortlity </a:t>
            </a:r>
            <a:r>
              <a:rPr lang="en-GB" sz="1800" b="0" i="0" u="none" strike="noStrike" cap="none">
                <a:solidFill>
                  <a:schemeClr val="accent6"/>
                </a:solidFill>
                <a:latin typeface="Lato"/>
                <a:ea typeface="Lato"/>
                <a:cs typeface="Lato"/>
                <a:sym typeface="Lato"/>
              </a:rPr>
              <a:t>ratio at 10 years</a:t>
            </a:r>
            <a:r>
              <a:rPr lang="en-GB" sz="1800" b="0" i="0" u="none" strike="noStrike" cap="none">
                <a:solidFill>
                  <a:schemeClr val="dk2"/>
                </a:solidFill>
                <a:latin typeface="Lato"/>
                <a:ea typeface="Lato"/>
                <a:cs typeface="Lato"/>
                <a:sym typeface="Lato"/>
              </a:rPr>
              <a:t>. </a:t>
            </a:r>
            <a:r>
              <a:rPr lang="en-GB" sz="1800" b="0" i="0" u="none" strike="noStrike" cap="none">
                <a:solidFill>
                  <a:schemeClr val="dk1"/>
                </a:solidFill>
                <a:latin typeface="Lato"/>
                <a:ea typeface="Lato"/>
                <a:cs typeface="Lato"/>
                <a:sym typeface="Lato"/>
              </a:rPr>
              <a:t>Screening and risk assessment</a:t>
            </a:r>
            <a:r>
              <a:rPr lang="en-GB" sz="1800" b="0" i="0" u="none" strike="noStrike" cap="none">
                <a:solidFill>
                  <a:schemeClr val="dk2"/>
                </a:solidFill>
                <a:latin typeface="Lato"/>
                <a:ea typeface="Lato"/>
                <a:cs typeface="Lato"/>
                <a:sym typeface="Lato"/>
              </a:rPr>
              <a:t> </a:t>
            </a:r>
            <a:endParaRPr sz="18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dk2"/>
                </a:solidFill>
                <a:latin typeface="Lato"/>
                <a:ea typeface="Lato"/>
                <a:cs typeface="Lato"/>
                <a:sym typeface="Lato"/>
              </a:rPr>
              <a:t>for cardiovascular risk factors before and after surgery is </a:t>
            </a:r>
            <a:endParaRPr sz="18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800" b="0" i="0" u="none" strike="noStrike" cap="none">
                <a:solidFill>
                  <a:schemeClr val="dk2"/>
                </a:solidFill>
                <a:latin typeface="Lato"/>
                <a:ea typeface="Lato"/>
                <a:cs typeface="Lato"/>
                <a:sym typeface="Lato"/>
              </a:rPr>
              <a:t>therefore essential.</a:t>
            </a:r>
            <a:endParaRPr sz="1800" b="0" i="0" u="none" strike="noStrike" cap="none">
              <a:solidFill>
                <a:srgbClr val="000000"/>
              </a:solidFill>
              <a:latin typeface="Lato"/>
              <a:ea typeface="Lato"/>
              <a:cs typeface="Lato"/>
              <a:sym typeface="Lato"/>
            </a:endParaRPr>
          </a:p>
        </p:txBody>
      </p:sp>
      <p:sp>
        <p:nvSpPr>
          <p:cNvPr id="573" name="Google Shape;573;p38"/>
          <p:cNvSpPr txBox="1"/>
          <p:nvPr/>
        </p:nvSpPr>
        <p:spPr>
          <a:xfrm>
            <a:off x="323483" y="330111"/>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000000"/>
              </a:buClr>
              <a:buSzPts val="3000"/>
              <a:buFont typeface="Lato"/>
              <a:buChar char="●"/>
            </a:pPr>
            <a:r>
              <a:rPr lang="en-GB" sz="2600" b="1" i="1" u="none" strike="noStrike" cap="none">
                <a:solidFill>
                  <a:srgbClr val="FF9900"/>
                </a:solidFill>
                <a:latin typeface="Lato"/>
                <a:ea typeface="Lato"/>
                <a:cs typeface="Lato"/>
                <a:sym typeface="Lato"/>
              </a:rPr>
              <a:t>Cardiovascular disease</a:t>
            </a:r>
            <a:endParaRPr sz="3000" b="0" i="0" u="none" strike="noStrike" cap="none">
              <a:solidFill>
                <a:srgbClr val="000000"/>
              </a:solidFill>
              <a:latin typeface="Lato"/>
              <a:ea typeface="Lato"/>
              <a:cs typeface="Lato"/>
              <a:sym typeface="Lato"/>
            </a:endParaRPr>
          </a:p>
        </p:txBody>
      </p:sp>
      <p:sp>
        <p:nvSpPr>
          <p:cNvPr id="574" name="Google Shape;574;p38"/>
          <p:cNvSpPr txBox="1"/>
          <p:nvPr/>
        </p:nvSpPr>
        <p:spPr>
          <a:xfrm>
            <a:off x="207025" y="4388760"/>
            <a:ext cx="7315200" cy="43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999999"/>
                </a:solidFill>
                <a:latin typeface="Lato"/>
                <a:ea typeface="Lato"/>
                <a:cs typeface="Lato"/>
                <a:sym typeface="Lato"/>
              </a:rPr>
              <a:t>Dekkers OM, Horváth-Puhó E, Jørgensen JO, Cannegieter SC, Ehrenstein V, Vandenbroucke JP, Pereira AM, Sørensen HT. Multisystem morbidity and mortality in Cushing's syndrome: a cohort study. J Clin Endocrinol Metab. 2013 Jun;98(6):2277-84. doi: 10.1210/jc.2012-3582. Epub 2013 Mar 26. PMID: 23533241.</a:t>
            </a:r>
            <a:endParaRPr sz="800">
              <a:solidFill>
                <a:srgbClr val="999999"/>
              </a:solidFill>
              <a:latin typeface="Lato"/>
              <a:ea typeface="Lato"/>
              <a:cs typeface="Lato"/>
              <a:sym typeface="La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9"/>
          <p:cNvSpPr txBox="1"/>
          <p:nvPr/>
        </p:nvSpPr>
        <p:spPr>
          <a:xfrm>
            <a:off x="130044" y="158882"/>
            <a:ext cx="7315200" cy="588600"/>
          </a:xfrm>
          <a:prstGeom prst="rect">
            <a:avLst/>
          </a:prstGeom>
          <a:noFill/>
          <a:ln>
            <a:noFill/>
          </a:ln>
        </p:spPr>
        <p:txBody>
          <a:bodyPr spcFirstLastPara="1" wrap="square" lIns="91425" tIns="91425" rIns="91425" bIns="91425" anchor="t" anchorCtr="0">
            <a:spAutoFit/>
          </a:bodyPr>
          <a:lstStyle/>
          <a:p>
            <a:pPr marL="457200" marR="0" lvl="0" indent="-393700" algn="l" rtl="0">
              <a:lnSpc>
                <a:spcPct val="100000"/>
              </a:lnSpc>
              <a:spcBef>
                <a:spcPts val="0"/>
              </a:spcBef>
              <a:spcAft>
                <a:spcPts val="0"/>
              </a:spcAft>
              <a:buClr>
                <a:srgbClr val="FF9900"/>
              </a:buClr>
              <a:buSzPts val="2600"/>
              <a:buFont typeface="Lato"/>
              <a:buChar char="●"/>
            </a:pPr>
            <a:r>
              <a:rPr lang="en-GB" sz="2600" b="1" i="1" u="none" strike="noStrike" cap="none">
                <a:solidFill>
                  <a:srgbClr val="FF9900"/>
                </a:solidFill>
                <a:latin typeface="Lato"/>
                <a:ea typeface="Lato"/>
                <a:cs typeface="Lato"/>
                <a:sym typeface="Lato"/>
              </a:rPr>
              <a:t>Cardiovascular disease</a:t>
            </a:r>
            <a:endParaRPr sz="2600" b="1" i="1" u="none" strike="noStrike" cap="none">
              <a:solidFill>
                <a:srgbClr val="FF9900"/>
              </a:solidFill>
              <a:latin typeface="Lato"/>
              <a:ea typeface="Lato"/>
              <a:cs typeface="Lato"/>
              <a:sym typeface="Lato"/>
            </a:endParaRPr>
          </a:p>
        </p:txBody>
      </p:sp>
      <p:sp>
        <p:nvSpPr>
          <p:cNvPr id="580" name="Google Shape;580;p39"/>
          <p:cNvSpPr txBox="1"/>
          <p:nvPr/>
        </p:nvSpPr>
        <p:spPr>
          <a:xfrm>
            <a:off x="429980" y="924748"/>
            <a:ext cx="7989900" cy="10215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 </a:t>
            </a:r>
            <a:r>
              <a:rPr lang="en-GB" sz="1800" b="0" i="0" u="none" strike="noStrike" cap="none">
                <a:solidFill>
                  <a:srgbClr val="FF9900"/>
                </a:solidFill>
                <a:latin typeface="Lato"/>
                <a:ea typeface="Lato"/>
                <a:cs typeface="Lato"/>
                <a:sym typeface="Lato"/>
              </a:rPr>
              <a:t>Evaluate, monitor, and treat a</a:t>
            </a:r>
            <a:r>
              <a:rPr lang="en-GB" sz="1800" b="0" i="0" u="none" strike="noStrike" cap="none">
                <a:solidFill>
                  <a:srgbClr val="000000"/>
                </a:solidFill>
                <a:latin typeface="Lato"/>
                <a:ea typeface="Lato"/>
                <a:cs typeface="Lato"/>
                <a:sym typeface="Lato"/>
              </a:rPr>
              <a:t>ccording to current guidelines </a:t>
            </a:r>
            <a:endParaRPr sz="18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for patients at </a:t>
            </a:r>
            <a:r>
              <a:rPr lang="en-GB" sz="1800" b="0" i="0" u="none" strike="noStrike" cap="none">
                <a:solidFill>
                  <a:srgbClr val="FF0000"/>
                </a:solidFill>
                <a:latin typeface="Lato"/>
                <a:ea typeface="Lato"/>
                <a:cs typeface="Lato"/>
                <a:sym typeface="Lato"/>
              </a:rPr>
              <a:t>high risk of cardiovascular disease</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(high quality</a:t>
            </a:r>
            <a:r>
              <a:rPr lang="en-GB" sz="1800" b="0" i="0" u="none" strike="noStrike" cap="none">
                <a:solidFill>
                  <a:srgbClr val="FF0000"/>
                </a:solidFill>
                <a:latin typeface="Lato"/>
                <a:ea typeface="Lato"/>
                <a:cs typeface="Lato"/>
                <a:sym typeface="Lato"/>
              </a:rPr>
              <a:t>, strong</a:t>
            </a:r>
            <a:r>
              <a:rPr lang="en-GB" sz="1800" b="0" i="0" u="none" strike="noStrike" cap="none">
                <a:solidFill>
                  <a:srgbClr val="000000"/>
                </a:solidFill>
                <a:latin typeface="Lato"/>
                <a:ea typeface="Lato"/>
                <a:cs typeface="Lato"/>
                <a:sym typeface="Lato"/>
              </a:rPr>
              <a:t> recommendation)</a:t>
            </a:r>
            <a:endParaRPr sz="1800" b="0" i="0" u="none" strike="noStrike" cap="none">
              <a:solidFill>
                <a:srgbClr val="000000"/>
              </a:solidFill>
              <a:latin typeface="Lato"/>
              <a:ea typeface="Lato"/>
              <a:cs typeface="Lato"/>
              <a:sym typeface="Lato"/>
            </a:endParaRPr>
          </a:p>
        </p:txBody>
      </p:sp>
      <p:sp>
        <p:nvSpPr>
          <p:cNvPr id="581" name="Google Shape;581;p39"/>
          <p:cNvSpPr txBox="1"/>
          <p:nvPr/>
        </p:nvSpPr>
        <p:spPr>
          <a:xfrm>
            <a:off x="829041" y="2257759"/>
            <a:ext cx="7315200" cy="194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 </a:t>
            </a:r>
            <a:r>
              <a:rPr lang="en-GB" sz="1800" b="0" i="0" u="none" strike="noStrike" cap="none">
                <a:solidFill>
                  <a:srgbClr val="FF9900"/>
                </a:solidFill>
                <a:latin typeface="Lato"/>
                <a:ea typeface="Lato"/>
                <a:cs typeface="Lato"/>
                <a:sym typeface="Lato"/>
              </a:rPr>
              <a:t>Management</a:t>
            </a:r>
            <a:r>
              <a:rPr lang="en-GB" sz="1800" b="0" i="0" u="none" strike="noStrike" cap="none">
                <a:solidFill>
                  <a:srgbClr val="000000"/>
                </a:solidFill>
                <a:latin typeface="Lato"/>
                <a:ea typeface="Lato"/>
                <a:cs typeface="Lato"/>
                <a:sym typeface="Lato"/>
              </a:rPr>
              <a:t> approach should be </a:t>
            </a:r>
            <a:r>
              <a:rPr lang="en-GB" sz="1800" b="0" i="0" u="none" strike="noStrike" cap="none">
                <a:solidFill>
                  <a:srgbClr val="FF9900"/>
                </a:solidFill>
                <a:latin typeface="Lato"/>
                <a:ea typeface="Lato"/>
                <a:cs typeface="Lato"/>
                <a:sym typeface="Lato"/>
              </a:rPr>
              <a:t>individualised</a:t>
            </a:r>
            <a:r>
              <a:rPr lang="en-GB" sz="1800" b="0" i="0" u="none" strike="noStrike" cap="none">
                <a:solidFill>
                  <a:srgbClr val="000000"/>
                </a:solidFill>
                <a:latin typeface="Lato"/>
                <a:ea typeface="Lato"/>
                <a:cs typeface="Lato"/>
                <a:sym typeface="Lato"/>
              </a:rPr>
              <a:t> (high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quality, </a:t>
            </a:r>
            <a:r>
              <a:rPr lang="en-GB" sz="1800" b="0" i="0" u="none" strike="noStrike" cap="none">
                <a:solidFill>
                  <a:srgbClr val="FF0000"/>
                </a:solidFill>
                <a:latin typeface="Lato"/>
                <a:ea typeface="Lato"/>
                <a:cs typeface="Lato"/>
                <a:sym typeface="Lato"/>
              </a:rPr>
              <a:t>strong</a:t>
            </a:r>
            <a:r>
              <a:rPr lang="en-GB" sz="1800" b="0" i="0" u="none" strike="noStrike" cap="none">
                <a:solidFill>
                  <a:srgbClr val="000000"/>
                </a:solidFill>
                <a:latin typeface="Lato"/>
                <a:ea typeface="Lato"/>
                <a:cs typeface="Lato"/>
                <a:sym typeface="Lato"/>
              </a:rPr>
              <a:t> recommendation) on the basis of the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complications present (eg, hypertension or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hyperlipidaemia) and care should be </a:t>
            </a:r>
            <a:r>
              <a:rPr lang="en-GB" sz="1800" b="0" i="0" u="none" strike="noStrike" cap="none">
                <a:solidFill>
                  <a:srgbClr val="9900FF"/>
                </a:solidFill>
                <a:latin typeface="Lato"/>
                <a:ea typeface="Lato"/>
                <a:cs typeface="Lato"/>
                <a:sym typeface="Lato"/>
              </a:rPr>
              <a:t>coordinated with</a:t>
            </a:r>
            <a:r>
              <a:rPr lang="en-GB" sz="1800" b="0" i="0" u="none" strike="noStrike" cap="none">
                <a:solidFill>
                  <a:srgbClr val="000000"/>
                </a:solidFill>
                <a:latin typeface="Lato"/>
                <a:ea typeface="Lato"/>
                <a:cs typeface="Lato"/>
                <a:sym typeface="Lato"/>
              </a:rPr>
              <a:t>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FF"/>
                </a:solidFill>
                <a:latin typeface="Lato"/>
                <a:ea typeface="Lato"/>
                <a:cs typeface="Lato"/>
                <a:sym typeface="Lato"/>
              </a:rPr>
              <a:t>primary care and cardiology physicians</a:t>
            </a:r>
            <a:r>
              <a:rPr lang="en-GB" sz="1800" b="0" i="0" u="none" strike="noStrike" cap="none">
                <a:solidFill>
                  <a:srgbClr val="000000"/>
                </a:solidFill>
                <a:latin typeface="Lato"/>
                <a:ea typeface="Lato"/>
                <a:cs typeface="Lato"/>
                <a:sym typeface="Lato"/>
              </a:rPr>
              <a:t> as needed (very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FF"/>
                </a:solidFill>
                <a:latin typeface="Lato"/>
                <a:ea typeface="Lato"/>
                <a:cs typeface="Lato"/>
                <a:sym typeface="Lato"/>
              </a:rPr>
              <a:t>low</a:t>
            </a:r>
            <a:r>
              <a:rPr lang="en-GB" sz="1800" b="0" i="0" u="none" strike="noStrike" cap="none">
                <a:solidFill>
                  <a:srgbClr val="000000"/>
                </a:solidFill>
                <a:latin typeface="Lato"/>
                <a:ea typeface="Lato"/>
                <a:cs typeface="Lato"/>
                <a:sym typeface="Lato"/>
              </a:rPr>
              <a:t> quality, </a:t>
            </a:r>
            <a:r>
              <a:rPr lang="en-GB" sz="1800" b="0" i="0" u="none" strike="noStrike" cap="none">
                <a:solidFill>
                  <a:srgbClr val="FF00FF"/>
                </a:solidFill>
                <a:latin typeface="Lato"/>
                <a:ea typeface="Lato"/>
                <a:cs typeface="Lato"/>
                <a:sym typeface="Lato"/>
              </a:rPr>
              <a:t>discretionary</a:t>
            </a:r>
            <a:r>
              <a:rPr lang="en-GB" sz="1800" b="0" i="0" u="none" strike="noStrike" cap="none">
                <a:solidFill>
                  <a:srgbClr val="000000"/>
                </a:solidFill>
                <a:latin typeface="Lato"/>
                <a:ea typeface="Lato"/>
                <a:cs typeface="Lato"/>
                <a:sym typeface="Lato"/>
              </a:rPr>
              <a:t> recommendation</a:t>
            </a:r>
            <a:r>
              <a:rPr lang="en-GB" sz="2400" b="0" i="0" u="none" strike="noStrike" cap="none">
                <a:solidFill>
                  <a:srgbClr val="000000"/>
                </a:solidFill>
                <a:latin typeface="Lato"/>
                <a:ea typeface="Lato"/>
                <a:cs typeface="Lato"/>
                <a:sym typeface="Lato"/>
              </a:rPr>
              <a:t>)</a:t>
            </a:r>
            <a:endParaRPr sz="2400" b="0" i="0" u="none" strike="noStrike" cap="none">
              <a:solidFill>
                <a:srgbClr val="000000"/>
              </a:solidFill>
              <a:latin typeface="Lato"/>
              <a:ea typeface="Lato"/>
              <a:cs typeface="Lato"/>
              <a:sym typeface="La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0"/>
          <p:cNvSpPr txBox="1"/>
          <p:nvPr/>
        </p:nvSpPr>
        <p:spPr>
          <a:xfrm>
            <a:off x="535675" y="529936"/>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87" name="Google Shape;587;p40"/>
          <p:cNvSpPr txBox="1"/>
          <p:nvPr/>
        </p:nvSpPr>
        <p:spPr>
          <a:xfrm>
            <a:off x="496825" y="2047366"/>
            <a:ext cx="73929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88" name="Google Shape;588;p40"/>
          <p:cNvSpPr txBox="1"/>
          <p:nvPr/>
        </p:nvSpPr>
        <p:spPr>
          <a:xfrm>
            <a:off x="377764" y="279730"/>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Bone disease</a:t>
            </a:r>
            <a:endParaRPr sz="3000" b="1" i="0" u="none" strike="noStrike" cap="none">
              <a:solidFill>
                <a:srgbClr val="FF9900"/>
              </a:solidFill>
              <a:latin typeface="Lato"/>
              <a:ea typeface="Lato"/>
              <a:cs typeface="Lato"/>
              <a:sym typeface="Lato"/>
            </a:endParaRPr>
          </a:p>
        </p:txBody>
      </p:sp>
      <p:sp>
        <p:nvSpPr>
          <p:cNvPr id="589" name="Google Shape;589;p40"/>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590" name="Google Shape;590;p40"/>
          <p:cNvSpPr txBox="1"/>
          <p:nvPr/>
        </p:nvSpPr>
        <p:spPr>
          <a:xfrm>
            <a:off x="1079075" y="1311250"/>
            <a:ext cx="74631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0000"/>
                </a:solidFill>
                <a:latin typeface="Lato"/>
                <a:ea typeface="Lato"/>
                <a:cs typeface="Lato"/>
                <a:sym typeface="Lato"/>
              </a:rPr>
              <a:t>Vertebral fractures occur</a:t>
            </a:r>
            <a:r>
              <a:rPr lang="en-GB">
                <a:latin typeface="Lato"/>
                <a:ea typeface="Lato"/>
                <a:cs typeface="Lato"/>
                <a:sym typeface="Lato"/>
              </a:rPr>
              <a:t> in </a:t>
            </a:r>
            <a:r>
              <a:rPr lang="en-GB">
                <a:solidFill>
                  <a:srgbClr val="FF0000"/>
                </a:solidFill>
                <a:latin typeface="Lato"/>
                <a:ea typeface="Lato"/>
                <a:cs typeface="Lato"/>
                <a:sym typeface="Lato"/>
              </a:rPr>
              <a:t>30–50</a:t>
            </a:r>
            <a:r>
              <a:rPr lang="en-GB">
                <a:latin typeface="Lato"/>
                <a:ea typeface="Lato"/>
                <a:cs typeface="Lato"/>
                <a:sym typeface="Lato"/>
              </a:rPr>
              <a:t>% of patients, largely</a:t>
            </a:r>
            <a:endParaRPr>
              <a:latin typeface="Lato"/>
              <a:ea typeface="Lato"/>
              <a:cs typeface="Lato"/>
              <a:sym typeface="Lato"/>
            </a:endParaRPr>
          </a:p>
          <a:p>
            <a:pPr marL="0" lvl="0" indent="0" algn="l" rtl="0">
              <a:spcBef>
                <a:spcPts val="0"/>
              </a:spcBef>
              <a:spcAft>
                <a:spcPts val="0"/>
              </a:spcAft>
              <a:buNone/>
            </a:pPr>
            <a:r>
              <a:rPr lang="en-GB">
                <a:solidFill>
                  <a:srgbClr val="FF00FF"/>
                </a:solidFill>
                <a:latin typeface="Lato"/>
                <a:ea typeface="Lato"/>
                <a:cs typeface="Lato"/>
                <a:sym typeface="Lato"/>
              </a:rPr>
              <a:t>correlating</a:t>
            </a:r>
            <a:r>
              <a:rPr lang="en-GB">
                <a:latin typeface="Lato"/>
                <a:ea typeface="Lato"/>
                <a:cs typeface="Lato"/>
                <a:sym typeface="Lato"/>
              </a:rPr>
              <a:t> with </a:t>
            </a:r>
            <a:r>
              <a:rPr lang="en-GB">
                <a:solidFill>
                  <a:srgbClr val="FF9900"/>
                </a:solidFill>
                <a:latin typeface="Lato"/>
                <a:ea typeface="Lato"/>
                <a:cs typeface="Lato"/>
                <a:sym typeface="Lato"/>
              </a:rPr>
              <a:t>hypercortisolism severity</a:t>
            </a:r>
            <a:endParaRPr>
              <a:solidFill>
                <a:srgbClr val="FF9900"/>
              </a:solidFill>
              <a:latin typeface="Lato"/>
              <a:ea typeface="Lato"/>
              <a:cs typeface="Lato"/>
              <a:sym typeface="Lato"/>
            </a:endParaRPr>
          </a:p>
        </p:txBody>
      </p:sp>
      <p:sp>
        <p:nvSpPr>
          <p:cNvPr id="591" name="Google Shape;591;p40"/>
          <p:cNvSpPr txBox="1"/>
          <p:nvPr/>
        </p:nvSpPr>
        <p:spPr>
          <a:xfrm>
            <a:off x="1079066" y="2571705"/>
            <a:ext cx="73152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00FF"/>
                </a:solidFill>
                <a:latin typeface="Lato"/>
                <a:ea typeface="Lato"/>
                <a:cs typeface="Lato"/>
                <a:sym typeface="Lato"/>
              </a:rPr>
              <a:t>Dual Xray absorptiometry</a:t>
            </a:r>
            <a:r>
              <a:rPr lang="en-GB">
                <a:latin typeface="Lato"/>
                <a:ea typeface="Lato"/>
                <a:cs typeface="Lato"/>
                <a:sym typeface="Lato"/>
              </a:rPr>
              <a:t> of the </a:t>
            </a:r>
            <a:r>
              <a:rPr lang="en-GB">
                <a:solidFill>
                  <a:srgbClr val="FF00FF"/>
                </a:solidFill>
                <a:latin typeface="Lato"/>
                <a:ea typeface="Lato"/>
                <a:cs typeface="Lato"/>
                <a:sym typeface="Lato"/>
              </a:rPr>
              <a:t>lumbar spine</a:t>
            </a:r>
            <a:r>
              <a:rPr lang="en-GB">
                <a:latin typeface="Lato"/>
                <a:ea typeface="Lato"/>
                <a:cs typeface="Lato"/>
                <a:sym typeface="Lato"/>
              </a:rPr>
              <a:t> might show</a:t>
            </a:r>
            <a:endParaRPr>
              <a:latin typeface="Lato"/>
              <a:ea typeface="Lato"/>
              <a:cs typeface="Lato"/>
              <a:sym typeface="Lato"/>
            </a:endParaRPr>
          </a:p>
          <a:p>
            <a:pPr marL="0" lvl="0" indent="0" algn="l" rtl="0">
              <a:spcBef>
                <a:spcPts val="0"/>
              </a:spcBef>
              <a:spcAft>
                <a:spcPts val="0"/>
              </a:spcAft>
              <a:buNone/>
            </a:pPr>
            <a:r>
              <a:rPr lang="en-GB">
                <a:solidFill>
                  <a:srgbClr val="9900FF"/>
                </a:solidFill>
                <a:latin typeface="Lato"/>
                <a:ea typeface="Lato"/>
                <a:cs typeface="Lato"/>
                <a:sym typeface="Lato"/>
              </a:rPr>
              <a:t>low bone mineral density</a:t>
            </a:r>
            <a:r>
              <a:rPr lang="en-GB">
                <a:latin typeface="Lato"/>
                <a:ea typeface="Lato"/>
                <a:cs typeface="Lato"/>
                <a:sym typeface="Lato"/>
              </a:rPr>
              <a:t> (BMD), </a:t>
            </a:r>
            <a:r>
              <a:rPr lang="en-GB">
                <a:solidFill>
                  <a:srgbClr val="FF9900"/>
                </a:solidFill>
                <a:latin typeface="Lato"/>
                <a:ea typeface="Lato"/>
                <a:cs typeface="Lato"/>
                <a:sym typeface="Lato"/>
              </a:rPr>
              <a:t>but fractures</a:t>
            </a:r>
            <a:r>
              <a:rPr lang="en-GB">
                <a:latin typeface="Lato"/>
                <a:ea typeface="Lato"/>
                <a:cs typeface="Lato"/>
                <a:sym typeface="Lato"/>
              </a:rPr>
              <a:t> can occur</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even in patients </a:t>
            </a:r>
            <a:r>
              <a:rPr lang="en-GB">
                <a:solidFill>
                  <a:srgbClr val="FF0000"/>
                </a:solidFill>
                <a:latin typeface="Lato"/>
                <a:ea typeface="Lato"/>
                <a:cs typeface="Lato"/>
                <a:sym typeface="Lato"/>
              </a:rPr>
              <a:t>with BMD in the normal or osteopenic</a:t>
            </a:r>
            <a:endParaRPr>
              <a:solidFill>
                <a:srgbClr val="FF0000"/>
              </a:solidFill>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range</a:t>
            </a:r>
            <a:endParaRPr>
              <a:latin typeface="Lato"/>
              <a:ea typeface="Lato"/>
              <a:cs typeface="Lato"/>
              <a:sym typeface="Lato"/>
            </a:endParaRPr>
          </a:p>
        </p:txBody>
      </p:sp>
      <p:sp>
        <p:nvSpPr>
          <p:cNvPr id="592" name="Google Shape;592;p40"/>
          <p:cNvSpPr txBox="1"/>
          <p:nvPr/>
        </p:nvSpPr>
        <p:spPr>
          <a:xfrm>
            <a:off x="835197" y="4086398"/>
            <a:ext cx="73152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solidFill>
                  <a:srgbClr val="999999"/>
                </a:solidFill>
                <a:latin typeface="Lato"/>
                <a:ea typeface="Lato"/>
                <a:cs typeface="Lato"/>
                <a:sym typeface="Lato"/>
              </a:rPr>
              <a:t>Feldt-Rasmussen U, Abs R, Bengtsson BA, Bennmarker H, Bramnert M, Hernberg-Ståhl E, Monson JP, Westberg B, Wilton P, Wüster C; KIMS International Study Board of KIMS Study Group. Growth hormone deficiency and replacement in hypopituitary patients previously treated for acromegaly or Cushing's disease. Eur J Endocrinol. 2002 Jan;146(1):67-74. doi: 10.1530/eje.0.1460067</a:t>
            </a:r>
            <a:r>
              <a:rPr lang="en-GB">
                <a:solidFill>
                  <a:srgbClr val="999999"/>
                </a:solidFill>
                <a:latin typeface="Lato"/>
                <a:ea typeface="Lato"/>
                <a:cs typeface="Lato"/>
                <a:sym typeface="Lato"/>
              </a:rPr>
              <a:t>. </a:t>
            </a:r>
            <a:endParaRPr>
              <a:solidFill>
                <a:srgbClr val="999999"/>
              </a:solidFill>
              <a:latin typeface="Lato"/>
              <a:ea typeface="Lato"/>
              <a:cs typeface="Lato"/>
              <a:sym typeface="La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1"/>
          <p:cNvSpPr txBox="1"/>
          <p:nvPr/>
        </p:nvSpPr>
        <p:spPr>
          <a:xfrm>
            <a:off x="914411" y="1495646"/>
            <a:ext cx="7315200" cy="272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Although BMD increases are reported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after hypercortisolism resolution, some patients show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persistently high fracture risk</a:t>
            </a:r>
            <a:r>
              <a:rPr lang="en-GB" sz="1400" b="0" i="0" u="none" strike="noStrike" cap="none">
                <a:solidFill>
                  <a:schemeClr val="dk2"/>
                </a:solidFill>
                <a:latin typeface="Lato"/>
                <a:ea typeface="Lato"/>
                <a:cs typeface="Lato"/>
                <a:sym typeface="Lato"/>
              </a:rPr>
              <a:t>, </a:t>
            </a:r>
            <a:r>
              <a:rPr lang="en-GB" sz="1400" b="0" i="0" u="none" strike="noStrike" cap="none">
                <a:solidFill>
                  <a:schemeClr val="dk1"/>
                </a:solidFill>
                <a:latin typeface="Lato"/>
                <a:ea typeface="Lato"/>
                <a:cs typeface="Lato"/>
                <a:sym typeface="Lato"/>
              </a:rPr>
              <a:t>with men at higher risk </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than women</a:t>
            </a:r>
            <a:r>
              <a:rPr lang="en-GB" sz="1400" b="0" i="0" u="none" strike="noStrike" cap="none">
                <a:solidFill>
                  <a:schemeClr val="dk2"/>
                </a:solidFill>
                <a:latin typeface="Lato"/>
                <a:ea typeface="Lato"/>
                <a:cs typeface="Lato"/>
                <a:sym typeface="Lato"/>
              </a:rPr>
              <a:t>. Conventional osteoporosis treatments, such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as bisphosphonates, as well as supportive treatment with </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vitamin D and calcium, can induce a more rapid improvement</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in BMD than cortisol normalisation alone</a:t>
            </a:r>
            <a:r>
              <a:rPr lang="en-GB" sz="1400" b="0" i="0" u="none" strike="noStrike" cap="none">
                <a:solidFill>
                  <a:schemeClr val="dk2"/>
                </a:solidFill>
                <a:latin typeface="Lato"/>
                <a:ea typeface="Lato"/>
                <a:cs typeface="Lato"/>
                <a:sym typeface="Lato"/>
              </a:rPr>
              <a:t>, and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could be useful in patients with persistent </a:t>
            </a:r>
            <a:r>
              <a:rPr lang="en-GB" sz="1400" b="0" i="0" u="none" strike="noStrike" cap="none">
                <a:solidFill>
                  <a:schemeClr val="accent6"/>
                </a:solidFill>
                <a:latin typeface="Lato"/>
                <a:ea typeface="Lato"/>
                <a:cs typeface="Lato"/>
                <a:sym typeface="Lato"/>
              </a:rPr>
              <a:t>postsurgical</a:t>
            </a:r>
            <a:r>
              <a:rPr lang="en-GB" sz="1400" b="0" i="0" u="none" strike="noStrike" cap="none">
                <a:solidFill>
                  <a:schemeClr val="dk2"/>
                </a:solidFill>
                <a:latin typeface="Lato"/>
                <a:ea typeface="Lato"/>
                <a:cs typeface="Lato"/>
                <a:sym typeface="Lato"/>
              </a:rPr>
              <a:t>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hypercortisolism to prevent further bone loss.Data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accent4"/>
                </a:solidFill>
                <a:latin typeface="Lato"/>
                <a:ea typeface="Lato"/>
                <a:cs typeface="Lato"/>
                <a:sym typeface="Lato"/>
              </a:rPr>
              <a:t>about the role of specific bone treatments for patients with </a:t>
            </a:r>
            <a:endParaRPr sz="1400" b="0" i="0" u="none" strike="noStrike" cap="none">
              <a:solidFill>
                <a:schemeClr val="accent4"/>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accent4"/>
                </a:solidFill>
                <a:latin typeface="Lato"/>
                <a:ea typeface="Lato"/>
                <a:cs typeface="Lato"/>
                <a:sym typeface="Lato"/>
              </a:rPr>
              <a:t>osteopenia who are in remission after Cushing’s disease </a:t>
            </a:r>
            <a:endParaRPr sz="1400" b="0" i="0" u="none" strike="noStrike" cap="none">
              <a:solidFill>
                <a:schemeClr val="accent4"/>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accent4"/>
                </a:solidFill>
                <a:latin typeface="Lato"/>
                <a:ea typeface="Lato"/>
                <a:cs typeface="Lato"/>
                <a:sym typeface="Lato"/>
              </a:rPr>
              <a:t>treatment are scarce.</a:t>
            </a:r>
            <a:endParaRPr sz="1400" b="0" i="0" u="none" strike="noStrike" cap="none">
              <a:solidFill>
                <a:schemeClr val="accent4"/>
              </a:solidFill>
              <a:latin typeface="Lato"/>
              <a:ea typeface="Lato"/>
              <a:cs typeface="Lato"/>
              <a:sym typeface="Lato"/>
            </a:endParaRPr>
          </a:p>
        </p:txBody>
      </p:sp>
      <p:sp>
        <p:nvSpPr>
          <p:cNvPr id="598" name="Google Shape;598;p41"/>
          <p:cNvSpPr txBox="1"/>
          <p:nvPr/>
        </p:nvSpPr>
        <p:spPr>
          <a:xfrm>
            <a:off x="334833" y="426334"/>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Bone  disease </a:t>
            </a:r>
            <a:endParaRPr sz="3000" b="1" i="0" u="none" strike="noStrike" cap="none">
              <a:solidFill>
                <a:srgbClr val="FF9900"/>
              </a:solidFill>
              <a:latin typeface="Lato"/>
              <a:ea typeface="Lato"/>
              <a:cs typeface="Lato"/>
              <a:sym typeface="La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chemeClr val="dk1"/>
                </a:solidFill>
              </a:rPr>
              <a:t>Recommendations</a:t>
            </a:r>
            <a:r>
              <a:rPr lang="en-GB"/>
              <a:t> </a:t>
            </a:r>
            <a:endParaRPr>
              <a:solidFill>
                <a:schemeClr val="dk1"/>
              </a:solidFill>
            </a:endParaRPr>
          </a:p>
        </p:txBody>
      </p:sp>
      <p:sp>
        <p:nvSpPr>
          <p:cNvPr id="604" name="Google Shape;604;p42"/>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GB" sz="1500"/>
              <a:t>• </a:t>
            </a:r>
            <a:r>
              <a:rPr lang="en-GB" sz="1500">
                <a:solidFill>
                  <a:schemeClr val="dk1"/>
                </a:solidFill>
              </a:rPr>
              <a:t>Risk assessment</a:t>
            </a:r>
            <a:r>
              <a:rPr lang="en-GB" sz="1500"/>
              <a:t> for bone loss and fracture recommended in</a:t>
            </a:r>
            <a:endParaRPr sz="1500"/>
          </a:p>
          <a:p>
            <a:pPr marL="0" lvl="0" indent="0" algn="l" rtl="0">
              <a:lnSpc>
                <a:spcPct val="115000"/>
              </a:lnSpc>
              <a:spcBef>
                <a:spcPts val="0"/>
              </a:spcBef>
              <a:spcAft>
                <a:spcPts val="0"/>
              </a:spcAft>
              <a:buSzPts val="1800"/>
              <a:buNone/>
            </a:pPr>
            <a:r>
              <a:rPr lang="en-GB" sz="1500">
                <a:solidFill>
                  <a:schemeClr val="dk1"/>
                </a:solidFill>
              </a:rPr>
              <a:t>all patients</a:t>
            </a:r>
            <a:r>
              <a:rPr lang="en-GB" sz="1500"/>
              <a:t> (high quality</a:t>
            </a:r>
            <a:r>
              <a:rPr lang="en-GB" sz="1500">
                <a:solidFill>
                  <a:schemeClr val="dk1"/>
                </a:solidFill>
              </a:rPr>
              <a:t>, strong</a:t>
            </a:r>
            <a:r>
              <a:rPr lang="en-GB" sz="1500"/>
              <a:t> recommendation)</a:t>
            </a:r>
            <a:endParaRPr sz="1500"/>
          </a:p>
        </p:txBody>
      </p:sp>
      <p:sp>
        <p:nvSpPr>
          <p:cNvPr id="605" name="Google Shape;605;p42"/>
          <p:cNvSpPr txBox="1"/>
          <p:nvPr/>
        </p:nvSpPr>
        <p:spPr>
          <a:xfrm>
            <a:off x="917090" y="2148056"/>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06" name="Google Shape;606;p42"/>
          <p:cNvSpPr txBox="1"/>
          <p:nvPr/>
        </p:nvSpPr>
        <p:spPr>
          <a:xfrm>
            <a:off x="2234991" y="2416656"/>
            <a:ext cx="6909000" cy="2301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 Given the risk for fracture even in patients without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osteoporosis, standard </a:t>
            </a:r>
            <a:r>
              <a:rPr lang="en-GB" sz="1400" b="0" i="0" u="none" strike="noStrike" cap="none">
                <a:solidFill>
                  <a:srgbClr val="FF0000"/>
                </a:solidFill>
                <a:highlight>
                  <a:srgbClr val="FFFF00"/>
                </a:highlight>
                <a:latin typeface="Lato"/>
                <a:ea typeface="Lato"/>
                <a:cs typeface="Lato"/>
                <a:sym typeface="Lato"/>
              </a:rPr>
              <a:t>dual X-ray</a:t>
            </a:r>
            <a:r>
              <a:rPr lang="en-GB" sz="1400" b="0" i="0" u="none" strike="noStrike" cap="none">
                <a:solidFill>
                  <a:srgbClr val="FF0000"/>
                </a:solidFill>
                <a:latin typeface="Lato"/>
                <a:ea typeface="Lato"/>
                <a:cs typeface="Lato"/>
                <a:sym typeface="Lato"/>
              </a:rPr>
              <a:t> absorptiometry </a:t>
            </a:r>
            <a:r>
              <a:rPr lang="en-GB" sz="1400" b="0" i="0" u="none" strike="noStrike" cap="none">
                <a:solidFill>
                  <a:srgbClr val="FF0000"/>
                </a:solidFill>
                <a:highlight>
                  <a:srgbClr val="FFFF00"/>
                </a:highlight>
                <a:latin typeface="Lato"/>
                <a:ea typeface="Lato"/>
                <a:cs typeface="Lato"/>
                <a:sym typeface="Lato"/>
              </a:rPr>
              <a:t>alone</a:t>
            </a:r>
            <a:r>
              <a:rPr lang="en-GB" sz="1400" b="0" i="0" u="none" strike="noStrike" cap="none">
                <a:solidFill>
                  <a:srgbClr val="FF0000"/>
                </a:solidFill>
                <a:latin typeface="Lato"/>
                <a:ea typeface="Lato"/>
                <a:cs typeface="Lato"/>
                <a:sym typeface="Lato"/>
              </a:rPr>
              <a:t>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may </a:t>
            </a:r>
            <a:r>
              <a:rPr lang="en-GB" sz="1400" b="0" i="0" u="none" strike="noStrike" cap="none">
                <a:solidFill>
                  <a:srgbClr val="FF0000"/>
                </a:solidFill>
                <a:highlight>
                  <a:srgbClr val="FFFF00"/>
                </a:highlight>
                <a:latin typeface="Lato"/>
                <a:ea typeface="Lato"/>
                <a:cs typeface="Lato"/>
                <a:sym typeface="Lato"/>
              </a:rPr>
              <a:t>not</a:t>
            </a:r>
            <a:r>
              <a:rPr lang="en-GB" sz="1400" b="0" i="0" u="none" strike="noStrike" cap="none">
                <a:solidFill>
                  <a:srgbClr val="FF0000"/>
                </a:solidFill>
                <a:latin typeface="Lato"/>
                <a:ea typeface="Lato"/>
                <a:cs typeface="Lato"/>
                <a:sym typeface="Lato"/>
              </a:rPr>
              <a:t> be sufficiently informative</a:t>
            </a:r>
            <a:r>
              <a:rPr lang="en-GB" sz="1400" b="0" i="0" u="none" strike="noStrike" cap="none">
                <a:solidFill>
                  <a:srgbClr val="000000"/>
                </a:solidFill>
                <a:latin typeface="Lato"/>
                <a:ea typeface="Lato"/>
                <a:cs typeface="Lato"/>
                <a:sym typeface="Lato"/>
              </a:rPr>
              <a:t>; bone quality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a:t>
            </a:r>
            <a:r>
              <a:rPr lang="en-GB" sz="1400" b="0" i="0" u="none" strike="noStrike" cap="none">
                <a:solidFill>
                  <a:srgbClr val="FF0000"/>
                </a:solidFill>
                <a:highlight>
                  <a:srgbClr val="00FF00"/>
                </a:highlight>
                <a:latin typeface="Lato"/>
                <a:ea typeface="Lato"/>
                <a:cs typeface="Lato"/>
                <a:sym typeface="Lato"/>
              </a:rPr>
              <a:t>microscanner or trabecular bone score</a:t>
            </a:r>
            <a:r>
              <a:rPr lang="en-GB" sz="1400" b="0" i="0" u="none" strike="noStrike" cap="none">
                <a:solidFill>
                  <a:srgbClr val="FF9900"/>
                </a:solidFill>
                <a:latin typeface="Lato"/>
                <a:ea typeface="Lato"/>
                <a:cs typeface="Lato"/>
                <a:sym typeface="Lato"/>
              </a:rPr>
              <a:t>) or </a:t>
            </a:r>
            <a:r>
              <a:rPr lang="en-GB" sz="1400" b="0" i="0" u="none" strike="noStrike" cap="none">
                <a:solidFill>
                  <a:srgbClr val="9900FF"/>
                </a:solidFill>
                <a:highlight>
                  <a:srgbClr val="00FF00"/>
                </a:highlight>
                <a:latin typeface="Lato"/>
                <a:ea typeface="Lato"/>
                <a:cs typeface="Lato"/>
                <a:sym typeface="Lato"/>
              </a:rPr>
              <a:t>morphometric</a:t>
            </a:r>
            <a:r>
              <a:rPr lang="en-GB" sz="1400" b="0" i="0" u="none" strike="noStrike" cap="none">
                <a:solidFill>
                  <a:srgbClr val="FF9900"/>
                </a:solidFill>
                <a:latin typeface="Lato"/>
                <a:ea typeface="Lato"/>
                <a:cs typeface="Lato"/>
                <a:sym typeface="Lato"/>
              </a:rPr>
              <a:t>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highlight>
                  <a:srgbClr val="FFFF00"/>
                </a:highlight>
                <a:latin typeface="Lato"/>
                <a:ea typeface="Lato"/>
                <a:cs typeface="Lato"/>
                <a:sym typeface="Lato"/>
              </a:rPr>
              <a:t>vertebral assessment</a:t>
            </a:r>
            <a:r>
              <a:rPr lang="en-GB" sz="1400" b="0" i="0" u="none" strike="noStrike" cap="none">
                <a:solidFill>
                  <a:srgbClr val="FF9900"/>
                </a:solidFill>
                <a:latin typeface="Lato"/>
                <a:ea typeface="Lato"/>
                <a:cs typeface="Lato"/>
                <a:sym typeface="Lato"/>
              </a:rPr>
              <a:t> is recommended where available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(high quality, </a:t>
            </a:r>
            <a:r>
              <a:rPr lang="en-GB" sz="1400" b="0" i="0" u="none" strike="noStrike" cap="none">
                <a:solidFill>
                  <a:srgbClr val="980000"/>
                </a:solidFill>
                <a:highlight>
                  <a:srgbClr val="FFFF00"/>
                </a:highlight>
                <a:latin typeface="Lato"/>
                <a:ea typeface="Lato"/>
                <a:cs typeface="Lato"/>
                <a:sym typeface="Lato"/>
              </a:rPr>
              <a:t>strong</a:t>
            </a:r>
            <a:r>
              <a:rPr lang="en-GB" sz="1400" b="0" i="0" u="none" strike="noStrike" cap="none">
                <a:solidFill>
                  <a:srgbClr val="FF9900"/>
                </a:solidFill>
                <a:latin typeface="Lato"/>
                <a:ea typeface="Lato"/>
                <a:cs typeface="Lato"/>
                <a:sym typeface="Lato"/>
              </a:rPr>
              <a:t> recommendation)</a:t>
            </a:r>
            <a:r>
              <a:rPr lang="en-GB" sz="1400" b="0" i="0" u="none" strike="noStrike" cap="none">
                <a:solidFill>
                  <a:srgbClr val="000000"/>
                </a:solidFill>
                <a:latin typeface="Lato"/>
                <a:ea typeface="Lato"/>
                <a:cs typeface="Lato"/>
                <a:sym typeface="Lato"/>
              </a:rPr>
              <a:t> and can be useful in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detecting </a:t>
            </a:r>
            <a:r>
              <a:rPr lang="en-GB" sz="1400" b="0" i="0" u="none" strike="noStrike" cap="none">
                <a:solidFill>
                  <a:srgbClr val="FF00FF"/>
                </a:solidFill>
                <a:latin typeface="Lato"/>
                <a:ea typeface="Lato"/>
                <a:cs typeface="Lato"/>
                <a:sym typeface="Lato"/>
              </a:rPr>
              <a:t>subclinical</a:t>
            </a:r>
            <a:r>
              <a:rPr lang="en-GB" sz="1400" b="0" i="0" u="none" strike="noStrike" cap="none">
                <a:solidFill>
                  <a:srgbClr val="000000"/>
                </a:solidFill>
                <a:latin typeface="Lato"/>
                <a:ea typeface="Lato"/>
                <a:cs typeface="Lato"/>
                <a:sym typeface="Lato"/>
              </a:rPr>
              <a:t> fractures (high quality, </a:t>
            </a:r>
            <a:r>
              <a:rPr lang="en-GB" sz="1400" b="0" i="0" u="none" strike="noStrike" cap="none">
                <a:solidFill>
                  <a:srgbClr val="000000"/>
                </a:solidFill>
                <a:highlight>
                  <a:srgbClr val="FF0000"/>
                </a:highlight>
                <a:latin typeface="Lato"/>
                <a:ea typeface="Lato"/>
                <a:cs typeface="Lato"/>
                <a:sym typeface="Lato"/>
              </a:rPr>
              <a:t>strong</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recommendation), but might not be practical for all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patients. </a:t>
            </a:r>
            <a:r>
              <a:rPr lang="en-GB" sz="1400" b="0" i="0" u="sng" strike="noStrike" cap="none">
                <a:solidFill>
                  <a:srgbClr val="00FFFF"/>
                </a:solidFill>
                <a:highlight>
                  <a:srgbClr val="FF0000"/>
                </a:highlight>
                <a:latin typeface="Lato"/>
                <a:ea typeface="Lato"/>
                <a:cs typeface="Lato"/>
                <a:sym typeface="Lato"/>
              </a:rPr>
              <a:t>The FRAX tool to assess fracture risk is not </a:t>
            </a:r>
            <a:endParaRPr sz="1400" b="0" i="0" u="sng" strike="noStrike" cap="none">
              <a:solidFill>
                <a:srgbClr val="00FFFF"/>
              </a:solidFill>
              <a:highlight>
                <a:srgbClr val="FF0000"/>
              </a:highlight>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rgbClr val="00FFFF"/>
                </a:solidFill>
                <a:highlight>
                  <a:srgbClr val="FF0000"/>
                </a:highlight>
                <a:latin typeface="Lato"/>
                <a:ea typeface="Lato"/>
                <a:cs typeface="Lato"/>
                <a:sym typeface="Lato"/>
              </a:rPr>
              <a:t>validated for Cushing’s disease</a:t>
            </a:r>
            <a:endParaRPr sz="1400" b="0" i="0" u="sng" strike="noStrike" cap="none">
              <a:solidFill>
                <a:srgbClr val="00FFFF"/>
              </a:solidFill>
              <a:highlight>
                <a:srgbClr val="FF0000"/>
              </a:highlight>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a:solidFill>
                  <a:schemeClr val="dk1"/>
                </a:solidFill>
              </a:rPr>
              <a:t> Recommendations </a:t>
            </a:r>
            <a:endParaRPr>
              <a:solidFill>
                <a:schemeClr val="dk1"/>
              </a:solidFill>
            </a:endParaRPr>
          </a:p>
        </p:txBody>
      </p:sp>
      <p:sp>
        <p:nvSpPr>
          <p:cNvPr id="612" name="Google Shape;612;p43"/>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GB" sz="1400">
                <a:solidFill>
                  <a:schemeClr val="dk1"/>
                </a:solidFill>
              </a:rPr>
              <a:t>Monitor and follow-up as for all adult</a:t>
            </a:r>
            <a:r>
              <a:rPr lang="en-GB" sz="1400"/>
              <a:t> high-risk populations </a:t>
            </a:r>
            <a:endParaRPr sz="1400"/>
          </a:p>
          <a:p>
            <a:pPr marL="0" lvl="0" indent="0" algn="l" rtl="0">
              <a:lnSpc>
                <a:spcPct val="115000"/>
              </a:lnSpc>
              <a:spcBef>
                <a:spcPts val="0"/>
              </a:spcBef>
              <a:spcAft>
                <a:spcPts val="0"/>
              </a:spcAft>
              <a:buSzPts val="1800"/>
              <a:buNone/>
            </a:pPr>
            <a:r>
              <a:rPr lang="en-GB" sz="1400"/>
              <a:t>(high quality, </a:t>
            </a:r>
            <a:r>
              <a:rPr lang="en-GB" sz="1400">
                <a:highlight>
                  <a:srgbClr val="FF0000"/>
                </a:highlight>
              </a:rPr>
              <a:t>strong</a:t>
            </a:r>
            <a:r>
              <a:rPr lang="en-GB" sz="1400"/>
              <a:t> recommendation)</a:t>
            </a:r>
            <a:endParaRPr sz="1400"/>
          </a:p>
        </p:txBody>
      </p:sp>
      <p:sp>
        <p:nvSpPr>
          <p:cNvPr id="613" name="Google Shape;613;p43"/>
          <p:cNvSpPr txBox="1"/>
          <p:nvPr/>
        </p:nvSpPr>
        <p:spPr>
          <a:xfrm>
            <a:off x="2400250" y="3130175"/>
            <a:ext cx="6055800" cy="1242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FFFF00"/>
                </a:highlight>
                <a:latin typeface="Lato"/>
                <a:ea typeface="Lato"/>
                <a:cs typeface="Lato"/>
                <a:sym typeface="Lato"/>
              </a:rPr>
              <a:t>• Consider conventional </a:t>
            </a:r>
            <a:r>
              <a:rPr lang="en-GB" sz="1400" b="0" i="0" u="none" strike="noStrike" cap="none">
                <a:solidFill>
                  <a:srgbClr val="00FF00"/>
                </a:solidFill>
                <a:highlight>
                  <a:srgbClr val="FFFF00"/>
                </a:highlight>
                <a:latin typeface="Lato"/>
                <a:ea typeface="Lato"/>
                <a:cs typeface="Lato"/>
                <a:sym typeface="Lato"/>
              </a:rPr>
              <a:t>osteoporosis</a:t>
            </a:r>
            <a:r>
              <a:rPr lang="en-GB" sz="1400" b="0" i="0" u="none" strike="noStrike" cap="none">
                <a:solidFill>
                  <a:srgbClr val="000000"/>
                </a:solidFill>
                <a:highlight>
                  <a:srgbClr val="FFFF00"/>
                </a:highlight>
                <a:latin typeface="Lato"/>
                <a:ea typeface="Lato"/>
                <a:cs typeface="Lato"/>
                <a:sym typeface="Lato"/>
              </a:rPr>
              <a:t> treatments </a:t>
            </a:r>
            <a:endParaRPr sz="1400" b="0" i="0" u="none" strike="noStrike" cap="none">
              <a:solidFill>
                <a:srgbClr val="000000"/>
              </a:solidFill>
              <a:highlight>
                <a:srgbClr val="FFFF00"/>
              </a:highlight>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FFFF00"/>
                </a:highlight>
                <a:latin typeface="Lato"/>
                <a:ea typeface="Lato"/>
                <a:cs typeface="Lato"/>
                <a:sym typeface="Lato"/>
              </a:rPr>
              <a:t>(eg, </a:t>
            </a:r>
            <a:r>
              <a:rPr lang="en-GB" sz="1400" b="0" i="0" u="none" strike="noStrike" cap="none">
                <a:solidFill>
                  <a:srgbClr val="00FF00"/>
                </a:solidFill>
                <a:highlight>
                  <a:srgbClr val="FFFF00"/>
                </a:highlight>
                <a:latin typeface="Lato"/>
                <a:ea typeface="Lato"/>
                <a:cs typeface="Lato"/>
                <a:sym typeface="Lato"/>
              </a:rPr>
              <a:t>bisphosphonates</a:t>
            </a:r>
            <a:r>
              <a:rPr lang="en-GB" sz="1400" b="0" i="0" u="none" strike="noStrike" cap="none">
                <a:solidFill>
                  <a:srgbClr val="000000"/>
                </a:solidFill>
                <a:highlight>
                  <a:srgbClr val="FFFF00"/>
                </a:highlight>
                <a:latin typeface="Lato"/>
                <a:ea typeface="Lato"/>
                <a:cs typeface="Lato"/>
                <a:sym typeface="Lato"/>
              </a:rPr>
              <a:t>) for patients with </a:t>
            </a:r>
            <a:r>
              <a:rPr lang="en-GB" sz="1400" b="0" i="0" u="none" strike="noStrike" cap="none">
                <a:solidFill>
                  <a:srgbClr val="FF0000"/>
                </a:solidFill>
                <a:highlight>
                  <a:srgbClr val="FFFF00"/>
                </a:highlight>
                <a:latin typeface="Lato"/>
                <a:ea typeface="Lato"/>
                <a:cs typeface="Lato"/>
                <a:sym typeface="Lato"/>
              </a:rPr>
              <a:t>persistent Cushing’s </a:t>
            </a:r>
            <a:endParaRPr sz="1400" b="0" i="0" u="none" strike="noStrike" cap="none">
              <a:solidFill>
                <a:srgbClr val="FF0000"/>
              </a:solidFill>
              <a:highlight>
                <a:srgbClr val="FFFF00"/>
              </a:highlight>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FFFF00"/>
                </a:highlight>
                <a:latin typeface="Lato"/>
                <a:ea typeface="Lato"/>
                <a:cs typeface="Lato"/>
                <a:sym typeface="Lato"/>
              </a:rPr>
              <a:t>disease, even if bone mineral </a:t>
            </a:r>
            <a:r>
              <a:rPr lang="en-GB" sz="1400" b="0" i="0" u="none" strike="noStrike" cap="none">
                <a:solidFill>
                  <a:srgbClr val="FF0000"/>
                </a:solidFill>
                <a:highlight>
                  <a:srgbClr val="FFFF00"/>
                </a:highlight>
                <a:latin typeface="Lato"/>
                <a:ea typeface="Lato"/>
                <a:cs typeface="Lato"/>
                <a:sym typeface="Lato"/>
              </a:rPr>
              <a:t>density is normal</a:t>
            </a:r>
            <a:r>
              <a:rPr lang="en-GB" sz="1400" b="0" i="0" u="none" strike="noStrike" cap="none">
                <a:solidFill>
                  <a:srgbClr val="000000"/>
                </a:solidFill>
                <a:highlight>
                  <a:srgbClr val="FFFF00"/>
                </a:highlight>
                <a:latin typeface="Lato"/>
                <a:ea typeface="Lato"/>
                <a:cs typeface="Lato"/>
                <a:sym typeface="Lato"/>
              </a:rPr>
              <a:t>, because of </a:t>
            </a:r>
            <a:endParaRPr sz="1400" b="0" i="0" u="none" strike="noStrike" cap="none">
              <a:solidFill>
                <a:srgbClr val="000000"/>
              </a:solidFill>
              <a:highlight>
                <a:srgbClr val="FFFF00"/>
              </a:highlight>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FFFF00"/>
                </a:highlight>
                <a:latin typeface="Lato"/>
                <a:ea typeface="Lato"/>
                <a:cs typeface="Lato"/>
                <a:sym typeface="Lato"/>
              </a:rPr>
              <a:t>increased fracture risk due to cortisol excess (high quality, </a:t>
            </a:r>
            <a:endParaRPr sz="1400" b="0" i="0" u="none" strike="noStrike" cap="none">
              <a:solidFill>
                <a:srgbClr val="000000"/>
              </a:solidFill>
              <a:highlight>
                <a:srgbClr val="FFFF00"/>
              </a:highlight>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FF0000"/>
                </a:highlight>
                <a:latin typeface="Lato"/>
                <a:ea typeface="Lato"/>
                <a:cs typeface="Lato"/>
                <a:sym typeface="Lato"/>
              </a:rPr>
              <a:t>strong</a:t>
            </a:r>
            <a:r>
              <a:rPr lang="en-GB" sz="1400" b="0" i="0" u="none" strike="noStrike" cap="none">
                <a:solidFill>
                  <a:srgbClr val="000000"/>
                </a:solidFill>
                <a:highlight>
                  <a:srgbClr val="FFFF00"/>
                </a:highlight>
                <a:latin typeface="Lato"/>
                <a:ea typeface="Lato"/>
                <a:cs typeface="Lato"/>
                <a:sym typeface="Lato"/>
              </a:rPr>
              <a:t> recommendation)</a:t>
            </a:r>
            <a:endParaRPr sz="1400" b="0" i="0" u="none" strike="noStrike" cap="none">
              <a:solidFill>
                <a:srgbClr val="000000"/>
              </a:solidFill>
              <a:highlight>
                <a:srgbClr val="FFFF00"/>
              </a:highlight>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4"/>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rmAutofit fontScale="90000"/>
          </a:bodyPr>
          <a:lstStyle/>
          <a:p>
            <a:pPr marL="457200" lvl="0" indent="-400050" algn="l" rtl="0">
              <a:lnSpc>
                <a:spcPct val="100000"/>
              </a:lnSpc>
              <a:spcBef>
                <a:spcPts val="0"/>
              </a:spcBef>
              <a:spcAft>
                <a:spcPts val="0"/>
              </a:spcAft>
              <a:buClr>
                <a:schemeClr val="dk1"/>
              </a:buClr>
              <a:buSzPct val="100000"/>
              <a:buChar char="●"/>
            </a:pPr>
            <a:r>
              <a:rPr lang="en-GB">
                <a:solidFill>
                  <a:schemeClr val="dk1"/>
                </a:solidFill>
              </a:rPr>
              <a:t>Growth hormone deficiency</a:t>
            </a:r>
            <a:endParaRPr>
              <a:solidFill>
                <a:schemeClr val="dk1"/>
              </a:solidFill>
            </a:endParaRPr>
          </a:p>
        </p:txBody>
      </p:sp>
      <p:sp>
        <p:nvSpPr>
          <p:cNvPr id="619" name="Google Shape;619;p44"/>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20" name="Google Shape;620;p44"/>
          <p:cNvSpPr txBox="1"/>
          <p:nvPr/>
        </p:nvSpPr>
        <p:spPr>
          <a:xfrm>
            <a:off x="906011" y="1719679"/>
            <a:ext cx="7315200" cy="208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Glucocorticoids, both endogenous and exogenous, inhibit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growth hormone secretion, thereby decreasing IGF-I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production by the liver in patients with Cushing’s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syndrome. Although growth hormone production can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be fully restored in most patients after successful therapy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and recovery of the HPA axis, even years after remission,</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persistence of growth hormone deficiency</a:t>
            </a:r>
            <a:r>
              <a:rPr lang="en-GB" sz="1400" b="0" i="0" u="none" strike="noStrike" cap="none">
                <a:solidFill>
                  <a:srgbClr val="000000"/>
                </a:solidFill>
                <a:latin typeface="Lato"/>
                <a:ea typeface="Lato"/>
                <a:cs typeface="Lato"/>
                <a:sym typeface="Lato"/>
              </a:rPr>
              <a:t> can potentially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worsen hypercortisolism complications such as bone loss,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myopathy, and memory deficits</a:t>
            </a:r>
            <a:endParaRPr sz="1400" b="0" i="0" u="none" strike="noStrike" cap="none">
              <a:solidFill>
                <a:srgbClr val="FF0000"/>
              </a:solidFill>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5"/>
          <p:cNvSpPr txBox="1"/>
          <p:nvPr/>
        </p:nvSpPr>
        <p:spPr>
          <a:xfrm>
            <a:off x="508533" y="1246452"/>
            <a:ext cx="7315200" cy="2769959"/>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Using the insulin </a:t>
            </a:r>
            <a:r>
              <a:rPr lang="en-GB" sz="1400" b="0" i="0" u="none" strike="noStrike" cap="none" dirty="0" smtClean="0">
                <a:solidFill>
                  <a:srgbClr val="FF9900"/>
                </a:solidFill>
                <a:latin typeface="Lato"/>
                <a:ea typeface="Lato"/>
                <a:cs typeface="Lato"/>
                <a:sym typeface="Lato"/>
              </a:rPr>
              <a:t>tolerance </a:t>
            </a:r>
            <a:r>
              <a:rPr lang="en-GB" sz="1400" b="0" i="0" u="none" strike="noStrike" cap="none" dirty="0">
                <a:solidFill>
                  <a:srgbClr val="FF9900"/>
                </a:solidFill>
                <a:latin typeface="Lato"/>
                <a:ea typeface="Lato"/>
                <a:cs typeface="Lato"/>
                <a:sym typeface="Lato"/>
              </a:rPr>
              <a:t>or glucagon stimulation test</a:t>
            </a:r>
            <a:r>
              <a:rPr lang="en-GB" sz="1400" b="0" i="0" u="none" strike="noStrike" cap="none" dirty="0">
                <a:solidFill>
                  <a:srgbClr val="000000"/>
                </a:solidFill>
                <a:latin typeface="Lato"/>
                <a:ea typeface="Lato"/>
                <a:cs typeface="Lato"/>
                <a:sym typeface="Lato"/>
              </a:rPr>
              <a:t>, prevalence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growth hormone deficiency in adults varies with timing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the diagnosis, ranging from </a:t>
            </a:r>
            <a:r>
              <a:rPr lang="en-GB" sz="1400" b="0" i="0" u="none" strike="noStrike" cap="none" dirty="0">
                <a:solidFill>
                  <a:srgbClr val="FF9900"/>
                </a:solidFill>
                <a:latin typeface="Lato"/>
                <a:ea typeface="Lato"/>
                <a:cs typeface="Lato"/>
                <a:sym typeface="Lato"/>
              </a:rPr>
              <a:t>50–60%</a:t>
            </a:r>
            <a:r>
              <a:rPr lang="en-GB" sz="1400" b="0" i="0" u="none" strike="noStrike" cap="none" dirty="0">
                <a:solidFill>
                  <a:srgbClr val="000000"/>
                </a:solidFill>
                <a:latin typeface="Lato"/>
                <a:ea typeface="Lato"/>
                <a:cs typeface="Lato"/>
                <a:sym typeface="Lato"/>
              </a:rPr>
              <a:t> when testing was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done </a:t>
            </a:r>
            <a:r>
              <a:rPr lang="en-GB" sz="1400" b="0" i="0" u="none" strike="noStrike" cap="none" dirty="0">
                <a:solidFill>
                  <a:srgbClr val="FF9900"/>
                </a:solidFill>
                <a:latin typeface="Lato"/>
                <a:ea typeface="Lato"/>
                <a:cs typeface="Lato"/>
                <a:sym typeface="Lato"/>
              </a:rPr>
              <a:t>within 2 years after</a:t>
            </a:r>
            <a:r>
              <a:rPr lang="en-GB" sz="1400" b="0" i="0" u="none" strike="noStrike" cap="none" dirty="0">
                <a:solidFill>
                  <a:srgbClr val="000000"/>
                </a:solidFill>
                <a:latin typeface="Lato"/>
                <a:ea typeface="Lato"/>
                <a:cs typeface="Lato"/>
                <a:sym typeface="Lato"/>
              </a:rPr>
              <a:t> surgery </a:t>
            </a:r>
            <a:r>
              <a:rPr lang="en-GB" sz="1400" b="0" i="0" u="none" strike="noStrike" cap="none" dirty="0">
                <a:solidFill>
                  <a:srgbClr val="FF9900"/>
                </a:solidFill>
                <a:latin typeface="Lato"/>
                <a:ea typeface="Lato"/>
                <a:cs typeface="Lato"/>
                <a:sym typeface="Lato"/>
              </a:rPr>
              <a:t>to 8–13</a:t>
            </a:r>
            <a:r>
              <a:rPr lang="en-GB" sz="1400" b="0" i="0" u="none" strike="noStrike" cap="none" dirty="0">
                <a:solidFill>
                  <a:srgbClr val="000000"/>
                </a:solidFill>
                <a:latin typeface="Lato"/>
                <a:ea typeface="Lato"/>
                <a:cs typeface="Lato"/>
                <a:sym typeface="Lato"/>
              </a:rPr>
              <a:t>% when done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more than 2 years</a:t>
            </a:r>
            <a:r>
              <a:rPr lang="en-GB" sz="1400" b="0" i="0" u="none" strike="noStrike" cap="none" dirty="0">
                <a:solidFill>
                  <a:srgbClr val="000000"/>
                </a:solidFill>
                <a:latin typeface="Lato"/>
                <a:ea typeface="Lato"/>
                <a:cs typeface="Lato"/>
                <a:sym typeface="Lato"/>
              </a:rPr>
              <a:t> after surgery. </a:t>
            </a:r>
            <a:r>
              <a:rPr lang="en-GB" sz="1400" b="0" i="0" u="none" strike="noStrike" cap="none" dirty="0">
                <a:solidFill>
                  <a:srgbClr val="FF9900"/>
                </a:solidFill>
                <a:latin typeface="Lato"/>
                <a:ea typeface="Lato"/>
                <a:cs typeface="Lato"/>
                <a:sym typeface="Lato"/>
              </a:rPr>
              <a:t>A prevalence rate of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65% </a:t>
            </a:r>
            <a:r>
              <a:rPr lang="en-GB" sz="1400" b="0" i="0" u="none" strike="noStrike" cap="none" dirty="0">
                <a:solidFill>
                  <a:srgbClr val="000000"/>
                </a:solidFill>
                <a:latin typeface="Lato"/>
                <a:ea typeface="Lato"/>
                <a:cs typeface="Lato"/>
                <a:sym typeface="Lato"/>
              </a:rPr>
              <a:t>was observed with </a:t>
            </a:r>
            <a:r>
              <a:rPr lang="en-GB" sz="1400" b="0" i="0" u="none" strike="noStrike" cap="none" dirty="0">
                <a:solidFill>
                  <a:srgbClr val="FF9900"/>
                </a:solidFill>
                <a:latin typeface="Lato"/>
                <a:ea typeface="Lato"/>
                <a:cs typeface="Lato"/>
                <a:sym typeface="Lato"/>
              </a:rPr>
              <a:t>the GHRH-arginine test after</a:t>
            </a:r>
            <a:r>
              <a:rPr lang="en-GB" sz="1400" b="0" i="0" u="none" strike="noStrike" cap="none" dirty="0">
                <a:solidFill>
                  <a:srgbClr val="000000"/>
                </a:solidFill>
                <a:latin typeface="Lato"/>
                <a:ea typeface="Lato"/>
                <a:cs typeface="Lato"/>
                <a:sym typeface="Lato"/>
              </a:rPr>
              <a:t> a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median remission time </a:t>
            </a:r>
            <a:r>
              <a:rPr lang="en-GB" sz="1400" b="0" i="0" u="none" strike="noStrike" cap="none" dirty="0">
                <a:solidFill>
                  <a:srgbClr val="FF9900"/>
                </a:solidFill>
                <a:latin typeface="Lato"/>
                <a:ea typeface="Lato"/>
                <a:cs typeface="Lato"/>
                <a:sym typeface="Lato"/>
              </a:rPr>
              <a:t>of 3 years after surgery</a:t>
            </a:r>
            <a:r>
              <a:rPr lang="en-GB" sz="1400" b="0" i="0" u="none" strike="noStrike" cap="none" dirty="0">
                <a:solidFill>
                  <a:srgbClr val="000000"/>
                </a:solidFill>
                <a:latin typeface="Lato"/>
                <a:ea typeface="Lato"/>
                <a:cs typeface="Lato"/>
                <a:sym typeface="Lato"/>
              </a:rPr>
              <a:t>, whereas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36% of patients were diagnosed with growth hormone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deficiency at 99 months after remission post-radiotherapy</a:t>
            </a:r>
            <a:r>
              <a:rPr lang="en-GB" sz="1400" b="0" i="0" u="none" strike="noStrike" cap="none" dirty="0">
                <a:solidFill>
                  <a:srgbClr val="000000"/>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Prevalence using the </a:t>
            </a:r>
            <a:r>
              <a:rPr lang="en-GB" sz="1400" b="0" i="0" u="none" strike="noStrike" cap="none" dirty="0" err="1">
                <a:solidFill>
                  <a:srgbClr val="FF9900"/>
                </a:solidFill>
                <a:latin typeface="Lato"/>
                <a:ea typeface="Lato"/>
                <a:cs typeface="Lato"/>
                <a:sym typeface="Lato"/>
              </a:rPr>
              <a:t>macimorelin</a:t>
            </a:r>
            <a:r>
              <a:rPr lang="en-GB" sz="1400" b="0" i="0" u="none" strike="noStrike" cap="none" dirty="0">
                <a:solidFill>
                  <a:srgbClr val="FF9900"/>
                </a:solidFill>
                <a:latin typeface="Lato"/>
                <a:ea typeface="Lato"/>
                <a:cs typeface="Lato"/>
                <a:sym typeface="Lato"/>
              </a:rPr>
              <a:t> stimulation test</a:t>
            </a:r>
            <a:r>
              <a:rPr lang="en-GB" sz="1400" b="0" i="0" u="none" strike="noStrike" cap="none" dirty="0">
                <a:solidFill>
                  <a:srgbClr val="000000"/>
                </a:solidFill>
                <a:latin typeface="Lato"/>
                <a:ea typeface="Lato"/>
                <a:cs typeface="Lato"/>
                <a:sym typeface="Lato"/>
              </a:rPr>
              <a:t> is not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000000"/>
                </a:solidFill>
                <a:latin typeface="Lato"/>
                <a:ea typeface="Lato"/>
                <a:cs typeface="Lato"/>
                <a:sym typeface="Lato"/>
              </a:rPr>
              <a:t>known.Notably</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IGF-I is an insensitive screening</a:t>
            </a:r>
            <a:r>
              <a:rPr lang="en-GB" sz="1400" b="0" i="0" u="none" strike="noStrike" cap="none" dirty="0">
                <a:solidFill>
                  <a:srgbClr val="000000"/>
                </a:solidFill>
                <a:latin typeface="Lato"/>
                <a:ea typeface="Lato"/>
                <a:cs typeface="Lato"/>
                <a:sym typeface="Lato"/>
              </a:rPr>
              <a:t> test for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diagnosing growth hormone deficiency in adults.</a:t>
            </a:r>
            <a:endParaRPr sz="1400" b="0" i="0" u="none" strike="noStrike" cap="none" dirty="0">
              <a:solidFill>
                <a:srgbClr val="000000"/>
              </a:solidFill>
              <a:latin typeface="Lato"/>
              <a:ea typeface="Lato"/>
              <a:cs typeface="Lato"/>
              <a:sym typeface="Lato"/>
            </a:endParaRPr>
          </a:p>
        </p:txBody>
      </p:sp>
      <p:sp>
        <p:nvSpPr>
          <p:cNvPr id="626" name="Google Shape;626;p45"/>
          <p:cNvSpPr txBox="1"/>
          <p:nvPr/>
        </p:nvSpPr>
        <p:spPr>
          <a:xfrm>
            <a:off x="280058" y="149507"/>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chemeClr val="dk1"/>
              </a:buClr>
              <a:buSzPts val="3000"/>
              <a:buFont typeface="Raleway"/>
              <a:buChar char="●"/>
            </a:pPr>
            <a:r>
              <a:rPr lang="en-GB" sz="3000" b="1" i="0" u="none" strike="noStrike" cap="none">
                <a:solidFill>
                  <a:schemeClr val="dk1"/>
                </a:solidFill>
                <a:latin typeface="Raleway"/>
                <a:ea typeface="Raleway"/>
                <a:cs typeface="Raleway"/>
                <a:sym typeface="Raleway"/>
              </a:rPr>
              <a:t>Growth hormone deficiency</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0e67cd2d55ac6f7_12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Clr>
                <a:schemeClr val="dk1"/>
              </a:buClr>
              <a:buSzPct val="100000"/>
              <a:buChar char="●"/>
            </a:pPr>
            <a:r>
              <a:rPr lang="en-GB">
                <a:solidFill>
                  <a:schemeClr val="dk1"/>
                </a:solidFill>
              </a:rPr>
              <a:t>AGENDA</a:t>
            </a:r>
            <a:endParaRPr/>
          </a:p>
        </p:txBody>
      </p:sp>
      <p:sp>
        <p:nvSpPr>
          <p:cNvPr id="134" name="Google Shape;134;g20e67cd2d55ac6f7_129"/>
          <p:cNvSpPr txBox="1"/>
          <p:nvPr/>
        </p:nvSpPr>
        <p:spPr>
          <a:xfrm>
            <a:off x="519883" y="1368335"/>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Adrenalectomy</a:t>
            </a:r>
            <a:endParaRPr sz="1800">
              <a:solidFill>
                <a:schemeClr val="dk2"/>
              </a:solidFill>
              <a:latin typeface="Lato"/>
              <a:ea typeface="Lato"/>
              <a:cs typeface="Lato"/>
              <a:sym typeface="Lato"/>
            </a:endParaRPr>
          </a:p>
        </p:txBody>
      </p:sp>
      <p:sp>
        <p:nvSpPr>
          <p:cNvPr id="135" name="Google Shape;135;g20e67cd2d55ac6f7_129"/>
          <p:cNvSpPr txBox="1"/>
          <p:nvPr/>
        </p:nvSpPr>
        <p:spPr>
          <a:xfrm>
            <a:off x="519875" y="1922971"/>
            <a:ext cx="76158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Clinical considerations and recommendations for </a:t>
            </a:r>
            <a:endParaRPr sz="1800" b="1">
              <a:solidFill>
                <a:schemeClr val="dk2"/>
              </a:solidFill>
              <a:latin typeface="Raleway"/>
              <a:ea typeface="Raleway"/>
              <a:cs typeface="Raleway"/>
              <a:sym typeface="Raleway"/>
            </a:endParaRPr>
          </a:p>
          <a:p>
            <a:pPr marL="457200" lvl="0" indent="0" algn="l" rtl="0">
              <a:spcBef>
                <a:spcPts val="0"/>
              </a:spcBef>
              <a:spcAft>
                <a:spcPts val="0"/>
              </a:spcAft>
              <a:buNone/>
            </a:pPr>
            <a:r>
              <a:rPr lang="en-GB" sz="1800" b="1">
                <a:solidFill>
                  <a:schemeClr val="dk2"/>
                </a:solidFill>
                <a:latin typeface="Raleway"/>
                <a:ea typeface="Raleway"/>
                <a:cs typeface="Raleway"/>
                <a:sym typeface="Raleway"/>
              </a:rPr>
              <a:t>adrenalectomy</a:t>
            </a:r>
            <a:endParaRPr sz="1800">
              <a:solidFill>
                <a:schemeClr val="dk2"/>
              </a:solidFill>
              <a:latin typeface="Lato"/>
              <a:ea typeface="Lato"/>
              <a:cs typeface="Lato"/>
              <a:sym typeface="Lato"/>
            </a:endParaRPr>
          </a:p>
        </p:txBody>
      </p:sp>
      <p:sp>
        <p:nvSpPr>
          <p:cNvPr id="136" name="Google Shape;136;g20e67cd2d55ac6f7_129"/>
          <p:cNvSpPr txBox="1"/>
          <p:nvPr/>
        </p:nvSpPr>
        <p:spPr>
          <a:xfrm>
            <a:off x="519865" y="2571755"/>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Lato"/>
                <a:ea typeface="Lato"/>
                <a:cs typeface="Lato"/>
                <a:sym typeface="Lato"/>
              </a:rPr>
              <a:t>Genetics of Cushing’s disease</a:t>
            </a:r>
            <a:endParaRPr sz="1800">
              <a:solidFill>
                <a:schemeClr val="dk2"/>
              </a:solidFill>
              <a:latin typeface="Lato"/>
              <a:ea typeface="Lato"/>
              <a:cs typeface="Lato"/>
              <a:sym typeface="Lato"/>
            </a:endParaRPr>
          </a:p>
        </p:txBody>
      </p:sp>
      <p:sp>
        <p:nvSpPr>
          <p:cNvPr id="137" name="Google Shape;137;g20e67cd2d55ac6f7_129"/>
          <p:cNvSpPr txBox="1"/>
          <p:nvPr/>
        </p:nvSpPr>
        <p:spPr>
          <a:xfrm>
            <a:off x="400400" y="3157250"/>
            <a:ext cx="73152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Diagnosis and management of Cushing’s </a:t>
            </a:r>
            <a:endParaRPr sz="1800" b="1">
              <a:solidFill>
                <a:schemeClr val="dk2"/>
              </a:solidFill>
              <a:latin typeface="Raleway"/>
              <a:ea typeface="Raleway"/>
              <a:cs typeface="Raleway"/>
              <a:sym typeface="Raleway"/>
            </a:endParaRPr>
          </a:p>
          <a:p>
            <a:pPr marL="457200" lvl="0" indent="0" algn="l" rtl="0">
              <a:spcBef>
                <a:spcPts val="0"/>
              </a:spcBef>
              <a:spcAft>
                <a:spcPts val="0"/>
              </a:spcAft>
              <a:buNone/>
            </a:pPr>
            <a:r>
              <a:rPr lang="en-GB" sz="1800" b="1">
                <a:solidFill>
                  <a:schemeClr val="dk2"/>
                </a:solidFill>
                <a:latin typeface="Raleway"/>
                <a:ea typeface="Raleway"/>
                <a:cs typeface="Raleway"/>
                <a:sym typeface="Raleway"/>
              </a:rPr>
              <a:t>syndrome in children</a:t>
            </a:r>
            <a:endParaRPr sz="1800" b="1">
              <a:solidFill>
                <a:schemeClr val="dk2"/>
              </a:solidFill>
              <a:latin typeface="Lato"/>
              <a:ea typeface="Lato"/>
              <a:cs typeface="Lato"/>
              <a:sym typeface="Lato"/>
            </a:endParaRPr>
          </a:p>
        </p:txBody>
      </p:sp>
      <p:sp>
        <p:nvSpPr>
          <p:cNvPr id="138" name="Google Shape;138;g20e67cd2d55ac6f7_129"/>
          <p:cNvSpPr txBox="1"/>
          <p:nvPr/>
        </p:nvSpPr>
        <p:spPr>
          <a:xfrm>
            <a:off x="519875" y="4021747"/>
            <a:ext cx="73152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Lato"/>
              <a:buChar char="●"/>
            </a:pPr>
            <a:r>
              <a:rPr lang="en-GB" sz="1800" b="1">
                <a:solidFill>
                  <a:schemeClr val="dk2"/>
                </a:solidFill>
                <a:latin typeface="Raleway"/>
                <a:ea typeface="Raleway"/>
                <a:cs typeface="Raleway"/>
                <a:sym typeface="Raleway"/>
              </a:rPr>
              <a:t>Conclusions</a:t>
            </a:r>
            <a:endParaRPr sz="1800">
              <a:solidFill>
                <a:schemeClr val="dk2"/>
              </a:solidFill>
              <a:latin typeface="Lato"/>
              <a:ea typeface="Lato"/>
              <a:cs typeface="Lato"/>
              <a:sym typeface="Lat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6"/>
          <p:cNvSpPr txBox="1"/>
          <p:nvPr/>
        </p:nvSpPr>
        <p:spPr>
          <a:xfrm>
            <a:off x="521363" y="922254"/>
            <a:ext cx="7315200" cy="2985402"/>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Compared with other causes of growth hormone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deficiency, growth hormone deficiency in patients with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Cushing’s syndrome is </a:t>
            </a:r>
            <a:r>
              <a:rPr lang="en-GB" sz="1400" b="0" i="0" u="none" strike="noStrike" cap="none" dirty="0">
                <a:solidFill>
                  <a:srgbClr val="FF9900"/>
                </a:solidFill>
                <a:latin typeface="Lato"/>
                <a:ea typeface="Lato"/>
                <a:cs typeface="Lato"/>
                <a:sym typeface="Lato"/>
              </a:rPr>
              <a:t>more common in women and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young patients;</a:t>
            </a:r>
            <a:r>
              <a:rPr lang="en-GB" sz="1400" b="0" i="0" u="none" strike="noStrike" cap="none" dirty="0">
                <a:solidFill>
                  <a:srgbClr val="000000"/>
                </a:solidFill>
                <a:latin typeface="Lato"/>
                <a:ea typeface="Lato"/>
                <a:cs typeface="Lato"/>
                <a:sym typeface="Lato"/>
              </a:rPr>
              <a:t> generally, these patients have a </a:t>
            </a:r>
            <a:r>
              <a:rPr lang="en-GB" sz="1400" b="0" i="0" u="none" strike="noStrike" cap="none" dirty="0">
                <a:solidFill>
                  <a:srgbClr val="FF0000"/>
                </a:solidFill>
                <a:latin typeface="Lato"/>
                <a:ea typeface="Lato"/>
                <a:cs typeface="Lato"/>
                <a:sym typeface="Lato"/>
              </a:rPr>
              <a:t>higher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prevalence of type 2 diabetes, hypertension, low bone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mass, fractures, and worse quality of life.</a:t>
            </a:r>
            <a:r>
              <a:rPr lang="en-GB" sz="1400" b="0" i="0" u="none" strike="noStrike" cap="none" dirty="0">
                <a:solidFill>
                  <a:srgbClr val="000000"/>
                </a:solidFill>
                <a:latin typeface="Lato"/>
                <a:ea typeface="Lato"/>
                <a:cs typeface="Lato"/>
                <a:sym typeface="Lato"/>
              </a:rPr>
              <a:t> Myopathy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might be partially related to growth hormone deficiency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among patients in remission. Although </a:t>
            </a:r>
            <a:r>
              <a:rPr lang="en-GB" sz="1400" b="0" i="0" u="none" strike="noStrike" cap="none" dirty="0">
                <a:solidFill>
                  <a:srgbClr val="FF9900"/>
                </a:solidFill>
                <a:latin typeface="Lato"/>
                <a:ea typeface="Lato"/>
                <a:cs typeface="Lato"/>
                <a:sym typeface="Lato"/>
              </a:rPr>
              <a:t>preoperative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IGF-I concentrations during active Cushing’s syndrome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did not predict long-term myopathy risk, low 6-month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postoperative IGF-I concentrations strongly predicted</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more severe long-term muscle atrophy and weakness </a:t>
            </a:r>
            <a:endParaRPr sz="1400" b="0" i="0" u="none" strike="noStrike" cap="none" dirty="0">
              <a:solidFill>
                <a:srgbClr val="FF9900"/>
              </a:solidFill>
              <a:latin typeface="Lato"/>
              <a:ea typeface="Lato"/>
              <a:cs typeface="Lato"/>
              <a:sym typeface="Lato"/>
            </a:endParaRPr>
          </a:p>
          <a:p>
            <a:pPr marL="914400" marR="0" lvl="0" indent="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after Cushing’s syndrome remission.</a:t>
            </a:r>
            <a:endParaRPr sz="1400" b="0" i="0" u="none" strike="noStrike" cap="none" dirty="0">
              <a:solidFill>
                <a:srgbClr val="FF9900"/>
              </a:solidFill>
              <a:latin typeface="Lato"/>
              <a:ea typeface="Lato"/>
              <a:cs typeface="Lato"/>
              <a:sym typeface="Lato"/>
            </a:endParaRPr>
          </a:p>
        </p:txBody>
      </p:sp>
      <p:sp>
        <p:nvSpPr>
          <p:cNvPr id="632" name="Google Shape;632;p46"/>
          <p:cNvSpPr txBox="1"/>
          <p:nvPr/>
        </p:nvSpPr>
        <p:spPr>
          <a:xfrm>
            <a:off x="0" y="0"/>
            <a:ext cx="62106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chemeClr val="dk1"/>
              </a:buClr>
              <a:buSzPts val="3000"/>
              <a:buFont typeface="Raleway"/>
              <a:buChar char="●"/>
            </a:pPr>
            <a:r>
              <a:rPr lang="en-GB" sz="3000" b="1" i="0" u="none" strike="noStrike" cap="none">
                <a:solidFill>
                  <a:schemeClr val="dk1"/>
                </a:solidFill>
                <a:latin typeface="Raleway"/>
                <a:ea typeface="Raleway"/>
                <a:cs typeface="Raleway"/>
                <a:sym typeface="Raleway"/>
              </a:rPr>
              <a:t>Growth hormone deficiency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7"/>
          <p:cNvSpPr txBox="1"/>
          <p:nvPr/>
        </p:nvSpPr>
        <p:spPr>
          <a:xfrm>
            <a:off x="866991" y="1137959"/>
            <a:ext cx="7594800" cy="615523"/>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Growth hormone </a:t>
            </a:r>
            <a:r>
              <a:rPr lang="en-GB" sz="1400" b="0" i="0" u="none" strike="noStrike" cap="none">
                <a:solidFill>
                  <a:srgbClr val="FF9900"/>
                </a:solidFill>
                <a:latin typeface="Lato"/>
                <a:ea typeface="Lato"/>
                <a:cs typeface="Lato"/>
                <a:sym typeface="Lato"/>
              </a:rPr>
              <a:t>replacement ameliorates</a:t>
            </a:r>
            <a:r>
              <a:rPr lang="en-GB" sz="1400" b="0" i="0" u="none" strike="noStrike" cap="none">
                <a:solidFill>
                  <a:srgbClr val="000000"/>
                </a:solidFill>
                <a:latin typeface="Lato"/>
                <a:ea typeface="Lato"/>
                <a:cs typeface="Lato"/>
                <a:sym typeface="Lato"/>
              </a:rPr>
              <a:t> several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complications associated with</a:t>
            </a:r>
            <a:r>
              <a:rPr lang="en-GB" sz="1400" b="0" i="0" u="none" strike="noStrike" cap="none">
                <a:solidFill>
                  <a:srgbClr val="FF9900"/>
                </a:solidFill>
                <a:latin typeface="Lato"/>
                <a:ea typeface="Lato"/>
                <a:cs typeface="Lato"/>
                <a:sym typeface="Lato"/>
              </a:rPr>
              <a:t> metabolic syndrome</a:t>
            </a:r>
            <a:r>
              <a:rPr lang="en-GB" sz="1400" b="0" i="0" u="none" strike="noStrike" cap="none">
                <a:solidFill>
                  <a:srgbClr val="000000"/>
                </a:solidFill>
                <a:latin typeface="Lato"/>
                <a:ea typeface="Lato"/>
                <a:cs typeface="Lato"/>
                <a:sym typeface="Lato"/>
              </a:rPr>
              <a:t> and</a:t>
            </a:r>
            <a:endParaRPr sz="1400" b="0" i="0" u="none" strike="noStrike" cap="none">
              <a:solidFill>
                <a:srgbClr val="000000"/>
              </a:solidFill>
              <a:latin typeface="Lato"/>
              <a:ea typeface="Lato"/>
              <a:cs typeface="Lato"/>
              <a:sym typeface="Lato"/>
            </a:endParaRPr>
          </a:p>
        </p:txBody>
      </p:sp>
      <p:sp>
        <p:nvSpPr>
          <p:cNvPr id="638" name="Google Shape;638;p47"/>
          <p:cNvSpPr txBox="1"/>
          <p:nvPr/>
        </p:nvSpPr>
        <p:spPr>
          <a:xfrm>
            <a:off x="867000" y="1625350"/>
            <a:ext cx="7104000" cy="2123628"/>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risk for cardiovascular and cerebrovascular disease.</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Studies show</a:t>
            </a:r>
            <a:r>
              <a:rPr lang="en-GB" sz="1400" b="0" i="0" u="none" strike="noStrike" cap="none" dirty="0">
                <a:solidFill>
                  <a:srgbClr val="FF9900"/>
                </a:solidFill>
                <a:latin typeface="Lato"/>
                <a:ea typeface="Lato"/>
                <a:cs typeface="Lato"/>
                <a:sym typeface="Lato"/>
              </a:rPr>
              <a:t> decreased</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bodyweight, waist circumference</a:t>
            </a:r>
            <a:r>
              <a:rPr lang="en-GB" sz="1400" b="0" i="0" u="none" strike="noStrike" cap="none" dirty="0">
                <a:solidFill>
                  <a:srgbClr val="000000"/>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and </a:t>
            </a:r>
            <a:r>
              <a:rPr lang="en-GB" sz="1400" b="0" i="0" u="none" strike="noStrike" cap="none" dirty="0">
                <a:solidFill>
                  <a:srgbClr val="FF9900"/>
                </a:solidFill>
                <a:latin typeface="Lato"/>
                <a:ea typeface="Lato"/>
                <a:cs typeface="Lato"/>
                <a:sym typeface="Lato"/>
              </a:rPr>
              <a:t>total and LDL-cholesterol, as well as quality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of life and BMD improvement. </a:t>
            </a:r>
            <a:r>
              <a:rPr lang="en-GB" sz="1400" b="0" i="0" u="none" strike="noStrike" cap="none" dirty="0">
                <a:solidFill>
                  <a:srgbClr val="FF0000"/>
                </a:solidFill>
                <a:latin typeface="Lato"/>
                <a:ea typeface="Lato"/>
                <a:cs typeface="Lato"/>
                <a:sym typeface="Lato"/>
              </a:rPr>
              <a:t>Conversely, in patients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with pre-existing glucose intolerance, replacement can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worsen glucose metabolism.</a:t>
            </a:r>
            <a:r>
              <a:rPr lang="en-GB" sz="1400" b="0" i="0" u="none" strike="noStrike" cap="none" dirty="0">
                <a:solidFill>
                  <a:srgbClr val="000000"/>
                </a:solidFill>
                <a:latin typeface="Lato"/>
                <a:ea typeface="Lato"/>
                <a:cs typeface="Lato"/>
                <a:sym typeface="Lato"/>
              </a:rPr>
              <a:t> Growth hormone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replacemen</a:t>
            </a:r>
            <a:r>
              <a:rPr lang="en-GB" sz="1400" b="0" i="0" u="none" strike="noStrike" cap="none" dirty="0">
                <a:solidFill>
                  <a:srgbClr val="FF0000"/>
                </a:solidFill>
                <a:latin typeface="Lato"/>
                <a:ea typeface="Lato"/>
                <a:cs typeface="Lato"/>
                <a:sym typeface="Lato"/>
              </a:rPr>
              <a:t>t has not yet been shown in randomised,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prospective trials to reverse metabolic syndrome and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cardiovascular or cerebrovascular complications.</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8"/>
          <p:cNvSpPr txBox="1"/>
          <p:nvPr/>
        </p:nvSpPr>
        <p:spPr>
          <a:xfrm>
            <a:off x="800990" y="731763"/>
            <a:ext cx="7315200" cy="378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 There is currently no standard practice for whether, when,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and how to test for growth hormone deficiency in adults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with Cushing’s disease. As postoperative hypothalamic–</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pituitary–adrenal (HPA) axis recovery is often delayed, we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recommend waiting at least 6–12 months after surgery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before considering growth hormone deficiency assessment</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(moderate quality, strong recommendation)</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 Patients with </a:t>
            </a:r>
            <a:r>
              <a:rPr lang="en-GB" sz="1400" b="0" i="0" u="none" strike="noStrike" cap="none">
                <a:solidFill>
                  <a:srgbClr val="FF0000"/>
                </a:solidFill>
                <a:latin typeface="Lato"/>
                <a:ea typeface="Lato"/>
                <a:cs typeface="Lato"/>
                <a:sym typeface="Lato"/>
              </a:rPr>
              <a:t>macroadenomas and more aggressive surgical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resection are at increased risk of hypopituitarism; patients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with three or more pituitary hormone deficiencies are more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likely to have growth hormone deficiency and do not need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dynamic testing</a:t>
            </a:r>
            <a:r>
              <a:rPr lang="en-GB" sz="1400" b="0" i="0" u="none" strike="noStrike" cap="none">
                <a:solidFill>
                  <a:srgbClr val="000000"/>
                </a:solidFill>
                <a:latin typeface="Lato"/>
                <a:ea typeface="Lato"/>
                <a:cs typeface="Lato"/>
                <a:sym typeface="Lato"/>
              </a:rPr>
              <a:t> (high quality, strong recommendation)</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 Serum insulin-like growth factor I concentration </a:t>
            </a:r>
            <a:r>
              <a:rPr lang="en-GB" sz="1400" b="0" i="0" u="none" strike="noStrike" cap="none">
                <a:solidFill>
                  <a:srgbClr val="FF0000"/>
                </a:solidFill>
                <a:latin typeface="Lato"/>
                <a:ea typeface="Lato"/>
                <a:cs typeface="Lato"/>
                <a:sym typeface="Lato"/>
              </a:rPr>
              <a:t>alone</a:t>
            </a:r>
            <a:r>
              <a:rPr lang="en-GB" sz="1400" b="0" i="0" u="none" strike="noStrike" cap="none">
                <a:solidFill>
                  <a:srgbClr val="000000"/>
                </a:solidFill>
                <a:latin typeface="Lato"/>
                <a:ea typeface="Lato"/>
                <a:cs typeface="Lato"/>
                <a:sym typeface="Lato"/>
              </a:rPr>
              <a:t> is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not likely to be a reliable indicator of growth hormone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deficiency, because concentrations can be in the </a:t>
            </a:r>
            <a:r>
              <a:rPr lang="en-GB" sz="1400" b="0" i="0" u="none" strike="noStrike" cap="none">
                <a:solidFill>
                  <a:srgbClr val="FF0000"/>
                </a:solidFill>
                <a:latin typeface="Lato"/>
                <a:ea typeface="Lato"/>
                <a:cs typeface="Lato"/>
                <a:sym typeface="Lato"/>
              </a:rPr>
              <a:t>lower half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of the normal range.</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44" name="Google Shape;644;p48"/>
          <p:cNvSpPr txBox="1"/>
          <p:nvPr/>
        </p:nvSpPr>
        <p:spPr>
          <a:xfrm>
            <a:off x="392534" y="181582"/>
            <a:ext cx="73152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FF9900"/>
                </a:solidFill>
                <a:latin typeface="Lato"/>
                <a:ea typeface="Lato"/>
                <a:cs typeface="Lato"/>
                <a:sym typeface="Lato"/>
              </a:rPr>
              <a:t>Recommendations:</a:t>
            </a:r>
            <a:endParaRPr sz="2400" b="1" i="0" u="none" strike="noStrike" cap="none">
              <a:solidFill>
                <a:srgbClr val="FF9900"/>
              </a:solidFill>
              <a:latin typeface="Lato"/>
              <a:ea typeface="Lato"/>
              <a:cs typeface="Lato"/>
              <a:sym typeface="La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9"/>
          <p:cNvSpPr txBox="1"/>
          <p:nvPr/>
        </p:nvSpPr>
        <p:spPr>
          <a:xfrm>
            <a:off x="737502" y="997955"/>
            <a:ext cx="7315200" cy="314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Lato"/>
                <a:ea typeface="Lato"/>
                <a:cs typeface="Lato"/>
                <a:sym typeface="Lato"/>
              </a:rPr>
              <a:t> Accessibility of growth hormone replacement can be an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important factor in determining testing and treatment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considerations. </a:t>
            </a:r>
            <a:r>
              <a:rPr lang="en-GB" sz="1400" b="0" i="0" u="none" strike="noStrike" cap="none">
                <a:solidFill>
                  <a:schemeClr val="dk1"/>
                </a:solidFill>
                <a:latin typeface="Lato"/>
                <a:ea typeface="Lato"/>
                <a:cs typeface="Lato"/>
                <a:sym typeface="Lato"/>
              </a:rPr>
              <a:t>If growth hormone replacement is </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implemented earlier than 2 years after pituitary surgery, </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we recommend retesting periodically to determine whether </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growth hormone secretion has normalised upon HPA axis </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recovery (</a:t>
            </a:r>
            <a:r>
              <a:rPr lang="en-GB" sz="1400" b="0" i="0" u="none" strike="noStrike" cap="none">
                <a:solidFill>
                  <a:schemeClr val="dk2"/>
                </a:solidFill>
                <a:latin typeface="Lato"/>
                <a:ea typeface="Lato"/>
                <a:cs typeface="Lato"/>
                <a:sym typeface="Lato"/>
              </a:rPr>
              <a:t>moderate quality, strong recommendation)</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 As Cushing’s syndrome-associated myopathy does not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always spontaneously resolve during remission,</a:t>
            </a:r>
            <a:r>
              <a:rPr lang="en-GB" sz="1400" b="0" i="0" u="none" strike="noStrike" cap="none">
                <a:solidFill>
                  <a:schemeClr val="dk1"/>
                </a:solidFill>
                <a:latin typeface="Lato"/>
                <a:ea typeface="Lato"/>
                <a:cs typeface="Lato"/>
                <a:sym typeface="Lato"/>
              </a:rPr>
              <a:t> physical </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rehabilitation is recommended for all patients</a:t>
            </a:r>
            <a:r>
              <a:rPr lang="en-GB" sz="1400" b="0" i="0" u="none" strike="noStrike" cap="none">
                <a:solidFill>
                  <a:schemeClr val="dk2"/>
                </a:solidFill>
                <a:latin typeface="Lato"/>
                <a:ea typeface="Lato"/>
                <a:cs typeface="Lato"/>
                <a:sym typeface="Lato"/>
              </a:rPr>
              <a:t> (low quality,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discretionary recommendation).</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 In children,</a:t>
            </a:r>
            <a:r>
              <a:rPr lang="en-GB" sz="1400" b="0" i="0" u="none" strike="noStrike" cap="none">
                <a:solidFill>
                  <a:schemeClr val="dk1"/>
                </a:solidFill>
                <a:latin typeface="Lato"/>
                <a:ea typeface="Lato"/>
                <a:cs typeface="Lato"/>
                <a:sym typeface="Lato"/>
              </a:rPr>
              <a:t> evaluate</a:t>
            </a:r>
            <a:r>
              <a:rPr lang="en-GB" sz="1400" b="0" i="0" u="none" strike="noStrike" cap="none">
                <a:solidFill>
                  <a:schemeClr val="dk2"/>
                </a:solidFill>
                <a:latin typeface="Lato"/>
                <a:ea typeface="Lato"/>
                <a:cs typeface="Lato"/>
                <a:sym typeface="Lato"/>
              </a:rPr>
              <a:t> for growth hormone deficiency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1"/>
                </a:solidFill>
                <a:latin typeface="Lato"/>
                <a:ea typeface="Lato"/>
                <a:cs typeface="Lato"/>
                <a:sym typeface="Lato"/>
              </a:rPr>
              <a:t>3–6 months after surgery and immediately initiate growth</a:t>
            </a:r>
            <a:r>
              <a:rPr lang="en-GB" sz="1400" b="0" i="0" u="none" strike="noStrike" cap="none">
                <a:solidFill>
                  <a:schemeClr val="dk2"/>
                </a:solidFill>
                <a:latin typeface="Lato"/>
                <a:ea typeface="Lato"/>
                <a:cs typeface="Lato"/>
                <a:sym typeface="Lato"/>
              </a:rPr>
              <a:t> </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chemeClr val="dk2"/>
              </a:buClr>
              <a:buSzPts val="1100"/>
              <a:buFont typeface="Arial"/>
              <a:buNone/>
            </a:pPr>
            <a:r>
              <a:rPr lang="en-GB" sz="1400" b="0" i="0" u="none" strike="noStrike" cap="none">
                <a:solidFill>
                  <a:schemeClr val="dk2"/>
                </a:solidFill>
                <a:latin typeface="Lato"/>
                <a:ea typeface="Lato"/>
                <a:cs typeface="Lato"/>
                <a:sym typeface="Lato"/>
              </a:rPr>
              <a:t>hormone replacement if needed to ensure proper growth</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0"/>
          <p:cNvSpPr txBox="1"/>
          <p:nvPr/>
        </p:nvSpPr>
        <p:spPr>
          <a:xfrm>
            <a:off x="396325" y="545549"/>
            <a:ext cx="7343400" cy="2769959"/>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1" i="0" u="none" strike="noStrike" cap="none" dirty="0">
                <a:solidFill>
                  <a:srgbClr val="FF9900"/>
                </a:solidFill>
                <a:latin typeface="Lato"/>
                <a:ea typeface="Lato"/>
                <a:cs typeface="Lato"/>
                <a:sym typeface="Lato"/>
              </a:rPr>
              <a:t>Other complications</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Increased risk of </a:t>
            </a:r>
            <a:r>
              <a:rPr lang="en-GB" sz="1400" b="0" i="0" u="none" strike="noStrike" cap="none" dirty="0" err="1">
                <a:solidFill>
                  <a:srgbClr val="FF0000"/>
                </a:solidFill>
                <a:latin typeface="Lato"/>
                <a:ea typeface="Lato"/>
                <a:cs typeface="Lato"/>
                <a:sym typeface="Lato"/>
              </a:rPr>
              <a:t>infection</a:t>
            </a:r>
            <a:r>
              <a:rPr lang="en-GB" sz="1400" b="0" i="0" u="none" strike="noStrike" cap="none" dirty="0" err="1">
                <a:solidFill>
                  <a:srgbClr val="000000"/>
                </a:solidFill>
                <a:latin typeface="Lato"/>
                <a:ea typeface="Lato"/>
                <a:cs typeface="Lato"/>
                <a:sym typeface="Lato"/>
              </a:rPr>
              <a:t>,</a:t>
            </a:r>
            <a:r>
              <a:rPr lang="en-GB" sz="1400" b="0" i="0" u="none" strike="noStrike" cap="none" dirty="0" err="1">
                <a:solidFill>
                  <a:srgbClr val="FF00FF"/>
                </a:solidFill>
                <a:latin typeface="Lato"/>
                <a:ea typeface="Lato"/>
                <a:cs typeface="Lato"/>
                <a:sym typeface="Lato"/>
              </a:rPr>
              <a:t>dysfunction</a:t>
            </a:r>
            <a:r>
              <a:rPr lang="en-GB" sz="1400" b="0" i="0" u="none" strike="noStrike" cap="none" dirty="0">
                <a:solidFill>
                  <a:srgbClr val="FF00FF"/>
                </a:solidFill>
                <a:latin typeface="Lato"/>
                <a:ea typeface="Lato"/>
                <a:cs typeface="Lato"/>
                <a:sym typeface="Lato"/>
              </a:rPr>
              <a:t> of one or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more pituitary axes such as central hypothyroidism,</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gonadal function impairment, infertility, and other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complications can be seen in patients with Cushing’s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FF"/>
                </a:solidFill>
                <a:latin typeface="Lato"/>
                <a:ea typeface="Lato"/>
                <a:cs typeface="Lato"/>
                <a:sym typeface="Lato"/>
              </a:rPr>
              <a:t>disease</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9900FF"/>
                </a:solidFill>
                <a:latin typeface="Lato"/>
                <a:ea typeface="Lato"/>
                <a:cs typeface="Lato"/>
                <a:sym typeface="Lato"/>
              </a:rPr>
              <a:t>Physical and psychological morbidity </a:t>
            </a:r>
            <a:endParaRPr sz="1400" b="0" i="0" u="none" strike="noStrike" cap="none" dirty="0">
              <a:solidFill>
                <a:srgbClr val="9900FF"/>
              </a:solidFill>
              <a:latin typeface="Lato"/>
              <a:ea typeface="Lato"/>
              <a:cs typeface="Lato"/>
              <a:sym typeface="Lato"/>
            </a:endParaRPr>
          </a:p>
          <a:p>
            <a:pPr marL="139700" marR="0" lvl="0" algn="l" rtl="0">
              <a:lnSpc>
                <a:spcPct val="100000"/>
              </a:lnSpc>
              <a:spcBef>
                <a:spcPts val="0"/>
              </a:spcBef>
              <a:spcAft>
                <a:spcPts val="0"/>
              </a:spcAft>
              <a:buClr>
                <a:srgbClr val="9900FF"/>
              </a:buClr>
              <a:buSzPts val="1400"/>
            </a:pPr>
            <a:r>
              <a:rPr lang="en-GB" sz="1400" b="0" i="0" u="none" strike="noStrike" cap="none" dirty="0">
                <a:solidFill>
                  <a:srgbClr val="9900FF"/>
                </a:solidFill>
                <a:latin typeface="Lato"/>
                <a:ea typeface="Lato"/>
                <a:cs typeface="Lato"/>
                <a:sym typeface="Lato"/>
              </a:rPr>
              <a:t>commonly affects quality of life, even after successful </a:t>
            </a:r>
            <a:endParaRPr sz="1400" b="0" i="0" u="none" strike="noStrike" cap="none" dirty="0">
              <a:solidFill>
                <a:srgbClr val="9900FF"/>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9900FF"/>
                </a:solidFill>
                <a:latin typeface="Lato"/>
                <a:ea typeface="Lato"/>
                <a:cs typeface="Lato"/>
                <a:sym typeface="Lato"/>
              </a:rPr>
              <a:t>treatment in some patients.</a:t>
            </a:r>
            <a:r>
              <a:rPr lang="en-GB" sz="1400" b="0" i="0" u="none" strike="noStrike" cap="none" dirty="0">
                <a:solidFill>
                  <a:srgbClr val="000000"/>
                </a:solidFill>
                <a:latin typeface="Lato"/>
                <a:ea typeface="Lato"/>
                <a:cs typeface="Lato"/>
                <a:sym typeface="Lato"/>
              </a:rPr>
              <a:t> Persistence of several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features associated with prior </a:t>
            </a:r>
            <a:r>
              <a:rPr lang="en-GB" sz="1400" b="0" i="0" u="none" strike="noStrike" cap="none" dirty="0" err="1">
                <a:solidFill>
                  <a:srgbClr val="000000"/>
                </a:solidFill>
                <a:latin typeface="Lato"/>
                <a:ea typeface="Lato"/>
                <a:cs typeface="Lato"/>
                <a:sym typeface="Lato"/>
              </a:rPr>
              <a:t>hypercortisolism</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including </a:t>
            </a:r>
            <a:r>
              <a:rPr lang="en-GB" sz="1400" b="0" i="0" u="none" strike="noStrike" cap="none" dirty="0">
                <a:solidFill>
                  <a:srgbClr val="FF0000"/>
                </a:solidFill>
                <a:latin typeface="Lato"/>
                <a:ea typeface="Lato"/>
                <a:cs typeface="Lato"/>
                <a:sym typeface="Lato"/>
              </a:rPr>
              <a:t>affective disorders, cognitive dysfunction,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and negative illness perception can have a sustained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effect on patients’ wellbeing.</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1"/>
          <p:cNvSpPr txBox="1"/>
          <p:nvPr/>
        </p:nvSpPr>
        <p:spPr>
          <a:xfrm>
            <a:off x="627525" y="696274"/>
            <a:ext cx="7534200" cy="2123628"/>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chemeClr val="dk2"/>
              </a:buClr>
              <a:buSzPts val="1400"/>
            </a:pPr>
            <a:r>
              <a:rPr lang="en-GB" sz="1400" b="0" i="0" u="none" strike="noStrike" cap="none" dirty="0">
                <a:solidFill>
                  <a:schemeClr val="dk1"/>
                </a:solidFill>
                <a:highlight>
                  <a:srgbClr val="FFFFFF"/>
                </a:highlight>
                <a:latin typeface="Lato"/>
                <a:ea typeface="Lato"/>
                <a:cs typeface="Lato"/>
                <a:sym typeface="Lato"/>
              </a:rPr>
              <a:t>Proximal myopathy</a:t>
            </a:r>
            <a:r>
              <a:rPr lang="en-GB" sz="1400" b="0" i="0" u="none" strike="noStrike" cap="none" dirty="0">
                <a:solidFill>
                  <a:schemeClr val="dk2"/>
                </a:solidFill>
                <a:latin typeface="Lato"/>
                <a:ea typeface="Lato"/>
                <a:cs typeface="Lato"/>
                <a:sym typeface="Lato"/>
              </a:rPr>
              <a:t> is </a:t>
            </a:r>
            <a:r>
              <a:rPr lang="en-GB" sz="1400" b="0" i="0" u="none" strike="noStrike" cap="none" dirty="0" smtClean="0">
                <a:solidFill>
                  <a:schemeClr val="dk2"/>
                </a:solidFill>
                <a:latin typeface="Lato"/>
                <a:ea typeface="Lato"/>
                <a:cs typeface="Lato"/>
                <a:sym typeface="Lato"/>
              </a:rPr>
              <a:t>characteristic </a:t>
            </a:r>
            <a:r>
              <a:rPr lang="en-GB" sz="1400" b="0" i="0" u="none" strike="noStrike" cap="none" dirty="0">
                <a:solidFill>
                  <a:schemeClr val="dk2"/>
                </a:solidFill>
                <a:latin typeface="Lato"/>
                <a:ea typeface="Lato"/>
                <a:cs typeface="Lato"/>
                <a:sym typeface="Lato"/>
              </a:rPr>
              <a:t>of Cushing’s syndrome and may persist </a:t>
            </a:r>
            <a:endParaRPr sz="1400" b="0" i="0" u="none" strike="noStrike" cap="none" dirty="0">
              <a:solidFill>
                <a:schemeClr val="dk2"/>
              </a:solidFill>
              <a:latin typeface="Lato"/>
              <a:ea typeface="Lato"/>
              <a:cs typeface="Lato"/>
              <a:sym typeface="Lato"/>
            </a:endParaRPr>
          </a:p>
          <a:p>
            <a:pPr marL="139700" marR="0" lvl="0" algn="l" rtl="0">
              <a:lnSpc>
                <a:spcPct val="100000"/>
              </a:lnSpc>
              <a:spcBef>
                <a:spcPts val="0"/>
              </a:spcBef>
              <a:spcAft>
                <a:spcPts val="0"/>
              </a:spcAft>
              <a:buClr>
                <a:schemeClr val="dk2"/>
              </a:buClr>
              <a:buSzPts val="1400"/>
            </a:pPr>
            <a:r>
              <a:rPr lang="en-GB" sz="1400" b="0" i="0" u="none" strike="noStrike" cap="none" dirty="0">
                <a:solidFill>
                  <a:schemeClr val="dk1"/>
                </a:solidFill>
                <a:latin typeface="Lato"/>
                <a:ea typeface="Lato"/>
                <a:cs typeface="Lato"/>
                <a:sym typeface="Lato"/>
              </a:rPr>
              <a:t>despite biochemical remission</a:t>
            </a:r>
            <a:r>
              <a:rPr lang="en-GB" sz="1400" b="0" i="0" u="none" strike="noStrike" cap="none" dirty="0">
                <a:solidFill>
                  <a:schemeClr val="dk2"/>
                </a:solidFill>
                <a:latin typeface="Lato"/>
                <a:ea typeface="Lato"/>
                <a:cs typeface="Lato"/>
                <a:sym typeface="Lato"/>
              </a:rPr>
              <a:t>. The pathology is </a:t>
            </a:r>
            <a:endParaRPr sz="1400" b="0" i="0" u="none" strike="noStrike" cap="none" dirty="0">
              <a:solidFill>
                <a:schemeClr val="dk2"/>
              </a:solidFill>
              <a:latin typeface="Lato"/>
              <a:ea typeface="Lato"/>
              <a:cs typeface="Lato"/>
              <a:sym typeface="Lato"/>
            </a:endParaRPr>
          </a:p>
          <a:p>
            <a:pPr marL="139700" marR="0" lvl="0" algn="l" rtl="0">
              <a:lnSpc>
                <a:spcPct val="100000"/>
              </a:lnSpc>
              <a:spcBef>
                <a:spcPts val="0"/>
              </a:spcBef>
              <a:spcAft>
                <a:spcPts val="0"/>
              </a:spcAft>
              <a:buClr>
                <a:schemeClr val="dk2"/>
              </a:buClr>
              <a:buSzPts val="1400"/>
            </a:pPr>
            <a:r>
              <a:rPr lang="en-GB" sz="1400" b="0" i="0" u="none" strike="noStrike" cap="none" dirty="0">
                <a:solidFill>
                  <a:schemeClr val="dk1"/>
                </a:solidFill>
                <a:latin typeface="Lato"/>
                <a:ea typeface="Lato"/>
                <a:cs typeface="Lato"/>
                <a:sym typeface="Lato"/>
              </a:rPr>
              <a:t>multifactorial</a:t>
            </a:r>
            <a:r>
              <a:rPr lang="en-GB" sz="1400" b="0" i="0" u="none" strike="noStrike" cap="none" dirty="0">
                <a:solidFill>
                  <a:schemeClr val="dk2"/>
                </a:solidFill>
                <a:latin typeface="Lato"/>
                <a:ea typeface="Lato"/>
                <a:cs typeface="Lato"/>
                <a:sym typeface="Lato"/>
              </a:rPr>
              <a:t>, including protein degradation through </a:t>
            </a:r>
            <a:endParaRPr sz="1400" b="0" i="0" u="none" strike="noStrike" cap="none" dirty="0">
              <a:solidFill>
                <a:schemeClr val="dk2"/>
              </a:solidFill>
              <a:latin typeface="Lato"/>
              <a:ea typeface="Lato"/>
              <a:cs typeface="Lato"/>
              <a:sym typeface="Lato"/>
            </a:endParaRPr>
          </a:p>
          <a:p>
            <a:pPr marL="139700" marR="0" lvl="0" algn="l" rtl="0">
              <a:lnSpc>
                <a:spcPct val="100000"/>
              </a:lnSpc>
              <a:spcBef>
                <a:spcPts val="0"/>
              </a:spcBef>
              <a:spcAft>
                <a:spcPts val="0"/>
              </a:spcAft>
              <a:buClr>
                <a:schemeClr val="dk2"/>
              </a:buClr>
              <a:buSzPts val="1400"/>
            </a:pPr>
            <a:r>
              <a:rPr lang="en-GB" sz="1400" b="0" i="0" u="none" strike="noStrike" cap="none" dirty="0">
                <a:solidFill>
                  <a:schemeClr val="dk2"/>
                </a:solidFill>
                <a:latin typeface="Lato"/>
                <a:ea typeface="Lato"/>
                <a:cs typeface="Lato"/>
                <a:sym typeface="Lato"/>
              </a:rPr>
              <a:t>the </a:t>
            </a:r>
            <a:r>
              <a:rPr lang="en-GB" sz="1400" b="0" i="0" u="none" strike="noStrike" cap="none" dirty="0" err="1">
                <a:solidFill>
                  <a:schemeClr val="dk1"/>
                </a:solidFill>
                <a:latin typeface="Lato"/>
                <a:ea typeface="Lato"/>
                <a:cs typeface="Lato"/>
                <a:sym typeface="Lato"/>
              </a:rPr>
              <a:t>forkhead</a:t>
            </a:r>
            <a:r>
              <a:rPr lang="en-GB" sz="1400" b="0" i="0" u="none" strike="noStrike" cap="none" dirty="0">
                <a:solidFill>
                  <a:schemeClr val="dk1"/>
                </a:solidFill>
                <a:latin typeface="Lato"/>
                <a:ea typeface="Lato"/>
                <a:cs typeface="Lato"/>
                <a:sym typeface="Lato"/>
              </a:rPr>
              <a:t> box O3 pathway</a:t>
            </a:r>
            <a:r>
              <a:rPr lang="en-GB" sz="1400" b="0" i="0" u="none" strike="noStrike" cap="none" dirty="0">
                <a:solidFill>
                  <a:schemeClr val="dk2"/>
                </a:solidFill>
                <a:latin typeface="Lato"/>
                <a:ea typeface="Lato"/>
                <a:cs typeface="Lato"/>
                <a:sym typeface="Lato"/>
              </a:rPr>
              <a:t>, as well as </a:t>
            </a:r>
            <a:r>
              <a:rPr lang="en-GB" sz="1400" b="0" i="0" u="none" strike="noStrike" cap="none" dirty="0">
                <a:solidFill>
                  <a:schemeClr val="dk1"/>
                </a:solidFill>
                <a:latin typeface="Lato"/>
                <a:ea typeface="Lato"/>
                <a:cs typeface="Lato"/>
                <a:sym typeface="Lato"/>
              </a:rPr>
              <a:t>accumulation </a:t>
            </a:r>
            <a:endParaRPr sz="1400" b="0" i="0" u="none" strike="noStrike" cap="none" dirty="0">
              <a:solidFill>
                <a:schemeClr val="dk1"/>
              </a:solidFill>
              <a:latin typeface="Lato"/>
              <a:ea typeface="Lato"/>
              <a:cs typeface="Lato"/>
              <a:sym typeface="Lato"/>
            </a:endParaRPr>
          </a:p>
          <a:p>
            <a:pPr marL="139700" marR="0" lvl="0" algn="l" rtl="0">
              <a:lnSpc>
                <a:spcPct val="100000"/>
              </a:lnSpc>
              <a:spcBef>
                <a:spcPts val="0"/>
              </a:spcBef>
              <a:spcAft>
                <a:spcPts val="0"/>
              </a:spcAft>
              <a:buClr>
                <a:schemeClr val="dk1"/>
              </a:buClr>
              <a:buSzPts val="1400"/>
            </a:pPr>
            <a:r>
              <a:rPr lang="en-GB" sz="1400" b="0" i="0" u="none" strike="noStrike" cap="none" dirty="0">
                <a:solidFill>
                  <a:schemeClr val="dk1"/>
                </a:solidFill>
                <a:latin typeface="Lato"/>
                <a:ea typeface="Lato"/>
                <a:cs typeface="Lato"/>
                <a:sym typeface="Lato"/>
              </a:rPr>
              <a:t>of intramuscular fat and inactivity-associated muscle </a:t>
            </a:r>
            <a:endParaRPr sz="1400" b="0" i="0" u="none" strike="noStrike" cap="none" dirty="0">
              <a:solidFill>
                <a:schemeClr val="dk1"/>
              </a:solidFill>
              <a:latin typeface="Lato"/>
              <a:ea typeface="Lato"/>
              <a:cs typeface="Lato"/>
              <a:sym typeface="Lato"/>
            </a:endParaRPr>
          </a:p>
          <a:p>
            <a:pPr marL="139700" marR="0" lvl="0" algn="l" rtl="0">
              <a:lnSpc>
                <a:spcPct val="100000"/>
              </a:lnSpc>
              <a:spcBef>
                <a:spcPts val="0"/>
              </a:spcBef>
              <a:spcAft>
                <a:spcPts val="0"/>
              </a:spcAft>
              <a:buClr>
                <a:schemeClr val="dk2"/>
              </a:buClr>
              <a:buSzPts val="1400"/>
            </a:pPr>
            <a:r>
              <a:rPr lang="en-GB" sz="1400" b="0" i="0" u="none" strike="noStrike" cap="none" dirty="0" err="1">
                <a:solidFill>
                  <a:schemeClr val="dk1"/>
                </a:solidFill>
                <a:latin typeface="Lato"/>
                <a:ea typeface="Lato"/>
                <a:cs typeface="Lato"/>
                <a:sym typeface="Lato"/>
              </a:rPr>
              <a:t>atrophy.</a:t>
            </a:r>
            <a:r>
              <a:rPr lang="en-GB" sz="1400" b="0" i="0" u="none" strike="noStrike" cap="none" dirty="0" err="1">
                <a:solidFill>
                  <a:schemeClr val="dk2"/>
                </a:solidFill>
                <a:latin typeface="Lato"/>
                <a:ea typeface="Lato"/>
                <a:cs typeface="Lato"/>
                <a:sym typeface="Lato"/>
              </a:rPr>
              <a:t>Furthermore</a:t>
            </a:r>
            <a:r>
              <a:rPr lang="en-GB" sz="1400" b="0" i="0" u="none" strike="noStrike" cap="none" dirty="0">
                <a:solidFill>
                  <a:schemeClr val="dk2"/>
                </a:solidFill>
                <a:latin typeface="Lato"/>
                <a:ea typeface="Lato"/>
                <a:cs typeface="Lato"/>
                <a:sym typeface="Lato"/>
              </a:rPr>
              <a:t>, </a:t>
            </a:r>
            <a:r>
              <a:rPr lang="en-GB" sz="1400" b="0" i="0" u="none" strike="noStrike" cap="none" dirty="0" err="1">
                <a:solidFill>
                  <a:schemeClr val="dk1"/>
                </a:solidFill>
                <a:latin typeface="Lato"/>
                <a:ea typeface="Lato"/>
                <a:cs typeface="Lato"/>
                <a:sym typeface="Lato"/>
              </a:rPr>
              <a:t>hypercortisolism</a:t>
            </a:r>
            <a:r>
              <a:rPr lang="en-GB" sz="1400" b="0" i="0" u="none" strike="noStrike" cap="none" dirty="0">
                <a:solidFill>
                  <a:schemeClr val="dk1"/>
                </a:solidFill>
                <a:latin typeface="Lato"/>
                <a:ea typeface="Lato"/>
                <a:cs typeface="Lato"/>
                <a:sym typeface="Lato"/>
              </a:rPr>
              <a:t> remission </a:t>
            </a:r>
            <a:endParaRPr sz="1400" b="0" i="0" u="none" strike="noStrike" cap="none" dirty="0">
              <a:solidFill>
                <a:schemeClr val="dk1"/>
              </a:solidFill>
              <a:latin typeface="Lato"/>
              <a:ea typeface="Lato"/>
              <a:cs typeface="Lato"/>
              <a:sym typeface="Lato"/>
            </a:endParaRPr>
          </a:p>
          <a:p>
            <a:pPr marL="139700" marR="0" lvl="0" algn="l" rtl="0">
              <a:lnSpc>
                <a:spcPct val="100000"/>
              </a:lnSpc>
              <a:spcBef>
                <a:spcPts val="0"/>
              </a:spcBef>
              <a:spcAft>
                <a:spcPts val="0"/>
              </a:spcAft>
              <a:buClr>
                <a:schemeClr val="dk1"/>
              </a:buClr>
              <a:buSzPts val="1400"/>
            </a:pPr>
            <a:r>
              <a:rPr lang="en-GB" sz="1400" b="0" i="0" u="none" strike="noStrike" cap="none" dirty="0">
                <a:solidFill>
                  <a:schemeClr val="dk1"/>
                </a:solidFill>
                <a:latin typeface="Lato"/>
                <a:ea typeface="Lato"/>
                <a:cs typeface="Lato"/>
                <a:sym typeface="Lato"/>
              </a:rPr>
              <a:t>can induce exacerbation of pre-existing autoimmune </a:t>
            </a:r>
            <a:endParaRPr sz="1400" b="0" i="0" u="none" strike="noStrike" cap="none" dirty="0">
              <a:solidFill>
                <a:schemeClr val="dk1"/>
              </a:solidFill>
              <a:latin typeface="Lato"/>
              <a:ea typeface="Lato"/>
              <a:cs typeface="Lato"/>
              <a:sym typeface="Lato"/>
            </a:endParaRPr>
          </a:p>
          <a:p>
            <a:pPr marL="139700" marR="0" lvl="0" algn="l" rtl="0">
              <a:lnSpc>
                <a:spcPct val="100000"/>
              </a:lnSpc>
              <a:spcBef>
                <a:spcPts val="0"/>
              </a:spcBef>
              <a:spcAft>
                <a:spcPts val="0"/>
              </a:spcAft>
              <a:buClr>
                <a:schemeClr val="dk1"/>
              </a:buClr>
              <a:buSzPts val="1400"/>
            </a:pPr>
            <a:r>
              <a:rPr lang="en-GB" sz="1400" b="0" i="0" u="none" strike="noStrike" cap="none" dirty="0">
                <a:solidFill>
                  <a:schemeClr val="dk1"/>
                </a:solidFill>
                <a:latin typeface="Lato"/>
                <a:ea typeface="Lato"/>
                <a:cs typeface="Lato"/>
                <a:sym typeface="Lato"/>
              </a:rPr>
              <a:t>disorders.</a:t>
            </a:r>
            <a:endParaRPr sz="1400" b="0" i="0" u="none" strike="noStrike" cap="none" dirty="0">
              <a:solidFill>
                <a:schemeClr val="dk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400"/>
            </a:pP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2"/>
          <p:cNvSpPr txBox="1"/>
          <p:nvPr/>
        </p:nvSpPr>
        <p:spPr>
          <a:xfrm>
            <a:off x="284992" y="150494"/>
            <a:ext cx="7315200" cy="15699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Initial treatment of Cushing’s disease and </a:t>
            </a:r>
            <a:endParaRPr sz="3000" b="1" i="0" u="none" strike="noStrike" cap="none">
              <a:solidFill>
                <a:srgbClr val="FF99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F9900"/>
                </a:solidFill>
                <a:latin typeface="Lato"/>
                <a:ea typeface="Lato"/>
                <a:cs typeface="Lato"/>
                <a:sym typeface="Lato"/>
              </a:rPr>
              <a:t>monitoring for recurrence</a:t>
            </a:r>
            <a:endParaRPr sz="3000" b="1" i="0" u="none" strike="noStrike" cap="none">
              <a:solidFill>
                <a:srgbClr val="FF9900"/>
              </a:solidFill>
              <a:latin typeface="Lato"/>
              <a:ea typeface="Lato"/>
              <a:cs typeface="Lato"/>
              <a:sym typeface="Lato"/>
            </a:endParaRPr>
          </a:p>
        </p:txBody>
      </p:sp>
      <p:sp>
        <p:nvSpPr>
          <p:cNvPr id="665" name="Google Shape;665;p52"/>
          <p:cNvSpPr txBox="1"/>
          <p:nvPr/>
        </p:nvSpPr>
        <p:spPr>
          <a:xfrm>
            <a:off x="470350" y="1845275"/>
            <a:ext cx="7988400" cy="2769959"/>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Arial"/>
                <a:ea typeface="Arial"/>
                <a:cs typeface="Arial"/>
                <a:sym typeface="Arial"/>
              </a:rPr>
              <a:t>Pituitary surgery </a:t>
            </a:r>
            <a:endParaRPr sz="1400" b="0" i="0" u="none" strike="noStrike" cap="none" dirty="0">
              <a:solidFill>
                <a:srgbClr val="FF00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FF9900"/>
                </a:solidFill>
                <a:latin typeface="Arial"/>
                <a:ea typeface="Arial"/>
                <a:cs typeface="Arial"/>
                <a:sym typeface="Arial"/>
              </a:rPr>
              <a:t>Transsphenoidal</a:t>
            </a:r>
            <a:r>
              <a:rPr lang="en-GB" sz="1400" b="0" i="0" u="none" strike="noStrike" cap="none" dirty="0">
                <a:solidFill>
                  <a:srgbClr val="FF9900"/>
                </a:solidFill>
                <a:latin typeface="Arial"/>
                <a:ea typeface="Arial"/>
                <a:cs typeface="Arial"/>
                <a:sym typeface="Arial"/>
              </a:rPr>
              <a:t> surgery</a:t>
            </a:r>
            <a:r>
              <a:rPr lang="en-GB" sz="1400" b="0" i="0" u="none" strike="noStrike" cap="none" dirty="0">
                <a:solidFill>
                  <a:srgbClr val="000000"/>
                </a:solidFill>
                <a:latin typeface="Arial"/>
                <a:ea typeface="Arial"/>
                <a:cs typeface="Arial"/>
                <a:sym typeface="Arial"/>
              </a:rPr>
              <a:t> is recommended as first-line </a:t>
            </a:r>
            <a:endParaRPr sz="1400" b="0" i="0" u="none" strike="noStrike" cap="none"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Arial"/>
                <a:ea typeface="Arial"/>
                <a:cs typeface="Arial"/>
                <a:sym typeface="Arial"/>
              </a:rPr>
              <a:t>therapy for patients with Cushing’s </a:t>
            </a:r>
            <a:r>
              <a:rPr lang="en-GB" sz="1400" b="0" i="0" u="none" strike="noStrike" cap="none" dirty="0" err="1">
                <a:solidFill>
                  <a:srgbClr val="000000"/>
                </a:solidFill>
                <a:latin typeface="Arial"/>
                <a:ea typeface="Arial"/>
                <a:cs typeface="Arial"/>
                <a:sym typeface="Arial"/>
              </a:rPr>
              <a:t>disease.Remission</a:t>
            </a: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Arial"/>
                <a:ea typeface="Arial"/>
                <a:cs typeface="Arial"/>
                <a:sym typeface="Arial"/>
              </a:rPr>
              <a:t>typically defined as postoperative serum cortisol concentrations</a:t>
            </a:r>
            <a:endParaRPr sz="1400" b="0" i="0" u="none" strike="noStrike" cap="none"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Arial"/>
                <a:ea typeface="Arial"/>
                <a:cs typeface="Arial"/>
                <a:sym typeface="Arial"/>
              </a:rPr>
              <a:t>lower than 55 </a:t>
            </a:r>
            <a:r>
              <a:rPr lang="en-GB" sz="1400" b="0" i="0" u="none" strike="noStrike" cap="none" dirty="0" err="1">
                <a:solidFill>
                  <a:srgbClr val="FF9900"/>
                </a:solidFill>
                <a:latin typeface="Arial"/>
                <a:ea typeface="Arial"/>
                <a:cs typeface="Arial"/>
                <a:sym typeface="Arial"/>
              </a:rPr>
              <a:t>nmol</a:t>
            </a:r>
            <a:r>
              <a:rPr lang="en-GB" sz="1400" b="0" i="0" u="none" strike="noStrike" cap="none" dirty="0">
                <a:solidFill>
                  <a:srgbClr val="FF9900"/>
                </a:solidFill>
                <a:latin typeface="Arial"/>
                <a:ea typeface="Arial"/>
                <a:cs typeface="Arial"/>
                <a:sym typeface="Arial"/>
              </a:rPr>
              <a:t>/L (&lt;2 µg/</a:t>
            </a:r>
            <a:r>
              <a:rPr lang="en-GB" sz="1400" b="0" i="0" u="none" strike="noStrike" cap="none" dirty="0" err="1">
                <a:solidFill>
                  <a:srgbClr val="FF9900"/>
                </a:solidFill>
                <a:latin typeface="Arial"/>
                <a:ea typeface="Arial"/>
                <a:cs typeface="Arial"/>
                <a:sym typeface="Arial"/>
              </a:rPr>
              <a:t>dL</a:t>
            </a:r>
            <a:r>
              <a:rPr lang="en-GB" sz="1400" b="0" i="0" u="none" strike="noStrike" cap="none" dirty="0">
                <a:solidFill>
                  <a:srgbClr val="FF9900"/>
                </a:solidFill>
                <a:latin typeface="Arial"/>
                <a:ea typeface="Arial"/>
                <a:cs typeface="Arial"/>
                <a:sym typeface="Arial"/>
              </a:rPr>
              <a:t>),</a:t>
            </a:r>
            <a:r>
              <a:rPr lang="en-GB" sz="1400" b="0" i="0" u="none" strike="noStrike" cap="none" dirty="0">
                <a:solidFill>
                  <a:srgbClr val="000000"/>
                </a:solidFill>
                <a:latin typeface="Arial"/>
                <a:ea typeface="Arial"/>
                <a:cs typeface="Arial"/>
                <a:sym typeface="Arial"/>
              </a:rPr>
              <a:t> is seen in </a:t>
            </a:r>
            <a:endParaRPr sz="1400" b="0" i="0" u="none" strike="noStrike" cap="none" dirty="0">
              <a:solidFill>
                <a:srgbClr val="FF9900"/>
              </a:solidFill>
              <a:latin typeface="Arial"/>
              <a:ea typeface="Arial"/>
              <a:cs typeface="Arial"/>
              <a:sym typeface="Arial"/>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Arial"/>
                <a:ea typeface="Arial"/>
                <a:cs typeface="Arial"/>
                <a:sym typeface="Arial"/>
              </a:rPr>
              <a:t>approximately 80% of patients with </a:t>
            </a:r>
            <a:r>
              <a:rPr lang="en-GB" sz="1400" b="0" i="0" u="none" strike="noStrike" cap="none" dirty="0" err="1">
                <a:solidFill>
                  <a:srgbClr val="FF9900"/>
                </a:solidFill>
                <a:latin typeface="Arial"/>
                <a:ea typeface="Arial"/>
                <a:cs typeface="Arial"/>
                <a:sym typeface="Arial"/>
              </a:rPr>
              <a:t>microadenomas</a:t>
            </a:r>
            <a:r>
              <a:rPr lang="en-GB" sz="1400" b="0" i="0" u="none" strike="noStrike" cap="none" dirty="0">
                <a:solidFill>
                  <a:srgbClr val="FF9900"/>
                </a:solidFill>
                <a:latin typeface="Arial"/>
                <a:ea typeface="Arial"/>
                <a:cs typeface="Arial"/>
                <a:sym typeface="Arial"/>
              </a:rPr>
              <a:t> and </a:t>
            </a:r>
            <a:endParaRPr sz="1400" b="0" i="0" u="none" strike="noStrike" cap="none" dirty="0">
              <a:solidFill>
                <a:srgbClr val="FF99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Arial"/>
                <a:ea typeface="Arial"/>
                <a:cs typeface="Arial"/>
                <a:sym typeface="Arial"/>
              </a:rPr>
              <a:t>60% with </a:t>
            </a:r>
            <a:r>
              <a:rPr lang="en-GB" sz="1400" b="0" i="0" u="none" strike="noStrike" cap="none" dirty="0" err="1">
                <a:solidFill>
                  <a:srgbClr val="FF9900"/>
                </a:solidFill>
                <a:latin typeface="Arial"/>
                <a:ea typeface="Arial"/>
                <a:cs typeface="Arial"/>
                <a:sym typeface="Arial"/>
              </a:rPr>
              <a:t>macroadenomas</a:t>
            </a:r>
            <a:r>
              <a:rPr lang="en-GB" sz="1400" b="0" i="0" u="none" strike="noStrike" cap="none" dirty="0">
                <a:solidFill>
                  <a:srgbClr val="000000"/>
                </a:solidFill>
                <a:latin typeface="Arial"/>
                <a:ea typeface="Arial"/>
                <a:cs typeface="Arial"/>
                <a:sym typeface="Arial"/>
              </a:rPr>
              <a:t> if the procedure is performed </a:t>
            </a:r>
            <a:endParaRPr sz="1400" b="0" i="0" u="none" strike="noStrike" cap="none"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Arial"/>
                <a:ea typeface="Arial"/>
                <a:cs typeface="Arial"/>
                <a:sym typeface="Arial"/>
              </a:rPr>
              <a:t>by an experienced surgeon. Patients in remission </a:t>
            </a:r>
            <a:endParaRPr sz="1400" b="0" i="0" u="none" strike="noStrike" cap="none"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Arial"/>
                <a:ea typeface="Arial"/>
                <a:cs typeface="Arial"/>
                <a:sym typeface="Arial"/>
              </a:rPr>
              <a:t>require glucocorticoid replacement until HPA axis </a:t>
            </a:r>
            <a:endParaRPr sz="1400" b="0" i="0" u="none" strike="noStrike" cap="none" dirty="0">
              <a:solidFill>
                <a:srgbClr val="FF99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Arial"/>
                <a:ea typeface="Arial"/>
                <a:cs typeface="Arial"/>
                <a:sym typeface="Arial"/>
              </a:rPr>
              <a:t>recovery.</a:t>
            </a:r>
            <a:r>
              <a:rPr lang="en-GB" sz="1400" b="0" i="0" u="none" strike="noStrike" cap="none" dirty="0">
                <a:solidFill>
                  <a:srgbClr val="000000"/>
                </a:solidFill>
                <a:latin typeface="Arial"/>
                <a:ea typeface="Arial"/>
                <a:cs typeface="Arial"/>
                <a:sym typeface="Arial"/>
              </a:rPr>
              <a:t> As remission could be delayed,</a:t>
            </a:r>
            <a:r>
              <a:rPr lang="en-GB" sz="1400" b="0" i="0" u="none" strike="noStrike" cap="none" dirty="0">
                <a:solidFill>
                  <a:srgbClr val="FF0000"/>
                </a:solidFill>
                <a:latin typeface="Arial"/>
                <a:ea typeface="Arial"/>
                <a:cs typeface="Arial"/>
                <a:sym typeface="Arial"/>
              </a:rPr>
              <a:t> monitoring</a:t>
            </a: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Arial"/>
                <a:ea typeface="Arial"/>
                <a:cs typeface="Arial"/>
                <a:sym typeface="Arial"/>
              </a:rPr>
              <a:t>until </a:t>
            </a:r>
            <a:r>
              <a:rPr lang="en-GB" sz="1400" b="0" i="0" u="none" strike="noStrike" cap="none" dirty="0">
                <a:solidFill>
                  <a:srgbClr val="FF0000"/>
                </a:solidFill>
                <a:latin typeface="Arial"/>
                <a:ea typeface="Arial"/>
                <a:cs typeface="Arial"/>
                <a:sym typeface="Arial"/>
              </a:rPr>
              <a:t>postoperative cortisol nadir can</a:t>
            </a:r>
            <a:r>
              <a:rPr lang="en-GB" sz="1400" b="0" i="0" u="none" strike="noStrike" cap="none" dirty="0">
                <a:solidFill>
                  <a:srgbClr val="000000"/>
                </a:solidFill>
                <a:latin typeface="Arial"/>
                <a:ea typeface="Arial"/>
                <a:cs typeface="Arial"/>
                <a:sym typeface="Arial"/>
              </a:rPr>
              <a:t> usually identify such </a:t>
            </a:r>
            <a:endParaRPr sz="1400" b="0" i="0" u="none" strike="noStrike" cap="none"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Arial"/>
                <a:ea typeface="Arial"/>
                <a:cs typeface="Arial"/>
                <a:sym typeface="Arial"/>
              </a:rPr>
              <a:t>cases.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3"/>
          <p:cNvSpPr txBox="1"/>
          <p:nvPr/>
        </p:nvSpPr>
        <p:spPr>
          <a:xfrm>
            <a:off x="528761" y="1993643"/>
            <a:ext cx="7315200" cy="2339072"/>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 Occasionally, patients with </a:t>
            </a:r>
            <a:r>
              <a:rPr lang="en-GB" sz="1400" b="0" i="0" u="none" strike="noStrike" cap="none" dirty="0">
                <a:solidFill>
                  <a:srgbClr val="FF9900"/>
                </a:solidFill>
                <a:latin typeface="Lato"/>
                <a:ea typeface="Lato"/>
                <a:cs typeface="Lato"/>
                <a:sym typeface="Lato"/>
              </a:rPr>
              <a:t>mild </a:t>
            </a:r>
            <a:r>
              <a:rPr lang="en-GB" sz="1400" b="0" i="0" u="none" strike="noStrike" cap="none" dirty="0" err="1">
                <a:solidFill>
                  <a:srgbClr val="FF9900"/>
                </a:solidFill>
                <a:latin typeface="Lato"/>
                <a:ea typeface="Lato"/>
                <a:cs typeface="Lato"/>
                <a:sym typeface="Lato"/>
              </a:rPr>
              <a:t>hypercortisolism</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cyclic Cushing’s disease</a:t>
            </a:r>
            <a:r>
              <a:rPr lang="en-GB" sz="1400" b="0" i="0" u="none" strike="noStrike" cap="none" dirty="0">
                <a:solidFill>
                  <a:srgbClr val="000000"/>
                </a:solidFill>
                <a:latin typeface="Lato"/>
                <a:ea typeface="Lato"/>
                <a:cs typeface="Lato"/>
                <a:sym typeface="Lato"/>
              </a:rPr>
              <a:t>, or those </a:t>
            </a:r>
            <a:r>
              <a:rPr lang="en-GB" sz="1400" b="0" i="0" u="none" strike="noStrike" cap="none" dirty="0">
                <a:solidFill>
                  <a:srgbClr val="FF9900"/>
                </a:solidFill>
                <a:latin typeface="Lato"/>
                <a:ea typeface="Lato"/>
                <a:cs typeface="Lato"/>
                <a:sym typeface="Lato"/>
              </a:rPr>
              <a:t>treated medically before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surgery can achieve remission</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0000"/>
                </a:solidFill>
                <a:latin typeface="Lato"/>
                <a:ea typeface="Lato"/>
                <a:cs typeface="Lato"/>
                <a:sym typeface="Lato"/>
              </a:rPr>
              <a:t>without marked postoperative</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FF0000"/>
                </a:solidFill>
                <a:latin typeface="Lato"/>
                <a:ea typeface="Lato"/>
                <a:cs typeface="Lato"/>
                <a:sym typeface="Lato"/>
              </a:rPr>
              <a:t>hypocortisolism</a:t>
            </a:r>
            <a:r>
              <a:rPr lang="en-GB" sz="1400" b="0" i="0" u="none" strike="noStrike" cap="none" dirty="0">
                <a:solidFill>
                  <a:srgbClr val="000000"/>
                </a:solidFill>
                <a:latin typeface="Lato"/>
                <a:ea typeface="Lato"/>
                <a:cs typeface="Lato"/>
                <a:sym typeface="Lato"/>
              </a:rPr>
              <a:t>. Treatment at a </a:t>
            </a:r>
            <a:r>
              <a:rPr lang="en-GB" sz="1400" b="0" i="0" u="none" strike="noStrike" cap="none" dirty="0">
                <a:solidFill>
                  <a:srgbClr val="FF00FF"/>
                </a:solidFill>
                <a:latin typeface="Lato"/>
                <a:ea typeface="Lato"/>
                <a:cs typeface="Lato"/>
                <a:sym typeface="Lato"/>
              </a:rPr>
              <a:t>high-volume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centre by an experienced surgeon and tumour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characteristics such as detection on MRI, </a:t>
            </a:r>
            <a:r>
              <a:rPr lang="en-GB" sz="1400" b="0" i="0" u="none" strike="noStrike" cap="none" dirty="0" err="1">
                <a:solidFill>
                  <a:srgbClr val="FF00FF"/>
                </a:solidFill>
                <a:latin typeface="Lato"/>
                <a:ea typeface="Lato"/>
                <a:cs typeface="Lato"/>
                <a:sym typeface="Lato"/>
              </a:rPr>
              <a:t>noninvasiveness</a:t>
            </a:r>
            <a:r>
              <a:rPr lang="en-GB" sz="1400" b="0" i="0" u="none" strike="noStrike" cap="none" dirty="0">
                <a:solidFill>
                  <a:srgbClr val="FF00FF"/>
                </a:solidFill>
                <a:latin typeface="Lato"/>
                <a:ea typeface="Lato"/>
                <a:cs typeface="Lato"/>
                <a:sym typeface="Lato"/>
              </a:rPr>
              <a:t>,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and size smaller than 10 mm appear to correlate with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FF"/>
                </a:solidFill>
                <a:latin typeface="Lato"/>
                <a:ea typeface="Lato"/>
                <a:cs typeface="Lato"/>
                <a:sym typeface="Lato"/>
              </a:rPr>
              <a:t>increased remission rates;</a:t>
            </a:r>
            <a:r>
              <a:rPr lang="en-GB" sz="1400" b="0" i="0" u="none" strike="noStrike" cap="none" dirty="0">
                <a:solidFill>
                  <a:srgbClr val="000000"/>
                </a:solidFill>
                <a:latin typeface="Lato"/>
                <a:ea typeface="Lato"/>
                <a:cs typeface="Lato"/>
                <a:sym typeface="Lato"/>
              </a:rPr>
              <a:t> whether there is a potential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incremental benefit with an </a:t>
            </a:r>
            <a:r>
              <a:rPr lang="en-GB" sz="1400" b="0" i="0" u="none" strike="noStrike" cap="none" dirty="0">
                <a:solidFill>
                  <a:srgbClr val="FF0000"/>
                </a:solidFill>
                <a:latin typeface="Lato"/>
                <a:ea typeface="Lato"/>
                <a:cs typeface="Lato"/>
                <a:sym typeface="Lato"/>
              </a:rPr>
              <a:t>endoscopic approach</a:t>
            </a:r>
            <a:r>
              <a:rPr lang="en-GB" sz="1400" b="0" i="0" u="none" strike="noStrike" cap="none" dirty="0">
                <a:solidFill>
                  <a:srgbClr val="000000"/>
                </a:solidFill>
                <a:latin typeface="Lato"/>
                <a:ea typeface="Lato"/>
                <a:cs typeface="Lato"/>
                <a:sym typeface="Lato"/>
              </a:rPr>
              <a:t> for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000000"/>
                </a:solidFill>
                <a:latin typeface="Lato"/>
                <a:ea typeface="Lato"/>
                <a:cs typeface="Lato"/>
                <a:sym typeface="Lato"/>
              </a:rPr>
              <a:t>macroadenomas</a:t>
            </a:r>
            <a:r>
              <a:rPr lang="en-GB" sz="1400" b="0" i="0" u="none" strike="noStrike" cap="none" dirty="0">
                <a:solidFill>
                  <a:srgbClr val="000000"/>
                </a:solidFill>
                <a:latin typeface="Lato"/>
                <a:ea typeface="Lato"/>
                <a:cs typeface="Lato"/>
                <a:sym typeface="Lato"/>
              </a:rPr>
              <a:t> remains </a:t>
            </a:r>
            <a:r>
              <a:rPr lang="en-GB" sz="1400" b="0" i="0" u="none" strike="noStrike" cap="none" dirty="0">
                <a:solidFill>
                  <a:srgbClr val="FF0000"/>
                </a:solidFill>
                <a:latin typeface="Lato"/>
                <a:ea typeface="Lato"/>
                <a:cs typeface="Lato"/>
                <a:sym typeface="Lato"/>
              </a:rPr>
              <a:t>unclear.</a:t>
            </a:r>
            <a:endParaRPr sz="1400" b="0" i="0" u="none" strike="noStrike" cap="none" dirty="0">
              <a:solidFill>
                <a:srgbClr val="000000"/>
              </a:solidFill>
              <a:latin typeface="Lato"/>
              <a:ea typeface="Lato"/>
              <a:cs typeface="Lato"/>
              <a:sym typeface="Lato"/>
            </a:endParaRPr>
          </a:p>
        </p:txBody>
      </p:sp>
      <p:sp>
        <p:nvSpPr>
          <p:cNvPr id="671" name="Google Shape;671;p53"/>
          <p:cNvSpPr txBox="1"/>
          <p:nvPr/>
        </p:nvSpPr>
        <p:spPr>
          <a:xfrm>
            <a:off x="215746" y="168885"/>
            <a:ext cx="7315200" cy="1107965"/>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dirty="0">
                <a:solidFill>
                  <a:srgbClr val="FF9900"/>
                </a:solidFill>
                <a:latin typeface="Lato"/>
                <a:ea typeface="Lato"/>
                <a:cs typeface="Lato"/>
                <a:sym typeface="Lato"/>
              </a:rPr>
              <a:t>Initial treatment of Cushing’s disease and </a:t>
            </a:r>
            <a:r>
              <a:rPr lang="en-GB" sz="3000" b="1" i="0" u="none" strike="noStrike" cap="none" dirty="0" smtClean="0">
                <a:solidFill>
                  <a:srgbClr val="FF9900"/>
                </a:solidFill>
                <a:latin typeface="Lato"/>
                <a:ea typeface="Lato"/>
                <a:cs typeface="Lato"/>
                <a:sym typeface="Lato"/>
              </a:rPr>
              <a:t>monitoring </a:t>
            </a:r>
            <a:r>
              <a:rPr lang="en-GB" sz="3000" b="1" i="0" u="none" strike="noStrike" cap="none" dirty="0">
                <a:solidFill>
                  <a:srgbClr val="FF9900"/>
                </a:solidFill>
                <a:latin typeface="Lato"/>
                <a:ea typeface="Lato"/>
                <a:cs typeface="Lato"/>
                <a:sym typeface="Lato"/>
              </a:rPr>
              <a:t>for recurrence</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4"/>
          <p:cNvSpPr txBox="1"/>
          <p:nvPr/>
        </p:nvSpPr>
        <p:spPr>
          <a:xfrm>
            <a:off x="704435" y="1390147"/>
            <a:ext cx="7446000" cy="2137500"/>
          </a:xfrm>
          <a:prstGeom prst="rect">
            <a:avLst/>
          </a:prstGeom>
          <a:noFill/>
          <a:ln>
            <a:noFill/>
          </a:ln>
        </p:spPr>
        <p:txBody>
          <a:bodyPr spcFirstLastPara="1" wrap="square" lIns="91425" tIns="91425" rIns="91425" bIns="91425" anchor="t" anchorCtr="0">
            <a:spAutoFit/>
          </a:bodyPr>
          <a:lstStyle/>
          <a:p>
            <a:pPr marL="114300" marR="0" lvl="0" algn="l" rtl="0">
              <a:lnSpc>
                <a:spcPct val="100000"/>
              </a:lnSpc>
              <a:spcBef>
                <a:spcPts val="0"/>
              </a:spcBef>
              <a:spcAft>
                <a:spcPts val="0"/>
              </a:spcAft>
              <a:buClr>
                <a:srgbClr val="000000"/>
              </a:buClr>
              <a:buSzPts val="1800"/>
            </a:pPr>
            <a:r>
              <a:rPr lang="en-GB" sz="1800" b="0" i="0" u="none" strike="noStrike" cap="none" dirty="0">
                <a:solidFill>
                  <a:srgbClr val="000000"/>
                </a:solidFill>
                <a:latin typeface="Lato"/>
                <a:ea typeface="Lato"/>
                <a:cs typeface="Lato"/>
                <a:sym typeface="Lato"/>
              </a:rPr>
              <a:t>complication rates are low, with </a:t>
            </a:r>
            <a:r>
              <a:rPr lang="en-GB" sz="1800" b="0" i="0" u="none" strike="noStrike" cap="none" dirty="0">
                <a:solidFill>
                  <a:srgbClr val="FF9900"/>
                </a:solidFill>
                <a:latin typeface="Lato"/>
                <a:ea typeface="Lato"/>
                <a:cs typeface="Lato"/>
                <a:sym typeface="Lato"/>
              </a:rPr>
              <a:t>more experienced </a:t>
            </a:r>
            <a:endParaRPr sz="1800" b="0" i="0" u="none" strike="noStrike" cap="none" dirty="0">
              <a:solidFill>
                <a:srgbClr val="FF99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FF9900"/>
                </a:solidFill>
                <a:latin typeface="Lato"/>
                <a:ea typeface="Lato"/>
                <a:cs typeface="Lato"/>
                <a:sym typeface="Lato"/>
              </a:rPr>
              <a:t>surgeons having even lower rates than less experienced</a:t>
            </a:r>
            <a:r>
              <a:rPr lang="en-GB" sz="1800" b="0" i="0" u="none" strike="noStrike" cap="none" dirty="0">
                <a:solidFill>
                  <a:srgbClr val="000000"/>
                </a:solidFill>
                <a:latin typeface="Lato"/>
                <a:ea typeface="Lato"/>
                <a:cs typeface="Lato"/>
                <a:sym typeface="Lato"/>
              </a:rPr>
              <a:t> </a:t>
            </a:r>
            <a:endParaRPr sz="1800" b="0" i="0" u="none" strike="noStrike" cap="none" dirty="0">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000000"/>
                </a:solidFill>
                <a:latin typeface="Lato"/>
                <a:ea typeface="Lato"/>
                <a:cs typeface="Lato"/>
                <a:sym typeface="Lato"/>
              </a:rPr>
              <a:t>surgeons. </a:t>
            </a:r>
            <a:r>
              <a:rPr lang="en-GB" sz="1800" b="0" i="0" u="none" strike="noStrike" cap="none" dirty="0">
                <a:solidFill>
                  <a:srgbClr val="FF0000"/>
                </a:solidFill>
                <a:latin typeface="Lato"/>
                <a:ea typeface="Lato"/>
                <a:cs typeface="Lato"/>
                <a:sym typeface="Lato"/>
              </a:rPr>
              <a:t>New-onset hypopituitarism</a:t>
            </a:r>
            <a:r>
              <a:rPr lang="en-GB" sz="1800" b="0" i="0" u="none" strike="noStrike" cap="none" dirty="0">
                <a:solidFill>
                  <a:srgbClr val="000000"/>
                </a:solidFill>
                <a:latin typeface="Lato"/>
                <a:ea typeface="Lato"/>
                <a:cs typeface="Lato"/>
                <a:sym typeface="Lato"/>
              </a:rPr>
              <a:t> (in approximately </a:t>
            </a:r>
            <a:endParaRPr sz="1800" b="0" i="0" u="none" strike="noStrike" cap="none" dirty="0">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FF0000"/>
                </a:solidFill>
                <a:latin typeface="Lato"/>
                <a:ea typeface="Lato"/>
                <a:cs typeface="Lato"/>
                <a:sym typeface="Lato"/>
              </a:rPr>
              <a:t>10%</a:t>
            </a:r>
            <a:r>
              <a:rPr lang="en-GB" sz="1800" b="0" i="0" u="none" strike="noStrike" cap="none" dirty="0">
                <a:solidFill>
                  <a:srgbClr val="000000"/>
                </a:solidFill>
                <a:latin typeface="Lato"/>
                <a:ea typeface="Lato"/>
                <a:cs typeface="Lato"/>
                <a:sym typeface="Lato"/>
              </a:rPr>
              <a:t> of patients), as well as </a:t>
            </a:r>
            <a:r>
              <a:rPr lang="en-GB" sz="1800" b="0" i="0" u="none" strike="noStrike" cap="none" dirty="0">
                <a:solidFill>
                  <a:srgbClr val="FF0000"/>
                </a:solidFill>
                <a:latin typeface="Lato"/>
                <a:ea typeface="Lato"/>
                <a:cs typeface="Lato"/>
                <a:sym typeface="Lato"/>
              </a:rPr>
              <a:t>permanent diabetes </a:t>
            </a:r>
            <a:r>
              <a:rPr lang="en-GB" sz="1800" b="0" i="0" u="none" strike="noStrike" cap="none" dirty="0" err="1">
                <a:solidFill>
                  <a:srgbClr val="FF0000"/>
                </a:solidFill>
                <a:latin typeface="Lato"/>
                <a:ea typeface="Lato"/>
                <a:cs typeface="Lato"/>
                <a:sym typeface="Lato"/>
              </a:rPr>
              <a:t>insipidus</a:t>
            </a:r>
            <a:r>
              <a:rPr lang="en-GB" sz="1800" b="0" i="0" u="none" strike="noStrike" cap="none" dirty="0">
                <a:solidFill>
                  <a:srgbClr val="FF0000"/>
                </a:solidFill>
                <a:latin typeface="Lato"/>
                <a:ea typeface="Lato"/>
                <a:cs typeface="Lato"/>
                <a:sym typeface="Lato"/>
              </a:rPr>
              <a:t>, </a:t>
            </a:r>
            <a:endParaRPr sz="1800" b="0" i="0" u="none" strike="noStrike" cap="none" dirty="0">
              <a:solidFill>
                <a:srgbClr val="FF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FF0000"/>
                </a:solidFill>
                <a:latin typeface="Lato"/>
                <a:ea typeface="Lato"/>
                <a:cs typeface="Lato"/>
                <a:sym typeface="Lato"/>
              </a:rPr>
              <a:t>CSF leak, and VTE (in &lt;5% of patients), are</a:t>
            </a:r>
            <a:r>
              <a:rPr lang="en-GB" sz="1800" b="0" i="0" u="none" strike="noStrike" cap="none" dirty="0">
                <a:solidFill>
                  <a:srgbClr val="000000"/>
                </a:solidFill>
                <a:latin typeface="Lato"/>
                <a:ea typeface="Lato"/>
                <a:cs typeface="Lato"/>
                <a:sym typeface="Lato"/>
              </a:rPr>
              <a:t> the most </a:t>
            </a:r>
            <a:endParaRPr sz="1800" b="0" i="0" u="none" strike="noStrike" cap="none" dirty="0">
              <a:solidFill>
                <a:srgbClr val="00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000000"/>
                </a:solidFill>
                <a:latin typeface="Lato"/>
                <a:ea typeface="Lato"/>
                <a:cs typeface="Lato"/>
                <a:sym typeface="Lato"/>
              </a:rPr>
              <a:t>common complications; </a:t>
            </a:r>
            <a:r>
              <a:rPr lang="en-GB" sz="1800" b="0" i="0" u="none" strike="noStrike" cap="none" dirty="0" err="1">
                <a:solidFill>
                  <a:srgbClr val="FF0000"/>
                </a:solidFill>
                <a:latin typeface="Lato"/>
                <a:ea typeface="Lato"/>
                <a:cs typeface="Lato"/>
                <a:sym typeface="Lato"/>
              </a:rPr>
              <a:t>peri</a:t>
            </a:r>
            <a:r>
              <a:rPr lang="en-GB" sz="1800" b="0" i="0" u="none" strike="noStrike" cap="none" dirty="0">
                <a:solidFill>
                  <a:srgbClr val="FF0000"/>
                </a:solidFill>
                <a:latin typeface="Lato"/>
                <a:ea typeface="Lato"/>
                <a:cs typeface="Lato"/>
                <a:sym typeface="Lato"/>
              </a:rPr>
              <a:t>-operative mortality </a:t>
            </a:r>
            <a:endParaRPr sz="1800" b="0" i="0" u="none" strike="noStrike" cap="none" dirty="0">
              <a:solidFill>
                <a:srgbClr val="FF0000"/>
              </a:solidFill>
              <a:latin typeface="Lato"/>
              <a:ea typeface="Lato"/>
              <a:cs typeface="Lato"/>
              <a:sym typeface="Lato"/>
            </a:endParaRPr>
          </a:p>
          <a:p>
            <a:pPr marL="114300" marR="0" lvl="0" algn="l" rtl="0">
              <a:lnSpc>
                <a:spcPct val="100000"/>
              </a:lnSpc>
              <a:spcBef>
                <a:spcPts val="0"/>
              </a:spcBef>
              <a:spcAft>
                <a:spcPts val="0"/>
              </a:spcAft>
              <a:buClr>
                <a:srgbClr val="000000"/>
              </a:buClr>
              <a:buSzPts val="1800"/>
            </a:pPr>
            <a:r>
              <a:rPr lang="en-GB" sz="1800" b="0" i="0" u="none" strike="noStrike" cap="none" dirty="0">
                <a:solidFill>
                  <a:srgbClr val="FF0000"/>
                </a:solidFill>
                <a:latin typeface="Lato"/>
                <a:ea typeface="Lato"/>
                <a:cs typeface="Lato"/>
                <a:sym typeface="Lato"/>
              </a:rPr>
              <a:t>is &lt;1%</a:t>
            </a:r>
            <a:r>
              <a:rPr lang="en-GB" sz="1800" b="0" i="0" u="none" strike="noStrike" cap="none" dirty="0">
                <a:solidFill>
                  <a:srgbClr val="000000"/>
                </a:solidFill>
                <a:latin typeface="Lato"/>
                <a:ea typeface="Lato"/>
                <a:cs typeface="Lato"/>
                <a:sym typeface="Lato"/>
              </a:rPr>
              <a:t>.</a:t>
            </a:r>
            <a:endParaRPr sz="1800" b="0" i="0" u="none" strike="noStrike" cap="none" dirty="0">
              <a:solidFill>
                <a:srgbClr val="000000"/>
              </a:solidFill>
              <a:latin typeface="Lato"/>
              <a:ea typeface="Lato"/>
              <a:cs typeface="Lato"/>
              <a:sym typeface="Lato"/>
            </a:endParaRPr>
          </a:p>
        </p:txBody>
      </p:sp>
      <p:sp>
        <p:nvSpPr>
          <p:cNvPr id="677" name="Google Shape;677;p54"/>
          <p:cNvSpPr txBox="1"/>
          <p:nvPr/>
        </p:nvSpPr>
        <p:spPr>
          <a:xfrm>
            <a:off x="244378" y="5"/>
            <a:ext cx="7315200" cy="550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chemeClr val="dk1"/>
              </a:buClr>
              <a:buSzPts val="2400"/>
              <a:buFont typeface="Lato"/>
              <a:buChar char="●"/>
            </a:pPr>
            <a:r>
              <a:rPr lang="en-GB" sz="2400" b="0" i="0" u="none" strike="noStrike" cap="none">
                <a:solidFill>
                  <a:schemeClr val="dk1"/>
                </a:solidFill>
                <a:latin typeface="Lato"/>
                <a:ea typeface="Lato"/>
                <a:cs typeface="Lato"/>
                <a:sym typeface="Lato"/>
              </a:rPr>
              <a:t>complication rates</a:t>
            </a:r>
            <a:endParaRPr sz="2400" b="1" i="0" u="none" strike="noStrike" cap="none">
              <a:solidFill>
                <a:schemeClr val="dk1"/>
              </a:solidFill>
              <a:latin typeface="Lato"/>
              <a:ea typeface="Lato"/>
              <a:cs typeface="Lato"/>
              <a:sym typeface="Lato"/>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5"/>
          <p:cNvSpPr txBox="1"/>
          <p:nvPr/>
        </p:nvSpPr>
        <p:spPr>
          <a:xfrm>
            <a:off x="329737" y="430354"/>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Who is an experienced surgeon?</a:t>
            </a:r>
            <a:endParaRPr sz="3000" b="1" i="0" u="none" strike="noStrike" cap="none">
              <a:solidFill>
                <a:srgbClr val="FF9900"/>
              </a:solidFill>
              <a:latin typeface="Lato"/>
              <a:ea typeface="Lato"/>
              <a:cs typeface="Lato"/>
              <a:sym typeface="Lato"/>
            </a:endParaRPr>
          </a:p>
        </p:txBody>
      </p:sp>
      <p:sp>
        <p:nvSpPr>
          <p:cNvPr id="683" name="Google Shape;683;p55"/>
          <p:cNvSpPr txBox="1"/>
          <p:nvPr/>
        </p:nvSpPr>
        <p:spPr>
          <a:xfrm>
            <a:off x="811143" y="1237451"/>
            <a:ext cx="7315200" cy="3200846"/>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How to measure surgical expertise for Cushing’s disease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remains </a:t>
            </a:r>
            <a:r>
              <a:rPr lang="en-GB" sz="1400" b="0" i="0" u="none" strike="noStrike" cap="none" dirty="0">
                <a:solidFill>
                  <a:srgbClr val="FF9900"/>
                </a:solidFill>
                <a:latin typeface="Lato"/>
                <a:ea typeface="Lato"/>
                <a:cs typeface="Lato"/>
                <a:sym typeface="Lato"/>
              </a:rPr>
              <a:t>unclear</a:t>
            </a:r>
            <a:r>
              <a:rPr lang="en-GB" sz="1400" b="0" i="0" u="none" strike="noStrike" cap="none" dirty="0">
                <a:solidFill>
                  <a:srgbClr val="000000"/>
                </a:solidFill>
                <a:latin typeface="Lato"/>
                <a:ea typeface="Lato"/>
                <a:cs typeface="Lato"/>
                <a:sym typeface="Lato"/>
              </a:rPr>
              <a:t>. Hospitals that limit the </a:t>
            </a:r>
            <a:r>
              <a:rPr lang="en-GB" sz="1400" b="0" i="0" u="none" strike="noStrike" cap="none" dirty="0">
                <a:solidFill>
                  <a:srgbClr val="FF9900"/>
                </a:solidFill>
                <a:latin typeface="Lato"/>
                <a:ea typeface="Lato"/>
                <a:cs typeface="Lato"/>
                <a:sym typeface="Lato"/>
              </a:rPr>
              <a:t>number of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neurosurgeons performing </a:t>
            </a:r>
            <a:r>
              <a:rPr lang="en-GB" sz="1400" b="0" i="0" u="none" strike="noStrike" cap="none" dirty="0" err="1">
                <a:solidFill>
                  <a:srgbClr val="FF9900"/>
                </a:solidFill>
                <a:latin typeface="Lato"/>
                <a:ea typeface="Lato"/>
                <a:cs typeface="Lato"/>
                <a:sym typeface="Lato"/>
              </a:rPr>
              <a:t>transsphenoidal</a:t>
            </a:r>
            <a:r>
              <a:rPr lang="en-GB" sz="1400" b="0" i="0" u="none" strike="noStrike" cap="none" dirty="0">
                <a:solidFill>
                  <a:srgbClr val="FF9900"/>
                </a:solidFill>
                <a:latin typeface="Lato"/>
                <a:ea typeface="Lato"/>
                <a:cs typeface="Lato"/>
                <a:sym typeface="Lato"/>
              </a:rPr>
              <a:t> surgery</a:t>
            </a:r>
            <a:r>
              <a:rPr lang="en-GB" sz="1400" b="0" i="0" u="none" strike="noStrike" cap="none" dirty="0">
                <a:solidFill>
                  <a:srgbClr val="000000"/>
                </a:solidFill>
                <a:latin typeface="Lato"/>
                <a:ea typeface="Lato"/>
                <a:cs typeface="Lato"/>
                <a:sym typeface="Lato"/>
              </a:rPr>
              <a:t> and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therefore increase surgeon experience show </a:t>
            </a:r>
            <a:r>
              <a:rPr lang="en-GB" sz="1400" b="0" i="0" u="none" strike="noStrike" cap="none" dirty="0">
                <a:solidFill>
                  <a:srgbClr val="FF9900"/>
                </a:solidFill>
                <a:latin typeface="Lato"/>
                <a:ea typeface="Lato"/>
                <a:cs typeface="Lato"/>
                <a:sym typeface="Lato"/>
              </a:rPr>
              <a:t>better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outcomes </a:t>
            </a:r>
            <a:r>
              <a:rPr lang="en-GB" sz="1400" b="0" i="0" u="none" strike="noStrike" cap="none" dirty="0">
                <a:solidFill>
                  <a:srgbClr val="000000"/>
                </a:solidFill>
                <a:latin typeface="Lato"/>
                <a:ea typeface="Lato"/>
                <a:cs typeface="Lato"/>
                <a:sym typeface="Lato"/>
              </a:rPr>
              <a:t>and </a:t>
            </a:r>
            <a:r>
              <a:rPr lang="en-GB" sz="1400" b="0" i="0" u="none" strike="noStrike" cap="none" dirty="0">
                <a:solidFill>
                  <a:srgbClr val="FF9900"/>
                </a:solidFill>
                <a:latin typeface="Lato"/>
                <a:ea typeface="Lato"/>
                <a:cs typeface="Lato"/>
                <a:sym typeface="Lato"/>
              </a:rPr>
              <a:t>fewer complications</a:t>
            </a:r>
            <a:r>
              <a:rPr lang="en-GB" sz="1400" b="0" i="0" u="none" strike="noStrike" cap="none" dirty="0">
                <a:solidFill>
                  <a:srgbClr val="000000"/>
                </a:solidFill>
                <a:latin typeface="Lato"/>
                <a:ea typeface="Lato"/>
                <a:cs typeface="Lato"/>
                <a:sym typeface="Lato"/>
              </a:rPr>
              <a:t>, compared with other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hospitals, as well as </a:t>
            </a:r>
            <a:r>
              <a:rPr lang="en-GB" sz="1400" b="0" i="0" u="none" strike="noStrike" cap="none" dirty="0">
                <a:solidFill>
                  <a:srgbClr val="FF9900"/>
                </a:solidFill>
                <a:latin typeface="Lato"/>
                <a:ea typeface="Lato"/>
                <a:cs typeface="Lato"/>
                <a:sym typeface="Lato"/>
              </a:rPr>
              <a:t>shorter postoperative length of stay,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and lower costs</a:t>
            </a:r>
            <a:r>
              <a:rPr lang="en-GB" sz="1400" b="0" i="0" u="none" strike="noStrike" cap="none" dirty="0">
                <a:solidFill>
                  <a:srgbClr val="000000"/>
                </a:solidFill>
                <a:latin typeface="Lato"/>
                <a:ea typeface="Lato"/>
                <a:cs typeface="Lato"/>
                <a:sym typeface="Lato"/>
              </a:rPr>
              <a:t>. Among neurosurgeons who perform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000000"/>
                </a:solidFill>
                <a:latin typeface="Lato"/>
                <a:ea typeface="Lato"/>
                <a:cs typeface="Lato"/>
                <a:sym typeface="Lato"/>
              </a:rPr>
              <a:t>transsphenoidal</a:t>
            </a:r>
            <a:r>
              <a:rPr lang="en-GB" sz="1400" b="0" i="0" u="none" strike="noStrike" cap="none" dirty="0">
                <a:solidFill>
                  <a:srgbClr val="000000"/>
                </a:solidFill>
                <a:latin typeface="Lato"/>
                <a:ea typeface="Lato"/>
                <a:cs typeface="Lato"/>
                <a:sym typeface="Lato"/>
              </a:rPr>
              <a:t> surgery, survey data demonstrate that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those who have done </a:t>
            </a:r>
            <a:r>
              <a:rPr lang="en-GB" sz="1400" b="0" i="0" u="none" strike="noStrike" cap="none" dirty="0">
                <a:solidFill>
                  <a:srgbClr val="FF0000"/>
                </a:solidFill>
                <a:latin typeface="Lato"/>
                <a:ea typeface="Lato"/>
                <a:cs typeface="Lato"/>
                <a:sym typeface="Lato"/>
              </a:rPr>
              <a:t>more than 200 </a:t>
            </a:r>
            <a:r>
              <a:rPr lang="en-GB" sz="1400" b="0" i="0" u="none" strike="noStrike" cap="none" dirty="0" err="1">
                <a:solidFill>
                  <a:srgbClr val="FF0000"/>
                </a:solidFill>
                <a:latin typeface="Lato"/>
                <a:ea typeface="Lato"/>
                <a:cs typeface="Lato"/>
                <a:sym typeface="Lato"/>
              </a:rPr>
              <a:t>transsphenoidal</a:t>
            </a:r>
            <a:r>
              <a:rPr lang="en-GB" sz="1400" b="0" i="0" u="none" strike="noStrike" cap="none" dirty="0">
                <a:solidFill>
                  <a:srgbClr val="FF0000"/>
                </a:solidFill>
                <a:latin typeface="Lato"/>
                <a:ea typeface="Lato"/>
                <a:cs typeface="Lato"/>
                <a:sym typeface="Lato"/>
              </a:rPr>
              <a:t>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surgeries have the lowest complication rates</a:t>
            </a:r>
            <a:r>
              <a:rPr lang="en-GB" sz="1400" b="0" i="0" u="none" strike="noStrike" cap="none" dirty="0">
                <a:solidFill>
                  <a:srgbClr val="000000"/>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Regionalised neurosurgery teams of four or five experts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per 2·5–5 million inhabitants could potentially allow for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optimal outcomes, reduced costs, and increased quality of </a:t>
            </a:r>
            <a:endParaRPr sz="1400" b="0" i="0" u="none" strike="noStrike" cap="none" dirty="0">
              <a:solidFill>
                <a:srgbClr val="FF00FF"/>
              </a:solidFill>
              <a:latin typeface="Lato"/>
              <a:ea typeface="Lato"/>
              <a:cs typeface="Lato"/>
              <a:sym typeface="Lato"/>
            </a:endParaRPr>
          </a:p>
          <a:p>
            <a:pPr marL="139700" marR="0" lvl="0" algn="l" rtl="0">
              <a:lnSpc>
                <a:spcPct val="100000"/>
              </a:lnSpc>
              <a:spcBef>
                <a:spcPts val="0"/>
              </a:spcBef>
              <a:spcAft>
                <a:spcPts val="0"/>
              </a:spcAft>
              <a:buClr>
                <a:srgbClr val="FF00FF"/>
              </a:buClr>
              <a:buSzPts val="1400"/>
            </a:pPr>
            <a:r>
              <a:rPr lang="en-GB" sz="1400" b="0" i="0" u="none" strike="noStrike" cap="none" dirty="0">
                <a:solidFill>
                  <a:srgbClr val="FF00FF"/>
                </a:solidFill>
                <a:latin typeface="Lato"/>
                <a:ea typeface="Lato"/>
                <a:cs typeface="Lato"/>
                <a:sym typeface="Lato"/>
              </a:rPr>
              <a:t>care overall</a:t>
            </a:r>
            <a:endParaRPr sz="1400" b="0" i="0" u="none" strike="noStrike" cap="none" dirty="0">
              <a:solidFill>
                <a:srgbClr val="FF00F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p:nvPr/>
        </p:nvSpPr>
        <p:spPr>
          <a:xfrm>
            <a:off x="559675" y="387275"/>
            <a:ext cx="7508100" cy="4571400"/>
          </a:xfrm>
          <a:prstGeom prst="rect">
            <a:avLst/>
          </a:prstGeom>
          <a:solidFill>
            <a:srgbClr val="FF99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Lato"/>
                <a:ea typeface="Lato"/>
                <a:cs typeface="Lato"/>
                <a:sym typeface="Lato"/>
              </a:rPr>
              <a:t>Cushing’s disease, the most common cause of endogenous</a:t>
            </a:r>
            <a:endParaRPr sz="24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Lato"/>
                <a:ea typeface="Lato"/>
                <a:cs typeface="Lato"/>
                <a:sym typeface="Lato"/>
              </a:rPr>
              <a:t>Cushing’s syndrome, is caused by an adrenocorticotropic</a:t>
            </a:r>
            <a:endParaRPr sz="24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Lato"/>
                <a:ea typeface="Lato"/>
                <a:cs typeface="Lato"/>
                <a:sym typeface="Lato"/>
              </a:rPr>
              <a:t>hormone (ACTH)-secreting pituitary </a:t>
            </a:r>
            <a:endParaRPr sz="24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Lato"/>
                <a:ea typeface="Lato"/>
                <a:cs typeface="Lato"/>
                <a:sym typeface="Lato"/>
              </a:rPr>
              <a:t>tumour.</a:t>
            </a:r>
            <a:endParaRPr sz="24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0000"/>
                </a:solidFill>
                <a:latin typeface="Lato"/>
                <a:ea typeface="Lato"/>
                <a:cs typeface="Lato"/>
                <a:sym typeface="Lato"/>
              </a:rPr>
              <a:t>Optimal patient outcomes</a:t>
            </a:r>
            <a:r>
              <a:rPr lang="en-GB" sz="2400" b="0" i="0" u="none" strike="noStrike" cap="none">
                <a:solidFill>
                  <a:srgbClr val="FFFFFF"/>
                </a:solidFill>
                <a:latin typeface="Lato"/>
                <a:ea typeface="Lato"/>
                <a:cs typeface="Lato"/>
                <a:sym typeface="Lato"/>
              </a:rPr>
              <a:t> require accurate </a:t>
            </a:r>
            <a:endParaRPr sz="24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Lato"/>
                <a:ea typeface="Lato"/>
                <a:cs typeface="Lato"/>
                <a:sym typeface="Lato"/>
              </a:rPr>
              <a:t>diagnosis, careful treatment selection, and management </a:t>
            </a:r>
            <a:endParaRPr sz="24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Lato"/>
                <a:ea typeface="Lato"/>
                <a:cs typeface="Lato"/>
                <a:sym typeface="Lato"/>
              </a:rPr>
              <a:t>of the disease and its associated comorbidities to optimise </a:t>
            </a:r>
            <a:endParaRPr sz="24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Lato"/>
                <a:ea typeface="Lato"/>
                <a:cs typeface="Lato"/>
                <a:sym typeface="Lato"/>
              </a:rPr>
              <a:t>patient outcome</a:t>
            </a:r>
            <a:endParaRPr sz="2400" b="0" i="0" u="none" strike="noStrike" cap="none">
              <a:solidFill>
                <a:srgbClr val="FFFFFF"/>
              </a:solidFill>
              <a:latin typeface="Lato"/>
              <a:ea typeface="Lato"/>
              <a:cs typeface="Lato"/>
              <a:sym typeface="Lat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6"/>
          <p:cNvSpPr txBox="1"/>
          <p:nvPr/>
        </p:nvSpPr>
        <p:spPr>
          <a:xfrm>
            <a:off x="443043" y="179115"/>
            <a:ext cx="7315200" cy="9159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FF9900"/>
              </a:buClr>
              <a:buSzPts val="2400"/>
              <a:buFont typeface="Lato"/>
              <a:buChar char="●"/>
            </a:pPr>
            <a:r>
              <a:rPr lang="en-GB" sz="2400" b="1" i="0" u="none" strike="noStrike" cap="none">
                <a:solidFill>
                  <a:srgbClr val="FF9900"/>
                </a:solidFill>
                <a:latin typeface="Lato"/>
                <a:ea typeface="Lato"/>
                <a:cs typeface="Lato"/>
                <a:sym typeface="Lato"/>
              </a:rPr>
              <a:t>Clinical considerations and recommendations for pituitary  surgery</a:t>
            </a:r>
            <a:endParaRPr sz="2400" b="1" i="0" u="none" strike="noStrike" cap="none">
              <a:solidFill>
                <a:srgbClr val="FF9900"/>
              </a:solidFill>
              <a:latin typeface="Lato"/>
              <a:ea typeface="Lato"/>
              <a:cs typeface="Lato"/>
              <a:sym typeface="Lato"/>
            </a:endParaRPr>
          </a:p>
        </p:txBody>
      </p:sp>
      <p:sp>
        <p:nvSpPr>
          <p:cNvPr id="689" name="Google Shape;689;p56"/>
          <p:cNvSpPr txBox="1"/>
          <p:nvPr/>
        </p:nvSpPr>
        <p:spPr>
          <a:xfrm>
            <a:off x="919140" y="2145030"/>
            <a:ext cx="7315200" cy="43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FF0000"/>
              </a:solidFill>
              <a:latin typeface="Lato"/>
              <a:ea typeface="Lato"/>
              <a:cs typeface="Lato"/>
              <a:sym typeface="Lato"/>
            </a:endParaRPr>
          </a:p>
        </p:txBody>
      </p:sp>
      <p:sp>
        <p:nvSpPr>
          <p:cNvPr id="690" name="Google Shape;690;p56"/>
          <p:cNvSpPr txBox="1"/>
          <p:nvPr/>
        </p:nvSpPr>
        <p:spPr>
          <a:xfrm>
            <a:off x="1152524" y="1095030"/>
            <a:ext cx="7315200" cy="434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FF0000"/>
              </a:buClr>
              <a:buSzPts val="1600"/>
              <a:buFont typeface="Lato"/>
              <a:buChar char="●"/>
            </a:pPr>
            <a:r>
              <a:rPr lang="en-GB" sz="1600" b="1" i="0" u="none" strike="noStrike" cap="none">
                <a:solidFill>
                  <a:srgbClr val="FF0000"/>
                </a:solidFill>
                <a:latin typeface="Lato"/>
                <a:ea typeface="Lato"/>
                <a:cs typeface="Lato"/>
                <a:sym typeface="Lato"/>
              </a:rPr>
              <a:t>Monitoring for recurrence</a:t>
            </a:r>
            <a:endParaRPr sz="1600" b="1" i="0" u="none" strike="noStrike" cap="none">
              <a:solidFill>
                <a:srgbClr val="FF0000"/>
              </a:solidFill>
              <a:latin typeface="Lato"/>
              <a:ea typeface="Lato"/>
              <a:cs typeface="Lato"/>
              <a:sym typeface="Lato"/>
            </a:endParaRPr>
          </a:p>
        </p:txBody>
      </p:sp>
      <p:sp>
        <p:nvSpPr>
          <p:cNvPr id="691" name="Google Shape;691;p56"/>
          <p:cNvSpPr txBox="1"/>
          <p:nvPr/>
        </p:nvSpPr>
        <p:spPr>
          <a:xfrm>
            <a:off x="1061815" y="1529730"/>
            <a:ext cx="7315200" cy="2936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Recurrence after successful pituitary surgery is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characterised as the reappearance of clinical and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biochemical features of hypercortisolism after initial </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ato"/>
                <a:ea typeface="Lato"/>
                <a:cs typeface="Lato"/>
                <a:sym typeface="Lato"/>
              </a:rPr>
              <a:t>remission.</a:t>
            </a:r>
            <a:r>
              <a:rPr lang="en-GB" sz="1400" b="0" i="0" u="none" strike="noStrike" cap="none">
                <a:solidFill>
                  <a:srgbClr val="FF9900"/>
                </a:solidFill>
                <a:latin typeface="Lato"/>
                <a:ea typeface="Lato"/>
                <a:cs typeface="Lato"/>
                <a:sym typeface="Lato"/>
              </a:rPr>
              <a:t> Low or undetectable cortisol concentrations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in the immediate postoperative period is a defining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criterion of remission, but does not necessarily predict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lack of recurrence; some patients who show early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remission with very low (&lt;2–5 μg/dL) postoperative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cortisol concentrations might experience recurrence </a:t>
            </a:r>
            <a:endParaRPr sz="1400" b="0" i="0" u="none" strike="noStrike" cap="none">
              <a:solidFill>
                <a:srgbClr val="FF99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9900"/>
                </a:solidFill>
                <a:latin typeface="Lato"/>
                <a:ea typeface="Lato"/>
                <a:cs typeface="Lato"/>
                <a:sym typeface="Lato"/>
              </a:rPr>
              <a:t>later.</a:t>
            </a:r>
            <a:r>
              <a:rPr lang="en-GB" sz="1400" b="0" i="0" u="none" strike="noStrike" cap="none">
                <a:solidFill>
                  <a:srgbClr val="000000"/>
                </a:solidFill>
                <a:latin typeface="Lato"/>
                <a:ea typeface="Lato"/>
                <a:cs typeface="Lato"/>
                <a:sym typeface="Lato"/>
              </a:rPr>
              <a:t> Published </a:t>
            </a:r>
            <a:r>
              <a:rPr lang="en-GB" sz="1400" b="0" i="0" u="none" strike="noStrike" cap="none">
                <a:solidFill>
                  <a:srgbClr val="FF0000"/>
                </a:solidFill>
                <a:latin typeface="Lato"/>
                <a:ea typeface="Lato"/>
                <a:cs typeface="Lato"/>
                <a:sym typeface="Lato"/>
              </a:rPr>
              <a:t>recurrence rates vary between 5%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and 35%, with half of recurrences appearing within the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first 5 years after surgery and half after up to 10 years or </a:t>
            </a:r>
            <a:endParaRPr sz="1400" b="0" i="0" u="none" strike="noStrike" cap="none">
              <a:solidFill>
                <a:srgbClr val="FF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0000"/>
                </a:solidFill>
                <a:latin typeface="Lato"/>
                <a:ea typeface="Lato"/>
                <a:cs typeface="Lato"/>
                <a:sym typeface="Lato"/>
              </a:rPr>
              <a:t>more</a:t>
            </a:r>
            <a:endParaRPr sz="1400" b="0" i="0" u="none" strike="noStrike" cap="none">
              <a:solidFill>
                <a:srgbClr val="FF0000"/>
              </a:solidFill>
              <a:latin typeface="Lato"/>
              <a:ea typeface="Lato"/>
              <a:cs typeface="Lato"/>
              <a:sym typeface="La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7"/>
          <p:cNvSpPr txBox="1"/>
          <p:nvPr/>
        </p:nvSpPr>
        <p:spPr>
          <a:xfrm>
            <a:off x="0" y="88557"/>
            <a:ext cx="7439100" cy="434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FF0000"/>
              </a:buClr>
              <a:buSzPts val="1600"/>
              <a:buFont typeface="Lato"/>
              <a:buChar char="●"/>
            </a:pPr>
            <a:r>
              <a:rPr lang="en-GB" sz="1600" b="1" i="0" u="none" strike="noStrike" cap="none">
                <a:solidFill>
                  <a:srgbClr val="FF0000"/>
                </a:solidFill>
                <a:latin typeface="Lato"/>
                <a:ea typeface="Lato"/>
                <a:cs typeface="Lato"/>
                <a:sym typeface="Lato"/>
              </a:rPr>
              <a:t>Monitoring for recurrence</a:t>
            </a:r>
            <a:endParaRPr sz="1400" b="0" i="0" u="none" strike="noStrike" cap="none">
              <a:solidFill>
                <a:srgbClr val="000000"/>
              </a:solidFill>
              <a:latin typeface="Lato"/>
              <a:ea typeface="Lato"/>
              <a:cs typeface="Lato"/>
              <a:sym typeface="Lato"/>
            </a:endParaRPr>
          </a:p>
        </p:txBody>
      </p:sp>
      <p:sp>
        <p:nvSpPr>
          <p:cNvPr id="697" name="Google Shape;697;p57"/>
          <p:cNvSpPr/>
          <p:nvPr/>
        </p:nvSpPr>
        <p:spPr>
          <a:xfrm>
            <a:off x="363039" y="642875"/>
            <a:ext cx="2994000" cy="28695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EFEFEF"/>
                </a:solidFill>
                <a:latin typeface="Arial"/>
                <a:ea typeface="Arial"/>
                <a:cs typeface="Arial"/>
                <a:sym typeface="Arial"/>
              </a:rPr>
              <a:t>• Consider which tests were</a:t>
            </a:r>
            <a:endParaRPr sz="1400" b="0" i="0" u="none" strike="noStrike" cap="none">
              <a:solidFill>
                <a:srgbClr val="EFEFE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EFEFEF"/>
                </a:solidFill>
                <a:latin typeface="Arial"/>
                <a:ea typeface="Arial"/>
                <a:cs typeface="Arial"/>
                <a:sym typeface="Arial"/>
              </a:rPr>
              <a:t> abnormal at initial</a:t>
            </a:r>
            <a:r>
              <a:rPr lang="en-GB" sz="2400" b="0" i="0" u="none" strike="noStrike" cap="none">
                <a:solidFill>
                  <a:srgbClr val="EFEFEF"/>
                </a:solidFill>
                <a:latin typeface="Arial"/>
                <a:ea typeface="Arial"/>
                <a:cs typeface="Arial"/>
                <a:sym typeface="Arial"/>
              </a:rPr>
              <a:t> </a:t>
            </a:r>
            <a:r>
              <a:rPr lang="en-GB" sz="1400" b="0" i="0" u="none" strike="noStrike" cap="none">
                <a:solidFill>
                  <a:srgbClr val="EFEFEF"/>
                </a:solidFill>
                <a:latin typeface="Arial"/>
                <a:ea typeface="Arial"/>
                <a:cs typeface="Arial"/>
                <a:sym typeface="Arial"/>
              </a:rPr>
              <a:t>diagnosis </a:t>
            </a:r>
            <a:endParaRPr sz="1400" b="0" i="0" u="none" strike="noStrike" cap="none">
              <a:solidFill>
                <a:srgbClr val="EFEFE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EFEFEF"/>
                </a:solidFill>
                <a:latin typeface="Arial"/>
                <a:ea typeface="Arial"/>
                <a:cs typeface="Arial"/>
                <a:sym typeface="Arial"/>
              </a:rPr>
              <a:t>• LNSC most sensitive, should be done annually</a:t>
            </a:r>
            <a:endParaRPr sz="1400" b="0" i="0" u="none" strike="noStrike" cap="none">
              <a:solidFill>
                <a:srgbClr val="EFEFE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EFEFEF"/>
                </a:solidFill>
                <a:latin typeface="Arial"/>
                <a:ea typeface="Arial"/>
                <a:cs typeface="Arial"/>
                <a:sym typeface="Arial"/>
              </a:rPr>
              <a:t>• DST and UFC usually become abnormal after LNSC</a:t>
            </a:r>
            <a:endParaRPr sz="1400" b="0" i="0" u="none" strike="noStrike" cap="none">
              <a:solidFill>
                <a:srgbClr val="EFEFE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EFEFEF"/>
                </a:solidFill>
                <a:latin typeface="Arial"/>
                <a:ea typeface="Arial"/>
                <a:cs typeface="Arial"/>
                <a:sym typeface="Arial"/>
              </a:rPr>
              <a:t>• UFC is usually the last to become abnormal</a:t>
            </a:r>
            <a:endParaRPr sz="1400" b="0" i="0" u="none" strike="noStrike" cap="none">
              <a:solidFill>
                <a:srgbClr val="EFEFEF"/>
              </a:solidFill>
              <a:latin typeface="Arial"/>
              <a:ea typeface="Arial"/>
              <a:cs typeface="Arial"/>
              <a:sym typeface="Arial"/>
            </a:endParaRPr>
          </a:p>
        </p:txBody>
      </p:sp>
      <p:sp>
        <p:nvSpPr>
          <p:cNvPr id="698" name="Google Shape;698;p57"/>
          <p:cNvSpPr txBox="1"/>
          <p:nvPr/>
        </p:nvSpPr>
        <p:spPr>
          <a:xfrm>
            <a:off x="919140"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99" name="Google Shape;699;p57"/>
          <p:cNvSpPr/>
          <p:nvPr/>
        </p:nvSpPr>
        <p:spPr>
          <a:xfrm>
            <a:off x="4651560" y="208175"/>
            <a:ext cx="3991500" cy="30252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3F3F3"/>
                </a:solidFill>
                <a:latin typeface="Arial"/>
                <a:ea typeface="Arial"/>
                <a:cs typeface="Arial"/>
                <a:sym typeface="Arial"/>
              </a:rPr>
              <a:t>Lifelong monitoring for recurrence is required </a:t>
            </a:r>
            <a:endParaRPr sz="14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3F3F3"/>
                </a:solidFill>
                <a:latin typeface="Arial"/>
                <a:ea typeface="Arial"/>
                <a:cs typeface="Arial"/>
                <a:sym typeface="Arial"/>
              </a:rPr>
              <a:t> In patients who responded preoperatively to </a:t>
            </a:r>
            <a:endParaRPr sz="14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3F3F3"/>
                </a:solidFill>
                <a:latin typeface="Arial"/>
                <a:ea typeface="Arial"/>
                <a:cs typeface="Arial"/>
                <a:sym typeface="Arial"/>
              </a:rPr>
              <a:t>desmopressin, early postoperative loss of response to </a:t>
            </a:r>
            <a:endParaRPr sz="14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3F3F3"/>
                </a:solidFill>
                <a:latin typeface="Arial"/>
                <a:ea typeface="Arial"/>
                <a:cs typeface="Arial"/>
                <a:sym typeface="Arial"/>
              </a:rPr>
              <a:t>desmopressin with or without dexamethasone or CRH </a:t>
            </a:r>
            <a:endParaRPr sz="14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3F3F3"/>
                </a:solidFill>
                <a:latin typeface="Arial"/>
                <a:ea typeface="Arial"/>
                <a:cs typeface="Arial"/>
                <a:sym typeface="Arial"/>
              </a:rPr>
              <a:t>could predict recurrence risk, but is not consistently </a:t>
            </a:r>
            <a:endParaRPr sz="1400" b="0" i="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3F3F3"/>
                </a:solidFill>
                <a:latin typeface="Arial"/>
                <a:ea typeface="Arial"/>
                <a:cs typeface="Arial"/>
                <a:sym typeface="Arial"/>
              </a:rPr>
              <a:t>used or recommended by most experts.</a:t>
            </a:r>
            <a:endParaRPr sz="1400" b="0" i="0" u="none" strike="noStrike" cap="none">
              <a:solidFill>
                <a:srgbClr val="F3F3F3"/>
              </a:solidFill>
              <a:latin typeface="Arial"/>
              <a:ea typeface="Arial"/>
              <a:cs typeface="Arial"/>
              <a:sym typeface="Arial"/>
            </a:endParaRPr>
          </a:p>
        </p:txBody>
      </p:sp>
      <p:sp>
        <p:nvSpPr>
          <p:cNvPr id="700" name="Google Shape;700;p57"/>
          <p:cNvSpPr/>
          <p:nvPr/>
        </p:nvSpPr>
        <p:spPr>
          <a:xfrm>
            <a:off x="919150" y="3429850"/>
            <a:ext cx="7142400" cy="158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FFFF"/>
                </a:solidFill>
                <a:latin typeface="Arial"/>
                <a:ea typeface="Arial"/>
                <a:cs typeface="Arial"/>
                <a:sym typeface="Arial"/>
              </a:rPr>
              <a:t>Evaluation for recurrence should begin after HPA axis </a:t>
            </a:r>
            <a:endParaRPr sz="1400" b="0" i="0" u="none" strike="noStrike" cap="none">
              <a:solidFill>
                <a:srgbClr val="00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FFFF"/>
                </a:solidFill>
                <a:latin typeface="Arial"/>
                <a:ea typeface="Arial"/>
                <a:cs typeface="Arial"/>
                <a:sym typeface="Arial"/>
              </a:rPr>
              <a:t>recovery, and then annually or sooner if there is clinical </a:t>
            </a:r>
            <a:endParaRPr sz="1400" b="0" i="0" u="none" strike="noStrike" cap="none">
              <a:solidFill>
                <a:srgbClr val="00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FFFF"/>
                </a:solidFill>
                <a:latin typeface="Arial"/>
                <a:ea typeface="Arial"/>
                <a:cs typeface="Arial"/>
                <a:sym typeface="Arial"/>
              </a:rPr>
              <a:t>suspicion. In practice, however, clinical manifestations </a:t>
            </a:r>
            <a:endParaRPr sz="1400" b="0" i="0" u="none" strike="noStrike" cap="none">
              <a:solidFill>
                <a:srgbClr val="00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FFFF"/>
                </a:solidFill>
                <a:latin typeface="Arial"/>
                <a:ea typeface="Arial"/>
                <a:cs typeface="Arial"/>
                <a:sym typeface="Arial"/>
              </a:rPr>
              <a:t>and biomarkers can be discordant</a:t>
            </a:r>
            <a:endParaRPr sz="1400" b="0" i="0" u="none" strike="noStrike" cap="none">
              <a:solidFill>
                <a:srgbClr val="00FFFF"/>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8"/>
          <p:cNvSpPr txBox="1"/>
          <p:nvPr/>
        </p:nvSpPr>
        <p:spPr>
          <a:xfrm>
            <a:off x="807607" y="1622028"/>
            <a:ext cx="7315200" cy="2554515"/>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We recommend </a:t>
            </a:r>
            <a:r>
              <a:rPr lang="en-GB" sz="1400" b="0" i="0" u="none" strike="noStrike" cap="none" dirty="0">
                <a:solidFill>
                  <a:srgbClr val="FF9900"/>
                </a:solidFill>
                <a:latin typeface="Lato"/>
                <a:ea typeface="Lato"/>
                <a:cs typeface="Lato"/>
                <a:sym typeface="Lato"/>
              </a:rPr>
              <a:t>lifelong monitoring</a:t>
            </a:r>
            <a:r>
              <a:rPr lang="en-GB" sz="1400" b="0" i="0" u="none" strike="noStrike" cap="none" dirty="0">
                <a:solidFill>
                  <a:srgbClr val="000000"/>
                </a:solidFill>
                <a:latin typeface="Lato"/>
                <a:ea typeface="Lato"/>
                <a:cs typeface="Lato"/>
                <a:sym typeface="Lato"/>
              </a:rPr>
              <a:t> for recurrence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Cushing’s disease (moderate quality, </a:t>
            </a:r>
            <a:r>
              <a:rPr lang="en-GB" sz="1400" b="0" i="0" u="none" strike="noStrike" cap="none" dirty="0">
                <a:solidFill>
                  <a:srgbClr val="FF9900"/>
                </a:solidFill>
                <a:latin typeface="Lato"/>
                <a:ea typeface="Lato"/>
                <a:cs typeface="Lato"/>
                <a:sym typeface="Lato"/>
              </a:rPr>
              <a:t>strong</a:t>
            </a:r>
            <a:r>
              <a:rPr lang="en-GB" sz="1400" b="0" i="0" u="none" strike="noStrike" cap="none" dirty="0">
                <a:solidFill>
                  <a:srgbClr val="000000"/>
                </a:solidFill>
                <a:latin typeface="Lato"/>
                <a:ea typeface="Lato"/>
                <a:cs typeface="Lato"/>
                <a:sym typeface="Lato"/>
              </a:rPr>
              <a:t> recommendation).</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Postoperative dynamic testing can potentially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predict recurrence </a:t>
            </a:r>
            <a:r>
              <a:rPr lang="en-GB" sz="1400" b="0" i="0" u="none" strike="noStrike" cap="none" dirty="0">
                <a:solidFill>
                  <a:srgbClr val="FF9900"/>
                </a:solidFill>
                <a:latin typeface="Lato"/>
                <a:ea typeface="Lato"/>
                <a:cs typeface="Lato"/>
                <a:sym typeface="Lato"/>
              </a:rPr>
              <a:t>(low</a:t>
            </a:r>
            <a:r>
              <a:rPr lang="en-GB" sz="1400" b="0" i="0" u="none" strike="noStrike" cap="none" dirty="0">
                <a:solidFill>
                  <a:srgbClr val="000000"/>
                </a:solidFill>
                <a:latin typeface="Lato"/>
                <a:ea typeface="Lato"/>
                <a:cs typeface="Lato"/>
                <a:sym typeface="Lato"/>
              </a:rPr>
              <a:t> quality, discretionary recommendation),</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but its utility in </a:t>
            </a:r>
            <a:r>
              <a:rPr lang="en-GB" sz="1400" b="0" i="0" u="none" strike="noStrike" cap="none" dirty="0">
                <a:solidFill>
                  <a:srgbClr val="FF9900"/>
                </a:solidFill>
                <a:latin typeface="Lato"/>
                <a:ea typeface="Lato"/>
                <a:cs typeface="Lato"/>
                <a:sym typeface="Lato"/>
              </a:rPr>
              <a:t>clinical practice remains to be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established as </a:t>
            </a:r>
            <a:r>
              <a:rPr lang="en-GB" sz="1400" b="0" i="0" u="none" strike="noStrike" cap="none" dirty="0">
                <a:solidFill>
                  <a:srgbClr val="FF9900"/>
                </a:solidFill>
                <a:latin typeface="Lato"/>
                <a:ea typeface="Lato"/>
                <a:cs typeface="Lato"/>
                <a:sym typeface="Lato"/>
              </a:rPr>
              <a:t>some patients with low predicted likelihood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of recurrence can recur many years later.</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Among the tests available, </a:t>
            </a:r>
            <a:r>
              <a:rPr lang="en-GB" sz="1400" b="0" i="0" u="none" strike="noStrike" cap="none" dirty="0">
                <a:solidFill>
                  <a:srgbClr val="FF0000"/>
                </a:solidFill>
                <a:latin typeface="Lato"/>
                <a:ea typeface="Lato"/>
                <a:cs typeface="Lato"/>
                <a:sym typeface="Lato"/>
              </a:rPr>
              <a:t>LNSC is the most sensitive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for detecting recurrence</a:t>
            </a:r>
            <a:r>
              <a:rPr lang="en-GB" sz="1400" b="0" i="0" u="none" strike="noStrike" cap="none" dirty="0">
                <a:solidFill>
                  <a:srgbClr val="000000"/>
                </a:solidFill>
                <a:latin typeface="Lato"/>
                <a:ea typeface="Lato"/>
                <a:cs typeface="Lato"/>
                <a:sym typeface="Lato"/>
              </a:rPr>
              <a:t> and should be done </a:t>
            </a:r>
            <a:r>
              <a:rPr lang="en-GB" sz="1400" b="0" i="0" u="none" strike="noStrike" cap="none" dirty="0">
                <a:solidFill>
                  <a:srgbClr val="FF0000"/>
                </a:solidFill>
                <a:latin typeface="Lato"/>
                <a:ea typeface="Lato"/>
                <a:cs typeface="Lato"/>
                <a:sym typeface="Lato"/>
              </a:rPr>
              <a:t>annually</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after HPA axis recovery postoperatively (moderate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quality, </a:t>
            </a:r>
            <a:r>
              <a:rPr lang="en-GB" sz="1400" b="0" i="0" u="none" strike="noStrike" cap="none" dirty="0">
                <a:solidFill>
                  <a:srgbClr val="FF0000"/>
                </a:solidFill>
                <a:latin typeface="Lato"/>
                <a:ea typeface="Lato"/>
                <a:cs typeface="Lato"/>
                <a:sym typeface="Lato"/>
              </a:rPr>
              <a:t>strong</a:t>
            </a:r>
            <a:r>
              <a:rPr lang="en-GB" sz="1400" b="0" i="0" u="none" strike="noStrike" cap="none" dirty="0">
                <a:solidFill>
                  <a:srgbClr val="000000"/>
                </a:solidFill>
                <a:latin typeface="Lato"/>
                <a:ea typeface="Lato"/>
                <a:cs typeface="Lato"/>
                <a:sym typeface="Lato"/>
              </a:rPr>
              <a:t> recommendation)</a:t>
            </a:r>
            <a:endParaRPr sz="1400" b="0" i="0" u="none" strike="noStrike" cap="none" dirty="0">
              <a:solidFill>
                <a:srgbClr val="000000"/>
              </a:solidFill>
              <a:latin typeface="Lato"/>
              <a:ea typeface="Lato"/>
              <a:cs typeface="Lato"/>
              <a:sym typeface="Lato"/>
            </a:endParaRPr>
          </a:p>
        </p:txBody>
      </p:sp>
      <p:sp>
        <p:nvSpPr>
          <p:cNvPr id="706" name="Google Shape;706;p58"/>
          <p:cNvSpPr txBox="1"/>
          <p:nvPr/>
        </p:nvSpPr>
        <p:spPr>
          <a:xfrm>
            <a:off x="184326" y="160856"/>
            <a:ext cx="7315200" cy="11082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recommendations for recurrence monitor</a:t>
            </a:r>
            <a:endParaRPr sz="3000" b="1" i="0" u="none" strike="noStrike" cap="none">
              <a:solidFill>
                <a:srgbClr val="FF9900"/>
              </a:solidFill>
              <a:latin typeface="Lato"/>
              <a:ea typeface="Lato"/>
              <a:cs typeface="Lato"/>
              <a:sym typeface="La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9"/>
          <p:cNvSpPr txBox="1"/>
          <p:nvPr/>
        </p:nvSpPr>
        <p:spPr>
          <a:xfrm>
            <a:off x="147950" y="136800"/>
            <a:ext cx="7401300" cy="64630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FF9900"/>
              </a:buClr>
              <a:buSzPts val="3000"/>
            </a:pPr>
            <a:r>
              <a:rPr lang="en-GB" sz="3000" b="1" i="0" u="none" strike="noStrike" cap="none">
                <a:solidFill>
                  <a:srgbClr val="FF9900"/>
                </a:solidFill>
                <a:latin typeface="Lato"/>
                <a:ea typeface="Lato"/>
                <a:cs typeface="Lato"/>
                <a:sym typeface="Lato"/>
              </a:rPr>
              <a:t>recommendations for recurrence monitor</a:t>
            </a:r>
            <a:endParaRPr sz="3000" b="0" i="0" u="none" strike="noStrike" cap="none">
              <a:solidFill>
                <a:srgbClr val="FF9900"/>
              </a:solidFill>
              <a:latin typeface="Lato"/>
              <a:ea typeface="Lato"/>
              <a:cs typeface="Lato"/>
              <a:sym typeface="Lato"/>
            </a:endParaRPr>
          </a:p>
        </p:txBody>
      </p:sp>
      <p:sp>
        <p:nvSpPr>
          <p:cNvPr id="712" name="Google Shape;712;p59"/>
          <p:cNvSpPr txBox="1"/>
          <p:nvPr/>
        </p:nvSpPr>
        <p:spPr>
          <a:xfrm>
            <a:off x="895875" y="1245000"/>
            <a:ext cx="7236900" cy="830966"/>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LNSC</a:t>
            </a:r>
            <a:r>
              <a:rPr lang="en-GB" sz="1400" b="0" i="0" u="none" strike="noStrike" cap="none" dirty="0">
                <a:solidFill>
                  <a:srgbClr val="000000"/>
                </a:solidFill>
                <a:latin typeface="Lato"/>
                <a:ea typeface="Lato"/>
                <a:cs typeface="Lato"/>
                <a:sym typeface="Lato"/>
              </a:rPr>
              <a:t> usually shows </a:t>
            </a:r>
            <a:r>
              <a:rPr lang="en-GB" sz="1400" b="0" i="0" u="none" strike="noStrike" cap="none" dirty="0" smtClean="0">
                <a:solidFill>
                  <a:srgbClr val="FF0000"/>
                </a:solidFill>
                <a:latin typeface="Lato"/>
                <a:ea typeface="Lato"/>
                <a:cs typeface="Lato"/>
                <a:sym typeface="Lato"/>
              </a:rPr>
              <a:t>abnormal </a:t>
            </a:r>
            <a:r>
              <a:rPr lang="en-GB" sz="1400" b="0" i="0" u="none" strike="noStrike" cap="none" dirty="0">
                <a:solidFill>
                  <a:srgbClr val="FF0000"/>
                </a:solidFill>
                <a:latin typeface="Lato"/>
                <a:ea typeface="Lato"/>
                <a:cs typeface="Lato"/>
                <a:sym typeface="Lato"/>
              </a:rPr>
              <a:t>results before DST and UFC,</a:t>
            </a:r>
            <a:r>
              <a:rPr lang="en-GB" sz="1400" b="0" i="0" u="none" strike="noStrike" cap="none" dirty="0">
                <a:solidFill>
                  <a:srgbClr val="000000"/>
                </a:solidFill>
                <a:latin typeface="Lato"/>
                <a:ea typeface="Lato"/>
                <a:cs typeface="Lato"/>
                <a:sym typeface="Lato"/>
              </a:rPr>
              <a:t> although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monitoring for recurrence should also take into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consideration which specific tests showed abnormal</a:t>
            </a:r>
            <a:endParaRPr sz="1400" b="0" i="0" u="none" strike="noStrike" cap="none" dirty="0">
              <a:solidFill>
                <a:srgbClr val="000000"/>
              </a:solidFill>
              <a:latin typeface="Lato"/>
              <a:ea typeface="Lato"/>
              <a:cs typeface="Lato"/>
              <a:sym typeface="Lato"/>
            </a:endParaRPr>
          </a:p>
        </p:txBody>
      </p:sp>
      <p:sp>
        <p:nvSpPr>
          <p:cNvPr id="713" name="Google Shape;713;p59"/>
          <p:cNvSpPr txBox="1"/>
          <p:nvPr/>
        </p:nvSpPr>
        <p:spPr>
          <a:xfrm>
            <a:off x="895881" y="2068046"/>
            <a:ext cx="7489800" cy="615523"/>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result for </a:t>
            </a:r>
            <a:r>
              <a:rPr lang="en-GB" sz="1400" b="0" i="0" u="none" strike="noStrike" cap="none" dirty="0">
                <a:solidFill>
                  <a:srgbClr val="FF0000"/>
                </a:solidFill>
                <a:latin typeface="Lato"/>
                <a:ea typeface="Lato"/>
                <a:cs typeface="Lato"/>
                <a:sym typeface="Lato"/>
              </a:rPr>
              <a:t>an individual patient at initial diagnosis</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(moderate quality, strong recommendation)</a:t>
            </a:r>
            <a:endParaRPr sz="1400" b="0" i="0" u="none" strike="noStrike" cap="none" dirty="0">
              <a:solidFill>
                <a:srgbClr val="000000"/>
              </a:solidFill>
              <a:latin typeface="Lato"/>
              <a:ea typeface="Lato"/>
              <a:cs typeface="Lato"/>
              <a:sym typeface="Lato"/>
            </a:endParaRPr>
          </a:p>
        </p:txBody>
      </p:sp>
      <p:sp>
        <p:nvSpPr>
          <p:cNvPr id="714" name="Google Shape;714;p59"/>
          <p:cNvSpPr txBox="1"/>
          <p:nvPr/>
        </p:nvSpPr>
        <p:spPr>
          <a:xfrm>
            <a:off x="832000" y="2571750"/>
            <a:ext cx="7401300" cy="1261854"/>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If only </a:t>
            </a:r>
            <a:r>
              <a:rPr lang="en-GB" sz="1400" b="0" i="0" u="none" strike="noStrike" cap="none" dirty="0" smtClean="0">
                <a:solidFill>
                  <a:srgbClr val="FF0000"/>
                </a:solidFill>
                <a:latin typeface="Lato"/>
                <a:ea typeface="Lato"/>
                <a:cs typeface="Lato"/>
                <a:sym typeface="Lato"/>
              </a:rPr>
              <a:t>slight </a:t>
            </a:r>
            <a:r>
              <a:rPr lang="en-GB" sz="1400" b="0" i="0" u="none" strike="noStrike" cap="none" dirty="0">
                <a:solidFill>
                  <a:srgbClr val="FF0000"/>
                </a:solidFill>
                <a:latin typeface="Lato"/>
                <a:ea typeface="Lato"/>
                <a:cs typeface="Lato"/>
                <a:sym typeface="Lato"/>
              </a:rPr>
              <a:t>biochemical abnormalities</a:t>
            </a:r>
            <a:r>
              <a:rPr lang="en-GB" sz="1400" b="0" i="0" u="none" strike="noStrike" cap="none" dirty="0">
                <a:solidFill>
                  <a:srgbClr val="000000"/>
                </a:solidFill>
                <a:latin typeface="Lato"/>
                <a:ea typeface="Lato"/>
                <a:cs typeface="Lato"/>
                <a:sym typeface="Lato"/>
              </a:rPr>
              <a:t> are seen </a:t>
            </a:r>
            <a:r>
              <a:rPr lang="en-GB" sz="1400" b="0" i="0" u="none" strike="noStrike" cap="none" dirty="0">
                <a:solidFill>
                  <a:srgbClr val="FF0000"/>
                </a:solidFill>
                <a:latin typeface="Lato"/>
                <a:ea typeface="Lato"/>
                <a:cs typeface="Lato"/>
                <a:sym typeface="Lato"/>
              </a:rPr>
              <a:t>without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clinical features</a:t>
            </a:r>
            <a:r>
              <a:rPr lang="en-GB" sz="1400" b="0" i="0" u="none" strike="noStrike" cap="none" dirty="0">
                <a:solidFill>
                  <a:srgbClr val="000000"/>
                </a:solidFill>
                <a:latin typeface="Lato"/>
                <a:ea typeface="Lato"/>
                <a:cs typeface="Lato"/>
                <a:sym typeface="Lato"/>
              </a:rPr>
              <a:t> of </a:t>
            </a:r>
            <a:r>
              <a:rPr lang="en-GB" sz="1400" b="0" i="0" u="none" strike="noStrike" cap="none" dirty="0" err="1">
                <a:solidFill>
                  <a:srgbClr val="000000"/>
                </a:solidFill>
                <a:latin typeface="Lato"/>
                <a:ea typeface="Lato"/>
                <a:cs typeface="Lato"/>
                <a:sym typeface="Lato"/>
              </a:rPr>
              <a:t>hypercortisolism</a:t>
            </a:r>
            <a:r>
              <a:rPr lang="en-GB" sz="1400" b="0" i="0" u="none" strike="noStrike" cap="none" dirty="0">
                <a:solidFill>
                  <a:srgbClr val="000000"/>
                </a:solidFill>
                <a:latin typeface="Lato"/>
                <a:ea typeface="Lato"/>
                <a:cs typeface="Lato"/>
                <a:sym typeface="Lato"/>
              </a:rPr>
              <a:t>, close monitoring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with </a:t>
            </a:r>
            <a:r>
              <a:rPr lang="en-GB" sz="1400" b="0" i="0" u="none" strike="noStrike" cap="none" dirty="0">
                <a:solidFill>
                  <a:srgbClr val="FF0000"/>
                </a:solidFill>
                <a:latin typeface="Lato"/>
                <a:ea typeface="Lato"/>
                <a:cs typeface="Lato"/>
                <a:sym typeface="Lato"/>
              </a:rPr>
              <a:t>repeat testing</a:t>
            </a:r>
            <a:r>
              <a:rPr lang="en-GB" sz="1400" b="0" i="0" u="none" strike="noStrike" cap="none" dirty="0">
                <a:solidFill>
                  <a:srgbClr val="000000"/>
                </a:solidFill>
                <a:latin typeface="Lato"/>
                <a:ea typeface="Lato"/>
                <a:cs typeface="Lato"/>
                <a:sym typeface="Lato"/>
              </a:rPr>
              <a:t> and treatment of comorbidities rather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than treatment of the underlying disorder can be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considered (</a:t>
            </a:r>
            <a:r>
              <a:rPr lang="en-GB" sz="1400" b="0" i="0" u="none" strike="noStrike" cap="none" dirty="0">
                <a:solidFill>
                  <a:srgbClr val="FF0000"/>
                </a:solidFill>
                <a:latin typeface="Lato"/>
                <a:ea typeface="Lato"/>
                <a:cs typeface="Lato"/>
                <a:sym typeface="Lato"/>
              </a:rPr>
              <a:t>low</a:t>
            </a:r>
            <a:r>
              <a:rPr lang="en-GB" sz="1400" b="0" i="0" u="none" strike="noStrike" cap="none" dirty="0">
                <a:solidFill>
                  <a:srgbClr val="000000"/>
                </a:solidFill>
                <a:latin typeface="Lato"/>
                <a:ea typeface="Lato"/>
                <a:cs typeface="Lato"/>
                <a:sym typeface="Lato"/>
              </a:rPr>
              <a:t> quality, discretionary recommendation).</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0"/>
          <p:cNvSpPr txBox="1"/>
          <p:nvPr/>
        </p:nvSpPr>
        <p:spPr>
          <a:xfrm>
            <a:off x="391401" y="976990"/>
            <a:ext cx="7315200" cy="2277516"/>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2400"/>
            </a:pPr>
            <a:endParaRPr sz="2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sng" strike="noStrike" cap="none" dirty="0">
                <a:solidFill>
                  <a:srgbClr val="FF0000"/>
                </a:solidFill>
                <a:latin typeface="Lato"/>
                <a:ea typeface="Lato"/>
                <a:cs typeface="Lato"/>
                <a:sym typeface="Lato"/>
              </a:rPr>
              <a:t>Repeat </a:t>
            </a:r>
            <a:r>
              <a:rPr lang="en-GB" sz="1400" b="0" i="0" u="sng" strike="noStrike" cap="none" dirty="0" err="1">
                <a:solidFill>
                  <a:srgbClr val="FF0000"/>
                </a:solidFill>
                <a:latin typeface="Lato"/>
                <a:ea typeface="Lato"/>
                <a:cs typeface="Lato"/>
                <a:sym typeface="Lato"/>
              </a:rPr>
              <a:t>transsphenoidal</a:t>
            </a:r>
            <a:r>
              <a:rPr lang="en-GB" sz="1400" b="0" i="0" u="none" strike="noStrike" cap="none" dirty="0">
                <a:solidFill>
                  <a:srgbClr val="000000"/>
                </a:solidFill>
                <a:latin typeface="Lato"/>
                <a:ea typeface="Lato"/>
                <a:cs typeface="Lato"/>
                <a:sym typeface="Lato"/>
              </a:rPr>
              <a:t> surgery can be considered in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patients with biochemical evidence of recurrent Cushing’s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disease with </a:t>
            </a:r>
            <a:r>
              <a:rPr lang="en-GB" sz="1400" b="0" i="0" u="sng" strike="noStrike" cap="none" dirty="0">
                <a:solidFill>
                  <a:srgbClr val="FF0000"/>
                </a:solidFill>
                <a:latin typeface="Lato"/>
                <a:ea typeface="Lato"/>
                <a:cs typeface="Lato"/>
                <a:sym typeface="Lato"/>
              </a:rPr>
              <a:t>visible tumour on MRI</a:t>
            </a:r>
            <a:r>
              <a:rPr lang="en-GB" sz="1400" b="0" i="0" u="none" strike="noStrike" cap="none" dirty="0">
                <a:solidFill>
                  <a:srgbClr val="000000"/>
                </a:solidFill>
                <a:latin typeface="Lato"/>
                <a:ea typeface="Lato"/>
                <a:cs typeface="Lato"/>
                <a:sym typeface="Lato"/>
              </a:rPr>
              <a:t>. At selected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expert centres where successful reoperation has been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reported despite the </a:t>
            </a:r>
            <a:r>
              <a:rPr lang="en-GB" sz="1400" b="0" i="0" u="sng" strike="noStrike" cap="none" dirty="0">
                <a:solidFill>
                  <a:srgbClr val="FF0000"/>
                </a:solidFill>
                <a:latin typeface="Lato"/>
                <a:ea typeface="Lato"/>
                <a:cs typeface="Lato"/>
                <a:sym typeface="Lato"/>
              </a:rPr>
              <a:t>absence of detectable adenoma</a:t>
            </a:r>
            <a:r>
              <a:rPr lang="en-GB" sz="1400" b="0" i="0" u="none" strike="noStrike" cap="none" dirty="0">
                <a:solidFill>
                  <a:srgbClr val="000000"/>
                </a:solidFill>
                <a:latin typeface="Lato"/>
                <a:ea typeface="Lato"/>
                <a:cs typeface="Lato"/>
                <a:sym typeface="Lato"/>
              </a:rPr>
              <a:t> on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MRI, </a:t>
            </a:r>
            <a:r>
              <a:rPr lang="en-GB" sz="1400" b="0" i="0" u="none" strike="noStrike" cap="none" dirty="0">
                <a:solidFill>
                  <a:srgbClr val="FF9900"/>
                </a:solidFill>
                <a:latin typeface="Lato"/>
                <a:ea typeface="Lato"/>
                <a:cs typeface="Lato"/>
                <a:sym typeface="Lato"/>
              </a:rPr>
              <a:t>either ACTH-staining adenoma on pathology or a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central ACTH gradient on IPSS at initial operation was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often present</a:t>
            </a:r>
            <a:endParaRPr sz="1400" b="0" i="0" u="none" strike="noStrike" cap="none" dirty="0">
              <a:solidFill>
                <a:srgbClr val="FF9900"/>
              </a:solidFill>
              <a:latin typeface="Lato"/>
              <a:ea typeface="Lato"/>
              <a:cs typeface="Lato"/>
              <a:sym typeface="Lato"/>
            </a:endParaRPr>
          </a:p>
        </p:txBody>
      </p:sp>
      <p:sp>
        <p:nvSpPr>
          <p:cNvPr id="720" name="Google Shape;720;p60"/>
          <p:cNvSpPr txBox="1"/>
          <p:nvPr/>
        </p:nvSpPr>
        <p:spPr>
          <a:xfrm>
            <a:off x="152400" y="152400"/>
            <a:ext cx="5429100" cy="550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FF9900"/>
              </a:buClr>
              <a:buSzPts val="2400"/>
              <a:buFont typeface="Lato"/>
              <a:buChar char="●"/>
            </a:pPr>
            <a:r>
              <a:rPr lang="en-GB" sz="2400" b="0" i="0" u="none" strike="noStrike" cap="none">
                <a:solidFill>
                  <a:srgbClr val="FF9900"/>
                </a:solidFill>
                <a:latin typeface="Lato"/>
                <a:ea typeface="Lato"/>
                <a:cs typeface="Lato"/>
                <a:sym typeface="Lato"/>
              </a:rPr>
              <a:t>Repeat pituitary surgery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1"/>
          <p:cNvSpPr txBox="1"/>
          <p:nvPr/>
        </p:nvSpPr>
        <p:spPr>
          <a:xfrm>
            <a:off x="11" y="5"/>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9900"/>
              </a:buClr>
              <a:buSzPts val="3000"/>
              <a:buFont typeface="Lato"/>
              <a:buChar char="●"/>
            </a:pPr>
            <a:r>
              <a:rPr lang="en-GB" sz="3000" b="1" i="0" u="none" strike="noStrike" cap="none">
                <a:solidFill>
                  <a:srgbClr val="FF9900"/>
                </a:solidFill>
                <a:latin typeface="Lato"/>
                <a:ea typeface="Lato"/>
                <a:cs typeface="Lato"/>
                <a:sym typeface="Lato"/>
              </a:rPr>
              <a:t>Complications of reoperation</a:t>
            </a:r>
            <a:endParaRPr sz="3000" b="1" i="0" u="none" strike="noStrike" cap="none">
              <a:solidFill>
                <a:srgbClr val="FF9900"/>
              </a:solidFill>
              <a:latin typeface="Lato"/>
              <a:ea typeface="Lato"/>
              <a:cs typeface="Lato"/>
              <a:sym typeface="Lato"/>
            </a:endParaRPr>
          </a:p>
        </p:txBody>
      </p:sp>
      <p:sp>
        <p:nvSpPr>
          <p:cNvPr id="726" name="Google Shape;726;p61"/>
          <p:cNvSpPr txBox="1"/>
          <p:nvPr/>
        </p:nvSpPr>
        <p:spPr>
          <a:xfrm>
            <a:off x="424610" y="1103705"/>
            <a:ext cx="7315200" cy="2985402"/>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Tumour factors</a:t>
            </a:r>
            <a:r>
              <a:rPr lang="en-GB" sz="1400" b="0" i="0" u="none" strike="noStrike" cap="none" dirty="0">
                <a:solidFill>
                  <a:srgbClr val="000000"/>
                </a:solidFill>
                <a:latin typeface="Lato"/>
                <a:ea typeface="Lato"/>
                <a:cs typeface="Lato"/>
                <a:sym typeface="Lato"/>
              </a:rPr>
              <a:t>, including </a:t>
            </a:r>
            <a:r>
              <a:rPr lang="en-GB" sz="1400" b="0" i="0" u="none" strike="noStrike" cap="none" dirty="0">
                <a:solidFill>
                  <a:srgbClr val="FF0000"/>
                </a:solidFill>
                <a:latin typeface="Lato"/>
                <a:ea typeface="Lato"/>
                <a:cs typeface="Lato"/>
                <a:sym typeface="Lato"/>
              </a:rPr>
              <a:t>size and presence of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FF0000"/>
                </a:solidFill>
                <a:latin typeface="Lato"/>
                <a:ea typeface="Lato"/>
                <a:cs typeface="Lato"/>
                <a:sym typeface="Lato"/>
              </a:rPr>
              <a:t>extrasellar</a:t>
            </a:r>
            <a:r>
              <a:rPr lang="en-GB" sz="1400" b="0" i="0" u="none" strike="noStrike" cap="none" dirty="0">
                <a:solidFill>
                  <a:srgbClr val="FF0000"/>
                </a:solidFill>
                <a:latin typeface="Lato"/>
                <a:ea typeface="Lato"/>
                <a:cs typeface="Lato"/>
                <a:sym typeface="Lato"/>
              </a:rPr>
              <a:t> extension,</a:t>
            </a:r>
            <a:r>
              <a:rPr lang="en-GB" sz="1400" b="0" i="0" u="none" strike="noStrike" cap="none" dirty="0">
                <a:solidFill>
                  <a:srgbClr val="000000"/>
                </a:solidFill>
                <a:latin typeface="Lato"/>
                <a:ea typeface="Lato"/>
                <a:cs typeface="Lato"/>
                <a:sym typeface="Lato"/>
              </a:rPr>
              <a:t> should be considered regarding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eligibility for reoperation</a:t>
            </a:r>
            <a:r>
              <a:rPr lang="en-GB" sz="1400" b="0" i="0" u="none" strike="noStrike" cap="none" dirty="0">
                <a:solidFill>
                  <a:srgbClr val="000000"/>
                </a:solidFill>
                <a:latin typeface="Lato"/>
                <a:ea typeface="Lato"/>
                <a:cs typeface="Lato"/>
                <a:sym typeface="Lato"/>
              </a:rPr>
              <a:t>, and </a:t>
            </a:r>
            <a:r>
              <a:rPr lang="en-GB" sz="1400" b="0" i="0" u="none" strike="noStrike" cap="none" dirty="0">
                <a:solidFill>
                  <a:srgbClr val="FF0000"/>
                </a:solidFill>
                <a:latin typeface="Lato"/>
                <a:ea typeface="Lato"/>
                <a:cs typeface="Lato"/>
                <a:sym typeface="Lato"/>
              </a:rPr>
              <a:t>neurosurgeon experience</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probably plays a role in achieving good results.</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sng" strike="noStrike" cap="none" dirty="0">
                <a:solidFill>
                  <a:srgbClr val="000000"/>
                </a:solidFill>
                <a:latin typeface="Lato"/>
                <a:ea typeface="Lato"/>
                <a:cs typeface="Lato"/>
                <a:sym typeface="Lato"/>
              </a:rPr>
              <a:t>Remission rates</a:t>
            </a:r>
            <a:r>
              <a:rPr lang="en-GB" sz="1400" b="0" i="0" u="none" strike="noStrike" cap="none" dirty="0">
                <a:solidFill>
                  <a:srgbClr val="000000"/>
                </a:solidFill>
                <a:latin typeface="Lato"/>
                <a:ea typeface="Lato"/>
                <a:cs typeface="Lato"/>
                <a:sym typeface="Lato"/>
              </a:rPr>
              <a:t> after reoperation vary widely in the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literature, ranging from </a:t>
            </a:r>
            <a:r>
              <a:rPr lang="en-GB" sz="1400" b="0" i="0" u="none" strike="noStrike" cap="none" dirty="0">
                <a:solidFill>
                  <a:srgbClr val="FF0000"/>
                </a:solidFill>
                <a:latin typeface="Lato"/>
                <a:ea typeface="Lato"/>
                <a:cs typeface="Lato"/>
                <a:sym typeface="Lato"/>
              </a:rPr>
              <a:t>37% to 88%,</a:t>
            </a:r>
            <a:r>
              <a:rPr lang="en-GB" sz="1400" b="0" i="0" u="none" strike="noStrike" cap="none" dirty="0">
                <a:solidFill>
                  <a:srgbClr val="000000"/>
                </a:solidFill>
                <a:latin typeface="Lato"/>
                <a:ea typeface="Lato"/>
                <a:cs typeface="Lato"/>
                <a:sym typeface="Lato"/>
              </a:rPr>
              <a:t> at least in part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because of </a:t>
            </a:r>
            <a:r>
              <a:rPr lang="en-GB" sz="1400" b="0" i="0" u="none" strike="noStrike" cap="none" dirty="0">
                <a:solidFill>
                  <a:srgbClr val="FF0000"/>
                </a:solidFill>
                <a:latin typeface="Lato"/>
                <a:ea typeface="Lato"/>
                <a:cs typeface="Lato"/>
                <a:sym typeface="Lato"/>
              </a:rPr>
              <a:t>different remission criteria and follow-up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FF0000"/>
                </a:solidFill>
                <a:latin typeface="Lato"/>
                <a:ea typeface="Lato"/>
                <a:cs typeface="Lato"/>
                <a:sym typeface="Lato"/>
              </a:rPr>
              <a:t>duration</a:t>
            </a:r>
            <a:r>
              <a:rPr lang="en-GB" sz="1400" b="0" i="0" u="none" strike="noStrike" cap="none" dirty="0" err="1">
                <a:solidFill>
                  <a:srgbClr val="000000"/>
                </a:solidFill>
                <a:latin typeface="Lato"/>
                <a:ea typeface="Lato"/>
                <a:cs typeface="Lato"/>
                <a:sym typeface="Lato"/>
              </a:rPr>
              <a:t>Although</a:t>
            </a:r>
            <a:r>
              <a:rPr lang="en-GB" sz="1400" b="0" i="0" u="none" strike="noStrike" cap="none" dirty="0">
                <a:solidFill>
                  <a:srgbClr val="000000"/>
                </a:solidFill>
                <a:latin typeface="Lato"/>
                <a:ea typeface="Lato"/>
                <a:cs typeface="Lato"/>
                <a:sym typeface="Lato"/>
              </a:rPr>
              <a:t> some studies have reported a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substantially </a:t>
            </a:r>
            <a:r>
              <a:rPr lang="en-GB" sz="1400" b="0" i="0" u="none" strike="noStrike" cap="none" dirty="0">
                <a:solidFill>
                  <a:srgbClr val="FF0000"/>
                </a:solidFill>
                <a:latin typeface="Lato"/>
                <a:ea typeface="Lato"/>
                <a:cs typeface="Lato"/>
                <a:sym typeface="Lato"/>
              </a:rPr>
              <a:t>higher incidence of both surgical</a:t>
            </a:r>
            <a:r>
              <a:rPr lang="en-GB" sz="1400" b="0" i="0" u="none" strike="noStrike" cap="none" dirty="0">
                <a:solidFill>
                  <a:srgbClr val="000000"/>
                </a:solidFill>
                <a:latin typeface="Lato"/>
                <a:ea typeface="Lato"/>
                <a:cs typeface="Lato"/>
                <a:sym typeface="Lato"/>
              </a:rPr>
              <a:t> (</a:t>
            </a:r>
            <a:r>
              <a:rPr lang="en-GB" sz="1400" b="0" i="0" u="none" strike="noStrike" cap="none" dirty="0" err="1">
                <a:solidFill>
                  <a:srgbClr val="000000"/>
                </a:solidFill>
                <a:latin typeface="Lato"/>
                <a:ea typeface="Lato"/>
                <a:cs typeface="Lato"/>
                <a:sym typeface="Lato"/>
              </a:rPr>
              <a:t>eg</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CSF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leak, meningitis) and </a:t>
            </a:r>
            <a:r>
              <a:rPr lang="en-GB" sz="1400" b="0" i="0" u="none" strike="noStrike" cap="none" dirty="0" err="1">
                <a:solidFill>
                  <a:srgbClr val="FF9900"/>
                </a:solidFill>
                <a:latin typeface="Lato"/>
                <a:ea typeface="Lato"/>
                <a:cs typeface="Lato"/>
                <a:sym typeface="Lato"/>
              </a:rPr>
              <a:t>endocrinological</a:t>
            </a:r>
            <a:r>
              <a:rPr lang="en-GB" sz="1400" b="0" i="0" u="none" strike="noStrike" cap="none" dirty="0">
                <a:solidFill>
                  <a:srgbClr val="FF9900"/>
                </a:solidFill>
                <a:latin typeface="Lato"/>
                <a:ea typeface="Lato"/>
                <a:cs typeface="Lato"/>
                <a:sym typeface="Lato"/>
              </a:rPr>
              <a:t> com</a:t>
            </a:r>
            <a:r>
              <a:rPr lang="en-GB" sz="1400" b="0" i="0" u="none" strike="noStrike" cap="none" dirty="0">
                <a:solidFill>
                  <a:srgbClr val="000000"/>
                </a:solidFill>
                <a:latin typeface="Lato"/>
                <a:ea typeface="Lato"/>
                <a:cs typeface="Lato"/>
                <a:sym typeface="Lato"/>
              </a:rPr>
              <a:t>plications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t>
            </a:r>
            <a:r>
              <a:rPr lang="en-GB" sz="1400" b="0" i="0" u="none" strike="noStrike" cap="none" dirty="0" err="1">
                <a:solidFill>
                  <a:srgbClr val="000000"/>
                </a:solidFill>
                <a:latin typeface="Lato"/>
                <a:ea typeface="Lato"/>
                <a:cs typeface="Lato"/>
                <a:sym typeface="Lato"/>
              </a:rPr>
              <a:t>eg</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diabetes </a:t>
            </a:r>
            <a:r>
              <a:rPr lang="en-GB" sz="1400" b="0" i="0" u="none" strike="noStrike" cap="none" dirty="0" err="1">
                <a:solidFill>
                  <a:srgbClr val="FF9900"/>
                </a:solidFill>
                <a:latin typeface="Lato"/>
                <a:ea typeface="Lato"/>
                <a:cs typeface="Lato"/>
                <a:sym typeface="Lato"/>
              </a:rPr>
              <a:t>insipidus</a:t>
            </a:r>
            <a:r>
              <a:rPr lang="en-GB" sz="1400" b="0" i="0" u="none" strike="noStrike" cap="none" dirty="0">
                <a:solidFill>
                  <a:srgbClr val="FF9900"/>
                </a:solidFill>
                <a:latin typeface="Lato"/>
                <a:ea typeface="Lato"/>
                <a:cs typeface="Lato"/>
                <a:sym typeface="Lato"/>
              </a:rPr>
              <a:t> and hypopituitarism</a:t>
            </a:r>
            <a:r>
              <a:rPr lang="en-GB" sz="1400" b="0" i="0" u="none" strike="noStrike" cap="none" dirty="0">
                <a:solidFill>
                  <a:srgbClr val="000000"/>
                </a:solidFill>
                <a:latin typeface="Lato"/>
                <a:ea typeface="Lato"/>
                <a:cs typeface="Lato"/>
                <a:sym typeface="Lato"/>
              </a:rPr>
              <a:t>) with repeat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versus initial surgery, serious morbidity is less likely in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experienced hands</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2"/>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pPr>
            <a:endParaRPr sz="1400" b="0" i="0" u="none" strike="noStrike" cap="none">
              <a:solidFill>
                <a:srgbClr val="000000"/>
              </a:solidFill>
              <a:latin typeface="Lato"/>
              <a:ea typeface="Lato"/>
              <a:cs typeface="Lato"/>
              <a:sym typeface="Lato"/>
            </a:endParaRPr>
          </a:p>
        </p:txBody>
      </p:sp>
      <p:sp>
        <p:nvSpPr>
          <p:cNvPr id="732" name="Google Shape;732;p62"/>
          <p:cNvSpPr txBox="1"/>
          <p:nvPr/>
        </p:nvSpPr>
        <p:spPr>
          <a:xfrm>
            <a:off x="918111" y="2145030"/>
            <a:ext cx="73152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pPr>
            <a:endParaRPr sz="3000" b="1" i="0" u="none" strike="noStrike" cap="none">
              <a:solidFill>
                <a:srgbClr val="000000"/>
              </a:solidFill>
              <a:latin typeface="Lato"/>
              <a:ea typeface="Lato"/>
              <a:cs typeface="Lato"/>
              <a:sym typeface="Lato"/>
            </a:endParaRPr>
          </a:p>
        </p:txBody>
      </p:sp>
      <p:sp>
        <p:nvSpPr>
          <p:cNvPr id="733" name="Google Shape;733;p62"/>
          <p:cNvSpPr txBox="1"/>
          <p:nvPr/>
        </p:nvSpPr>
        <p:spPr>
          <a:xfrm>
            <a:off x="201103" y="150494"/>
            <a:ext cx="7315200" cy="64650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FF9900"/>
              </a:buClr>
              <a:buSzPts val="3000"/>
            </a:pPr>
            <a:r>
              <a:rPr lang="en-GB" sz="3000" b="1" i="0" u="none" strike="noStrike" cap="none">
                <a:solidFill>
                  <a:srgbClr val="FF9900"/>
                </a:solidFill>
                <a:latin typeface="Lato"/>
                <a:ea typeface="Lato"/>
                <a:cs typeface="Lato"/>
                <a:sym typeface="Lato"/>
              </a:rPr>
              <a:t>Medical therapy for Cushing’s disease</a:t>
            </a:r>
            <a:endParaRPr sz="3000" b="1" i="0" u="none" strike="noStrike" cap="none">
              <a:solidFill>
                <a:srgbClr val="FF9900"/>
              </a:solidFill>
              <a:latin typeface="Lato"/>
              <a:ea typeface="Lato"/>
              <a:cs typeface="Lato"/>
              <a:sym typeface="Lato"/>
            </a:endParaRPr>
          </a:p>
        </p:txBody>
      </p:sp>
      <p:sp>
        <p:nvSpPr>
          <p:cNvPr id="734" name="Google Shape;734;p62"/>
          <p:cNvSpPr txBox="1"/>
          <p:nvPr/>
        </p:nvSpPr>
        <p:spPr>
          <a:xfrm>
            <a:off x="391054" y="797005"/>
            <a:ext cx="7315200" cy="1046410"/>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A64D79"/>
              </a:buClr>
              <a:buSzPts val="1400"/>
            </a:pPr>
            <a:r>
              <a:rPr lang="en-GB" sz="1400" b="0" i="0" u="none" strike="noStrike" cap="none" dirty="0">
                <a:solidFill>
                  <a:srgbClr val="A64D79"/>
                </a:solidFill>
                <a:latin typeface="Lato"/>
                <a:ea typeface="Lato"/>
                <a:cs typeface="Lato"/>
                <a:sym typeface="Lato"/>
              </a:rPr>
              <a:t>Drugs used for treatment of Cushing’s disease target </a:t>
            </a:r>
            <a:endParaRPr sz="1400" b="0" i="0" u="none" strike="noStrike" cap="none" dirty="0">
              <a:solidFill>
                <a:srgbClr val="A64D79"/>
              </a:solidFill>
              <a:latin typeface="Lato"/>
              <a:ea typeface="Lato"/>
              <a:cs typeface="Lato"/>
              <a:sym typeface="Lato"/>
            </a:endParaRPr>
          </a:p>
          <a:p>
            <a:pPr marL="139700" marR="0" lvl="0" algn="l" rtl="0">
              <a:lnSpc>
                <a:spcPct val="100000"/>
              </a:lnSpc>
              <a:spcBef>
                <a:spcPts val="0"/>
              </a:spcBef>
              <a:spcAft>
                <a:spcPts val="0"/>
              </a:spcAft>
              <a:buClr>
                <a:srgbClr val="A64D79"/>
              </a:buClr>
              <a:buSzPts val="1400"/>
            </a:pPr>
            <a:r>
              <a:rPr lang="en-GB" sz="1400" b="0" i="0" u="sng" strike="noStrike" cap="none" dirty="0">
                <a:solidFill>
                  <a:srgbClr val="A64D79"/>
                </a:solidFill>
                <a:latin typeface="Lato"/>
                <a:ea typeface="Lato"/>
                <a:cs typeface="Lato"/>
                <a:sym typeface="Lato"/>
              </a:rPr>
              <a:t>adrenal </a:t>
            </a:r>
            <a:r>
              <a:rPr lang="en-GB" sz="1400" b="0" i="0" u="sng" strike="noStrike" cap="none" dirty="0" err="1">
                <a:solidFill>
                  <a:srgbClr val="A64D79"/>
                </a:solidFill>
                <a:latin typeface="Lato"/>
                <a:ea typeface="Lato"/>
                <a:cs typeface="Lato"/>
                <a:sym typeface="Lato"/>
              </a:rPr>
              <a:t>steroidogenesis</a:t>
            </a:r>
            <a:r>
              <a:rPr lang="en-GB" sz="1400" b="0" i="0" u="sng" strike="noStrike" cap="none" dirty="0">
                <a:solidFill>
                  <a:srgbClr val="A64D79"/>
                </a:solidFill>
                <a:latin typeface="Lato"/>
                <a:ea typeface="Lato"/>
                <a:cs typeface="Lato"/>
                <a:sym typeface="Lato"/>
              </a:rPr>
              <a:t>, </a:t>
            </a:r>
            <a:r>
              <a:rPr lang="en-GB" sz="1400" b="0" i="0" u="sng" strike="noStrike" cap="none" dirty="0" err="1">
                <a:solidFill>
                  <a:srgbClr val="A64D79"/>
                </a:solidFill>
                <a:latin typeface="Lato"/>
                <a:ea typeface="Lato"/>
                <a:cs typeface="Lato"/>
                <a:sym typeface="Lato"/>
              </a:rPr>
              <a:t>somatostatin</a:t>
            </a:r>
            <a:r>
              <a:rPr lang="en-GB" sz="1400" b="0" i="0" u="sng" strike="noStrike" cap="none" dirty="0">
                <a:solidFill>
                  <a:srgbClr val="A64D79"/>
                </a:solidFill>
                <a:latin typeface="Lato"/>
                <a:ea typeface="Lato"/>
                <a:cs typeface="Lato"/>
                <a:sym typeface="Lato"/>
              </a:rPr>
              <a:t> and dopamine </a:t>
            </a:r>
            <a:endParaRPr sz="1400" b="0" i="0" u="sng" strike="noStrike" cap="none" dirty="0">
              <a:solidFill>
                <a:srgbClr val="A64D79"/>
              </a:solidFill>
              <a:latin typeface="Lato"/>
              <a:ea typeface="Lato"/>
              <a:cs typeface="Lato"/>
              <a:sym typeface="Lato"/>
            </a:endParaRPr>
          </a:p>
          <a:p>
            <a:pPr marL="139700" marR="0" lvl="0" algn="l" rtl="0">
              <a:lnSpc>
                <a:spcPct val="100000"/>
              </a:lnSpc>
              <a:spcBef>
                <a:spcPts val="0"/>
              </a:spcBef>
              <a:spcAft>
                <a:spcPts val="0"/>
              </a:spcAft>
              <a:buClr>
                <a:srgbClr val="A64D79"/>
              </a:buClr>
              <a:buSzPts val="1400"/>
            </a:pPr>
            <a:r>
              <a:rPr lang="en-GB" sz="1400" b="0" i="0" u="sng" strike="noStrike" cap="none" dirty="0">
                <a:solidFill>
                  <a:srgbClr val="A64D79"/>
                </a:solidFill>
                <a:latin typeface="Lato"/>
                <a:ea typeface="Lato"/>
                <a:cs typeface="Lato"/>
                <a:sym typeface="Lato"/>
              </a:rPr>
              <a:t>receptors in the pituitary gland, and glucocorticoid </a:t>
            </a:r>
            <a:endParaRPr sz="1400" b="0" i="0" u="sng" strike="noStrike" cap="none" dirty="0">
              <a:solidFill>
                <a:srgbClr val="A64D79"/>
              </a:solidFill>
              <a:latin typeface="Lato"/>
              <a:ea typeface="Lato"/>
              <a:cs typeface="Lato"/>
              <a:sym typeface="Lato"/>
            </a:endParaRPr>
          </a:p>
          <a:p>
            <a:pPr marL="139700" marR="0" lvl="0" algn="l" rtl="0">
              <a:lnSpc>
                <a:spcPct val="100000"/>
              </a:lnSpc>
              <a:spcBef>
                <a:spcPts val="0"/>
              </a:spcBef>
              <a:spcAft>
                <a:spcPts val="0"/>
              </a:spcAft>
              <a:buClr>
                <a:srgbClr val="A64D79"/>
              </a:buClr>
              <a:buSzPts val="1400"/>
            </a:pPr>
            <a:r>
              <a:rPr lang="en-GB" sz="1400" b="0" i="0" u="sng" strike="noStrike" cap="none" dirty="0">
                <a:solidFill>
                  <a:srgbClr val="A64D79"/>
                </a:solidFill>
                <a:latin typeface="Lato"/>
                <a:ea typeface="Lato"/>
                <a:cs typeface="Lato"/>
                <a:sym typeface="Lato"/>
              </a:rPr>
              <a:t>receptors.</a:t>
            </a:r>
            <a:endParaRPr sz="1400" b="0" i="0" u="sng" strike="noStrike" cap="none" dirty="0">
              <a:solidFill>
                <a:srgbClr val="A64D79"/>
              </a:solidFill>
              <a:latin typeface="Lato"/>
              <a:ea typeface="Lato"/>
              <a:cs typeface="Lato"/>
              <a:sym typeface="Lato"/>
            </a:endParaRPr>
          </a:p>
        </p:txBody>
      </p:sp>
      <p:sp>
        <p:nvSpPr>
          <p:cNvPr id="735" name="Google Shape;735;p62"/>
          <p:cNvSpPr txBox="1"/>
          <p:nvPr/>
        </p:nvSpPr>
        <p:spPr>
          <a:xfrm>
            <a:off x="1383452" y="1828405"/>
            <a:ext cx="7315200" cy="550200"/>
          </a:xfrm>
          <a:prstGeom prst="rect">
            <a:avLst/>
          </a:prstGeom>
          <a:noFill/>
          <a:ln>
            <a:noFill/>
          </a:ln>
        </p:spPr>
        <p:txBody>
          <a:bodyPr spcFirstLastPara="1" wrap="square" lIns="91425" tIns="91425" rIns="91425" bIns="91425" anchor="t" anchorCtr="0">
            <a:spAutoFit/>
          </a:bodyPr>
          <a:lstStyle/>
          <a:p>
            <a:pPr marL="76200" marR="0" lvl="0" algn="l" rtl="0">
              <a:lnSpc>
                <a:spcPct val="100000"/>
              </a:lnSpc>
              <a:spcBef>
                <a:spcPts val="0"/>
              </a:spcBef>
              <a:spcAft>
                <a:spcPts val="0"/>
              </a:spcAft>
              <a:buClr>
                <a:srgbClr val="FF0000"/>
              </a:buClr>
              <a:buSzPts val="2400"/>
            </a:pPr>
            <a:r>
              <a:rPr lang="en-GB" sz="2400" b="0" i="0" u="none" strike="noStrike" cap="none">
                <a:solidFill>
                  <a:srgbClr val="FF0000"/>
                </a:solidFill>
                <a:latin typeface="Lato"/>
                <a:ea typeface="Lato"/>
                <a:cs typeface="Lato"/>
                <a:sym typeface="Lato"/>
              </a:rPr>
              <a:t>Targeting adrenal steroidogenesis</a:t>
            </a:r>
            <a:endParaRPr sz="2400" b="0" i="0" u="none" strike="noStrike" cap="none">
              <a:solidFill>
                <a:srgbClr val="FF0000"/>
              </a:solidFill>
              <a:latin typeface="Lato"/>
              <a:ea typeface="Lato"/>
              <a:cs typeface="Lato"/>
              <a:sym typeface="Lato"/>
            </a:endParaRPr>
          </a:p>
        </p:txBody>
      </p:sp>
      <p:sp>
        <p:nvSpPr>
          <p:cNvPr id="736" name="Google Shape;736;p62"/>
          <p:cNvSpPr txBox="1"/>
          <p:nvPr/>
        </p:nvSpPr>
        <p:spPr>
          <a:xfrm>
            <a:off x="706375" y="2476625"/>
            <a:ext cx="7527000" cy="1477297"/>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Adrenal steroidogenesis inhibitors that have been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available for many years, including </a:t>
            </a:r>
            <a:r>
              <a:rPr lang="en-GB" sz="1400" b="0" i="0" u="none" strike="noStrike" cap="none">
                <a:solidFill>
                  <a:srgbClr val="FF9900"/>
                </a:solidFill>
                <a:latin typeface="Lato"/>
                <a:ea typeface="Lato"/>
                <a:cs typeface="Lato"/>
                <a:sym typeface="Lato"/>
              </a:rPr>
              <a:t>ketoconazole</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9900"/>
                </a:solidFill>
                <a:latin typeface="Lato"/>
                <a:ea typeface="Lato"/>
                <a:cs typeface="Lato"/>
                <a:sym typeface="Lato"/>
              </a:rPr>
              <a:t>metyrapone</a:t>
            </a:r>
            <a:r>
              <a:rPr lang="en-GB" sz="1400" b="0" i="0" u="none" strike="noStrike" cap="none">
                <a:solidFill>
                  <a:srgbClr val="000000"/>
                </a:solidFill>
                <a:latin typeface="Lato"/>
                <a:ea typeface="Lato"/>
                <a:cs typeface="Lato"/>
                <a:sym typeface="Lato"/>
              </a:rPr>
              <a:t>, </a:t>
            </a:r>
            <a:r>
              <a:rPr lang="en-GB" sz="1400" b="0" i="0" u="none" strike="noStrike" cap="none">
                <a:solidFill>
                  <a:srgbClr val="FF9900"/>
                </a:solidFill>
                <a:latin typeface="Lato"/>
                <a:ea typeface="Lato"/>
                <a:cs typeface="Lato"/>
                <a:sym typeface="Lato"/>
              </a:rPr>
              <a:t>mitotane</a:t>
            </a:r>
            <a:r>
              <a:rPr lang="en-GB" sz="1400" b="0" i="0" u="none" strike="noStrike" cap="none">
                <a:solidFill>
                  <a:srgbClr val="000000"/>
                </a:solidFill>
                <a:latin typeface="Lato"/>
                <a:ea typeface="Lato"/>
                <a:cs typeface="Lato"/>
                <a:sym typeface="Lato"/>
              </a:rPr>
              <a:t>, and </a:t>
            </a:r>
            <a:r>
              <a:rPr lang="en-GB" sz="1400" b="0" i="0" u="none" strike="noStrike" cap="none">
                <a:solidFill>
                  <a:srgbClr val="FF9900"/>
                </a:solidFill>
                <a:latin typeface="Lato"/>
                <a:ea typeface="Lato"/>
                <a:cs typeface="Lato"/>
                <a:sym typeface="Lato"/>
              </a:rPr>
              <a:t>etomidate</a:t>
            </a:r>
            <a:r>
              <a:rPr lang="en-GB" sz="1400" b="0" i="0" u="none" strike="noStrike" cap="none">
                <a:solidFill>
                  <a:srgbClr val="000000"/>
                </a:solidFill>
                <a:latin typeface="Lato"/>
                <a:ea typeface="Lato"/>
                <a:cs typeface="Lato"/>
                <a:sym typeface="Lato"/>
              </a:rPr>
              <a:t>, as well as the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recently approved </a:t>
            </a:r>
            <a:r>
              <a:rPr lang="en-GB" sz="1400" b="0" i="0" u="none" strike="noStrike" cap="none">
                <a:solidFill>
                  <a:srgbClr val="FF9900"/>
                </a:solidFill>
                <a:latin typeface="Lato"/>
                <a:ea typeface="Lato"/>
                <a:cs typeface="Lato"/>
                <a:sym typeface="Lato"/>
              </a:rPr>
              <a:t>osilodrostat</a:t>
            </a:r>
            <a:r>
              <a:rPr lang="en-GB" sz="1400" b="0" i="0" u="none" strike="noStrike" cap="none">
                <a:solidFill>
                  <a:srgbClr val="000000"/>
                </a:solidFill>
                <a:latin typeface="Lato"/>
                <a:ea typeface="Lato"/>
                <a:cs typeface="Lato"/>
                <a:sym typeface="Lato"/>
              </a:rPr>
              <a:t>, </a:t>
            </a:r>
            <a:r>
              <a:rPr lang="en-GB" sz="1400" b="0" i="0" u="none" strike="noStrike" cap="none">
                <a:solidFill>
                  <a:srgbClr val="00FF00"/>
                </a:solidFill>
                <a:latin typeface="Lato"/>
                <a:ea typeface="Lato"/>
                <a:cs typeface="Lato"/>
                <a:sym typeface="Lato"/>
              </a:rPr>
              <a:t>block one or more adrenal </a:t>
            </a:r>
            <a:endParaRPr sz="1400" b="0" i="0" u="none" strike="noStrike" cap="none">
              <a:solidFill>
                <a:srgbClr val="00FF00"/>
              </a:solidFill>
              <a:latin typeface="Lato"/>
              <a:ea typeface="Lato"/>
              <a:cs typeface="Lato"/>
              <a:sym typeface="Lato"/>
            </a:endParaRPr>
          </a:p>
          <a:p>
            <a:pPr marL="139700" marR="0" lvl="0" algn="l" rtl="0">
              <a:lnSpc>
                <a:spcPct val="100000"/>
              </a:lnSpc>
              <a:spcBef>
                <a:spcPts val="0"/>
              </a:spcBef>
              <a:spcAft>
                <a:spcPts val="0"/>
              </a:spcAft>
              <a:buClr>
                <a:srgbClr val="00FF00"/>
              </a:buClr>
              <a:buSzPts val="1400"/>
            </a:pPr>
            <a:r>
              <a:rPr lang="en-GB" sz="1400" b="0" i="0" u="none" strike="noStrike" cap="none">
                <a:solidFill>
                  <a:srgbClr val="00FF00"/>
                </a:solidFill>
                <a:latin typeface="Lato"/>
                <a:ea typeface="Lato"/>
                <a:cs typeface="Lato"/>
                <a:sym typeface="Lato"/>
              </a:rPr>
              <a:t>enzymes, decreasing glucorticoid synthesis or adrenal </a:t>
            </a:r>
            <a:endParaRPr sz="1400" b="0" i="0" u="none" strike="noStrike" cap="none">
              <a:solidFill>
                <a:srgbClr val="00FF00"/>
              </a:solidFill>
              <a:latin typeface="Lato"/>
              <a:ea typeface="Lato"/>
              <a:cs typeface="Lato"/>
              <a:sym typeface="Lato"/>
            </a:endParaRPr>
          </a:p>
          <a:p>
            <a:pPr marL="139700" marR="0" lvl="0" algn="l" rtl="0">
              <a:lnSpc>
                <a:spcPct val="100000"/>
              </a:lnSpc>
              <a:spcBef>
                <a:spcPts val="0"/>
              </a:spcBef>
              <a:spcAft>
                <a:spcPts val="0"/>
              </a:spcAft>
              <a:buClr>
                <a:srgbClr val="00FF00"/>
              </a:buClr>
              <a:buSzPts val="1400"/>
            </a:pPr>
            <a:r>
              <a:rPr lang="en-GB" sz="1400" b="0" i="0" u="none" strike="noStrike" cap="none">
                <a:solidFill>
                  <a:srgbClr val="00FF00"/>
                </a:solidFill>
                <a:latin typeface="Lato"/>
                <a:ea typeface="Lato"/>
                <a:cs typeface="Lato"/>
                <a:sym typeface="Lato"/>
              </a:rPr>
              <a:t>androgen production and secretion, or both</a:t>
            </a:r>
            <a:endParaRPr sz="1400" b="0" i="0" u="none" strike="noStrike" cap="none">
              <a:solidFill>
                <a:srgbClr val="00FF00"/>
              </a:solidFill>
              <a:latin typeface="Lato"/>
              <a:ea typeface="Lato"/>
              <a:cs typeface="Lato"/>
              <a:sym typeface="Lato"/>
            </a:endParaRPr>
          </a:p>
        </p:txBody>
      </p:sp>
      <p:sp>
        <p:nvSpPr>
          <p:cNvPr id="737" name="Google Shape;737;p62"/>
          <p:cNvSpPr txBox="1"/>
          <p:nvPr/>
        </p:nvSpPr>
        <p:spPr>
          <a:xfrm>
            <a:off x="706375" y="3759572"/>
            <a:ext cx="7421100" cy="1046410"/>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They are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effective in controlling cortisol excess, but do not directly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target the </a:t>
            </a:r>
            <a:r>
              <a:rPr lang="en-GB" sz="1400" b="0" i="0" u="none" strike="noStrike" cap="none">
                <a:solidFill>
                  <a:srgbClr val="FF0000"/>
                </a:solidFill>
                <a:latin typeface="Lato"/>
                <a:ea typeface="Lato"/>
                <a:cs typeface="Lato"/>
                <a:sym typeface="Lato"/>
              </a:rPr>
              <a:t>pituitary ACTH-secreting adenoma,</a:t>
            </a:r>
            <a:r>
              <a:rPr lang="en-GB" sz="1400" b="0" i="0" u="none" strike="noStrike" cap="none">
                <a:solidFill>
                  <a:srgbClr val="000000"/>
                </a:solidFill>
                <a:latin typeface="Lato"/>
                <a:ea typeface="Lato"/>
                <a:cs typeface="Lato"/>
                <a:sym typeface="Lato"/>
              </a:rPr>
              <a:t> nor do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they </a:t>
            </a:r>
            <a:r>
              <a:rPr lang="en-GB" sz="1400" b="0" i="0" u="none" strike="noStrike" cap="none">
                <a:solidFill>
                  <a:srgbClr val="FF0000"/>
                </a:solidFill>
                <a:latin typeface="Lato"/>
                <a:ea typeface="Lato"/>
                <a:cs typeface="Lato"/>
                <a:sym typeface="Lato"/>
              </a:rPr>
              <a:t>restore HPA-axis circadian rhythm</a:t>
            </a:r>
            <a:endParaRPr sz="1400" b="0" i="0" u="none" strike="noStrike" cap="none">
              <a:solidFill>
                <a:srgbClr val="FF0000"/>
              </a:solidFill>
              <a:latin typeface="Lato"/>
              <a:ea typeface="Lato"/>
              <a:cs typeface="Lato"/>
              <a:sym typeface="Lato"/>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3"/>
          <p:cNvSpPr txBox="1"/>
          <p:nvPr/>
        </p:nvSpPr>
        <p:spPr>
          <a:xfrm>
            <a:off x="206528" y="773725"/>
            <a:ext cx="7315200" cy="55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FF0000"/>
                </a:solidFill>
                <a:latin typeface="Lato"/>
                <a:ea typeface="Lato"/>
                <a:cs typeface="Lato"/>
                <a:sym typeface="Lato"/>
              </a:rPr>
              <a:t>■Ketoconazole</a:t>
            </a:r>
            <a:endParaRPr sz="2400" b="0" i="0" u="none" strike="noStrike" cap="none">
              <a:solidFill>
                <a:srgbClr val="FF0000"/>
              </a:solidFill>
              <a:latin typeface="Lato"/>
              <a:ea typeface="Lato"/>
              <a:cs typeface="Lato"/>
              <a:sym typeface="Lato"/>
            </a:endParaRPr>
          </a:p>
        </p:txBody>
      </p:sp>
      <p:sp>
        <p:nvSpPr>
          <p:cNvPr id="743" name="Google Shape;743;p6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44" name="Google Shape;744;p63"/>
          <p:cNvSpPr txBox="1"/>
          <p:nvPr/>
        </p:nvSpPr>
        <p:spPr>
          <a:xfrm>
            <a:off x="206531" y="131743"/>
            <a:ext cx="7315200" cy="550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FF0000"/>
              </a:buClr>
              <a:buSzPts val="2400"/>
              <a:buFont typeface="Lato"/>
              <a:buChar char="●"/>
            </a:pPr>
            <a:r>
              <a:rPr lang="en-GB" sz="2400" b="0" i="0" u="none" strike="noStrike" cap="none">
                <a:solidFill>
                  <a:srgbClr val="FF0000"/>
                </a:solidFill>
                <a:latin typeface="Lato"/>
                <a:ea typeface="Lato"/>
                <a:cs typeface="Lato"/>
                <a:sym typeface="Lato"/>
              </a:rPr>
              <a:t>Targeting adrenal steroidogenesis</a:t>
            </a:r>
            <a:endParaRPr sz="1400" b="0" i="0" u="none" strike="noStrike" cap="none">
              <a:solidFill>
                <a:srgbClr val="000000"/>
              </a:solidFill>
              <a:latin typeface="Lato"/>
              <a:ea typeface="Lato"/>
              <a:cs typeface="Lato"/>
              <a:sym typeface="Lato"/>
            </a:endParaRPr>
          </a:p>
        </p:txBody>
      </p:sp>
      <p:sp>
        <p:nvSpPr>
          <p:cNvPr id="745" name="Google Shape;745;p63"/>
          <p:cNvSpPr txBox="1"/>
          <p:nvPr/>
        </p:nvSpPr>
        <p:spPr>
          <a:xfrm>
            <a:off x="917090"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746" name="Google Shape;746;p63"/>
          <p:cNvPicPr preferRelativeResize="0"/>
          <p:nvPr/>
        </p:nvPicPr>
        <p:blipFill rotWithShape="1">
          <a:blip r:embed="rId3">
            <a:alphaModFix/>
          </a:blip>
          <a:srcRect t="-22620" b="22618"/>
          <a:stretch/>
        </p:blipFill>
        <p:spPr>
          <a:xfrm>
            <a:off x="152400" y="965261"/>
            <a:ext cx="8839199" cy="1606489"/>
          </a:xfrm>
          <a:prstGeom prst="rect">
            <a:avLst/>
          </a:prstGeom>
          <a:noFill/>
          <a:ln>
            <a:noFill/>
          </a:ln>
        </p:spPr>
      </p:pic>
      <p:sp>
        <p:nvSpPr>
          <p:cNvPr id="747" name="Google Shape;747;p63"/>
          <p:cNvSpPr txBox="1"/>
          <p:nvPr/>
        </p:nvSpPr>
        <p:spPr>
          <a:xfrm>
            <a:off x="206536" y="2571755"/>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FF00"/>
                </a:solidFill>
                <a:latin typeface="Lato"/>
                <a:ea typeface="Lato"/>
                <a:cs typeface="Lato"/>
                <a:sym typeface="Lato"/>
              </a:rPr>
              <a:t>studies:</a:t>
            </a:r>
            <a:endParaRPr sz="1400" b="1" i="0" u="none" strike="noStrike" cap="none">
              <a:solidFill>
                <a:srgbClr val="00FF00"/>
              </a:solidFill>
              <a:latin typeface="Lato"/>
              <a:ea typeface="Lato"/>
              <a:cs typeface="Lato"/>
              <a:sym typeface="Lato"/>
            </a:endParaRPr>
          </a:p>
        </p:txBody>
      </p:sp>
      <p:sp>
        <p:nvSpPr>
          <p:cNvPr id="748" name="Google Shape;748;p63"/>
          <p:cNvSpPr txBox="1"/>
          <p:nvPr/>
        </p:nvSpPr>
        <p:spPr>
          <a:xfrm>
            <a:off x="918111" y="2145030"/>
            <a:ext cx="7315200" cy="2769959"/>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 review of </a:t>
            </a:r>
            <a:r>
              <a:rPr lang="en-GB" sz="1400" b="0" i="0" u="none" strike="noStrike" cap="none" dirty="0">
                <a:solidFill>
                  <a:srgbClr val="FF9900"/>
                </a:solidFill>
                <a:latin typeface="Lato"/>
                <a:ea typeface="Lato"/>
                <a:cs typeface="Lato"/>
                <a:sym typeface="Lato"/>
              </a:rPr>
              <a:t>310 patients</a:t>
            </a:r>
            <a:r>
              <a:rPr lang="en-GB" sz="1400" b="0" i="0" u="none" strike="noStrike" cap="none" dirty="0">
                <a:solidFill>
                  <a:srgbClr val="000000"/>
                </a:solidFill>
                <a:latin typeface="Lato"/>
                <a:ea typeface="Lato"/>
                <a:cs typeface="Lato"/>
                <a:sym typeface="Lato"/>
              </a:rPr>
              <a:t> with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Cushing’s syndrome treated in </a:t>
            </a:r>
            <a:r>
              <a:rPr lang="en-GB" sz="1400" b="0" i="0" u="none" strike="noStrike" cap="none" dirty="0">
                <a:solidFill>
                  <a:srgbClr val="FF9900"/>
                </a:solidFill>
                <a:latin typeface="Lato"/>
                <a:ea typeface="Lato"/>
                <a:cs typeface="Lato"/>
                <a:sym typeface="Lato"/>
              </a:rPr>
              <a:t>five studies</a:t>
            </a:r>
            <a:r>
              <a:rPr lang="en-GB" sz="1400" b="0" i="0" u="none" strike="noStrike" cap="none" dirty="0">
                <a:solidFill>
                  <a:srgbClr val="000000"/>
                </a:solidFill>
                <a:latin typeface="Lato"/>
                <a:ea typeface="Lato"/>
                <a:cs typeface="Lato"/>
                <a:sym typeface="Lato"/>
              </a:rPr>
              <a:t> with a mean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dose of </a:t>
            </a:r>
            <a:r>
              <a:rPr lang="en-GB" sz="1400" b="0" i="0" u="none" strike="noStrike" cap="none" dirty="0">
                <a:solidFill>
                  <a:srgbClr val="FF9900"/>
                </a:solidFill>
                <a:latin typeface="Lato"/>
                <a:ea typeface="Lato"/>
                <a:cs typeface="Lato"/>
                <a:sym typeface="Lato"/>
              </a:rPr>
              <a:t>673·9 mg</a:t>
            </a:r>
            <a:r>
              <a:rPr lang="en-GB" sz="1400" b="0" i="0" u="none" strike="noStrike" cap="none" dirty="0">
                <a:solidFill>
                  <a:srgbClr val="000000"/>
                </a:solidFill>
                <a:latin typeface="Lato"/>
                <a:ea typeface="Lato"/>
                <a:cs typeface="Lato"/>
                <a:sym typeface="Lato"/>
              </a:rPr>
              <a:t> per day of ketoconazole and followed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for a mean of </a:t>
            </a:r>
            <a:r>
              <a:rPr lang="en-GB" sz="1400" b="0" i="0" u="none" strike="noStrike" cap="none" dirty="0">
                <a:solidFill>
                  <a:srgbClr val="FF9900"/>
                </a:solidFill>
                <a:latin typeface="Lato"/>
                <a:ea typeface="Lato"/>
                <a:cs typeface="Lato"/>
                <a:sym typeface="Lato"/>
              </a:rPr>
              <a:t>12·6 months</a:t>
            </a:r>
            <a:r>
              <a:rPr lang="en-GB" sz="1400" b="0" i="0" u="none" strike="noStrike" cap="none" dirty="0">
                <a:solidFill>
                  <a:srgbClr val="000000"/>
                </a:solidFill>
                <a:latin typeface="Lato"/>
                <a:ea typeface="Lato"/>
                <a:cs typeface="Lato"/>
                <a:sym typeface="Lato"/>
              </a:rPr>
              <a:t> showed </a:t>
            </a:r>
            <a:r>
              <a:rPr lang="en-GB" sz="1400" b="0" i="0" u="none" strike="noStrike" cap="none" dirty="0">
                <a:solidFill>
                  <a:srgbClr val="FF0000"/>
                </a:solidFill>
                <a:latin typeface="Lato"/>
                <a:ea typeface="Lato"/>
                <a:cs typeface="Lato"/>
                <a:sym typeface="Lato"/>
              </a:rPr>
              <a:t>UFC normalisation in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64·3% of patients (median 50%, range 44·7–92·9%), but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up to 23% of initially responsive patients lost biochemical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FF0000"/>
                </a:solidFill>
                <a:latin typeface="Lato"/>
                <a:ea typeface="Lato"/>
                <a:cs typeface="Lato"/>
                <a:sym typeface="Lato"/>
              </a:rPr>
              <a:t>control.</a:t>
            </a:r>
            <a:r>
              <a:rPr lang="en-GB" sz="1400" b="0" i="0" u="none" strike="noStrike" cap="none" dirty="0" err="1">
                <a:solidFill>
                  <a:srgbClr val="000000"/>
                </a:solidFill>
                <a:latin typeface="Lato"/>
                <a:ea typeface="Lato"/>
                <a:cs typeface="Lato"/>
                <a:sym typeface="Lato"/>
              </a:rPr>
              <a:t>Similarly</a:t>
            </a:r>
            <a:r>
              <a:rPr lang="en-GB" sz="1400" b="0" i="0" u="none" strike="noStrike" cap="none" dirty="0">
                <a:solidFill>
                  <a:srgbClr val="000000"/>
                </a:solidFill>
                <a:latin typeface="Lato"/>
                <a:ea typeface="Lato"/>
                <a:cs typeface="Lato"/>
                <a:sym typeface="Lato"/>
              </a:rPr>
              <a:t>, data derived from the largest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retrospective study of 200 patients</a:t>
            </a:r>
            <a:r>
              <a:rPr lang="en-GB" sz="1400" b="0" i="0" u="none" strike="noStrike" cap="none" dirty="0">
                <a:solidFill>
                  <a:srgbClr val="000000"/>
                </a:solidFill>
                <a:latin typeface="Lato"/>
                <a:ea typeface="Lato"/>
                <a:cs typeface="Lato"/>
                <a:sym typeface="Lato"/>
              </a:rPr>
              <a:t> with Cushing’s disease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who took ketoconazole showed that </a:t>
            </a:r>
            <a:r>
              <a:rPr lang="en-GB" sz="1400" b="0" i="0" u="none" strike="noStrike" cap="none" dirty="0">
                <a:solidFill>
                  <a:srgbClr val="FF0000"/>
                </a:solidFill>
                <a:latin typeface="Lato"/>
                <a:ea typeface="Lato"/>
                <a:cs typeface="Lato"/>
                <a:sym typeface="Lato"/>
              </a:rPr>
              <a:t>33 (64·7%) of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51 patients</a:t>
            </a:r>
            <a:r>
              <a:rPr lang="en-GB" sz="1400" b="0" i="0" u="none" strike="noStrike" cap="none" dirty="0">
                <a:solidFill>
                  <a:srgbClr val="000000"/>
                </a:solidFill>
                <a:latin typeface="Lato"/>
                <a:ea typeface="Lato"/>
                <a:cs typeface="Lato"/>
                <a:sym typeface="Lato"/>
              </a:rPr>
              <a:t> treated for more than </a:t>
            </a:r>
            <a:r>
              <a:rPr lang="en-GB" sz="1400" b="0" i="0" u="none" strike="noStrike" cap="none" dirty="0">
                <a:solidFill>
                  <a:srgbClr val="FF0000"/>
                </a:solidFill>
                <a:latin typeface="Lato"/>
                <a:ea typeface="Lato"/>
                <a:cs typeface="Lato"/>
                <a:sym typeface="Lato"/>
              </a:rPr>
              <a:t>24 months</a:t>
            </a:r>
            <a:r>
              <a:rPr lang="en-GB" sz="1400" b="0" i="0" u="none" strike="noStrike" cap="none" dirty="0">
                <a:solidFill>
                  <a:srgbClr val="000000"/>
                </a:solidFill>
                <a:latin typeface="Lato"/>
                <a:ea typeface="Lato"/>
                <a:cs typeface="Lato"/>
                <a:sym typeface="Lato"/>
              </a:rPr>
              <a:t> with a mean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dose of 600 mg per day normalised UFC concentrations,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but 15·4%</a:t>
            </a:r>
            <a:r>
              <a:rPr lang="en-GB" sz="1400" b="0" i="0" u="none" strike="noStrike" cap="none" dirty="0">
                <a:solidFill>
                  <a:srgbClr val="000000"/>
                </a:solidFill>
                <a:latin typeface="Lato"/>
                <a:ea typeface="Lato"/>
                <a:cs typeface="Lato"/>
                <a:sym typeface="Lato"/>
              </a:rPr>
              <a:t> escaped</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4"/>
          <p:cNvSpPr txBox="1"/>
          <p:nvPr/>
        </p:nvSpPr>
        <p:spPr>
          <a:xfrm>
            <a:off x="160145" y="93747"/>
            <a:ext cx="7315200" cy="64650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FF0000"/>
              </a:buClr>
              <a:buSzPts val="3000"/>
            </a:pPr>
            <a:r>
              <a:rPr lang="en-GB" sz="3000" b="1" i="0" u="none" strike="noStrike" cap="none">
                <a:solidFill>
                  <a:srgbClr val="FF0000"/>
                </a:solidFill>
                <a:latin typeface="Lato"/>
                <a:ea typeface="Lato"/>
                <a:cs typeface="Lato"/>
                <a:sym typeface="Lato"/>
              </a:rPr>
              <a:t>Ketoconazole</a:t>
            </a:r>
            <a:endParaRPr sz="3000" b="1" i="0" u="none" strike="noStrike" cap="none">
              <a:solidFill>
                <a:srgbClr val="FF0000"/>
              </a:solidFill>
              <a:latin typeface="Lato"/>
              <a:ea typeface="Lato"/>
              <a:cs typeface="Lato"/>
              <a:sym typeface="Lato"/>
            </a:endParaRPr>
          </a:p>
        </p:txBody>
      </p:sp>
      <p:sp>
        <p:nvSpPr>
          <p:cNvPr id="754" name="Google Shape;754;p64"/>
          <p:cNvSpPr txBox="1"/>
          <p:nvPr/>
        </p:nvSpPr>
        <p:spPr>
          <a:xfrm>
            <a:off x="506065" y="881297"/>
            <a:ext cx="7315200" cy="2339072"/>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Improvement in clinical features</a:t>
            </a:r>
            <a:r>
              <a:rPr lang="en-GB" sz="1400" b="0" i="0" u="none" strike="noStrike" cap="none" dirty="0">
                <a:solidFill>
                  <a:srgbClr val="000000"/>
                </a:solidFill>
                <a:latin typeface="Lato"/>
                <a:ea typeface="Lato"/>
                <a:cs typeface="Lato"/>
                <a:sym typeface="Lato"/>
              </a:rPr>
              <a:t>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Cushing’s syndrome has also been observed, including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decreased bodyweight and blood pressure, improved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glucose metabolism, and decreased muscle weakness</a:t>
            </a:r>
            <a:r>
              <a:rPr lang="en-GB" sz="1400" b="0" i="0" u="none" strike="noStrike" cap="none" dirty="0">
                <a:solidFill>
                  <a:srgbClr val="000000"/>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Hepatotoxicity (10–20% of</a:t>
            </a:r>
            <a:r>
              <a:rPr lang="en-GB" sz="1400" b="0" i="0" u="none" strike="noStrike" cap="none" dirty="0">
                <a:solidFill>
                  <a:srgbClr val="000000"/>
                </a:solidFill>
                <a:latin typeface="Lato"/>
                <a:ea typeface="Lato"/>
                <a:cs typeface="Lato"/>
                <a:sym typeface="Lato"/>
              </a:rPr>
              <a:t> patients) is mostly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asymptomatic</a:t>
            </a:r>
            <a:r>
              <a:rPr lang="en-GB" sz="1400" b="0" i="0" u="none" strike="noStrike" cap="none" dirty="0">
                <a:solidFill>
                  <a:srgbClr val="000000"/>
                </a:solidFill>
                <a:latin typeface="Lato"/>
                <a:ea typeface="Lato"/>
                <a:cs typeface="Lato"/>
                <a:sym typeface="Lato"/>
              </a:rPr>
              <a:t> with mild or moderate increases in liver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enzymes (</a:t>
            </a:r>
            <a:r>
              <a:rPr lang="en-GB" sz="1400" b="0" i="0" u="none" strike="noStrike" cap="none" dirty="0">
                <a:solidFill>
                  <a:srgbClr val="FF9900"/>
                </a:solidFill>
                <a:latin typeface="Lato"/>
                <a:ea typeface="Lato"/>
                <a:cs typeface="Lato"/>
                <a:sym typeface="Lato"/>
              </a:rPr>
              <a:t>≤5 ×ULN</a:t>
            </a:r>
            <a:r>
              <a:rPr lang="en-GB" sz="1400" b="0" i="0" u="none" strike="noStrike" cap="none" dirty="0">
                <a:solidFill>
                  <a:srgbClr val="000000"/>
                </a:solidFill>
                <a:latin typeface="Lato"/>
                <a:ea typeface="Lato"/>
                <a:cs typeface="Lato"/>
                <a:sym typeface="Lato"/>
              </a:rPr>
              <a:t>), and typically appears within the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first 6 months of treatment</a:t>
            </a:r>
            <a:r>
              <a:rPr lang="en-GB" sz="1400" b="0" i="0" u="none" strike="noStrike" cap="none" dirty="0">
                <a:solidFill>
                  <a:srgbClr val="000000"/>
                </a:solidFill>
                <a:latin typeface="Lato"/>
                <a:ea typeface="Lato"/>
                <a:cs typeface="Lato"/>
                <a:sym typeface="Lato"/>
              </a:rPr>
              <a:t>; these increases seem </a:t>
            </a:r>
            <a:r>
              <a:rPr lang="en-GB" sz="1400" b="0" i="0" u="none" strike="noStrike" cap="none" dirty="0">
                <a:solidFill>
                  <a:srgbClr val="FF9900"/>
                </a:solidFill>
                <a:latin typeface="Lato"/>
                <a:ea typeface="Lato"/>
                <a:cs typeface="Lato"/>
                <a:sym typeface="Lato"/>
              </a:rPr>
              <a:t>not to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be dose-dependent and reverse within 2–12 weeks after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dose decrease or discontinuation</a:t>
            </a:r>
            <a:endParaRPr sz="1400" b="0" i="0" u="none" strike="noStrike" cap="none" dirty="0">
              <a:solidFill>
                <a:srgbClr val="FF9900"/>
              </a:solidFill>
              <a:latin typeface="Lato"/>
              <a:ea typeface="Lato"/>
              <a:cs typeface="Lato"/>
              <a:sym typeface="Lato"/>
            </a:endParaRPr>
          </a:p>
        </p:txBody>
      </p:sp>
      <p:sp>
        <p:nvSpPr>
          <p:cNvPr id="755" name="Google Shape;755;p64"/>
          <p:cNvSpPr txBox="1"/>
          <p:nvPr/>
        </p:nvSpPr>
        <p:spPr>
          <a:xfrm>
            <a:off x="506075" y="3050995"/>
            <a:ext cx="6969300" cy="1692741"/>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ketoconazole use for </a:t>
            </a:r>
            <a:r>
              <a:rPr lang="en-GB" sz="1400" b="0" i="0" u="none" strike="noStrike" cap="none" dirty="0" smtClean="0">
                <a:solidFill>
                  <a:srgbClr val="000000"/>
                </a:solidFill>
                <a:latin typeface="Lato"/>
                <a:ea typeface="Lato"/>
                <a:cs typeface="Lato"/>
                <a:sym typeface="Lato"/>
              </a:rPr>
              <a:t>Cushing’s </a:t>
            </a:r>
            <a:r>
              <a:rPr lang="en-GB" sz="1400" b="0" i="0" u="none" strike="noStrike" cap="none" dirty="0">
                <a:solidFill>
                  <a:srgbClr val="000000"/>
                </a:solidFill>
                <a:latin typeface="Lato"/>
                <a:ea typeface="Lato"/>
                <a:cs typeface="Lato"/>
                <a:sym typeface="Lato"/>
              </a:rPr>
              <a:t>syndrome is </a:t>
            </a:r>
            <a:r>
              <a:rPr lang="en-GB" sz="1400" b="0" i="0" u="none" strike="noStrike" cap="none" dirty="0">
                <a:solidFill>
                  <a:srgbClr val="FF0000"/>
                </a:solidFill>
                <a:latin typeface="Lato"/>
                <a:ea typeface="Lato"/>
                <a:cs typeface="Lato"/>
                <a:sym typeface="Lato"/>
              </a:rPr>
              <a:t>off-label in the USA</a:t>
            </a:r>
            <a:r>
              <a:rPr lang="en-GB" sz="1400" b="0" i="0"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Gastrointestinal disturbances and adrenal insufficiency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are also common, seen in 5–20% of patients,</a:t>
            </a:r>
            <a:r>
              <a:rPr lang="en-GB" sz="1400" b="0" i="0" u="none" strike="noStrike" cap="none" dirty="0">
                <a:solidFill>
                  <a:srgbClr val="000000"/>
                </a:solidFill>
                <a:latin typeface="Lato"/>
                <a:ea typeface="Lato"/>
                <a:cs typeface="Lato"/>
                <a:sym typeface="Lato"/>
              </a:rPr>
              <a:t> and </a:t>
            </a:r>
            <a:r>
              <a:rPr lang="en-GB" sz="1400" b="0" i="0" u="none" strike="noStrike" cap="none" dirty="0">
                <a:solidFill>
                  <a:srgbClr val="FF0000"/>
                </a:solidFill>
                <a:latin typeface="Lato"/>
                <a:ea typeface="Lato"/>
                <a:cs typeface="Lato"/>
                <a:sym typeface="Lato"/>
              </a:rPr>
              <a:t>skin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rash is observed in approximately 5%.</a:t>
            </a:r>
            <a:r>
              <a:rPr lang="en-GB" sz="1400" b="0" i="0" u="none" strike="noStrike" cap="none" dirty="0">
                <a:solidFill>
                  <a:srgbClr val="000000"/>
                </a:solidFill>
                <a:latin typeface="Lato"/>
                <a:ea typeface="Lato"/>
                <a:cs typeface="Lato"/>
                <a:sym typeface="Lato"/>
              </a:rPr>
              <a:t> There are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several drug–drug interactions with ketoconazole;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careful </a:t>
            </a:r>
            <a:r>
              <a:rPr lang="en-GB" sz="1400" b="0" i="0" u="none" strike="noStrike" cap="none" dirty="0">
                <a:solidFill>
                  <a:srgbClr val="FF0000"/>
                </a:solidFill>
                <a:latin typeface="Lato"/>
                <a:ea typeface="Lato"/>
                <a:cs typeface="Lato"/>
                <a:sym typeface="Lato"/>
              </a:rPr>
              <a:t>review of the patient’s medication</a:t>
            </a:r>
            <a:r>
              <a:rPr lang="en-GB" sz="1400" b="0" i="0" u="none" strike="noStrike" cap="none" dirty="0">
                <a:solidFill>
                  <a:srgbClr val="000000"/>
                </a:solidFill>
                <a:latin typeface="Lato"/>
                <a:ea typeface="Lato"/>
                <a:cs typeface="Lato"/>
                <a:sym typeface="Lato"/>
              </a:rPr>
              <a:t> list for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potentially problematic interactions is essential.</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5"/>
          <p:cNvSpPr txBox="1"/>
          <p:nvPr/>
        </p:nvSpPr>
        <p:spPr>
          <a:xfrm>
            <a:off x="213932" y="154935"/>
            <a:ext cx="7315200" cy="550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FF0000"/>
              </a:buClr>
              <a:buSzPts val="2400"/>
              <a:buFont typeface="Lato"/>
              <a:buChar char="●"/>
            </a:pPr>
            <a:r>
              <a:rPr lang="en-GB" sz="2400" b="0" i="0" u="none" strike="noStrike" cap="none">
                <a:solidFill>
                  <a:srgbClr val="FF0000"/>
                </a:solidFill>
                <a:latin typeface="Lato"/>
                <a:ea typeface="Lato"/>
                <a:cs typeface="Lato"/>
                <a:sym typeface="Lato"/>
              </a:rPr>
              <a:t>Targeting adrenal steroidogenesis</a:t>
            </a:r>
            <a:endParaRPr sz="1400" b="0" i="0" u="none" strike="noStrike" cap="none">
              <a:solidFill>
                <a:srgbClr val="000000"/>
              </a:solidFill>
              <a:latin typeface="Lato"/>
              <a:ea typeface="Lato"/>
              <a:cs typeface="Lato"/>
              <a:sym typeface="Lato"/>
            </a:endParaRPr>
          </a:p>
        </p:txBody>
      </p:sp>
      <p:sp>
        <p:nvSpPr>
          <p:cNvPr id="761" name="Google Shape;761;p65"/>
          <p:cNvSpPr txBox="1"/>
          <p:nvPr/>
        </p:nvSpPr>
        <p:spPr>
          <a:xfrm>
            <a:off x="769543" y="705130"/>
            <a:ext cx="7315200" cy="463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CC0000"/>
              </a:buClr>
              <a:buSzPts val="1800"/>
              <a:buFont typeface="Lato"/>
              <a:buChar char="●"/>
            </a:pPr>
            <a:r>
              <a:rPr lang="en-GB" sz="1800" b="0" i="0" u="none" strike="noStrike" cap="none">
                <a:solidFill>
                  <a:srgbClr val="CC0000"/>
                </a:solidFill>
                <a:latin typeface="Lato"/>
                <a:ea typeface="Lato"/>
                <a:cs typeface="Lato"/>
                <a:sym typeface="Lato"/>
              </a:rPr>
              <a:t>The second drug:</a:t>
            </a:r>
            <a:endParaRPr sz="1800" b="0" i="0" u="none" strike="noStrike" cap="none">
              <a:solidFill>
                <a:srgbClr val="CC0000"/>
              </a:solidFill>
              <a:latin typeface="Lato"/>
              <a:ea typeface="Lato"/>
              <a:cs typeface="Lato"/>
              <a:sym typeface="Lato"/>
            </a:endParaRPr>
          </a:p>
        </p:txBody>
      </p:sp>
      <p:sp>
        <p:nvSpPr>
          <p:cNvPr id="762" name="Google Shape;762;p65"/>
          <p:cNvSpPr txBox="1"/>
          <p:nvPr/>
        </p:nvSpPr>
        <p:spPr>
          <a:xfrm>
            <a:off x="3028050" y="671375"/>
            <a:ext cx="6981900" cy="463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FF0000"/>
              </a:buClr>
              <a:buSzPts val="1800"/>
              <a:buFont typeface="Lato"/>
              <a:buChar char="●"/>
            </a:pPr>
            <a:r>
              <a:rPr lang="en-GB" sz="1800" b="1" i="0" u="none" strike="noStrike" cap="none">
                <a:solidFill>
                  <a:srgbClr val="FF0000"/>
                </a:solidFill>
                <a:latin typeface="Lato"/>
                <a:ea typeface="Lato"/>
                <a:cs typeface="Lato"/>
                <a:sym typeface="Lato"/>
              </a:rPr>
              <a:t>Metyrapone</a:t>
            </a:r>
            <a:endParaRPr sz="1800" b="1" i="0" u="none" strike="noStrike" cap="none">
              <a:solidFill>
                <a:srgbClr val="FF0000"/>
              </a:solidFill>
              <a:latin typeface="Lato"/>
              <a:ea typeface="Lato"/>
              <a:cs typeface="Lato"/>
              <a:sym typeface="Lato"/>
            </a:endParaRPr>
          </a:p>
        </p:txBody>
      </p:sp>
      <p:pic>
        <p:nvPicPr>
          <p:cNvPr id="763" name="Google Shape;763;p65"/>
          <p:cNvPicPr preferRelativeResize="0"/>
          <p:nvPr/>
        </p:nvPicPr>
        <p:blipFill rotWithShape="1">
          <a:blip r:embed="rId3">
            <a:alphaModFix/>
          </a:blip>
          <a:srcRect/>
          <a:stretch/>
        </p:blipFill>
        <p:spPr>
          <a:xfrm>
            <a:off x="152400" y="1321330"/>
            <a:ext cx="8839200" cy="1196389"/>
          </a:xfrm>
          <a:prstGeom prst="rect">
            <a:avLst/>
          </a:prstGeom>
          <a:noFill/>
          <a:ln>
            <a:noFill/>
          </a:ln>
        </p:spPr>
      </p:pic>
      <p:sp>
        <p:nvSpPr>
          <p:cNvPr id="764" name="Google Shape;764;p65"/>
          <p:cNvSpPr txBox="1"/>
          <p:nvPr/>
        </p:nvSpPr>
        <p:spPr>
          <a:xfrm>
            <a:off x="333846" y="1960972"/>
            <a:ext cx="7315200" cy="463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FF00"/>
              </a:buClr>
              <a:buSzPts val="1800"/>
              <a:buFont typeface="Lato"/>
              <a:buChar char="●"/>
            </a:pPr>
            <a:r>
              <a:rPr lang="en-GB" sz="1800" b="1" i="0" u="none" strike="noStrike" cap="none">
                <a:solidFill>
                  <a:srgbClr val="00FF00"/>
                </a:solidFill>
                <a:latin typeface="Lato"/>
                <a:ea typeface="Lato"/>
                <a:cs typeface="Lato"/>
                <a:sym typeface="Lato"/>
              </a:rPr>
              <a:t>studies:</a:t>
            </a:r>
            <a:endParaRPr sz="1800" b="1" i="0" u="none" strike="noStrike" cap="none">
              <a:solidFill>
                <a:srgbClr val="00FF00"/>
              </a:solidFill>
              <a:latin typeface="Lato"/>
              <a:ea typeface="Lato"/>
              <a:cs typeface="Lato"/>
              <a:sym typeface="Lato"/>
            </a:endParaRPr>
          </a:p>
        </p:txBody>
      </p:sp>
      <p:sp>
        <p:nvSpPr>
          <p:cNvPr id="765" name="Google Shape;765;p65"/>
          <p:cNvSpPr txBox="1"/>
          <p:nvPr/>
        </p:nvSpPr>
        <p:spPr>
          <a:xfrm>
            <a:off x="643249" y="2424780"/>
            <a:ext cx="7315200" cy="1477297"/>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Treatment with the </a:t>
            </a:r>
            <a:r>
              <a:rPr lang="en-GB" sz="1400" b="0" i="0" u="sng" strike="noStrike" cap="none" dirty="0">
                <a:solidFill>
                  <a:srgbClr val="000000"/>
                </a:solidFill>
                <a:latin typeface="Lato"/>
                <a:ea typeface="Lato"/>
                <a:cs typeface="Lato"/>
                <a:sym typeface="Lato"/>
              </a:rPr>
              <a:t>11β-hydroxylase inhibitor </a:t>
            </a:r>
            <a:r>
              <a:rPr lang="en-GB" sz="1400" b="0" i="0" u="sng" strike="noStrike" cap="none" dirty="0" err="1">
                <a:solidFill>
                  <a:srgbClr val="000000"/>
                </a:solidFill>
                <a:latin typeface="Lato"/>
                <a:ea typeface="Lato"/>
                <a:cs typeface="Lato"/>
                <a:sym typeface="Lato"/>
              </a:rPr>
              <a:t>metyrapone</a:t>
            </a:r>
            <a:r>
              <a:rPr lang="en-GB" sz="1400" b="0" i="0" u="sng" strike="noStrike" cap="none" dirty="0">
                <a:solidFill>
                  <a:srgbClr val="000000"/>
                </a:solidFill>
                <a:latin typeface="Lato"/>
                <a:ea typeface="Lato"/>
                <a:cs typeface="Lato"/>
                <a:sym typeface="Lato"/>
              </a:rPr>
              <a:t> </a:t>
            </a:r>
            <a:endParaRPr sz="1400" b="0" i="0" u="sng"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in 120 patients</a:t>
            </a:r>
            <a:r>
              <a:rPr lang="en-GB" sz="1400" b="0" i="0" u="none" strike="noStrike" cap="none" dirty="0">
                <a:solidFill>
                  <a:srgbClr val="000000"/>
                </a:solidFill>
                <a:latin typeface="Lato"/>
                <a:ea typeface="Lato"/>
                <a:cs typeface="Lato"/>
                <a:sym typeface="Lato"/>
              </a:rPr>
              <a:t> with Cushing’s syndrome (</a:t>
            </a:r>
            <a:r>
              <a:rPr lang="en-GB" sz="1400" b="0" i="0" u="none" strike="noStrike" cap="none" dirty="0">
                <a:solidFill>
                  <a:srgbClr val="FF0000"/>
                </a:solidFill>
                <a:latin typeface="Lato"/>
                <a:ea typeface="Lato"/>
                <a:cs typeface="Lato"/>
                <a:sym typeface="Lato"/>
              </a:rPr>
              <a:t>five studies;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mean dose 2127·5 mg per day, mean follow-up 8·7 months)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showed UFC normalisation in 71% (median 75·5%;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range 45·4–100%), with up to 18% escaping after initial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response.</a:t>
            </a:r>
            <a:endParaRPr sz="1400" b="0" i="0" u="none" strike="noStrike" cap="none" dirty="0">
              <a:solidFill>
                <a:srgbClr val="FF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p:nvPr/>
        </p:nvSpPr>
        <p:spPr>
          <a:xfrm>
            <a:off x="257181" y="154191"/>
            <a:ext cx="79662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2000"/>
              <a:buFont typeface="Arial"/>
              <a:buNone/>
            </a:pPr>
            <a:r>
              <a:rPr lang="en-GB" sz="2000" b="1" i="0" u="none" strike="noStrike" cap="none">
                <a:solidFill>
                  <a:srgbClr val="FF9900"/>
                </a:solidFill>
                <a:latin typeface="Raleway"/>
                <a:ea typeface="Raleway"/>
                <a:cs typeface="Raleway"/>
                <a:sym typeface="Raleway"/>
              </a:rPr>
              <a:t>Diagnosis of Cushing’s syndrome: screening, </a:t>
            </a:r>
            <a:endParaRPr sz="2000" b="1" i="0" u="none" strike="noStrike" cap="none">
              <a:solidFill>
                <a:srgbClr val="FF99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000"/>
              <a:buFont typeface="Arial"/>
              <a:buNone/>
            </a:pPr>
            <a:r>
              <a:rPr lang="en-GB" sz="2000" b="1" i="0" u="none" strike="noStrike" cap="none">
                <a:solidFill>
                  <a:srgbClr val="FF9900"/>
                </a:solidFill>
                <a:latin typeface="Raleway"/>
                <a:ea typeface="Raleway"/>
                <a:cs typeface="Raleway"/>
                <a:sym typeface="Raleway"/>
              </a:rPr>
              <a:t>confirmatory, and localisation modaliti</a:t>
            </a:r>
            <a:endParaRPr sz="1400" b="0" i="0" u="none" strike="noStrike" cap="none">
              <a:solidFill>
                <a:srgbClr val="FF9900"/>
              </a:solidFill>
              <a:latin typeface="Lato"/>
              <a:ea typeface="Lato"/>
              <a:cs typeface="Lato"/>
              <a:sym typeface="Lato"/>
            </a:endParaRPr>
          </a:p>
        </p:txBody>
      </p:sp>
      <p:pic>
        <p:nvPicPr>
          <p:cNvPr id="149" name="Google Shape;149;p3"/>
          <p:cNvPicPr preferRelativeResize="0"/>
          <p:nvPr/>
        </p:nvPicPr>
        <p:blipFill rotWithShape="1">
          <a:blip r:embed="rId3">
            <a:alphaModFix/>
          </a:blip>
          <a:srcRect/>
          <a:stretch/>
        </p:blipFill>
        <p:spPr>
          <a:xfrm>
            <a:off x="0" y="1174600"/>
            <a:ext cx="6418277" cy="3884101"/>
          </a:xfrm>
          <a:prstGeom prst="rect">
            <a:avLst/>
          </a:prstGeom>
          <a:noFill/>
          <a:ln>
            <a:noFill/>
          </a:ln>
        </p:spPr>
      </p:pic>
      <p:sp>
        <p:nvSpPr>
          <p:cNvPr id="150" name="Google Shape;150;p3"/>
          <p:cNvSpPr/>
          <p:nvPr/>
        </p:nvSpPr>
        <p:spPr>
          <a:xfrm rot="10800000" flipH="1">
            <a:off x="3829943" y="3053101"/>
            <a:ext cx="621900" cy="1095000"/>
          </a:xfrm>
          <a:prstGeom prst="star4">
            <a:avLst>
              <a:gd name="adj" fmla="val 125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
          <p:cNvSpPr txBox="1"/>
          <p:nvPr/>
        </p:nvSpPr>
        <p:spPr>
          <a:xfrm>
            <a:off x="918111" y="2145030"/>
            <a:ext cx="7315200" cy="46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152" name="Google Shape;152;p3"/>
          <p:cNvSpPr/>
          <p:nvPr/>
        </p:nvSpPr>
        <p:spPr>
          <a:xfrm>
            <a:off x="5691906" y="-33751"/>
            <a:ext cx="3252600" cy="4354800"/>
          </a:xfrm>
          <a:prstGeom prst="star32">
            <a:avLst>
              <a:gd name="adj" fmla="val 37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
          <p:cNvSpPr txBox="1"/>
          <p:nvPr/>
        </p:nvSpPr>
        <p:spPr>
          <a:xfrm>
            <a:off x="6350675" y="1097712"/>
            <a:ext cx="2161200" cy="23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If Cushing’s syndrome is suspected:</a:t>
            </a:r>
            <a:endParaRPr sz="1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 </a:t>
            </a:r>
            <a:r>
              <a:rPr lang="en-GB" sz="1200" b="0" i="0" u="none" strike="noStrike" cap="none">
                <a:solidFill>
                  <a:srgbClr val="FFFFFF"/>
                </a:solidFill>
                <a:latin typeface="Lato"/>
                <a:ea typeface="Lato"/>
                <a:cs typeface="Lato"/>
                <a:sym typeface="Lato"/>
              </a:rPr>
              <a:t>Start</a:t>
            </a:r>
            <a:r>
              <a:rPr lang="en-GB" sz="1200" b="0" i="0" u="none" strike="noStrike" cap="none">
                <a:solidFill>
                  <a:srgbClr val="000000"/>
                </a:solidFill>
                <a:latin typeface="Lato"/>
                <a:ea typeface="Lato"/>
                <a:cs typeface="Lato"/>
                <a:sym typeface="Lato"/>
              </a:rPr>
              <a:t> with urinary-free cortisol </a:t>
            </a:r>
            <a:r>
              <a:rPr lang="en-GB" sz="1200" b="0" i="0" u="none" strike="noStrike" cap="none">
                <a:solidFill>
                  <a:srgbClr val="F3F3F3"/>
                </a:solidFill>
                <a:latin typeface="Lato"/>
                <a:ea typeface="Lato"/>
                <a:cs typeface="Lato"/>
                <a:sym typeface="Lato"/>
              </a:rPr>
              <a:t>(UFC)</a:t>
            </a:r>
            <a:r>
              <a:rPr lang="en-GB" sz="1200" b="0" i="0" u="none" strike="noStrike" cap="none">
                <a:solidFill>
                  <a:srgbClr val="000000"/>
                </a:solidFill>
                <a:latin typeface="Lato"/>
                <a:ea typeface="Lato"/>
                <a:cs typeface="Lato"/>
                <a:sym typeface="Lato"/>
              </a:rPr>
              <a:t>, late-night salivary </a:t>
            </a:r>
            <a:endParaRPr sz="1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cortisol </a:t>
            </a:r>
            <a:r>
              <a:rPr lang="en-GB" sz="1200" b="0" i="0" u="none" strike="noStrike" cap="none">
                <a:solidFill>
                  <a:srgbClr val="FFFFFF"/>
                </a:solidFill>
                <a:latin typeface="Lato"/>
                <a:ea typeface="Lato"/>
                <a:cs typeface="Lato"/>
                <a:sym typeface="Lato"/>
              </a:rPr>
              <a:t>(LNSC</a:t>
            </a:r>
            <a:r>
              <a:rPr lang="en-GB" sz="1200" b="0" i="0" u="none" strike="noStrike" cap="none">
                <a:solidFill>
                  <a:srgbClr val="000000"/>
                </a:solidFill>
                <a:latin typeface="Lato"/>
                <a:ea typeface="Lato"/>
                <a:cs typeface="Lato"/>
                <a:sym typeface="Lato"/>
              </a:rPr>
              <a:t>), </a:t>
            </a:r>
            <a:r>
              <a:rPr lang="en-GB" sz="1200" b="0" i="0" u="none" strike="noStrike" cap="none">
                <a:solidFill>
                  <a:srgbClr val="F3F3F3"/>
                </a:solidFill>
                <a:latin typeface="Lato"/>
                <a:ea typeface="Lato"/>
                <a:cs typeface="Lato"/>
                <a:sym typeface="Lato"/>
              </a:rPr>
              <a:t>or both;</a:t>
            </a:r>
            <a:r>
              <a:rPr lang="en-GB" sz="1200" b="0" i="0" u="none" strike="noStrike" cap="none">
                <a:solidFill>
                  <a:srgbClr val="000000"/>
                </a:solidFill>
                <a:latin typeface="Lato"/>
                <a:ea typeface="Lato"/>
                <a:cs typeface="Lato"/>
                <a:sym typeface="Lato"/>
              </a:rPr>
              <a:t> dexamethasone suppression test </a:t>
            </a:r>
            <a:endParaRPr sz="1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00"/>
                </a:solidFill>
                <a:latin typeface="Lato"/>
                <a:ea typeface="Lato"/>
                <a:cs typeface="Lato"/>
                <a:sym typeface="Lato"/>
              </a:rPr>
              <a:t>(DST) could also be an</a:t>
            </a:r>
            <a:r>
              <a:rPr lang="en-GB" sz="1200" b="0" i="0" u="none" strike="noStrike" cap="none">
                <a:solidFill>
                  <a:srgbClr val="000000"/>
                </a:solidFill>
                <a:latin typeface="Lato"/>
                <a:ea typeface="Lato"/>
                <a:cs typeface="Lato"/>
                <a:sym typeface="Lato"/>
              </a:rPr>
              <a:t> </a:t>
            </a:r>
            <a:r>
              <a:rPr lang="en-GB" sz="1200" b="0" i="0" u="none" strike="noStrike" cap="none">
                <a:solidFill>
                  <a:srgbClr val="FFFF00"/>
                </a:solidFill>
                <a:latin typeface="Lato"/>
                <a:ea typeface="Lato"/>
                <a:cs typeface="Lato"/>
                <a:sym typeface="Lato"/>
              </a:rPr>
              <a:t>option if LNSC not feasible</a:t>
            </a:r>
            <a:endParaRPr sz="1200" b="0" i="0" u="none" strike="noStrike" cap="none">
              <a:solidFill>
                <a:srgbClr val="FFFF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 Multiple LNSC might be easier for patient collection</a:t>
            </a:r>
            <a:endParaRPr sz="1200" b="0" i="0" u="none" strike="noStrike" cap="none">
              <a:solidFill>
                <a:srgbClr val="000000"/>
              </a:solidFill>
              <a:latin typeface="Lato"/>
              <a:ea typeface="Lato"/>
              <a:cs typeface="Lato"/>
              <a:sym typeface="Lato"/>
            </a:endParaRPr>
          </a:p>
        </p:txBody>
      </p:sp>
      <p:sp>
        <p:nvSpPr>
          <p:cNvPr id="154" name="Google Shape;154;p3"/>
          <p:cNvSpPr txBox="1"/>
          <p:nvPr/>
        </p:nvSpPr>
        <p:spPr>
          <a:xfrm>
            <a:off x="6102571" y="4148100"/>
            <a:ext cx="26574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999999"/>
                </a:solidFill>
              </a:rPr>
              <a:t>Raff H, Carroll T. Cushing's syndrome: from physiological principles to diagnosis and clinical care. J Physiol. 2015 Feb 1;593(3):493-506. doi: 10.1113/jphysiol.2014.282871. Epub 2015 Jan 5. PMID: 25480800; PMCID: PMC4324701.</a:t>
            </a:r>
            <a:endParaRPr sz="900">
              <a:solidFill>
                <a:srgbClr val="999999"/>
              </a:solidFill>
            </a:endParaRPr>
          </a:p>
          <a:p>
            <a:pPr marL="0" lvl="0" indent="0" algn="l" rtl="0">
              <a:spcBef>
                <a:spcPts val="0"/>
              </a:spcBef>
              <a:spcAft>
                <a:spcPts val="0"/>
              </a:spcAft>
              <a:buNone/>
            </a:pPr>
            <a:r>
              <a:rPr lang="en-GB" sz="900">
                <a:solidFill>
                  <a:srgbClr val="D9D9D9"/>
                </a:solidFill>
              </a:rPr>
              <a:t>.</a:t>
            </a:r>
            <a:endParaRPr sz="900">
              <a:solidFill>
                <a:srgbClr val="D9D9D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6"/>
          <p:cNvSpPr txBox="1"/>
          <p:nvPr/>
        </p:nvSpPr>
        <p:spPr>
          <a:xfrm>
            <a:off x="170508" y="90786"/>
            <a:ext cx="7315200" cy="463800"/>
          </a:xfrm>
          <a:prstGeom prst="rect">
            <a:avLst/>
          </a:prstGeom>
          <a:noFill/>
          <a:ln>
            <a:noFill/>
          </a:ln>
        </p:spPr>
        <p:txBody>
          <a:bodyPr spcFirstLastPara="1" wrap="square" lIns="91425" tIns="91425" rIns="91425" bIns="91425" anchor="t" anchorCtr="0">
            <a:spAutoFit/>
          </a:bodyPr>
          <a:lstStyle/>
          <a:p>
            <a:pPr marL="114300" marR="0" lvl="0" algn="l" rtl="0">
              <a:lnSpc>
                <a:spcPct val="100000"/>
              </a:lnSpc>
              <a:spcBef>
                <a:spcPts val="0"/>
              </a:spcBef>
              <a:spcAft>
                <a:spcPts val="0"/>
              </a:spcAft>
              <a:buClr>
                <a:srgbClr val="FF0000"/>
              </a:buClr>
              <a:buSzPts val="1800"/>
            </a:pPr>
            <a:r>
              <a:rPr lang="en-GB" sz="1800" b="1" i="0" u="none" strike="noStrike" cap="none">
                <a:solidFill>
                  <a:srgbClr val="FF0000"/>
                </a:solidFill>
                <a:latin typeface="Lato"/>
                <a:ea typeface="Lato"/>
                <a:cs typeface="Lato"/>
                <a:sym typeface="Lato"/>
              </a:rPr>
              <a:t>Metyrapone</a:t>
            </a:r>
            <a:endParaRPr sz="1400" b="0" i="0" u="none" strike="noStrike" cap="none">
              <a:solidFill>
                <a:srgbClr val="000000"/>
              </a:solidFill>
              <a:latin typeface="Lato"/>
              <a:ea typeface="Lato"/>
              <a:cs typeface="Lato"/>
              <a:sym typeface="Lato"/>
            </a:endParaRPr>
          </a:p>
        </p:txBody>
      </p:sp>
      <p:sp>
        <p:nvSpPr>
          <p:cNvPr id="771" name="Google Shape;771;p66"/>
          <p:cNvSpPr txBox="1"/>
          <p:nvPr/>
        </p:nvSpPr>
        <p:spPr>
          <a:xfrm>
            <a:off x="773490" y="632104"/>
            <a:ext cx="7315200" cy="1261854"/>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A subsequent </a:t>
            </a:r>
            <a:r>
              <a:rPr lang="en-GB" sz="1400" b="0" i="0" u="none" strike="noStrike" cap="none">
                <a:solidFill>
                  <a:srgbClr val="FF0000"/>
                </a:solidFill>
                <a:latin typeface="Lato"/>
                <a:ea typeface="Lato"/>
                <a:cs typeface="Lato"/>
                <a:sym typeface="Lato"/>
              </a:rPr>
              <a:t>retrospective multicentre study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of 164 patients</a:t>
            </a:r>
            <a:r>
              <a:rPr lang="en-GB" sz="1400" b="0" i="0" u="none" strike="noStrike" cap="none">
                <a:solidFill>
                  <a:srgbClr val="000000"/>
                </a:solidFill>
                <a:latin typeface="Lato"/>
                <a:ea typeface="Lato"/>
                <a:cs typeface="Lato"/>
                <a:sym typeface="Lato"/>
              </a:rPr>
              <a:t> with Cushing’s syndrome reported that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43% achieved biochemical control with UFC</a:t>
            </a:r>
            <a:r>
              <a:rPr lang="en-GB" sz="1400" b="0" i="0" u="none" strike="noStrike" cap="none">
                <a:solidFill>
                  <a:srgbClr val="000000"/>
                </a:solidFill>
                <a:latin typeface="Lato"/>
                <a:ea typeface="Lato"/>
                <a:cs typeface="Lato"/>
                <a:sym typeface="Lato"/>
              </a:rPr>
              <a:t>, with a mean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of 8 months monotherapy</a:t>
            </a:r>
            <a:r>
              <a:rPr lang="en-GB" sz="1400" b="0" i="0" u="none" strike="noStrike" cap="none">
                <a:solidFill>
                  <a:srgbClr val="000000"/>
                </a:solidFill>
                <a:latin typeface="Lato"/>
                <a:ea typeface="Lato"/>
                <a:cs typeface="Lato"/>
                <a:sym typeface="Lato"/>
              </a:rPr>
              <a:t>, at a mean starting dose of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1040 mg per day and escalating to 1425 mg per day</a:t>
            </a:r>
            <a:endParaRPr sz="1400" b="0" i="0" u="none" strike="noStrike" cap="none">
              <a:solidFill>
                <a:srgbClr val="FF0000"/>
              </a:solidFill>
              <a:latin typeface="Lato"/>
              <a:ea typeface="Lato"/>
              <a:cs typeface="Lato"/>
              <a:sym typeface="Lato"/>
            </a:endParaRPr>
          </a:p>
        </p:txBody>
      </p:sp>
      <p:sp>
        <p:nvSpPr>
          <p:cNvPr id="772" name="Google Shape;772;p66"/>
          <p:cNvSpPr txBox="1"/>
          <p:nvPr/>
        </p:nvSpPr>
        <p:spPr>
          <a:xfrm>
            <a:off x="773500" y="1433975"/>
            <a:ext cx="7393800" cy="29854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pP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an </a:t>
            </a:r>
            <a:r>
              <a:rPr lang="en-GB" sz="1400" b="0" i="0" u="none" strike="noStrike" cap="none" dirty="0">
                <a:solidFill>
                  <a:srgbClr val="FF0000"/>
                </a:solidFill>
                <a:latin typeface="Lato"/>
                <a:ea typeface="Lato"/>
                <a:cs typeface="Lato"/>
                <a:sym typeface="Lato"/>
              </a:rPr>
              <a:t>observational</a:t>
            </a:r>
            <a:r>
              <a:rPr lang="en-GB" sz="1400" b="0" i="0" u="none" strike="noStrike" cap="none" dirty="0">
                <a:solidFill>
                  <a:srgbClr val="000000"/>
                </a:solidFill>
                <a:latin typeface="Lato"/>
                <a:ea typeface="Lato"/>
                <a:cs typeface="Lato"/>
                <a:sym typeface="Lato"/>
              </a:rPr>
              <a:t> study of </a:t>
            </a:r>
            <a:r>
              <a:rPr lang="en-GB" sz="1400" b="0" i="0" u="none" strike="noStrike" cap="none" dirty="0">
                <a:solidFill>
                  <a:srgbClr val="FF0000"/>
                </a:solidFill>
                <a:latin typeface="Lato"/>
                <a:ea typeface="Lato"/>
                <a:cs typeface="Lato"/>
                <a:sym typeface="Lato"/>
              </a:rPr>
              <a:t>31 patients</a:t>
            </a:r>
            <a:r>
              <a:rPr lang="en-GB" sz="1400" b="0" i="0" u="none" strike="noStrike" cap="none" dirty="0">
                <a:solidFill>
                  <a:srgbClr val="000000"/>
                </a:solidFill>
                <a:latin typeface="Lato"/>
                <a:ea typeface="Lato"/>
                <a:cs typeface="Lato"/>
                <a:sym typeface="Lato"/>
              </a:rPr>
              <a:t> with Cushing’s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syndrome, </a:t>
            </a:r>
            <a:r>
              <a:rPr lang="en-GB" sz="1400" b="0" i="0" u="none" strike="noStrike" cap="none" dirty="0">
                <a:solidFill>
                  <a:srgbClr val="FF0000"/>
                </a:solidFill>
                <a:latin typeface="Lato"/>
                <a:ea typeface="Lato"/>
                <a:cs typeface="Lato"/>
                <a:sym typeface="Lato"/>
              </a:rPr>
              <a:t>including 20 with Cushing’s disease</a:t>
            </a:r>
            <a:r>
              <a:rPr lang="en-GB" sz="1400" b="0" i="0" u="none" strike="noStrike" cap="none" dirty="0">
                <a:solidFill>
                  <a:srgbClr val="000000"/>
                </a:solidFill>
                <a:latin typeface="Lato"/>
                <a:ea typeface="Lato"/>
                <a:cs typeface="Lato"/>
                <a:sym typeface="Lato"/>
              </a:rPr>
              <a:t>, showed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that a </a:t>
            </a:r>
            <a:r>
              <a:rPr lang="en-GB" sz="1400" b="0" i="0" u="none" strike="noStrike" cap="none" dirty="0">
                <a:solidFill>
                  <a:srgbClr val="674EA7"/>
                </a:solidFill>
                <a:latin typeface="Lato"/>
                <a:ea typeface="Lato"/>
                <a:cs typeface="Lato"/>
                <a:sym typeface="Lato"/>
              </a:rPr>
              <a:t>median dose of 1000 mg per day for 9 months </a:t>
            </a:r>
            <a:endParaRPr sz="1400" b="0" i="0" u="none" strike="noStrike" cap="none" dirty="0">
              <a:solidFill>
                <a:srgbClr val="674EA7"/>
              </a:solidFill>
              <a:latin typeface="Lato"/>
              <a:ea typeface="Lato"/>
              <a:cs typeface="Lato"/>
              <a:sym typeface="Lato"/>
            </a:endParaRPr>
          </a:p>
          <a:p>
            <a:pPr marL="139700" marR="0" lvl="0" algn="l" rtl="0">
              <a:lnSpc>
                <a:spcPct val="100000"/>
              </a:lnSpc>
              <a:spcBef>
                <a:spcPts val="0"/>
              </a:spcBef>
              <a:spcAft>
                <a:spcPts val="0"/>
              </a:spcAft>
              <a:buClr>
                <a:srgbClr val="674EA7"/>
              </a:buClr>
              <a:buSzPts val="1400"/>
            </a:pPr>
            <a:r>
              <a:rPr lang="en-GB" sz="1400" b="0" i="0" u="none" strike="noStrike" cap="none" dirty="0">
                <a:solidFill>
                  <a:srgbClr val="674EA7"/>
                </a:solidFill>
                <a:latin typeface="Lato"/>
                <a:ea typeface="Lato"/>
                <a:cs typeface="Lato"/>
                <a:sym typeface="Lato"/>
              </a:rPr>
              <a:t>induced a rapid decrease from baseline in both UFC (–67%) </a:t>
            </a:r>
            <a:endParaRPr sz="1400" b="0" i="0" u="none" strike="noStrike" cap="none" dirty="0">
              <a:solidFill>
                <a:srgbClr val="674EA7"/>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674EA7"/>
                </a:solidFill>
                <a:latin typeface="Lato"/>
                <a:ea typeface="Lato"/>
                <a:cs typeface="Lato"/>
                <a:sym typeface="Lato"/>
              </a:rPr>
              <a:t>and LNSC (–57%) after the first month of treatment</a:t>
            </a:r>
            <a:r>
              <a:rPr lang="en-GB" sz="1400" b="0" i="0" u="none" strike="noStrike" cap="none" dirty="0">
                <a:solidFill>
                  <a:srgbClr val="000000"/>
                </a:solidFill>
                <a:latin typeface="Lato"/>
                <a:ea typeface="Lato"/>
                <a:cs typeface="Lato"/>
                <a:sym typeface="Lato"/>
              </a:rPr>
              <a:t>, with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sustained normalisation in UFC in 70% of patients and in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LNSC in 37% of patients at last </a:t>
            </a:r>
            <a:r>
              <a:rPr lang="en-GB" sz="1400" b="0" i="0" u="none" strike="noStrike" cap="none" dirty="0" err="1">
                <a:solidFill>
                  <a:srgbClr val="FF9900"/>
                </a:solidFill>
                <a:latin typeface="Lato"/>
                <a:ea typeface="Lato"/>
                <a:cs typeface="Lato"/>
                <a:sym typeface="Lato"/>
              </a:rPr>
              <a:t>visit</a:t>
            </a:r>
            <a:r>
              <a:rPr lang="en-GB" sz="1400" b="0" i="0" u="none" strike="noStrike" cap="none" dirty="0" err="1">
                <a:solidFill>
                  <a:srgbClr val="000000"/>
                </a:solidFill>
                <a:latin typeface="Lato"/>
                <a:ea typeface="Lato"/>
                <a:cs typeface="Lato"/>
                <a:sym typeface="Lato"/>
              </a:rPr>
              <a:t>.Three</a:t>
            </a:r>
            <a:r>
              <a:rPr lang="en-GB" sz="1400" b="0" i="0" u="none" strike="noStrike" cap="none" dirty="0">
                <a:solidFill>
                  <a:srgbClr val="000000"/>
                </a:solidFill>
                <a:latin typeface="Lato"/>
                <a:ea typeface="Lato"/>
                <a:cs typeface="Lato"/>
                <a:sym typeface="Lato"/>
              </a:rPr>
              <a:t> patients had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loss of control at 9 months despite normal UFC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concentrations at 6 months and two patients also showed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normal LNSC. </a:t>
            </a:r>
            <a:endParaRPr sz="1400" b="0" i="0" u="none" strike="noStrike" cap="none" dirty="0">
              <a:solidFill>
                <a:srgbClr val="0000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400"/>
            </a:pP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pPr>
            <a:endParaRPr sz="1400" b="0" i="0" u="none" strike="noStrike" cap="none" dirty="0">
              <a:solidFill>
                <a:srgbClr val="000000"/>
              </a:solidFill>
              <a:latin typeface="Lato"/>
              <a:ea typeface="Lato"/>
              <a:cs typeface="Lato"/>
              <a:sym typeface="Lato"/>
            </a:endParaRPr>
          </a:p>
        </p:txBody>
      </p:sp>
      <p:sp>
        <p:nvSpPr>
          <p:cNvPr id="773" name="Google Shape;773;p66"/>
          <p:cNvSpPr txBox="1"/>
          <p:nvPr/>
        </p:nvSpPr>
        <p:spPr>
          <a:xfrm>
            <a:off x="773500" y="3590977"/>
            <a:ext cx="7315200" cy="147729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pP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prospective study of </a:t>
            </a:r>
            <a:r>
              <a:rPr lang="en-GB" sz="1400" b="0" i="0" u="none" strike="noStrike" cap="none">
                <a:solidFill>
                  <a:srgbClr val="FF9900"/>
                </a:solidFill>
                <a:latin typeface="Lato"/>
                <a:ea typeface="Lato"/>
                <a:cs typeface="Lato"/>
                <a:sym typeface="Lato"/>
              </a:rPr>
              <a:t>50 patients</a:t>
            </a:r>
            <a:r>
              <a:rPr lang="en-GB" sz="1400" b="0" i="0" u="none" strike="noStrike" cap="none">
                <a:solidFill>
                  <a:srgbClr val="000000"/>
                </a:solidFill>
                <a:latin typeface="Lato"/>
                <a:ea typeface="Lato"/>
                <a:cs typeface="Lato"/>
                <a:sym typeface="Lato"/>
              </a:rPr>
              <a:t> with Cushing’s syndrome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showed that </a:t>
            </a:r>
            <a:r>
              <a:rPr lang="en-GB" sz="1400" b="0" i="0" u="none" strike="noStrike" cap="none">
                <a:solidFill>
                  <a:srgbClr val="FF9900"/>
                </a:solidFill>
                <a:latin typeface="Lato"/>
                <a:ea typeface="Lato"/>
                <a:cs typeface="Lato"/>
                <a:sym typeface="Lato"/>
              </a:rPr>
              <a:t>23 (47%) had UFC normalisation at 12 weeks </a:t>
            </a:r>
            <a:endParaRPr sz="1400" b="0" i="0" u="none" strike="noStrike" cap="none">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(final median metyrapone dose at week 12 was 1500 mg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[250; 5500] mg per day) and </a:t>
            </a:r>
            <a:r>
              <a:rPr lang="en-GB" sz="1400" b="0" i="0" u="none" strike="noStrike" cap="none">
                <a:solidFill>
                  <a:srgbClr val="FF9900"/>
                </a:solidFill>
                <a:latin typeface="Lato"/>
                <a:ea typeface="Lato"/>
                <a:cs typeface="Lato"/>
                <a:sym typeface="Lato"/>
              </a:rPr>
              <a:t>adrenal insufficiency was </a:t>
            </a:r>
            <a:endParaRPr sz="1400" b="0" i="0" u="none" strike="noStrike" cap="none">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a:solidFill>
                  <a:srgbClr val="FF9900"/>
                </a:solidFill>
                <a:latin typeface="Lato"/>
                <a:ea typeface="Lato"/>
                <a:cs typeface="Lato"/>
                <a:sym typeface="Lato"/>
              </a:rPr>
              <a:t>reported in 6 (12%) of patients</a:t>
            </a:r>
            <a:endParaRPr sz="1400" b="0" i="0" u="none" strike="noStrike" cap="none">
              <a:solidFill>
                <a:srgbClr val="FF9900"/>
              </a:solidFill>
              <a:latin typeface="Lato"/>
              <a:ea typeface="Lato"/>
              <a:cs typeface="Lato"/>
              <a:sym typeface="Lato"/>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67"/>
          <p:cNvSpPr txBox="1"/>
          <p:nvPr/>
        </p:nvSpPr>
        <p:spPr>
          <a:xfrm>
            <a:off x="187779" y="201813"/>
            <a:ext cx="73152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FF0000"/>
                </a:solidFill>
                <a:latin typeface="Lato"/>
                <a:ea typeface="Lato"/>
                <a:cs typeface="Lato"/>
                <a:sym typeface="Lato"/>
              </a:rPr>
              <a:t>Osilodrostat</a:t>
            </a:r>
            <a:endParaRPr sz="2400" b="1" i="0" u="none" strike="noStrike" cap="none">
              <a:solidFill>
                <a:srgbClr val="FF0000"/>
              </a:solidFill>
              <a:latin typeface="Lato"/>
              <a:ea typeface="Lato"/>
              <a:cs typeface="Lato"/>
              <a:sym typeface="Lato"/>
            </a:endParaRPr>
          </a:p>
        </p:txBody>
      </p:sp>
      <p:sp>
        <p:nvSpPr>
          <p:cNvPr id="779" name="Google Shape;779;p67"/>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80" name="Google Shape;780;p67"/>
          <p:cNvSpPr txBox="1"/>
          <p:nvPr/>
        </p:nvSpPr>
        <p:spPr>
          <a:xfrm>
            <a:off x="344208" y="812708"/>
            <a:ext cx="7315200" cy="1046410"/>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Proof-of-concept and </a:t>
            </a:r>
            <a:r>
              <a:rPr lang="en-GB" sz="1400" b="0" i="0" u="none" strike="noStrike" cap="none" dirty="0">
                <a:solidFill>
                  <a:srgbClr val="FF0000"/>
                </a:solidFill>
                <a:latin typeface="Lato"/>
                <a:ea typeface="Lato"/>
                <a:cs typeface="Lato"/>
                <a:sym typeface="Lato"/>
              </a:rPr>
              <a:t>phase 2 prospective studies</a:t>
            </a:r>
            <a:r>
              <a:rPr lang="en-GB" sz="1400" b="0" i="0" u="none" strike="noStrike" cap="none" dirty="0">
                <a:solidFill>
                  <a:srgbClr val="000000"/>
                </a:solidFill>
                <a:latin typeface="Lato"/>
                <a:ea typeface="Lato"/>
                <a:cs typeface="Lato"/>
                <a:sym typeface="Lato"/>
              </a:rPr>
              <a:t> showed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that </a:t>
            </a:r>
            <a:r>
              <a:rPr lang="en-GB" sz="1400" b="0" i="0" u="none" strike="noStrike" cap="none" dirty="0" err="1">
                <a:solidFill>
                  <a:srgbClr val="000000"/>
                </a:solidFill>
                <a:latin typeface="Lato"/>
                <a:ea typeface="Lato"/>
                <a:cs typeface="Lato"/>
                <a:sym typeface="Lato"/>
              </a:rPr>
              <a:t>osilodrostat</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0000"/>
                </a:solidFill>
                <a:latin typeface="Lato"/>
                <a:ea typeface="Lato"/>
                <a:cs typeface="Lato"/>
                <a:sym typeface="Lato"/>
              </a:rPr>
              <a:t>an 11β-hydroxylase and aldosterone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synthase inhibitor</a:t>
            </a:r>
            <a:r>
              <a:rPr lang="en-GB" sz="1400" b="0" i="0" u="none" strike="noStrike" cap="none" dirty="0">
                <a:solidFill>
                  <a:srgbClr val="000000"/>
                </a:solidFill>
                <a:latin typeface="Lato"/>
                <a:ea typeface="Lato"/>
                <a:cs typeface="Lato"/>
                <a:sym typeface="Lato"/>
              </a:rPr>
              <a:t>, was effective in reducing cortisol and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was well-tolerated.</a:t>
            </a:r>
            <a:endParaRPr sz="1400" b="0" i="0" u="none" strike="noStrike" cap="none" dirty="0">
              <a:solidFill>
                <a:srgbClr val="000000"/>
              </a:solidFill>
              <a:latin typeface="Lato"/>
              <a:ea typeface="Lato"/>
              <a:cs typeface="Lato"/>
              <a:sym typeface="Lato"/>
            </a:endParaRPr>
          </a:p>
        </p:txBody>
      </p:sp>
      <p:pic>
        <p:nvPicPr>
          <p:cNvPr id="781" name="Google Shape;781;p67"/>
          <p:cNvPicPr preferRelativeResize="0"/>
          <p:nvPr/>
        </p:nvPicPr>
        <p:blipFill rotWithShape="1">
          <a:blip r:embed="rId3">
            <a:alphaModFix/>
          </a:blip>
          <a:srcRect b="-31665"/>
          <a:stretch/>
        </p:blipFill>
        <p:spPr>
          <a:xfrm>
            <a:off x="79375" y="1930525"/>
            <a:ext cx="8839199" cy="1688675"/>
          </a:xfrm>
          <a:prstGeom prst="rect">
            <a:avLst/>
          </a:prstGeom>
          <a:noFill/>
          <a:ln>
            <a:noFill/>
          </a:ln>
        </p:spPr>
      </p:pic>
      <p:sp>
        <p:nvSpPr>
          <p:cNvPr id="782" name="Google Shape;782;p67"/>
          <p:cNvSpPr txBox="1"/>
          <p:nvPr/>
        </p:nvSpPr>
        <p:spPr>
          <a:xfrm>
            <a:off x="914411" y="2484526"/>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68"/>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88" name="Google Shape;788;p68"/>
          <p:cNvSpPr txBox="1"/>
          <p:nvPr/>
        </p:nvSpPr>
        <p:spPr>
          <a:xfrm>
            <a:off x="138433" y="239316"/>
            <a:ext cx="7315200" cy="55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FF0000"/>
                </a:solidFill>
                <a:latin typeface="Lato"/>
                <a:ea typeface="Lato"/>
                <a:cs typeface="Lato"/>
                <a:sym typeface="Lato"/>
              </a:rPr>
              <a:t>Osilodrostat</a:t>
            </a:r>
            <a:endParaRPr sz="1400" b="0" i="0" u="none" strike="noStrike" cap="none">
              <a:solidFill>
                <a:srgbClr val="000000"/>
              </a:solidFill>
              <a:latin typeface="Lato"/>
              <a:ea typeface="Lato"/>
              <a:cs typeface="Lato"/>
              <a:sym typeface="Lato"/>
            </a:endParaRPr>
          </a:p>
        </p:txBody>
      </p:sp>
      <p:sp>
        <p:nvSpPr>
          <p:cNvPr id="789" name="Google Shape;789;p68"/>
          <p:cNvSpPr txBox="1"/>
          <p:nvPr/>
        </p:nvSpPr>
        <p:spPr>
          <a:xfrm>
            <a:off x="742699" y="1315355"/>
            <a:ext cx="7315200" cy="2554515"/>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in </a:t>
            </a:r>
            <a:r>
              <a:rPr lang="en-GB" sz="1400" b="0" i="0" u="none" strike="noStrike" cap="none" dirty="0">
                <a:solidFill>
                  <a:srgbClr val="FF0000"/>
                </a:solidFill>
                <a:latin typeface="Lato"/>
                <a:ea typeface="Lato"/>
                <a:cs typeface="Lato"/>
                <a:sym typeface="Lato"/>
              </a:rPr>
              <a:t>137 patients</a:t>
            </a:r>
            <a:r>
              <a:rPr lang="en-GB" sz="1400" b="0" i="0" u="none" strike="noStrike" cap="none" dirty="0">
                <a:solidFill>
                  <a:srgbClr val="000000"/>
                </a:solidFill>
                <a:latin typeface="Lato"/>
                <a:ea typeface="Lato"/>
                <a:cs typeface="Lato"/>
                <a:sym typeface="Lato"/>
              </a:rPr>
              <a:t> with Cushing’s disease enrolled in a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phase 3, prospective, </a:t>
            </a:r>
            <a:r>
              <a:rPr lang="en-GB" sz="1400" b="0" i="0" u="none" strike="noStrike" cap="none" dirty="0">
                <a:solidFill>
                  <a:srgbClr val="FF0000"/>
                </a:solidFill>
                <a:latin typeface="Lato"/>
                <a:ea typeface="Lato"/>
                <a:cs typeface="Lato"/>
                <a:sym typeface="Lato"/>
              </a:rPr>
              <a:t>multicentre, double-blind,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randomised withdrawal study. </a:t>
            </a:r>
            <a:r>
              <a:rPr lang="en-GB" sz="1400" b="0" i="0" u="none" strike="noStrike" cap="none" dirty="0">
                <a:solidFill>
                  <a:srgbClr val="FF0000"/>
                </a:solidFill>
                <a:latin typeface="Lato"/>
                <a:ea typeface="Lato"/>
                <a:cs typeface="Lato"/>
                <a:sym typeface="Lato"/>
              </a:rPr>
              <a:t>After 12 weeks</a:t>
            </a:r>
            <a:r>
              <a:rPr lang="en-GB" sz="1400" b="0" i="0" u="none" strike="noStrike" cap="none" dirty="0">
                <a:solidFill>
                  <a:srgbClr val="000000"/>
                </a:solidFill>
                <a:latin typeface="Lato"/>
                <a:ea typeface="Lato"/>
                <a:cs typeface="Lato"/>
                <a:sym typeface="Lato"/>
              </a:rPr>
              <a:t>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open-label dose-titrated treatment and 12 additional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weeks of open-label dose-optimised treatment</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72 (53%)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patients had maintained normal UFC and were eligible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for randomisation. </a:t>
            </a:r>
            <a:r>
              <a:rPr lang="en-GB" sz="1400" b="0" i="0" u="none" strike="noStrike" cap="none" dirty="0">
                <a:solidFill>
                  <a:srgbClr val="FF0000"/>
                </a:solidFill>
                <a:latin typeface="Lato"/>
                <a:ea typeface="Lato"/>
                <a:cs typeface="Lato"/>
                <a:sym typeface="Lato"/>
              </a:rPr>
              <a:t>By week 34, at the end of the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randomised treatment period, 31 (86%) of 36 randomly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assigned to </a:t>
            </a:r>
            <a:r>
              <a:rPr lang="en-GB" sz="1400" b="0" i="0" u="none" strike="noStrike" cap="none" dirty="0" err="1">
                <a:solidFill>
                  <a:srgbClr val="FF0000"/>
                </a:solidFill>
                <a:latin typeface="Lato"/>
                <a:ea typeface="Lato"/>
                <a:cs typeface="Lato"/>
                <a:sym typeface="Lato"/>
              </a:rPr>
              <a:t>osilodrostat</a:t>
            </a:r>
            <a:r>
              <a:rPr lang="en-GB" sz="1400" b="0" i="0" u="none" strike="noStrike" cap="none" dirty="0">
                <a:solidFill>
                  <a:srgbClr val="FF0000"/>
                </a:solidFill>
                <a:latin typeface="Lato"/>
                <a:ea typeface="Lato"/>
                <a:cs typeface="Lato"/>
                <a:sym typeface="Lato"/>
              </a:rPr>
              <a:t> maintained normal UFC versus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10 (29%) of 35 randomly assigned to placebo</a:t>
            </a:r>
            <a:r>
              <a:rPr lang="en-GB" sz="1400" b="0" i="0" u="none" strike="noStrike" cap="none" dirty="0">
                <a:solidFill>
                  <a:srgbClr val="000000"/>
                </a:solidFill>
                <a:latin typeface="Lato"/>
                <a:ea typeface="Lato"/>
                <a:cs typeface="Lato"/>
                <a:sym typeface="Lato"/>
              </a:rPr>
              <a:t> (OR 13·7,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95% CI 3·7–53·4; p&lt;0·0001).</a:t>
            </a:r>
            <a:endParaRPr sz="1400" b="0" i="0" u="none" strike="noStrike" cap="none" dirty="0">
              <a:solidFill>
                <a:srgbClr val="000000"/>
              </a:solidFill>
              <a:latin typeface="Lato"/>
              <a:ea typeface="Lato"/>
              <a:cs typeface="Lato"/>
              <a:sym typeface="Lato"/>
            </a:endParaRPr>
          </a:p>
        </p:txBody>
      </p:sp>
      <p:sp>
        <p:nvSpPr>
          <p:cNvPr id="790" name="Google Shape;790;p68"/>
          <p:cNvSpPr txBox="1"/>
          <p:nvPr/>
        </p:nvSpPr>
        <p:spPr>
          <a:xfrm>
            <a:off x="11" y="711188"/>
            <a:ext cx="73152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FF00"/>
                </a:solidFill>
                <a:latin typeface="Lato"/>
                <a:ea typeface="Lato"/>
                <a:cs typeface="Lato"/>
                <a:sym typeface="Lato"/>
              </a:rPr>
              <a:t>studies:</a:t>
            </a:r>
            <a:endParaRPr sz="2400" b="0" i="0" u="none" strike="noStrike" cap="none">
              <a:solidFill>
                <a:srgbClr val="00FF00"/>
              </a:solidFill>
              <a:latin typeface="Lato"/>
              <a:ea typeface="Lato"/>
              <a:cs typeface="Lato"/>
              <a:sym typeface="La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69"/>
          <p:cNvSpPr txBox="1"/>
          <p:nvPr/>
        </p:nvSpPr>
        <p:spPr>
          <a:xfrm>
            <a:off x="11" y="74996"/>
            <a:ext cx="7315200" cy="55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chemeClr val="dk2"/>
              </a:buClr>
              <a:buSzPts val="1100"/>
            </a:pPr>
            <a:r>
              <a:rPr lang="en-GB" sz="2400" b="1" i="0" u="none" strike="noStrike" cap="none">
                <a:solidFill>
                  <a:srgbClr val="FF0000"/>
                </a:solidFill>
                <a:latin typeface="Lato"/>
                <a:ea typeface="Lato"/>
                <a:cs typeface="Lato"/>
                <a:sym typeface="Lato"/>
              </a:rPr>
              <a:t>Osilodrostat</a:t>
            </a:r>
            <a:endParaRPr sz="1400" b="0" i="0" u="none" strike="noStrike" cap="none">
              <a:solidFill>
                <a:srgbClr val="000000"/>
              </a:solidFill>
              <a:latin typeface="Lato"/>
              <a:ea typeface="Lato"/>
              <a:cs typeface="Lato"/>
              <a:sym typeface="Lato"/>
            </a:endParaRPr>
          </a:p>
        </p:txBody>
      </p:sp>
      <p:sp>
        <p:nvSpPr>
          <p:cNvPr id="796" name="Google Shape;796;p69"/>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pPr>
            <a:endParaRPr sz="1400" b="0" i="0" u="none" strike="noStrike" cap="none">
              <a:solidFill>
                <a:srgbClr val="000000"/>
              </a:solidFill>
              <a:latin typeface="Lato"/>
              <a:ea typeface="Lato"/>
              <a:cs typeface="Lato"/>
              <a:sym typeface="Lato"/>
            </a:endParaRPr>
          </a:p>
        </p:txBody>
      </p:sp>
      <p:sp>
        <p:nvSpPr>
          <p:cNvPr id="797" name="Google Shape;797;p69"/>
          <p:cNvSpPr txBox="1"/>
          <p:nvPr/>
        </p:nvSpPr>
        <p:spPr>
          <a:xfrm>
            <a:off x="567749" y="657768"/>
            <a:ext cx="7315200" cy="1477297"/>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Treatment with </a:t>
            </a:r>
            <a:r>
              <a:rPr lang="en-GB" sz="1400" b="0" i="0" u="none" strike="noStrike" cap="none" dirty="0" err="1">
                <a:solidFill>
                  <a:srgbClr val="000000"/>
                </a:solidFill>
                <a:latin typeface="Lato"/>
                <a:ea typeface="Lato"/>
                <a:cs typeface="Lato"/>
                <a:sym typeface="Lato"/>
              </a:rPr>
              <a:t>osilodrostat</a:t>
            </a:r>
            <a:r>
              <a:rPr lang="en-GB" sz="1400" b="0" i="0" u="none" strike="noStrike" cap="none" dirty="0">
                <a:solidFill>
                  <a:srgbClr val="000000"/>
                </a:solidFill>
                <a:latin typeface="Lato"/>
                <a:ea typeface="Lato"/>
                <a:cs typeface="Lato"/>
                <a:sym typeface="Lato"/>
              </a:rPr>
              <a:t> also </a:t>
            </a:r>
            <a:r>
              <a:rPr lang="en-GB" sz="1400" b="0" i="0" u="none" strike="noStrike" cap="none" dirty="0">
                <a:solidFill>
                  <a:srgbClr val="FF0000"/>
                </a:solidFill>
                <a:latin typeface="Lato"/>
                <a:ea typeface="Lato"/>
                <a:cs typeface="Lato"/>
                <a:sym typeface="Lato"/>
              </a:rPr>
              <a:t>yielded clinical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improvements.</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0000"/>
                </a:solidFill>
                <a:latin typeface="Lato"/>
                <a:ea typeface="Lato"/>
                <a:cs typeface="Lato"/>
                <a:sym typeface="Lato"/>
              </a:rPr>
              <a:t>By week 48,</a:t>
            </a:r>
            <a:r>
              <a:rPr lang="en-GB" sz="1400" b="0" i="0" u="none" strike="noStrike" cap="none" dirty="0">
                <a:solidFill>
                  <a:srgbClr val="000000"/>
                </a:solidFill>
                <a:latin typeface="Lato"/>
                <a:ea typeface="Lato"/>
                <a:cs typeface="Lato"/>
                <a:sym typeface="Lato"/>
              </a:rPr>
              <a:t> patients showed </a:t>
            </a:r>
            <a:r>
              <a:rPr lang="en-GB" sz="1400" b="0" i="0" u="none" strike="noStrike" cap="none" dirty="0">
                <a:solidFill>
                  <a:srgbClr val="FF9900"/>
                </a:solidFill>
                <a:latin typeface="Lato"/>
                <a:ea typeface="Lato"/>
                <a:cs typeface="Lato"/>
                <a:sym typeface="Lato"/>
              </a:rPr>
              <a:t>decreases</a:t>
            </a:r>
            <a:r>
              <a:rPr lang="en-GB" sz="1400" b="0" i="0" u="none" strike="noStrike" cap="none" dirty="0">
                <a:solidFill>
                  <a:srgbClr val="000000"/>
                </a:solidFill>
                <a:latin typeface="Lato"/>
                <a:ea typeface="Lato"/>
                <a:cs typeface="Lato"/>
                <a:sym typeface="Lato"/>
              </a:rPr>
              <a:t> in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bodyweight, blood pressure, total cholesterol, and LDL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cholesterol compared with baseline, and decreased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fasting serum glucose and HbA1c concentrations</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Quality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FF9900"/>
              </a:buClr>
              <a:buSzPts val="1400"/>
            </a:pPr>
            <a:r>
              <a:rPr lang="en-GB" sz="1400" b="0" i="0" u="none" strike="noStrike" cap="none" dirty="0">
                <a:solidFill>
                  <a:srgbClr val="FF9900"/>
                </a:solidFill>
                <a:latin typeface="Lato"/>
                <a:ea typeface="Lato"/>
                <a:cs typeface="Lato"/>
                <a:sym typeface="Lato"/>
              </a:rPr>
              <a:t>of life and depression scores also improved</a:t>
            </a:r>
            <a:endParaRPr sz="1400" b="0" i="0" u="none" strike="noStrike" cap="none" dirty="0">
              <a:solidFill>
                <a:srgbClr val="FF9900"/>
              </a:solidFill>
              <a:latin typeface="Lato"/>
              <a:ea typeface="Lato"/>
              <a:cs typeface="Lato"/>
              <a:sym typeface="Lato"/>
            </a:endParaRPr>
          </a:p>
        </p:txBody>
      </p:sp>
      <p:sp>
        <p:nvSpPr>
          <p:cNvPr id="798" name="Google Shape;798;p69"/>
          <p:cNvSpPr txBox="1"/>
          <p:nvPr/>
        </p:nvSpPr>
        <p:spPr>
          <a:xfrm>
            <a:off x="801160" y="1981697"/>
            <a:ext cx="7315200" cy="463800"/>
          </a:xfrm>
          <a:prstGeom prst="rect">
            <a:avLst/>
          </a:prstGeom>
          <a:noFill/>
          <a:ln>
            <a:noFill/>
          </a:ln>
        </p:spPr>
        <p:txBody>
          <a:bodyPr spcFirstLastPara="1" wrap="square" lIns="91425" tIns="91425" rIns="91425" bIns="91425" anchor="t" anchorCtr="0">
            <a:spAutoFit/>
          </a:bodyPr>
          <a:lstStyle/>
          <a:p>
            <a:pPr marL="114300" marR="0" lvl="0" algn="l" rtl="0">
              <a:lnSpc>
                <a:spcPct val="100000"/>
              </a:lnSpc>
              <a:spcBef>
                <a:spcPts val="0"/>
              </a:spcBef>
              <a:spcAft>
                <a:spcPts val="0"/>
              </a:spcAft>
              <a:buClr>
                <a:srgbClr val="00FF00"/>
              </a:buClr>
              <a:buSzPts val="1800"/>
            </a:pPr>
            <a:r>
              <a:rPr lang="en-GB" sz="1800" b="0" i="0" u="none" strike="noStrike" cap="none">
                <a:solidFill>
                  <a:srgbClr val="00FF00"/>
                </a:solidFill>
                <a:latin typeface="Lato"/>
                <a:ea typeface="Lato"/>
                <a:cs typeface="Lato"/>
                <a:sym typeface="Lato"/>
              </a:rPr>
              <a:t>side effects:</a:t>
            </a:r>
            <a:endParaRPr sz="1800" b="1" i="0" u="none" strike="noStrike" cap="none">
              <a:solidFill>
                <a:srgbClr val="00FF00"/>
              </a:solidFill>
              <a:latin typeface="Lato"/>
              <a:ea typeface="Lato"/>
              <a:cs typeface="Lato"/>
              <a:sym typeface="Lato"/>
            </a:endParaRPr>
          </a:p>
        </p:txBody>
      </p:sp>
      <p:sp>
        <p:nvSpPr>
          <p:cNvPr id="799" name="Google Shape;799;p69"/>
          <p:cNvSpPr txBox="1"/>
          <p:nvPr/>
        </p:nvSpPr>
        <p:spPr>
          <a:xfrm>
            <a:off x="567761" y="2541330"/>
            <a:ext cx="7315200" cy="2123628"/>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Nausea, anaemia, and headache</a:t>
            </a:r>
            <a:r>
              <a:rPr lang="en-GB" sz="1400" b="0" i="0" u="none" strike="noStrike" cap="none">
                <a:solidFill>
                  <a:srgbClr val="000000"/>
                </a:solidFill>
                <a:latin typeface="Lato"/>
                <a:ea typeface="Lato"/>
                <a:cs typeface="Lato"/>
                <a:sym typeface="Lato"/>
              </a:rPr>
              <a:t> were reported in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8–11%</a:t>
            </a:r>
            <a:r>
              <a:rPr lang="en-GB" sz="1400" b="0" i="0" u="none" strike="noStrike" cap="none">
                <a:solidFill>
                  <a:srgbClr val="000000"/>
                </a:solidFill>
                <a:latin typeface="Lato"/>
                <a:ea typeface="Lato"/>
                <a:cs typeface="Lato"/>
                <a:sym typeface="Lato"/>
              </a:rPr>
              <a:t> of patients, and adverse events related to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hypocortisolism</a:t>
            </a:r>
            <a:r>
              <a:rPr lang="en-GB" sz="1400" b="0" i="0" u="none" strike="noStrike" cap="none">
                <a:solidFill>
                  <a:srgbClr val="000000"/>
                </a:solidFill>
                <a:latin typeface="Lato"/>
                <a:ea typeface="Lato"/>
                <a:cs typeface="Lato"/>
                <a:sym typeface="Lato"/>
              </a:rPr>
              <a:t> were reported in about </a:t>
            </a:r>
            <a:r>
              <a:rPr lang="en-GB" sz="1400" b="0" i="0" u="none" strike="noStrike" cap="none">
                <a:solidFill>
                  <a:srgbClr val="FF0000"/>
                </a:solidFill>
                <a:latin typeface="Lato"/>
                <a:ea typeface="Lato"/>
                <a:cs typeface="Lato"/>
                <a:sym typeface="Lato"/>
              </a:rPr>
              <a:t>half of patients</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mostly during the open-label </a:t>
            </a:r>
            <a:r>
              <a:rPr lang="en-GB" sz="1400" b="0" i="0" u="none" strike="noStrike" cap="none">
                <a:solidFill>
                  <a:srgbClr val="FF0000"/>
                </a:solidFill>
                <a:latin typeface="Lato"/>
                <a:ea typeface="Lato"/>
                <a:cs typeface="Lato"/>
                <a:sym typeface="Lato"/>
              </a:rPr>
              <a:t>dose-titration</a:t>
            </a:r>
            <a:r>
              <a:rPr lang="en-GB" sz="1400" b="0" i="0" u="none" strike="noStrike" cap="none">
                <a:solidFill>
                  <a:srgbClr val="000000"/>
                </a:solidFill>
                <a:latin typeface="Lato"/>
                <a:ea typeface="Lato"/>
                <a:cs typeface="Lato"/>
                <a:sym typeface="Lato"/>
              </a:rPr>
              <a:t> period.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These adverse events were generally manageable with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dose reductions or interruptions, although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a:solidFill>
                  <a:srgbClr val="FF0000"/>
                </a:solidFill>
                <a:latin typeface="Lato"/>
                <a:ea typeface="Lato"/>
                <a:cs typeface="Lato"/>
                <a:sym typeface="Lato"/>
              </a:rPr>
              <a:t>glucocorticoid replacement was required in 25 (36%) of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70 patients with one or more hypocortisolism-related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adverse events.</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70"/>
          <p:cNvSpPr txBox="1"/>
          <p:nvPr/>
        </p:nvSpPr>
        <p:spPr>
          <a:xfrm>
            <a:off x="11" y="104109"/>
            <a:ext cx="7315200" cy="55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chemeClr val="dk2"/>
              </a:buClr>
              <a:buSzPts val="1100"/>
              <a:buFont typeface="Arial"/>
              <a:buNone/>
            </a:pPr>
            <a:r>
              <a:rPr lang="en-GB" sz="2400" b="1" i="0" u="none" strike="noStrike" cap="none">
                <a:solidFill>
                  <a:srgbClr val="FF0000"/>
                </a:solidFill>
                <a:latin typeface="Lato"/>
                <a:ea typeface="Lato"/>
                <a:cs typeface="Lato"/>
                <a:sym typeface="Lato"/>
              </a:rPr>
              <a:t>Osilodrostat</a:t>
            </a:r>
            <a:endParaRPr sz="1400" b="0" i="0" u="none" strike="noStrike" cap="none">
              <a:solidFill>
                <a:srgbClr val="000000"/>
              </a:solidFill>
              <a:latin typeface="Lato"/>
              <a:ea typeface="Lato"/>
              <a:cs typeface="Lato"/>
              <a:sym typeface="Lato"/>
            </a:endParaRPr>
          </a:p>
        </p:txBody>
      </p:sp>
      <p:sp>
        <p:nvSpPr>
          <p:cNvPr id="805" name="Google Shape;805;p70"/>
          <p:cNvSpPr txBox="1"/>
          <p:nvPr/>
        </p:nvSpPr>
        <p:spPr>
          <a:xfrm>
            <a:off x="618048" y="920644"/>
            <a:ext cx="7315200" cy="2554515"/>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58 (42%) of 137</a:t>
            </a:r>
            <a:r>
              <a:rPr lang="en-GB" sz="1400" b="0" i="0" u="none" strike="noStrike" cap="none" dirty="0">
                <a:solidFill>
                  <a:srgbClr val="000000"/>
                </a:solidFill>
                <a:latin typeface="Lato"/>
                <a:ea typeface="Lato"/>
                <a:cs typeface="Lato"/>
                <a:sym typeface="Lato"/>
              </a:rPr>
              <a:t> treated </a:t>
            </a:r>
            <a:r>
              <a:rPr lang="en-GB" sz="1400" b="0" i="0" u="none" strike="noStrike" cap="none" dirty="0" smtClean="0">
                <a:solidFill>
                  <a:srgbClr val="000000"/>
                </a:solidFill>
                <a:latin typeface="Lato"/>
                <a:ea typeface="Lato"/>
                <a:cs typeface="Lato"/>
                <a:sym typeface="Lato"/>
              </a:rPr>
              <a:t>patients </a:t>
            </a:r>
            <a:r>
              <a:rPr lang="en-GB" sz="1400" b="0" i="0" u="none" strike="noStrike" cap="none" dirty="0">
                <a:solidFill>
                  <a:srgbClr val="000000"/>
                </a:solidFill>
                <a:latin typeface="Lato"/>
                <a:ea typeface="Lato"/>
                <a:cs typeface="Lato"/>
                <a:sym typeface="Lato"/>
              </a:rPr>
              <a:t>in the phase 3 study showed effects from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increased levels of adrenal steroid precursors, including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hypokalaemia and hypertension; 12 (11%) of 106 women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reported </a:t>
            </a:r>
            <a:r>
              <a:rPr lang="en-GB" sz="1400" b="0" i="0" u="none" strike="noStrike" cap="none" dirty="0" err="1">
                <a:solidFill>
                  <a:srgbClr val="FF0000"/>
                </a:solidFill>
                <a:latin typeface="Lato"/>
                <a:ea typeface="Lato"/>
                <a:cs typeface="Lato"/>
                <a:sym typeface="Lato"/>
              </a:rPr>
              <a:t>hirsutism</a:t>
            </a:r>
            <a:r>
              <a:rPr lang="en-GB" sz="1400" b="0" i="0" u="none" strike="noStrike" cap="none" dirty="0">
                <a:solidFill>
                  <a:srgbClr val="FF9900"/>
                </a:solidFill>
                <a:latin typeface="Lato"/>
                <a:ea typeface="Lato"/>
                <a:cs typeface="Lato"/>
                <a:sym typeface="Lato"/>
              </a:rPr>
              <a:t>. In another prospective phase 3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study of </a:t>
            </a:r>
            <a:r>
              <a:rPr lang="en-GB" sz="1400" b="0" i="0" u="none" strike="noStrike" cap="none" dirty="0">
                <a:solidFill>
                  <a:srgbClr val="FF0000"/>
                </a:solidFill>
                <a:latin typeface="Lato"/>
                <a:ea typeface="Lato"/>
                <a:cs typeface="Lato"/>
                <a:sym typeface="Lato"/>
              </a:rPr>
              <a:t>44 patients</a:t>
            </a:r>
            <a:r>
              <a:rPr lang="en-GB" sz="1400" b="0" i="0" u="none" strike="noStrike" cap="none" dirty="0">
                <a:solidFill>
                  <a:srgbClr val="000000"/>
                </a:solidFill>
                <a:latin typeface="Lato"/>
                <a:ea typeface="Lato"/>
                <a:cs typeface="Lato"/>
                <a:sym typeface="Lato"/>
              </a:rPr>
              <a:t>, a significantly greater proportion of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patients receiving </a:t>
            </a:r>
            <a:r>
              <a:rPr lang="en-GB" sz="1400" b="0" i="0" u="none" strike="noStrike" cap="none" dirty="0" err="1">
                <a:solidFill>
                  <a:srgbClr val="FF0000"/>
                </a:solidFill>
                <a:latin typeface="Lato"/>
                <a:ea typeface="Lato"/>
                <a:cs typeface="Lato"/>
                <a:sym typeface="Lato"/>
              </a:rPr>
              <a:t>osilodrostat</a:t>
            </a:r>
            <a:r>
              <a:rPr lang="en-GB" sz="1400" b="0" i="0" u="none" strike="noStrike" cap="none" dirty="0">
                <a:solidFill>
                  <a:srgbClr val="FF0000"/>
                </a:solidFill>
                <a:latin typeface="Lato"/>
                <a:ea typeface="Lato"/>
                <a:cs typeface="Lato"/>
                <a:sym typeface="Lato"/>
              </a:rPr>
              <a:t> (77%)</a:t>
            </a:r>
            <a:r>
              <a:rPr lang="en-GB" sz="1400" b="0" i="0" u="none" strike="noStrike" cap="none" dirty="0">
                <a:solidFill>
                  <a:srgbClr val="000000"/>
                </a:solidFill>
                <a:latin typeface="Lato"/>
                <a:ea typeface="Lato"/>
                <a:cs typeface="Lato"/>
                <a:sym typeface="Lato"/>
              </a:rPr>
              <a:t> achieved mean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UFC below or equal to the ULN after 12 weeks of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treatment versus placebo (8%), with </a:t>
            </a:r>
            <a:r>
              <a:rPr lang="en-GB" sz="1400" b="0" i="0" u="none" strike="noStrike" cap="none" dirty="0">
                <a:solidFill>
                  <a:srgbClr val="FF0000"/>
                </a:solidFill>
                <a:latin typeface="Lato"/>
                <a:ea typeface="Lato"/>
                <a:cs typeface="Lato"/>
                <a:sym typeface="Lato"/>
              </a:rPr>
              <a:t>improvements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seen in clinical features, cardiovascular disease markers,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and quality of life. </a:t>
            </a:r>
            <a:r>
              <a:rPr lang="en-GB" sz="1400" b="0" i="0" u="none" strike="noStrike" cap="none" dirty="0" err="1">
                <a:solidFill>
                  <a:srgbClr val="FF0000"/>
                </a:solidFill>
                <a:latin typeface="Lato"/>
                <a:ea typeface="Lato"/>
                <a:cs typeface="Lato"/>
                <a:sym typeface="Lato"/>
              </a:rPr>
              <a:t>Hypocortisolism</a:t>
            </a:r>
            <a:r>
              <a:rPr lang="en-GB" sz="1400" b="0" i="0" u="none" strike="noStrike" cap="none" dirty="0">
                <a:solidFill>
                  <a:srgbClr val="FF0000"/>
                </a:solidFill>
                <a:latin typeface="Lato"/>
                <a:ea typeface="Lato"/>
                <a:cs typeface="Lato"/>
                <a:sym typeface="Lato"/>
              </a:rPr>
              <a:t>-related adverse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events occurred in 27% of patients</a:t>
            </a:r>
            <a:endParaRPr sz="1400" b="0" i="0" u="none" strike="noStrike" cap="none" dirty="0">
              <a:solidFill>
                <a:srgbClr val="FF0000"/>
              </a:solidFill>
              <a:latin typeface="Lato"/>
              <a:ea typeface="Lato"/>
              <a:cs typeface="Lato"/>
              <a:sym typeface="Lato"/>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71"/>
          <p:cNvSpPr txBox="1"/>
          <p:nvPr/>
        </p:nvSpPr>
        <p:spPr>
          <a:xfrm>
            <a:off x="462425" y="470450"/>
            <a:ext cx="7315200" cy="29854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pP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err="1">
                <a:solidFill>
                  <a:srgbClr val="000000"/>
                </a:solidFill>
                <a:latin typeface="Lato"/>
                <a:ea typeface="Lato"/>
                <a:cs typeface="Lato"/>
                <a:sym typeface="Lato"/>
              </a:rPr>
              <a:t>Mitotane</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0000"/>
                </a:solidFill>
                <a:latin typeface="Lato"/>
                <a:ea typeface="Lato"/>
                <a:cs typeface="Lato"/>
                <a:sym typeface="Lato"/>
              </a:rPr>
              <a:t>inhibits several </a:t>
            </a:r>
            <a:r>
              <a:rPr lang="en-GB" sz="1400" b="0" i="0" u="none" strike="noStrike" cap="none" dirty="0" err="1">
                <a:solidFill>
                  <a:srgbClr val="FF0000"/>
                </a:solidFill>
                <a:latin typeface="Lato"/>
                <a:ea typeface="Lato"/>
                <a:cs typeface="Lato"/>
                <a:sym typeface="Lato"/>
              </a:rPr>
              <a:t>steroidogenic</a:t>
            </a:r>
            <a:r>
              <a:rPr lang="en-GB" sz="1400" b="0" i="0" u="none" strike="noStrike" cap="none" dirty="0">
                <a:solidFill>
                  <a:srgbClr val="FF0000"/>
                </a:solidFill>
                <a:latin typeface="Lato"/>
                <a:ea typeface="Lato"/>
                <a:cs typeface="Lato"/>
                <a:sym typeface="Lato"/>
              </a:rPr>
              <a:t> enzymes</a:t>
            </a:r>
            <a:r>
              <a:rPr lang="en-GB" sz="1400" b="0" i="0" u="none" strike="noStrike" cap="none" dirty="0">
                <a:solidFill>
                  <a:srgbClr val="000000"/>
                </a:solidFill>
                <a:latin typeface="Lato"/>
                <a:ea typeface="Lato"/>
                <a:cs typeface="Lato"/>
                <a:sym typeface="Lato"/>
              </a:rPr>
              <a:t> and has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a long-lasting adrenolytic action</a:t>
            </a:r>
            <a:r>
              <a:rPr lang="en-GB" sz="1400" b="0" i="0" u="none" strike="noStrike" cap="none" dirty="0">
                <a:solidFill>
                  <a:srgbClr val="000000"/>
                </a:solidFill>
                <a:latin typeface="Lato"/>
                <a:ea typeface="Lato"/>
                <a:cs typeface="Lato"/>
                <a:sym typeface="Lato"/>
              </a:rPr>
              <a:t> in steroid-secreting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adrenocortical cells. </a:t>
            </a:r>
            <a:r>
              <a:rPr lang="en-GB" sz="1400" b="0" i="0" u="none" strike="noStrike" cap="none" dirty="0">
                <a:solidFill>
                  <a:srgbClr val="FF0000"/>
                </a:solidFill>
                <a:latin typeface="Lato"/>
                <a:ea typeface="Lato"/>
                <a:cs typeface="Lato"/>
                <a:sym typeface="Lato"/>
              </a:rPr>
              <a:t>It suppresses </a:t>
            </a:r>
            <a:r>
              <a:rPr lang="en-GB" sz="1400" b="0" i="0" u="none" strike="noStrike" cap="none" dirty="0" err="1">
                <a:solidFill>
                  <a:srgbClr val="FF0000"/>
                </a:solidFill>
                <a:latin typeface="Lato"/>
                <a:ea typeface="Lato"/>
                <a:cs typeface="Lato"/>
                <a:sym typeface="Lato"/>
              </a:rPr>
              <a:t>hypercortisolism</a:t>
            </a:r>
            <a:r>
              <a:rPr lang="en-GB" sz="1400" b="0" i="0" u="none" strike="noStrike" cap="none" dirty="0">
                <a:solidFill>
                  <a:srgbClr val="FF0000"/>
                </a:solidFill>
                <a:latin typeface="Lato"/>
                <a:ea typeface="Lato"/>
                <a:cs typeface="Lato"/>
                <a:sym typeface="Lato"/>
              </a:rPr>
              <a:t> in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80% of cases</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but with a slow onset of action and highly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variable bioavailability.</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0000"/>
                </a:solidFill>
                <a:latin typeface="Lato"/>
                <a:ea typeface="Lato"/>
                <a:cs typeface="Lato"/>
                <a:sym typeface="Lato"/>
              </a:rPr>
              <a:t>Induction of CYP3A4-mediated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rapid inactivation of cortisol leads to a requirement for a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2–3-times increased glucocorticoid replacement dose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dirty="0">
                <a:solidFill>
                  <a:srgbClr val="FF0000"/>
                </a:solidFill>
                <a:latin typeface="Lato"/>
                <a:ea typeface="Lato"/>
                <a:cs typeface="Lato"/>
                <a:sym typeface="Lato"/>
              </a:rPr>
              <a:t>when treatment of adrenal insufficiency is needed, or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with a block-and-replace strategy.</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FF9900"/>
                </a:solidFill>
                <a:latin typeface="Lato"/>
                <a:ea typeface="Lato"/>
                <a:cs typeface="Lato"/>
                <a:sym typeface="Lato"/>
              </a:rPr>
              <a:t>It is rarely used for </a:t>
            </a:r>
            <a:endParaRPr sz="1400" b="0" i="0" u="none" strike="noStrike" cap="none" dirty="0">
              <a:solidFill>
                <a:srgbClr val="FF99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9900"/>
                </a:solidFill>
                <a:latin typeface="Lato"/>
                <a:ea typeface="Lato"/>
                <a:cs typeface="Lato"/>
                <a:sym typeface="Lato"/>
              </a:rPr>
              <a:t>Cushing’s disease</a:t>
            </a:r>
            <a:r>
              <a:rPr lang="en-GB" sz="1400" b="0" i="0" u="none" strike="noStrike" cap="none" dirty="0">
                <a:solidFill>
                  <a:srgbClr val="000000"/>
                </a:solidFill>
                <a:latin typeface="Lato"/>
                <a:ea typeface="Lato"/>
                <a:cs typeface="Lato"/>
                <a:sym typeface="Lato"/>
              </a:rPr>
              <a:t>. </a:t>
            </a:r>
            <a:r>
              <a:rPr lang="en-GB" sz="1400" b="0" i="0" u="none" strike="noStrike" cap="none" dirty="0">
                <a:solidFill>
                  <a:srgbClr val="00FF00"/>
                </a:solidFill>
                <a:latin typeface="Lato"/>
                <a:ea typeface="Lato"/>
                <a:cs typeface="Lato"/>
                <a:sym typeface="Lato"/>
              </a:rPr>
              <a:t>Most workshop participants </a:t>
            </a:r>
            <a:endParaRPr sz="1400" b="0" i="0" u="none" strike="noStrike" cap="none" dirty="0">
              <a:solidFill>
                <a:srgbClr val="00FF00"/>
              </a:solidFill>
              <a:latin typeface="Lato"/>
              <a:ea typeface="Lato"/>
              <a:cs typeface="Lato"/>
              <a:sym typeface="Lato"/>
            </a:endParaRPr>
          </a:p>
          <a:p>
            <a:pPr marL="139700" marR="0" lvl="0" algn="l" rtl="0">
              <a:lnSpc>
                <a:spcPct val="100000"/>
              </a:lnSpc>
              <a:spcBef>
                <a:spcPts val="0"/>
              </a:spcBef>
              <a:spcAft>
                <a:spcPts val="0"/>
              </a:spcAft>
              <a:buClr>
                <a:srgbClr val="00FF00"/>
              </a:buClr>
              <a:buSzPts val="1400"/>
            </a:pPr>
            <a:r>
              <a:rPr lang="en-GB" sz="1400" b="0" i="0" u="none" strike="noStrike" cap="none" dirty="0">
                <a:solidFill>
                  <a:srgbClr val="00FF00"/>
                </a:solidFill>
                <a:latin typeface="Lato"/>
                <a:ea typeface="Lato"/>
                <a:cs typeface="Lato"/>
                <a:sym typeface="Lato"/>
              </a:rPr>
              <a:t>considered that use of </a:t>
            </a:r>
            <a:r>
              <a:rPr lang="en-GB" sz="1400" b="0" i="0" u="none" strike="noStrike" cap="none" dirty="0" err="1">
                <a:solidFill>
                  <a:srgbClr val="00FF00"/>
                </a:solidFill>
                <a:latin typeface="Lato"/>
                <a:ea typeface="Lato"/>
                <a:cs typeface="Lato"/>
                <a:sym typeface="Lato"/>
              </a:rPr>
              <a:t>mitotane</a:t>
            </a:r>
            <a:r>
              <a:rPr lang="en-GB" sz="1400" b="0" i="0" u="none" strike="noStrike" cap="none" dirty="0">
                <a:solidFill>
                  <a:srgbClr val="00FF00"/>
                </a:solidFill>
                <a:latin typeface="Lato"/>
                <a:ea typeface="Lato"/>
                <a:cs typeface="Lato"/>
                <a:sym typeface="Lato"/>
              </a:rPr>
              <a:t> should be limited to </a:t>
            </a:r>
            <a:endParaRPr sz="1400" b="0" i="0" u="none" strike="noStrike" cap="none" dirty="0">
              <a:solidFill>
                <a:srgbClr val="00FF00"/>
              </a:solidFill>
              <a:latin typeface="Lato"/>
              <a:ea typeface="Lato"/>
              <a:cs typeface="Lato"/>
              <a:sym typeface="Lato"/>
            </a:endParaRPr>
          </a:p>
          <a:p>
            <a:pPr marL="139700" marR="0" lvl="0" algn="l" rtl="0">
              <a:lnSpc>
                <a:spcPct val="100000"/>
              </a:lnSpc>
              <a:spcBef>
                <a:spcPts val="0"/>
              </a:spcBef>
              <a:spcAft>
                <a:spcPts val="0"/>
              </a:spcAft>
              <a:buClr>
                <a:srgbClr val="00FF00"/>
              </a:buClr>
              <a:buSzPts val="1400"/>
            </a:pPr>
            <a:r>
              <a:rPr lang="en-GB" sz="1400" b="0" i="0" u="none" strike="noStrike" cap="none" dirty="0">
                <a:solidFill>
                  <a:srgbClr val="00FF00"/>
                </a:solidFill>
                <a:latin typeface="Lato"/>
                <a:ea typeface="Lato"/>
                <a:cs typeface="Lato"/>
                <a:sym typeface="Lato"/>
              </a:rPr>
              <a:t>patients with adrenal carcinoma</a:t>
            </a:r>
            <a:endParaRPr sz="1400" b="0" i="0" u="none" strike="noStrike" cap="none" dirty="0">
              <a:solidFill>
                <a:srgbClr val="00FF00"/>
              </a:solidFill>
              <a:latin typeface="Lato"/>
              <a:ea typeface="Lato"/>
              <a:cs typeface="Lato"/>
              <a:sym typeface="Lato"/>
            </a:endParaRPr>
          </a:p>
        </p:txBody>
      </p:sp>
      <p:sp>
        <p:nvSpPr>
          <p:cNvPr id="811" name="Google Shape;811;p71"/>
          <p:cNvSpPr txBox="1"/>
          <p:nvPr/>
        </p:nvSpPr>
        <p:spPr>
          <a:xfrm>
            <a:off x="99122" y="106195"/>
            <a:ext cx="80418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1100"/>
              <a:buFont typeface="Arial"/>
              <a:buNone/>
            </a:pPr>
            <a:r>
              <a:rPr lang="en-GB" sz="3000" b="1" i="0" u="none" strike="noStrike" cap="none">
                <a:solidFill>
                  <a:srgbClr val="FF0000"/>
                </a:solidFill>
                <a:latin typeface="Lato"/>
                <a:ea typeface="Lato"/>
                <a:cs typeface="Lato"/>
                <a:sym typeface="Lato"/>
              </a:rPr>
              <a:t>Mitotane</a:t>
            </a:r>
            <a:endParaRPr sz="1400" b="0" i="0" u="none" strike="noStrike" cap="none">
              <a:solidFill>
                <a:srgbClr val="000000"/>
              </a:solidFill>
              <a:latin typeface="Lato"/>
              <a:ea typeface="Lato"/>
              <a:cs typeface="Lato"/>
              <a:sym typeface="Lato"/>
            </a:endParaRPr>
          </a:p>
        </p:txBody>
      </p:sp>
      <p:pic>
        <p:nvPicPr>
          <p:cNvPr id="812" name="Google Shape;812;p71"/>
          <p:cNvPicPr preferRelativeResize="0"/>
          <p:nvPr/>
        </p:nvPicPr>
        <p:blipFill rotWithShape="1">
          <a:blip r:embed="rId3">
            <a:alphaModFix/>
          </a:blip>
          <a:srcRect/>
          <a:stretch/>
        </p:blipFill>
        <p:spPr>
          <a:xfrm>
            <a:off x="152400" y="3558950"/>
            <a:ext cx="8839199" cy="1424326"/>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72"/>
          <p:cNvSpPr txBox="1"/>
          <p:nvPr/>
        </p:nvSpPr>
        <p:spPr>
          <a:xfrm>
            <a:off x="531236" y="1585532"/>
            <a:ext cx="7212000" cy="2985402"/>
          </a:xfrm>
          <a:prstGeom prst="rect">
            <a:avLst/>
          </a:prstGeom>
          <a:noFill/>
          <a:ln>
            <a:noFill/>
          </a:ln>
        </p:spPr>
        <p:txBody>
          <a:bodyPr spcFirstLastPara="1" wrap="square" lIns="91425" tIns="91425" rIns="91425" bIns="91425" anchor="t" anchorCtr="0">
            <a:spAutoFit/>
          </a:bodyPr>
          <a:lstStyle/>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etomidate (0·04–0·05 mg/kg/h</a:t>
            </a:r>
            <a:r>
              <a:rPr lang="en-GB" sz="1400" b="0" i="0" u="none" strike="noStrike" cap="none">
                <a:solidFill>
                  <a:srgbClr val="000000"/>
                </a:solidFill>
                <a:latin typeface="Lato"/>
                <a:ea typeface="Lato"/>
                <a:cs typeface="Lato"/>
                <a:sym typeface="Lato"/>
              </a:rPr>
              <a:t>) produces </a:t>
            </a:r>
            <a:r>
              <a:rPr lang="en-GB" sz="1400" b="0" i="0" u="none" strike="noStrike" cap="none">
                <a:solidFill>
                  <a:srgbClr val="FF0000"/>
                </a:solidFill>
                <a:latin typeface="Lato"/>
                <a:ea typeface="Lato"/>
                <a:cs typeface="Lato"/>
                <a:sym typeface="Lato"/>
              </a:rPr>
              <a:t>partial</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blockade</a:t>
            </a:r>
            <a:r>
              <a:rPr lang="en-GB" sz="1400" b="0" i="0" u="none" strike="noStrike" cap="none">
                <a:solidFill>
                  <a:srgbClr val="000000"/>
                </a:solidFill>
                <a:latin typeface="Lato"/>
                <a:ea typeface="Lato"/>
                <a:cs typeface="Lato"/>
                <a:sym typeface="Lato"/>
              </a:rPr>
              <a:t>; </a:t>
            </a:r>
            <a:r>
              <a:rPr lang="en-GB" sz="1400" b="0" i="0" u="none" strike="noStrike" cap="none">
                <a:solidFill>
                  <a:srgbClr val="FF9900"/>
                </a:solidFill>
                <a:latin typeface="Lato"/>
                <a:ea typeface="Lato"/>
                <a:cs typeface="Lato"/>
                <a:sym typeface="Lato"/>
              </a:rPr>
              <a:t>a high dose (0·5–1 mg/kg/h</a:t>
            </a:r>
            <a:r>
              <a:rPr lang="en-GB" sz="1400" b="0" i="0" u="none" strike="noStrike" cap="none">
                <a:solidFill>
                  <a:srgbClr val="000000"/>
                </a:solidFill>
                <a:latin typeface="Lato"/>
                <a:ea typeface="Lato"/>
                <a:cs typeface="Lato"/>
                <a:sym typeface="Lato"/>
              </a:rPr>
              <a:t>) provides for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9900"/>
                </a:solidFill>
                <a:latin typeface="Lato"/>
                <a:ea typeface="Lato"/>
                <a:cs typeface="Lato"/>
                <a:sym typeface="Lato"/>
              </a:rPr>
              <a:t>complete blockade</a:t>
            </a:r>
            <a:r>
              <a:rPr lang="en-GB" sz="1400" b="0" i="0" u="none" strike="noStrike" cap="none">
                <a:solidFill>
                  <a:srgbClr val="000000"/>
                </a:solidFill>
                <a:latin typeface="Lato"/>
                <a:ea typeface="Lato"/>
                <a:cs typeface="Lato"/>
                <a:sym typeface="Lato"/>
              </a:rPr>
              <a:t>, with intravenous hydrocortisone used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to avoid etomidate-induced adrenal insufficiency. </a:t>
            </a:r>
            <a:r>
              <a:rPr lang="en-GB" sz="1400" b="0" i="0" u="none" strike="noStrike" cap="none">
                <a:solidFill>
                  <a:srgbClr val="FF0000"/>
                </a:solidFill>
                <a:latin typeface="Lato"/>
                <a:ea typeface="Lato"/>
                <a:cs typeface="Lato"/>
                <a:sym typeface="Lato"/>
              </a:rPr>
              <a:t>Very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a:solidFill>
                  <a:srgbClr val="FF0000"/>
                </a:solidFill>
                <a:latin typeface="Lato"/>
                <a:ea typeface="Lato"/>
                <a:cs typeface="Lato"/>
                <a:sym typeface="Lato"/>
              </a:rPr>
              <a:t>low doses (0·025 mg/kg/h) can be used in patients treated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in hospital outside of intensive care</a:t>
            </a:r>
            <a:r>
              <a:rPr lang="en-GB" sz="1400" b="0" i="0" u="none" strike="noStrike" cap="none">
                <a:solidFill>
                  <a:srgbClr val="000000"/>
                </a:solidFill>
                <a:latin typeface="Lato"/>
                <a:ea typeface="Lato"/>
                <a:cs typeface="Lato"/>
                <a:sym typeface="Lato"/>
              </a:rPr>
              <a:t>,although this might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depend on local practice.</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Compared</a:t>
            </a:r>
            <a:r>
              <a:rPr lang="en-GB" sz="1400" b="0" i="0" u="none" strike="noStrike" cap="none">
                <a:solidFill>
                  <a:srgbClr val="000000"/>
                </a:solidFill>
                <a:latin typeface="Lato"/>
                <a:ea typeface="Lato"/>
                <a:cs typeface="Lato"/>
                <a:sym typeface="Lato"/>
              </a:rPr>
              <a:t> with the </a:t>
            </a:r>
            <a:r>
              <a:rPr lang="en-GB" sz="1400" b="0" i="0" u="none" strike="noStrike" cap="none">
                <a:solidFill>
                  <a:srgbClr val="FF0000"/>
                </a:solidFill>
                <a:latin typeface="Lato"/>
                <a:ea typeface="Lato"/>
                <a:cs typeface="Lato"/>
                <a:sym typeface="Lato"/>
              </a:rPr>
              <a:t>lipid</a:t>
            </a:r>
            <a:r>
              <a:rPr lang="en-GB" sz="1400" b="0" i="0" u="none" strike="noStrike" cap="none">
                <a:solidFill>
                  <a:srgbClr val="000000"/>
                </a:solidFill>
                <a:latin typeface="Lato"/>
                <a:ea typeface="Lato"/>
                <a:cs typeface="Lato"/>
                <a:sym typeface="Lato"/>
              </a:rPr>
              <a:t> formulation, the </a:t>
            </a:r>
            <a:r>
              <a:rPr lang="en-GB" sz="1400" b="0" i="0" u="none" strike="noStrike" cap="none">
                <a:solidFill>
                  <a:srgbClr val="FF0000"/>
                </a:solidFill>
                <a:latin typeface="Lato"/>
                <a:ea typeface="Lato"/>
                <a:cs typeface="Lato"/>
                <a:sym typeface="Lato"/>
              </a:rPr>
              <a:t>propylene</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FF0000"/>
                </a:solidFill>
                <a:latin typeface="Lato"/>
                <a:ea typeface="Lato"/>
                <a:cs typeface="Lato"/>
                <a:sym typeface="Lato"/>
              </a:rPr>
              <a:t>glycol preparation</a:t>
            </a:r>
            <a:r>
              <a:rPr lang="en-GB" sz="1400" b="0" i="0" u="none" strike="noStrike" cap="none">
                <a:solidFill>
                  <a:srgbClr val="000000"/>
                </a:solidFill>
                <a:latin typeface="Lato"/>
                <a:ea typeface="Lato"/>
                <a:cs typeface="Lato"/>
                <a:sym typeface="Lato"/>
              </a:rPr>
              <a:t> of etomidate is more frequently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a:solidFill>
                  <a:srgbClr val="000000"/>
                </a:solidFill>
                <a:latin typeface="Lato"/>
                <a:ea typeface="Lato"/>
                <a:cs typeface="Lato"/>
                <a:sym typeface="Lato"/>
              </a:rPr>
              <a:t>associated </a:t>
            </a:r>
            <a:r>
              <a:rPr lang="en-GB" sz="1400" b="0" i="0" u="none" strike="noStrike" cap="none">
                <a:solidFill>
                  <a:srgbClr val="FF0000"/>
                </a:solidFill>
                <a:latin typeface="Lato"/>
                <a:ea typeface="Lato"/>
                <a:cs typeface="Lato"/>
                <a:sym typeface="Lato"/>
              </a:rPr>
              <a:t>with thrombophlebitis and pain on injection</a:t>
            </a:r>
            <a:r>
              <a:rPr lang="en-GB"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a:solidFill>
                  <a:srgbClr val="FF0000"/>
                </a:solidFill>
                <a:latin typeface="Lato"/>
                <a:ea typeface="Lato"/>
                <a:cs typeface="Lato"/>
                <a:sym typeface="Lato"/>
              </a:rPr>
              <a:t>and also with additional adverse events, such as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a:solidFill>
                  <a:srgbClr val="FF0000"/>
                </a:solidFill>
                <a:latin typeface="Lato"/>
                <a:ea typeface="Lato"/>
                <a:cs typeface="Lato"/>
                <a:sym typeface="Lato"/>
              </a:rPr>
              <a:t>haemolysis and renal tubular injury, as well as lactic </a:t>
            </a:r>
            <a:endParaRPr sz="1400" b="0" i="0" u="none" strike="noStrike" cap="none">
              <a:solidFill>
                <a:srgbClr val="FF0000"/>
              </a:solidFill>
              <a:latin typeface="Lato"/>
              <a:ea typeface="Lato"/>
              <a:cs typeface="Lato"/>
              <a:sym typeface="Lato"/>
            </a:endParaRPr>
          </a:p>
          <a:p>
            <a:pPr marL="139700" marR="0" lvl="0" algn="l" rtl="0">
              <a:lnSpc>
                <a:spcPct val="100000"/>
              </a:lnSpc>
              <a:spcBef>
                <a:spcPts val="0"/>
              </a:spcBef>
              <a:spcAft>
                <a:spcPts val="0"/>
              </a:spcAft>
              <a:buClr>
                <a:srgbClr val="FF0000"/>
              </a:buClr>
              <a:buSzPts val="1400"/>
            </a:pPr>
            <a:r>
              <a:rPr lang="en-GB" sz="1400" b="0" i="0" u="none" strike="noStrike" cap="none">
                <a:solidFill>
                  <a:srgbClr val="FF0000"/>
                </a:solidFill>
                <a:latin typeface="Lato"/>
                <a:ea typeface="Lato"/>
                <a:cs typeface="Lato"/>
                <a:sym typeface="Lato"/>
              </a:rPr>
              <a:t>acidosis at high doses</a:t>
            </a:r>
            <a:endParaRPr sz="1400" b="0" i="0" u="none" strike="noStrike" cap="none">
              <a:solidFill>
                <a:srgbClr val="FF0000"/>
              </a:solidFill>
              <a:latin typeface="Lato"/>
              <a:ea typeface="Lato"/>
              <a:cs typeface="Lato"/>
              <a:sym typeface="Lato"/>
            </a:endParaRPr>
          </a:p>
        </p:txBody>
      </p:sp>
      <p:sp>
        <p:nvSpPr>
          <p:cNvPr id="818" name="Google Shape;818;p72"/>
          <p:cNvSpPr txBox="1"/>
          <p:nvPr/>
        </p:nvSpPr>
        <p:spPr>
          <a:xfrm>
            <a:off x="531220" y="478824"/>
            <a:ext cx="8226000" cy="1261854"/>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pP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Originally developed as an </a:t>
            </a:r>
            <a:r>
              <a:rPr lang="en-GB" sz="1400" b="0" i="0" u="none" strike="noStrike" cap="none" dirty="0">
                <a:solidFill>
                  <a:srgbClr val="FF0000"/>
                </a:solidFill>
                <a:latin typeface="Lato"/>
                <a:ea typeface="Lato"/>
                <a:cs typeface="Lato"/>
                <a:sym typeface="Lato"/>
              </a:rPr>
              <a:t>anaesthetic</a:t>
            </a:r>
            <a:r>
              <a:rPr lang="en-GB" sz="1400" b="0" i="0" u="none" strike="noStrike" cap="none" dirty="0">
                <a:solidFill>
                  <a:srgbClr val="000000"/>
                </a:solidFill>
                <a:latin typeface="Lato"/>
                <a:ea typeface="Lato"/>
                <a:cs typeface="Lato"/>
                <a:sym typeface="Lato"/>
              </a:rPr>
              <a:t>, </a:t>
            </a:r>
            <a:r>
              <a:rPr lang="en-GB" sz="1400" b="0" i="0" u="none" strike="noStrike" cap="none" dirty="0" err="1">
                <a:solidFill>
                  <a:srgbClr val="000000"/>
                </a:solidFill>
                <a:latin typeface="Lato"/>
                <a:ea typeface="Lato"/>
                <a:cs typeface="Lato"/>
                <a:sym typeface="Lato"/>
              </a:rPr>
              <a:t>etomidate</a:t>
            </a:r>
            <a:r>
              <a:rPr lang="en-GB" sz="1400" b="0" i="0" u="none" strike="noStrike" cap="none" dirty="0">
                <a:solidFill>
                  <a:srgbClr val="000000"/>
                </a:solidFill>
                <a:latin typeface="Lato"/>
                <a:ea typeface="Lato"/>
                <a:cs typeface="Lato"/>
                <a:sym typeface="Lato"/>
              </a:rPr>
              <a:t> was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shown to </a:t>
            </a:r>
            <a:r>
              <a:rPr lang="en-GB" sz="1400" b="0" i="0" u="none" strike="noStrike" cap="none" dirty="0">
                <a:solidFill>
                  <a:srgbClr val="FF0000"/>
                </a:solidFill>
                <a:latin typeface="Lato"/>
                <a:ea typeface="Lato"/>
                <a:cs typeface="Lato"/>
                <a:sym typeface="Lato"/>
              </a:rPr>
              <a:t>rapidly normalise cortisol</a:t>
            </a:r>
            <a:r>
              <a:rPr lang="en-GB" sz="1400" b="0" i="0" u="none" strike="noStrike" cap="none" dirty="0">
                <a:solidFill>
                  <a:srgbClr val="000000"/>
                </a:solidFill>
                <a:latin typeface="Lato"/>
                <a:ea typeface="Lato"/>
                <a:cs typeface="Lato"/>
                <a:sym typeface="Lato"/>
              </a:rPr>
              <a:t> concentrations, </a:t>
            </a:r>
            <a:endParaRPr sz="1400" b="0" i="0" u="none" strike="noStrike" cap="none" dirty="0">
              <a:solidFill>
                <a:srgbClr val="00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000000"/>
                </a:solidFill>
                <a:latin typeface="Lato"/>
                <a:ea typeface="Lato"/>
                <a:cs typeface="Lato"/>
                <a:sym typeface="Lato"/>
              </a:rPr>
              <a:t>leading to use </a:t>
            </a:r>
            <a:r>
              <a:rPr lang="en-GB" sz="1400" b="0" i="0" u="none" strike="noStrike" cap="none" dirty="0">
                <a:solidFill>
                  <a:srgbClr val="FF0000"/>
                </a:solidFill>
                <a:latin typeface="Lato"/>
                <a:ea typeface="Lato"/>
                <a:cs typeface="Lato"/>
                <a:sym typeface="Lato"/>
              </a:rPr>
              <a:t>for acute control of severe </a:t>
            </a:r>
            <a:r>
              <a:rPr lang="en-GB" sz="1400" b="0" i="0" u="none" strike="noStrike" cap="none" dirty="0" err="1">
                <a:solidFill>
                  <a:srgbClr val="FF0000"/>
                </a:solidFill>
                <a:latin typeface="Lato"/>
                <a:ea typeface="Lato"/>
                <a:cs typeface="Lato"/>
                <a:sym typeface="Lato"/>
              </a:rPr>
              <a:t>hypercortisolism</a:t>
            </a:r>
            <a:r>
              <a:rPr lang="en-GB" sz="1400" b="0" i="0" u="none" strike="noStrike" cap="none" dirty="0">
                <a:solidFill>
                  <a:srgbClr val="FF0000"/>
                </a:solidFill>
                <a:latin typeface="Lato"/>
                <a:ea typeface="Lato"/>
                <a:cs typeface="Lato"/>
                <a:sym typeface="Lato"/>
              </a:rPr>
              <a:t> </a:t>
            </a:r>
            <a:endParaRPr sz="1400" b="0" i="0" u="none" strike="noStrike" cap="none" dirty="0">
              <a:solidFill>
                <a:srgbClr val="FF0000"/>
              </a:solidFill>
              <a:latin typeface="Lato"/>
              <a:ea typeface="Lato"/>
              <a:cs typeface="Lato"/>
              <a:sym typeface="Lato"/>
            </a:endParaRPr>
          </a:p>
          <a:p>
            <a:pPr marL="139700" marR="0" lvl="0" algn="l" rtl="0">
              <a:lnSpc>
                <a:spcPct val="100000"/>
              </a:lnSpc>
              <a:spcBef>
                <a:spcPts val="0"/>
              </a:spcBef>
              <a:spcAft>
                <a:spcPts val="0"/>
              </a:spcAft>
              <a:buClr>
                <a:srgbClr val="000000"/>
              </a:buClr>
              <a:buSzPts val="1400"/>
            </a:pPr>
            <a:r>
              <a:rPr lang="en-GB" sz="1400" b="0" i="0" u="none" strike="noStrike" cap="none" dirty="0">
                <a:solidFill>
                  <a:srgbClr val="FF0000"/>
                </a:solidFill>
                <a:latin typeface="Lato"/>
                <a:ea typeface="Lato"/>
                <a:cs typeface="Lato"/>
                <a:sym typeface="Lato"/>
              </a:rPr>
              <a:t>in patients treated in an intensive care setting</a:t>
            </a:r>
            <a:r>
              <a:rPr lang="en-GB" sz="1400" b="0" i="0" u="none" strike="noStrike" cap="none" dirty="0">
                <a:solidFill>
                  <a:srgbClr val="000000"/>
                </a:solidFill>
                <a:latin typeface="Lato"/>
                <a:ea typeface="Lato"/>
                <a:cs typeface="Lato"/>
                <a:sym typeface="Lato"/>
              </a:rPr>
              <a:t>. Low-dose</a:t>
            </a:r>
            <a:endParaRPr sz="1400" b="0" i="0" u="none" strike="noStrike" cap="none" dirty="0">
              <a:solidFill>
                <a:srgbClr val="000000"/>
              </a:solidFill>
              <a:latin typeface="Lato"/>
              <a:ea typeface="Lato"/>
              <a:cs typeface="Lato"/>
              <a:sym typeface="Lato"/>
            </a:endParaRPr>
          </a:p>
        </p:txBody>
      </p:sp>
      <p:sp>
        <p:nvSpPr>
          <p:cNvPr id="819" name="Google Shape;819;p72"/>
          <p:cNvSpPr txBox="1"/>
          <p:nvPr/>
        </p:nvSpPr>
        <p:spPr>
          <a:xfrm>
            <a:off x="67494" y="-3"/>
            <a:ext cx="7463700" cy="64650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FF0000"/>
              </a:buClr>
              <a:buSzPts val="3000"/>
            </a:pPr>
            <a:r>
              <a:rPr lang="en-GB" sz="3000" b="1" i="0" u="none" strike="noStrike" cap="none">
                <a:solidFill>
                  <a:srgbClr val="FF0000"/>
                </a:solidFill>
                <a:latin typeface="Lato"/>
                <a:ea typeface="Lato"/>
                <a:cs typeface="Lato"/>
                <a:sym typeface="Lato"/>
              </a:rPr>
              <a:t>Etomidate</a:t>
            </a:r>
            <a:endParaRPr sz="3000" b="1" i="0" u="none" strike="noStrike" cap="none">
              <a:solidFill>
                <a:srgbClr val="FF0000"/>
              </a:solidFill>
              <a:latin typeface="Lato"/>
              <a:ea typeface="Lato"/>
              <a:cs typeface="Lato"/>
              <a:sym typeface="La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3"/>
          <p:cNvSpPr txBox="1"/>
          <p:nvPr/>
        </p:nvSpPr>
        <p:spPr>
          <a:xfrm>
            <a:off x="293875" y="263495"/>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0000"/>
              </a:buClr>
              <a:buSzPts val="3000"/>
              <a:buFont typeface="Lato"/>
              <a:buChar char="●"/>
            </a:pPr>
            <a:r>
              <a:rPr lang="en-GB" sz="3000" b="1" i="0" u="none" strike="noStrike" cap="none">
                <a:solidFill>
                  <a:srgbClr val="FF0000"/>
                </a:solidFill>
                <a:latin typeface="Lato"/>
                <a:ea typeface="Lato"/>
                <a:cs typeface="Lato"/>
                <a:sym typeface="Lato"/>
              </a:rPr>
              <a:t>Etomidate</a:t>
            </a:r>
            <a:endParaRPr sz="3000" b="1" i="0" u="none" strike="noStrike" cap="none">
              <a:solidFill>
                <a:srgbClr val="FF0000"/>
              </a:solidFill>
              <a:latin typeface="Lato"/>
              <a:ea typeface="Lato"/>
              <a:cs typeface="Lato"/>
              <a:sym typeface="Lato"/>
            </a:endParaRPr>
          </a:p>
        </p:txBody>
      </p:sp>
      <p:sp>
        <p:nvSpPr>
          <p:cNvPr id="825" name="Google Shape;825;p7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826" name="Google Shape;826;p73"/>
          <p:cNvPicPr preferRelativeResize="0"/>
          <p:nvPr/>
        </p:nvPicPr>
        <p:blipFill rotWithShape="1">
          <a:blip r:embed="rId3">
            <a:alphaModFix/>
          </a:blip>
          <a:srcRect/>
          <a:stretch/>
        </p:blipFill>
        <p:spPr>
          <a:xfrm>
            <a:off x="152400" y="1797553"/>
            <a:ext cx="8839200" cy="3080875"/>
          </a:xfrm>
          <a:prstGeom prst="rect">
            <a:avLst/>
          </a:prstGeom>
          <a:noFill/>
          <a:ln>
            <a:noFill/>
          </a:ln>
        </p:spPr>
      </p:pic>
      <p:sp>
        <p:nvSpPr>
          <p:cNvPr id="827" name="Google Shape;827;p73"/>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74"/>
          <p:cNvSpPr txBox="1"/>
          <p:nvPr/>
        </p:nvSpPr>
        <p:spPr>
          <a:xfrm>
            <a:off x="260319" y="283726"/>
            <a:ext cx="7315200" cy="646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FF0000"/>
              </a:buClr>
              <a:buSzPts val="3000"/>
              <a:buFont typeface="Lato"/>
              <a:buChar char="●"/>
            </a:pPr>
            <a:r>
              <a:rPr lang="en-GB" sz="3000" b="1" i="0" u="none" strike="noStrike" cap="none">
                <a:solidFill>
                  <a:srgbClr val="FF0000"/>
                </a:solidFill>
                <a:latin typeface="Lato"/>
                <a:ea typeface="Lato"/>
                <a:cs typeface="Lato"/>
                <a:sym typeface="Lato"/>
              </a:rPr>
              <a:t>Somatostatin receptor ligands</a:t>
            </a:r>
            <a:endParaRPr sz="3000" b="1" i="0" u="none" strike="noStrike" cap="none">
              <a:solidFill>
                <a:srgbClr val="FF0000"/>
              </a:solidFill>
              <a:latin typeface="Lato"/>
              <a:ea typeface="Lato"/>
              <a:cs typeface="Lato"/>
              <a:sym typeface="Lato"/>
            </a:endParaRPr>
          </a:p>
        </p:txBody>
      </p:sp>
      <p:pic>
        <p:nvPicPr>
          <p:cNvPr id="833" name="Google Shape;833;p74"/>
          <p:cNvPicPr preferRelativeResize="0"/>
          <p:nvPr/>
        </p:nvPicPr>
        <p:blipFill>
          <a:blip r:embed="rId3">
            <a:alphaModFix/>
          </a:blip>
          <a:stretch>
            <a:fillRect/>
          </a:stretch>
        </p:blipFill>
        <p:spPr>
          <a:xfrm>
            <a:off x="152400" y="1704051"/>
            <a:ext cx="8839201" cy="173539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7881d2f11c2cb4da_0"/>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pPr>
            <a:r>
              <a:rPr lang="en-GB">
                <a:latin typeface="Lato"/>
                <a:ea typeface="Lato"/>
                <a:cs typeface="Lato"/>
                <a:sym typeface="Lato"/>
              </a:rPr>
              <a:t> </a:t>
            </a:r>
            <a:endParaRPr>
              <a:latin typeface="Lato"/>
              <a:ea typeface="Lato"/>
              <a:cs typeface="Lato"/>
              <a:sym typeface="Lato"/>
            </a:endParaRPr>
          </a:p>
        </p:txBody>
      </p:sp>
      <p:sp>
        <p:nvSpPr>
          <p:cNvPr id="839" name="Google Shape;839;g7881d2f11c2cb4da_0"/>
          <p:cNvSpPr txBox="1"/>
          <p:nvPr/>
        </p:nvSpPr>
        <p:spPr>
          <a:xfrm>
            <a:off x="299796" y="656283"/>
            <a:ext cx="7315200" cy="550200"/>
          </a:xfrm>
          <a:prstGeom prst="rect">
            <a:avLst/>
          </a:prstGeom>
          <a:noFill/>
          <a:ln>
            <a:noFill/>
          </a:ln>
        </p:spPr>
        <p:txBody>
          <a:bodyPr spcFirstLastPara="1" wrap="square" lIns="91425" tIns="91425" rIns="91425" bIns="91425" anchor="t" anchorCtr="0">
            <a:spAutoFit/>
          </a:bodyPr>
          <a:lstStyle/>
          <a:p>
            <a:pPr marL="76200" lvl="0" algn="l" rtl="0">
              <a:spcBef>
                <a:spcPts val="0"/>
              </a:spcBef>
              <a:spcAft>
                <a:spcPts val="0"/>
              </a:spcAft>
              <a:buClr>
                <a:srgbClr val="FF9900"/>
              </a:buClr>
              <a:buSzPts val="2400"/>
            </a:pPr>
            <a:r>
              <a:rPr lang="en-GB" sz="2400" b="1">
                <a:solidFill>
                  <a:srgbClr val="FF9900"/>
                </a:solidFill>
                <a:latin typeface="Lato"/>
                <a:ea typeface="Lato"/>
                <a:cs typeface="Lato"/>
                <a:sym typeface="Lato"/>
              </a:rPr>
              <a:t>Pasireotide</a:t>
            </a:r>
            <a:endParaRPr sz="2400" b="1">
              <a:solidFill>
                <a:srgbClr val="FF9900"/>
              </a:solidFill>
              <a:latin typeface="Lato"/>
              <a:ea typeface="Lato"/>
              <a:cs typeface="Lato"/>
              <a:sym typeface="Lato"/>
            </a:endParaRPr>
          </a:p>
        </p:txBody>
      </p:sp>
      <p:sp>
        <p:nvSpPr>
          <p:cNvPr id="840" name="Google Shape;840;g7881d2f11c2cb4da_0"/>
          <p:cNvSpPr txBox="1"/>
          <p:nvPr/>
        </p:nvSpPr>
        <p:spPr>
          <a:xfrm>
            <a:off x="299811" y="5"/>
            <a:ext cx="7315200" cy="646500"/>
          </a:xfrm>
          <a:prstGeom prst="rect">
            <a:avLst/>
          </a:prstGeom>
          <a:noFill/>
          <a:ln>
            <a:noFill/>
          </a:ln>
        </p:spPr>
        <p:txBody>
          <a:bodyPr spcFirstLastPara="1" wrap="square" lIns="91425" tIns="91425" rIns="91425" bIns="91425" anchor="t" anchorCtr="0">
            <a:spAutoFit/>
          </a:bodyPr>
          <a:lstStyle/>
          <a:p>
            <a:pPr marL="38100" lvl="0" algn="l" rtl="0">
              <a:spcBef>
                <a:spcPts val="0"/>
              </a:spcBef>
              <a:spcAft>
                <a:spcPts val="0"/>
              </a:spcAft>
              <a:buClr>
                <a:srgbClr val="FF0000"/>
              </a:buClr>
              <a:buSzPts val="3000"/>
            </a:pPr>
            <a:r>
              <a:rPr lang="en-GB" sz="3000" b="1">
                <a:solidFill>
                  <a:srgbClr val="FF0000"/>
                </a:solidFill>
                <a:latin typeface="Lato"/>
                <a:ea typeface="Lato"/>
                <a:cs typeface="Lato"/>
                <a:sym typeface="Lato"/>
              </a:rPr>
              <a:t>Somatostatin receptor ligands</a:t>
            </a:r>
            <a:endParaRPr>
              <a:latin typeface="Lato"/>
              <a:ea typeface="Lato"/>
              <a:cs typeface="Lato"/>
              <a:sym typeface="Lato"/>
            </a:endParaRPr>
          </a:p>
        </p:txBody>
      </p:sp>
      <p:sp>
        <p:nvSpPr>
          <p:cNvPr id="841" name="Google Shape;841;g7881d2f11c2cb4da_0"/>
          <p:cNvSpPr txBox="1"/>
          <p:nvPr/>
        </p:nvSpPr>
        <p:spPr>
          <a:xfrm>
            <a:off x="706414" y="1082133"/>
            <a:ext cx="7315200" cy="1692741"/>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Clr>
                <a:srgbClr val="0000FF"/>
              </a:buClr>
              <a:buSzPts val="1400"/>
            </a:pPr>
            <a:r>
              <a:rPr lang="en-GB">
                <a:solidFill>
                  <a:srgbClr val="0000FF"/>
                </a:solidFill>
                <a:latin typeface="Lato"/>
                <a:ea typeface="Lato"/>
                <a:cs typeface="Lato"/>
                <a:sym typeface="Lato"/>
              </a:rPr>
              <a:t>In a phase 3 study of 162 patients with Cushing’s disease </a:t>
            </a:r>
            <a:endParaRPr>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a:solidFill>
                  <a:srgbClr val="0000FF"/>
                </a:solidFill>
                <a:latin typeface="Lato"/>
                <a:ea typeface="Lato"/>
                <a:cs typeface="Lato"/>
                <a:sym typeface="Lato"/>
              </a:rPr>
              <a:t>treated with subcutaneous pasireotide, </a:t>
            </a:r>
            <a:r>
              <a:rPr lang="en-GB">
                <a:solidFill>
                  <a:srgbClr val="FF9900"/>
                </a:solidFill>
                <a:latin typeface="Lato"/>
                <a:ea typeface="Lato"/>
                <a:cs typeface="Lato"/>
                <a:sym typeface="Lato"/>
              </a:rPr>
              <a:t>UFC normalised </a:t>
            </a:r>
            <a:endParaRPr>
              <a:solidFill>
                <a:srgbClr val="FF9900"/>
              </a:solidFill>
              <a:latin typeface="Lato"/>
              <a:ea typeface="Lato"/>
              <a:cs typeface="Lato"/>
              <a:sym typeface="Lato"/>
            </a:endParaRPr>
          </a:p>
          <a:p>
            <a:pPr marL="139700" lvl="0" algn="l" rtl="0">
              <a:spcBef>
                <a:spcPts val="0"/>
              </a:spcBef>
              <a:spcAft>
                <a:spcPts val="0"/>
              </a:spcAft>
              <a:buClr>
                <a:srgbClr val="0000FF"/>
              </a:buClr>
              <a:buSzPts val="1400"/>
            </a:pPr>
            <a:r>
              <a:rPr lang="en-GB">
                <a:solidFill>
                  <a:srgbClr val="FF9900"/>
                </a:solidFill>
                <a:latin typeface="Lato"/>
                <a:ea typeface="Lato"/>
                <a:cs typeface="Lato"/>
                <a:sym typeface="Lato"/>
              </a:rPr>
              <a:t>at month 6 in 15–26% </a:t>
            </a:r>
            <a:r>
              <a:rPr lang="en-GB">
                <a:solidFill>
                  <a:srgbClr val="0000FF"/>
                </a:solidFill>
                <a:latin typeface="Lato"/>
                <a:ea typeface="Lato"/>
                <a:cs typeface="Lato"/>
                <a:sym typeface="Lato"/>
              </a:rPr>
              <a:t>of those </a:t>
            </a:r>
            <a:r>
              <a:rPr lang="en-GB">
                <a:solidFill>
                  <a:srgbClr val="FF9900"/>
                </a:solidFill>
                <a:latin typeface="Lato"/>
                <a:ea typeface="Lato"/>
                <a:cs typeface="Lato"/>
                <a:sym typeface="Lato"/>
              </a:rPr>
              <a:t>without dose increases</a:t>
            </a:r>
            <a:r>
              <a:rPr lang="en-GB">
                <a:solidFill>
                  <a:srgbClr val="0000FF"/>
                </a:solidFill>
                <a:latin typeface="Lato"/>
                <a:ea typeface="Lato"/>
                <a:cs typeface="Lato"/>
                <a:sym typeface="Lato"/>
              </a:rPr>
              <a:t>. </a:t>
            </a:r>
            <a:endParaRPr>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a:solidFill>
                  <a:srgbClr val="FF9900"/>
                </a:solidFill>
                <a:latin typeface="Lato"/>
                <a:ea typeface="Lato"/>
                <a:cs typeface="Lato"/>
                <a:sym typeface="Lato"/>
              </a:rPr>
              <a:t>Higher rates of UFC normalisation</a:t>
            </a:r>
            <a:r>
              <a:rPr lang="en-GB">
                <a:solidFill>
                  <a:srgbClr val="0000FF"/>
                </a:solidFill>
                <a:latin typeface="Lato"/>
                <a:ea typeface="Lato"/>
                <a:cs typeface="Lato"/>
                <a:sym typeface="Lato"/>
              </a:rPr>
              <a:t> were seen in patients </a:t>
            </a:r>
            <a:endParaRPr>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a:solidFill>
                  <a:srgbClr val="0000FF"/>
                </a:solidFill>
                <a:latin typeface="Lato"/>
                <a:ea typeface="Lato"/>
                <a:cs typeface="Lato"/>
                <a:sym typeface="Lato"/>
              </a:rPr>
              <a:t>with </a:t>
            </a:r>
            <a:r>
              <a:rPr lang="en-GB">
                <a:solidFill>
                  <a:srgbClr val="FF9900"/>
                </a:solidFill>
                <a:latin typeface="Lato"/>
                <a:ea typeface="Lato"/>
                <a:cs typeface="Lato"/>
                <a:sym typeface="Lato"/>
              </a:rPr>
              <a:t>baseline UFC less than five times ULN</a:t>
            </a:r>
            <a:r>
              <a:rPr lang="en-GB">
                <a:solidFill>
                  <a:srgbClr val="0000FF"/>
                </a:solidFill>
                <a:latin typeface="Lato"/>
                <a:ea typeface="Lato"/>
                <a:cs typeface="Lato"/>
                <a:sym typeface="Lato"/>
              </a:rPr>
              <a:t> and </a:t>
            </a:r>
            <a:endParaRPr>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a:solidFill>
                  <a:srgbClr val="0000FF"/>
                </a:solidFill>
                <a:latin typeface="Lato"/>
                <a:ea typeface="Lato"/>
                <a:cs typeface="Lato"/>
                <a:sym typeface="Lato"/>
              </a:rPr>
              <a:t>significant clinical improvement was noted in most </a:t>
            </a:r>
            <a:endParaRPr>
              <a:solidFill>
                <a:srgbClr val="0000FF"/>
              </a:solidFill>
              <a:latin typeface="Lato"/>
              <a:ea typeface="Lato"/>
              <a:cs typeface="Lato"/>
              <a:sym typeface="Lato"/>
            </a:endParaRPr>
          </a:p>
          <a:p>
            <a:pPr marL="139700" lvl="0" algn="l" rtl="0">
              <a:spcBef>
                <a:spcPts val="0"/>
              </a:spcBef>
              <a:spcAft>
                <a:spcPts val="0"/>
              </a:spcAft>
              <a:buClr>
                <a:srgbClr val="0000FF"/>
              </a:buClr>
              <a:buSzPts val="1400"/>
            </a:pPr>
            <a:r>
              <a:rPr lang="en-GB">
                <a:solidFill>
                  <a:srgbClr val="0000FF"/>
                </a:solidFill>
                <a:latin typeface="Lato"/>
                <a:ea typeface="Lato"/>
                <a:cs typeface="Lato"/>
                <a:sym typeface="Lato"/>
              </a:rPr>
              <a:t>patients</a:t>
            </a:r>
            <a:endParaRPr>
              <a:solidFill>
                <a:srgbClr val="0000FF"/>
              </a:solidFill>
              <a:latin typeface="Lato"/>
              <a:ea typeface="Lato"/>
              <a:cs typeface="Lato"/>
              <a:sym typeface="Lato"/>
            </a:endParaRPr>
          </a:p>
        </p:txBody>
      </p:sp>
      <p:sp>
        <p:nvSpPr>
          <p:cNvPr id="842" name="Google Shape;842;g7881d2f11c2cb4da_0"/>
          <p:cNvSpPr txBox="1"/>
          <p:nvPr/>
        </p:nvSpPr>
        <p:spPr>
          <a:xfrm>
            <a:off x="706425" y="2541325"/>
            <a:ext cx="7679400" cy="2554515"/>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SzPts val="1400"/>
            </a:pPr>
            <a:r>
              <a:rPr lang="en-GB">
                <a:latin typeface="Lato"/>
                <a:ea typeface="Lato"/>
                <a:cs typeface="Lato"/>
                <a:sym typeface="Lato"/>
              </a:rPr>
              <a:t>Another phase 3 study treated 150 patients with </a:t>
            </a:r>
            <a:endParaRPr>
              <a:latin typeface="Lato"/>
              <a:ea typeface="Lato"/>
              <a:cs typeface="Lato"/>
              <a:sym typeface="Lato"/>
            </a:endParaRPr>
          </a:p>
          <a:p>
            <a:pPr marL="139700" lvl="0" algn="l" rtl="0">
              <a:spcBef>
                <a:spcPts val="0"/>
              </a:spcBef>
              <a:spcAft>
                <a:spcPts val="0"/>
              </a:spcAft>
              <a:buSzPts val="1400"/>
            </a:pPr>
            <a:r>
              <a:rPr lang="en-GB">
                <a:latin typeface="Lato"/>
                <a:ea typeface="Lato"/>
                <a:cs typeface="Lato"/>
                <a:sym typeface="Lato"/>
              </a:rPr>
              <a:t>Cushing’s disease with 10 mg or 30 mg monthly intramuscular</a:t>
            </a:r>
            <a:endParaRPr>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pasireotide long-acting release (LAR</a:t>
            </a:r>
            <a:r>
              <a:rPr lang="en-GB">
                <a:latin typeface="Lato"/>
                <a:ea typeface="Lato"/>
                <a:cs typeface="Lato"/>
                <a:sym typeface="Lato"/>
              </a:rPr>
              <a:t>). At </a:t>
            </a:r>
            <a:endParaRPr>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month 7, 62 (40%) patients in both groups showed </a:t>
            </a:r>
            <a:endParaRPr>
              <a:solidFill>
                <a:srgbClr val="FF0000"/>
              </a:solidFill>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normalised UFC,</a:t>
            </a:r>
            <a:r>
              <a:rPr lang="en-GB">
                <a:latin typeface="Lato"/>
                <a:ea typeface="Lato"/>
                <a:cs typeface="Lato"/>
                <a:sym typeface="Lato"/>
              </a:rPr>
              <a:t> regardless of dose titration, with </a:t>
            </a:r>
            <a:endParaRPr>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highest response in those with baseline UFC less than </a:t>
            </a:r>
            <a:endParaRPr>
              <a:solidFill>
                <a:srgbClr val="FF0000"/>
              </a:solidFill>
              <a:latin typeface="Lato"/>
              <a:ea typeface="Lato"/>
              <a:cs typeface="Lato"/>
              <a:sym typeface="Lato"/>
            </a:endParaRPr>
          </a:p>
          <a:p>
            <a:pPr marL="139700" lvl="0" algn="l" rtl="0">
              <a:spcBef>
                <a:spcPts val="0"/>
              </a:spcBef>
              <a:spcAft>
                <a:spcPts val="0"/>
              </a:spcAft>
              <a:buSzPts val="1400"/>
            </a:pPr>
            <a:r>
              <a:rPr lang="en-GB">
                <a:solidFill>
                  <a:srgbClr val="FF0000"/>
                </a:solidFill>
                <a:latin typeface="Lato"/>
                <a:ea typeface="Lato"/>
                <a:cs typeface="Lato"/>
                <a:sym typeface="Lato"/>
              </a:rPr>
              <a:t>two times ULN</a:t>
            </a:r>
            <a:r>
              <a:rPr lang="en-GB">
                <a:latin typeface="Lato"/>
                <a:ea typeface="Lato"/>
                <a:cs typeface="Lato"/>
                <a:sym typeface="Lato"/>
              </a:rPr>
              <a:t>. At month 12, improvements in </a:t>
            </a:r>
            <a:r>
              <a:rPr lang="en-GB">
                <a:solidFill>
                  <a:srgbClr val="FF9900"/>
                </a:solidFill>
                <a:latin typeface="Lato"/>
                <a:ea typeface="Lato"/>
                <a:cs typeface="Lato"/>
                <a:sym typeface="Lato"/>
              </a:rPr>
              <a:t>blood </a:t>
            </a:r>
            <a:endParaRPr>
              <a:solidFill>
                <a:srgbClr val="FF9900"/>
              </a:solidFill>
              <a:latin typeface="Lato"/>
              <a:ea typeface="Lato"/>
              <a:cs typeface="Lato"/>
              <a:sym typeface="Lato"/>
            </a:endParaRPr>
          </a:p>
          <a:p>
            <a:pPr marL="139700" lvl="0" algn="l" rtl="0">
              <a:spcBef>
                <a:spcPts val="0"/>
              </a:spcBef>
              <a:spcAft>
                <a:spcPts val="0"/>
              </a:spcAft>
              <a:buClr>
                <a:srgbClr val="FF9900"/>
              </a:buClr>
              <a:buSzPts val="1400"/>
            </a:pPr>
            <a:r>
              <a:rPr lang="en-GB">
                <a:solidFill>
                  <a:srgbClr val="FF9900"/>
                </a:solidFill>
                <a:latin typeface="Lato"/>
                <a:ea typeface="Lato"/>
                <a:cs typeface="Lato"/>
                <a:sym typeface="Lato"/>
              </a:rPr>
              <a:t>pressure were greater in those with normalised UFC </a:t>
            </a:r>
            <a:endParaRPr>
              <a:solidFill>
                <a:srgbClr val="FF9900"/>
              </a:solidFill>
              <a:latin typeface="Lato"/>
              <a:ea typeface="Lato"/>
              <a:cs typeface="Lato"/>
              <a:sym typeface="Lato"/>
            </a:endParaRPr>
          </a:p>
          <a:p>
            <a:pPr marL="139700" lvl="0" algn="l" rtl="0">
              <a:spcBef>
                <a:spcPts val="0"/>
              </a:spcBef>
              <a:spcAft>
                <a:spcPts val="0"/>
              </a:spcAft>
              <a:buSzPts val="1400"/>
            </a:pPr>
            <a:r>
              <a:rPr lang="en-GB">
                <a:solidFill>
                  <a:srgbClr val="FF9900"/>
                </a:solidFill>
                <a:latin typeface="Lato"/>
                <a:ea typeface="Lato"/>
                <a:cs typeface="Lato"/>
                <a:sym typeface="Lato"/>
              </a:rPr>
              <a:t>than in those without normalised UFC</a:t>
            </a:r>
            <a:r>
              <a:rPr lang="en-GB">
                <a:latin typeface="Lato"/>
                <a:ea typeface="Lato"/>
                <a:cs typeface="Lato"/>
                <a:sym typeface="Lato"/>
              </a:rPr>
              <a:t>; </a:t>
            </a:r>
            <a:r>
              <a:rPr lang="en-GB">
                <a:solidFill>
                  <a:srgbClr val="FF0000"/>
                </a:solidFill>
                <a:latin typeface="Lato"/>
                <a:ea typeface="Lato"/>
                <a:cs typeface="Lato"/>
                <a:sym typeface="Lato"/>
              </a:rPr>
              <a:t>BMI</a:t>
            </a:r>
            <a:r>
              <a:rPr lang="en-GB">
                <a:latin typeface="Lato"/>
                <a:ea typeface="Lato"/>
                <a:cs typeface="Lato"/>
                <a:sym typeface="Lato"/>
              </a:rPr>
              <a:t>, </a:t>
            </a:r>
            <a:r>
              <a:rPr lang="en-GB">
                <a:solidFill>
                  <a:srgbClr val="FF0000"/>
                </a:solidFill>
                <a:latin typeface="Lato"/>
                <a:ea typeface="Lato"/>
                <a:cs typeface="Lato"/>
                <a:sym typeface="Lato"/>
              </a:rPr>
              <a:t>weight</a:t>
            </a:r>
            <a:r>
              <a:rPr lang="en-GB">
                <a:latin typeface="Lato"/>
                <a:ea typeface="Lato"/>
                <a:cs typeface="Lato"/>
                <a:sym typeface="Lato"/>
              </a:rPr>
              <a:t>, </a:t>
            </a:r>
            <a:endParaRPr>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waist circumference, and quality of life were all improved </a:t>
            </a:r>
            <a:endParaRPr>
              <a:solidFill>
                <a:srgbClr val="FF0000"/>
              </a:solidFill>
              <a:latin typeface="Lato"/>
              <a:ea typeface="Lato"/>
              <a:cs typeface="Lato"/>
              <a:sym typeface="Lato"/>
            </a:endParaRPr>
          </a:p>
          <a:p>
            <a:pPr marL="139700" lvl="0" algn="l" rtl="0">
              <a:spcBef>
                <a:spcPts val="0"/>
              </a:spcBef>
              <a:spcAft>
                <a:spcPts val="0"/>
              </a:spcAft>
              <a:buClr>
                <a:srgbClr val="FF0000"/>
              </a:buClr>
              <a:buSzPts val="1400"/>
            </a:pPr>
            <a:r>
              <a:rPr lang="en-GB">
                <a:solidFill>
                  <a:srgbClr val="FF0000"/>
                </a:solidFill>
                <a:latin typeface="Lato"/>
                <a:ea typeface="Lato"/>
                <a:cs typeface="Lato"/>
                <a:sym typeface="Lato"/>
              </a:rPr>
              <a:t>regardless of UFC control</a:t>
            </a:r>
            <a:endParaRPr>
              <a:solidFill>
                <a:srgbClr val="FF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14039</Words>
  <Application>Microsoft Office PowerPoint</Application>
  <PresentationFormat>On-screen Show (16:9)</PresentationFormat>
  <Paragraphs>1618</Paragraphs>
  <Slides>153</Slides>
  <Notes>153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153</vt:i4>
      </vt:variant>
    </vt:vector>
  </HeadingPairs>
  <TitlesOfParts>
    <vt:vector size="159" baseType="lpstr">
      <vt:lpstr>Arial</vt:lpstr>
      <vt:lpstr>Lobster</vt:lpstr>
      <vt:lpstr>Raleway</vt:lpstr>
      <vt:lpstr>Lato</vt:lpstr>
      <vt:lpstr>Roboto</vt:lpstr>
      <vt:lpstr>Swiss</vt:lpstr>
      <vt:lpstr>PowerPoint Presentation</vt:lpstr>
      <vt:lpstr>Consensus on diagnosis and management of Cushing’s  disease: a guideline update</vt:lpstr>
      <vt:lpstr>AGENDA:</vt:lpstr>
      <vt:lpstr>AGENDA:</vt:lpstr>
      <vt:lpstr>AGENDA:</vt:lpstr>
      <vt:lpstr>AGENDA</vt:lpstr>
      <vt:lpstr>AGENDA</vt:lpstr>
      <vt:lpstr>PowerPoint Presentation</vt:lpstr>
      <vt:lpstr>PowerPoint Presentation</vt:lpstr>
      <vt:lpstr>PowerPoint Presentation</vt:lpstr>
      <vt:lpstr>Sensitivity and specificity of screen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considerations and recommendations for laboratory tests</vt:lpstr>
      <vt:lpstr>Clinical considerations and recommendations for laboratory tests</vt:lpstr>
      <vt:lpstr>Clinical considerations and recommendations for laboratory tests</vt:lpstr>
      <vt:lpstr>Clinical considerations and recommendations for laboratory tests</vt:lpstr>
      <vt:lpstr>PowerPoint Presentation</vt:lpstr>
      <vt:lpstr>PowerPoint Presentation</vt:lpstr>
      <vt:lpstr>Introducing the real case number one</vt:lpstr>
      <vt:lpstr>PowerPoint Presentation</vt:lpstr>
      <vt:lpstr>LDDST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Imaging and tumour localisation</vt:lpstr>
      <vt:lpstr>Clinical considerations &amp; recommendations for  imaging &amp; tumour localisation</vt:lpstr>
      <vt:lpstr>PowerPoint Presentation</vt:lpstr>
      <vt:lpstr>PowerPoint Presentation</vt:lpstr>
      <vt:lpstr>PowerPoint Presentation</vt:lpstr>
      <vt:lpstr>PowerPoint Presentation</vt:lpstr>
      <vt:lpstr>Distinguishing between Cushing’s disease and ectopic </vt:lpstr>
      <vt:lpstr>Clinical considerations and recommendations for  distinguishing between Cushing’s disease and ectopic</vt:lpstr>
      <vt:lpstr>PowerPoint Presentation</vt:lpstr>
      <vt:lpstr>Introducing the real case number two</vt:lpstr>
      <vt:lpstr>PowerPoint Presentation</vt:lpstr>
      <vt:lpstr>PowerPoint Presentation</vt:lpstr>
      <vt:lpstr>Complications of Cushing’s disease</vt:lpstr>
      <vt:lpstr>Hypercoagulability </vt:lpstr>
      <vt:lpstr>Hypercoagulability</vt:lpstr>
      <vt:lpstr>Hypercoagulability</vt:lpstr>
      <vt:lpstr>Hypercoagulability</vt:lpstr>
      <vt:lpstr>Hypercoagulability</vt:lpstr>
      <vt:lpstr>PowerPoint Presentation</vt:lpstr>
      <vt:lpstr>PowerPoint Presentation</vt:lpstr>
      <vt:lpstr>PowerPoint Presentation</vt:lpstr>
      <vt:lpstr>PowerPoint Presentation</vt:lpstr>
      <vt:lpstr>PowerPoint Presentation</vt:lpstr>
      <vt:lpstr>Recommendations </vt:lpstr>
      <vt:lpstr> Recommendations </vt:lpstr>
      <vt:lpstr>Growth hormone deficiency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Cabergoline</vt:lpstr>
      <vt:lpstr>PowerPoint Presentation</vt:lpstr>
      <vt:lpstr>Targeting the peripheral tissue glucocorticoid receptor</vt:lpstr>
      <vt:lpstr>Mifepristone</vt:lpstr>
      <vt:lpstr>Mifepristone</vt:lpstr>
      <vt:lpstr>Clinical considerations and recommendations for  medical therapy</vt:lpstr>
      <vt:lpstr>Initial treatment selection for medical therapy</vt:lpstr>
      <vt:lpstr>Initial treatment selection for medical therapy</vt:lpstr>
      <vt:lpstr>Initial treatment selection for medical therapy</vt:lpstr>
      <vt:lpstr>Initial treatment selection for medical therapy</vt:lpstr>
      <vt:lpstr>Initial treatment selection for medical therapy</vt:lpstr>
      <vt:lpstr>Selecting an adrenal steroidogenesis inhibitor</vt:lpstr>
      <vt:lpstr>Selecting an adrenal steroidogenesis inhibitor</vt:lpstr>
      <vt:lpstr>Selecting an adrenal steroidogenesis inhibitor</vt:lpstr>
      <vt:lpstr>Monitoring response to medical therapy</vt:lpstr>
      <vt:lpstr>Monitoring response to medical therapy</vt:lpstr>
      <vt:lpstr>Monitoring response to medical therapy</vt:lpstr>
      <vt:lpstr>Monitoring response to medical therapy</vt:lpstr>
      <vt:lpstr>Monitoring response to medical therapy</vt:lpstr>
      <vt:lpstr>Medical therapy for Cushing’s disease a summary </vt:lpstr>
      <vt:lpstr>Medical therapy for Cushing’s disease a summary</vt:lpstr>
      <vt:lpstr>Medical therapy for Cushing’s disease a summary</vt:lpstr>
      <vt:lpstr>Which factors are used in selecting an adrenal  steroidogenesis inhibitor?</vt:lpstr>
      <vt:lpstr>Medical therapy for Cushing’s disease a summary</vt:lpstr>
      <vt:lpstr>Medical therapy for Cushing’s disease a summary</vt:lpstr>
      <vt:lpstr>Medical therapy for Cushing’s disease a summary</vt:lpstr>
      <vt:lpstr>Medical therapy for Cushing’s disease a summary</vt:lpstr>
      <vt:lpstr>Medical therapy for Cushing’s disease a summary</vt:lpstr>
      <vt:lpstr>Medical therapy for Cushing’s disease a summary</vt:lpstr>
      <vt:lpstr>Medical therapy for Cushing’s disease a summary</vt:lpstr>
      <vt:lpstr>Summary of treatment</vt:lpstr>
      <vt:lpstr>Primary and preoperative medical therapy for de novo chushig’s disease      </vt:lpstr>
      <vt:lpstr>Primary and preoperative medical therapy for de novo chushig’s disease </vt:lpstr>
      <vt:lpstr>Primary and preoperative medical therapy for de novo chushig’s disease </vt:lpstr>
      <vt:lpstr>Clinical considerations and recommendations for primary and preoperative medical therapy for de novo Cushing’s disease</vt:lpstr>
      <vt:lpstr>Clinical considerations and recommendations for primary and preoperative medical therapy for de novo Cushing’s disease</vt:lpstr>
      <vt:lpstr>Radiotherapy</vt:lpstr>
      <vt:lpstr>Radiotherapy</vt:lpstr>
      <vt:lpstr>Radiotherapy</vt:lpstr>
      <vt:lpstr>Clinical considerations and recommendations for  radiotherapy  </vt:lpstr>
      <vt:lpstr>Adrenalectomy</vt:lpstr>
      <vt:lpstr>Adrenalectomy</vt:lpstr>
      <vt:lpstr>Clinical considerations and recommendations for  adrenalectomy</vt:lpstr>
      <vt:lpstr>Clinical considerations and recommendations for  adrenalectomy</vt:lpstr>
      <vt:lpstr>Genetics of Cushing’s disease</vt:lpstr>
      <vt:lpstr>Diagnosis and management of Cushing’s  syndrome in children</vt:lpstr>
      <vt:lpstr>Diagnosis and management of Cushing’s  syndrome in children</vt:lpstr>
      <vt:lpstr>Diagnosis and management of Cushing’s  syndrome in children</vt:lpstr>
      <vt:lpstr>Conclusions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Unknown</cp:lastModifiedBy>
  <cp:revision>7</cp:revision>
  <dcterms:modified xsi:type="dcterms:W3CDTF">2022-03-09T07:35:42Z</dcterms:modified>
</cp:coreProperties>
</file>