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376"/>
    <a:srgbClr val="FF00FF"/>
    <a:srgbClr val="005696"/>
    <a:srgbClr val="0075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7" d="100"/>
          <a:sy n="57" d="100"/>
        </p:scale>
        <p:origin x="-79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3BE6052-833F-4928-86E1-276327DD787F}" type="datetimeFigureOut">
              <a:rPr lang="en-US" smtClean="0"/>
              <a:pPr/>
              <a:t>11/6/2021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4DE8B02-1473-4782-85E9-FC19C832F4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90C3AAA-E1B2-466B-9017-0D7B51C80FB5}" type="datetimeFigureOut">
              <a:rPr lang="en-US" smtClean="0"/>
              <a:pPr/>
              <a:t>11/6/2021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645C2CE-160E-4B27-8B62-FC57C9854F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715A4-1E52-4E9C-ADE9-8B75C40097B8}" type="datetime1">
              <a:rPr lang="en-US" smtClean="0"/>
              <a:pPr/>
              <a:t>11/6/2021</a:t>
            </a:fld>
            <a:endParaRPr lang="en-US"/>
          </a:p>
        </p:txBody>
      </p:sp>
      <p:sp>
        <p:nvSpPr>
          <p:cNvPr id="5" name="Footer Placeholder 4"/>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E6E2C-AC76-4669-9262-FB7204136AC6}" type="datetime1">
              <a:rPr lang="en-US" smtClean="0"/>
              <a:pPr/>
              <a:t>11/6/2021</a:t>
            </a:fld>
            <a:endParaRPr lang="en-US"/>
          </a:p>
        </p:txBody>
      </p:sp>
      <p:sp>
        <p:nvSpPr>
          <p:cNvPr id="5" name="Footer Placeholder 4"/>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A5328-8559-4762-8C53-982F60978305}" type="datetime1">
              <a:rPr lang="en-US" smtClean="0"/>
              <a:pPr/>
              <a:t>11/6/2021</a:t>
            </a:fld>
            <a:endParaRPr lang="en-US"/>
          </a:p>
        </p:txBody>
      </p:sp>
      <p:sp>
        <p:nvSpPr>
          <p:cNvPr id="5" name="Footer Placeholder 4"/>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62F35-9204-494D-9A07-EC0187415386}" type="datetime1">
              <a:rPr lang="en-US" smtClean="0"/>
              <a:pPr/>
              <a:t>11/6/2021</a:t>
            </a:fld>
            <a:endParaRPr lang="en-US"/>
          </a:p>
        </p:txBody>
      </p:sp>
      <p:sp>
        <p:nvSpPr>
          <p:cNvPr id="5" name="Footer Placeholder 4"/>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ED542-45CF-4360-BFCE-E1B34031DD8F}" type="datetime1">
              <a:rPr lang="en-US" smtClean="0"/>
              <a:pPr/>
              <a:t>11/6/2021</a:t>
            </a:fld>
            <a:endParaRPr lang="en-US"/>
          </a:p>
        </p:txBody>
      </p:sp>
      <p:sp>
        <p:nvSpPr>
          <p:cNvPr id="5" name="Footer Placeholder 4"/>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BA6E7D-DA17-4937-B020-4D80FC1837ED}" type="datetime1">
              <a:rPr lang="en-US" smtClean="0"/>
              <a:pPr/>
              <a:t>11/6/2021</a:t>
            </a:fld>
            <a:endParaRPr lang="en-US"/>
          </a:p>
        </p:txBody>
      </p:sp>
      <p:sp>
        <p:nvSpPr>
          <p:cNvPr id="6" name="Footer Placeholder 5"/>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7" name="Slide Number Placeholder 6"/>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B2339-8A76-47C8-92CA-79BC35C563D7}" type="datetime1">
              <a:rPr lang="en-US" smtClean="0"/>
              <a:pPr/>
              <a:t>11/6/2021</a:t>
            </a:fld>
            <a:endParaRPr lang="en-US"/>
          </a:p>
        </p:txBody>
      </p:sp>
      <p:sp>
        <p:nvSpPr>
          <p:cNvPr id="8" name="Footer Placeholder 7"/>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9" name="Slide Number Placeholder 8"/>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14F8C-B6B1-4AE6-97F0-07E56F5E9621}" type="datetime1">
              <a:rPr lang="en-US" smtClean="0"/>
              <a:pPr/>
              <a:t>11/6/2021</a:t>
            </a:fld>
            <a:endParaRPr lang="en-US"/>
          </a:p>
        </p:txBody>
      </p:sp>
      <p:sp>
        <p:nvSpPr>
          <p:cNvPr id="4" name="Footer Placeholder 3"/>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5" name="Slide Number Placeholder 4"/>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72019-8CE3-4AAA-9792-9D0AAA2006B9}" type="datetime1">
              <a:rPr lang="en-US" smtClean="0"/>
              <a:pPr/>
              <a:t>11/6/2021</a:t>
            </a:fld>
            <a:endParaRPr lang="en-US"/>
          </a:p>
        </p:txBody>
      </p:sp>
      <p:sp>
        <p:nvSpPr>
          <p:cNvPr id="3" name="Footer Placeholder 2"/>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4" name="Slide Number Placeholder 3"/>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8A85B-C1C4-4C3D-8BA9-BE83FE3F0D2D}" type="datetime1">
              <a:rPr lang="en-US" smtClean="0"/>
              <a:pPr/>
              <a:t>11/6/2021</a:t>
            </a:fld>
            <a:endParaRPr lang="en-US"/>
          </a:p>
        </p:txBody>
      </p:sp>
      <p:sp>
        <p:nvSpPr>
          <p:cNvPr id="6" name="Footer Placeholder 5"/>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7" name="Slide Number Placeholder 6"/>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40BCD-9A9D-49F6-8D0C-81AD94892AFA}" type="datetime1">
              <a:rPr lang="en-US" smtClean="0"/>
              <a:pPr/>
              <a:t>11/6/2021</a:t>
            </a:fld>
            <a:endParaRPr lang="en-US"/>
          </a:p>
        </p:txBody>
      </p:sp>
      <p:sp>
        <p:nvSpPr>
          <p:cNvPr id="6" name="Footer Placeholder 5"/>
          <p:cNvSpPr>
            <a:spLocks noGrp="1"/>
          </p:cNvSpPr>
          <p:nvPr>
            <p:ph type="ftr" sz="quarter" idx="11"/>
          </p:nvPr>
        </p:nvSpPr>
        <p:spPr/>
        <p:txBody>
          <a:bodyPr/>
          <a:lstStyle/>
          <a:p>
            <a:r>
              <a:rPr lang="fa-IR" smtClean="0"/>
              <a:t>تاریخچه رشته فوق تخصصی غدد درون ریز و متابولیسم</a:t>
            </a:r>
            <a:endParaRPr lang="en-US"/>
          </a:p>
        </p:txBody>
      </p:sp>
      <p:sp>
        <p:nvSpPr>
          <p:cNvPr id="7" name="Slide Number Placeholder 6"/>
          <p:cNvSpPr>
            <a:spLocks noGrp="1"/>
          </p:cNvSpPr>
          <p:nvPr>
            <p:ph type="sldNum" sz="quarter" idx="12"/>
          </p:nvPr>
        </p:nvSpPr>
        <p:spPr/>
        <p:txBody>
          <a:bodyPr/>
          <a:lstStyle/>
          <a:p>
            <a:fld id="{364B6C04-C2E8-4E0A-ACFD-73A2D5212D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B14EA-ECCC-49D7-8440-58D46F40AAF3}" type="datetime1">
              <a:rPr lang="en-US" smtClean="0"/>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a-IR" smtClean="0"/>
              <a:t>تاریخچه رشته فوق تخصصی غدد درون ریز و متابولیسم</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B6C04-C2E8-4E0A-ACFD-73A2D5212D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0" y="0"/>
          <a:ext cx="9296400" cy="6996113"/>
        </p:xfrm>
        <a:graphic>
          <a:graphicData uri="http://schemas.openxmlformats.org/presentationml/2006/ole">
            <p:oleObj spid="_x0000_s15362" name="Presentation" r:id="rId3" imgW="4572180" imgH="3428932" progId="">
              <p:embed/>
            </p:oleObj>
          </a:graphicData>
        </a:graphic>
      </p:graphicFrame>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0225"/>
            <a:ext cx="6629400" cy="536575"/>
          </a:xfrm>
        </p:spPr>
        <p:txBody>
          <a:bodyPr>
            <a:noAutofit/>
          </a:bodyPr>
          <a:lstStyle/>
          <a:p>
            <a:pPr rtl="1"/>
            <a:r>
              <a:rPr lang="ar-SA" sz="3000" dirty="0">
                <a:solidFill>
                  <a:srgbClr val="0070C0"/>
                </a:solidFill>
                <a:cs typeface="B Titr" pitchFamily="2" charset="-78"/>
              </a:rPr>
              <a:t>مراقبت بيماران آندوكرين</a:t>
            </a:r>
            <a:endParaRPr lang="en-US" sz="3000" dirty="0">
              <a:solidFill>
                <a:srgbClr val="0070C0"/>
              </a:solidFill>
              <a:cs typeface="B Titr" pitchFamily="2" charset="-78"/>
            </a:endParaRPr>
          </a:p>
        </p:txBody>
      </p:sp>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500" b="1" dirty="0">
                <a:solidFill>
                  <a:schemeClr val="tx1"/>
                </a:solidFill>
                <a:cs typeface="B Nazanin" pitchFamily="2" charset="-78"/>
              </a:rPr>
              <a:t>پس از بيمارستان پهلوي سابق در دهه 40، به تدريج ساير بيمارستان‌هاي دانشگاهي شروع به ارايه خدمات مراقبتي تشخيصي و درماني براي بيماري‌هاي آندوكرين نمودند. </a:t>
            </a:r>
            <a:r>
              <a:rPr lang="ar-SA" sz="2500" b="1" dirty="0">
                <a:solidFill>
                  <a:srgbClr val="C00000"/>
                </a:solidFill>
                <a:cs typeface="B Nazanin" pitchFamily="2" charset="-78"/>
              </a:rPr>
              <a:t>بيمارستان‌هاي نمازي در شيراز، شريعتي، وليعصر، شهداي تجريش، طالقاني، فيروزگر و انستيتو غدد در تهران، قائم و امام رضا در مشهد و گلستان در اهواز</a:t>
            </a:r>
            <a:r>
              <a:rPr lang="ar-SA" sz="2500" b="1" dirty="0">
                <a:solidFill>
                  <a:schemeClr val="tx1"/>
                </a:solidFill>
                <a:cs typeface="B Nazanin" pitchFamily="2" charset="-78"/>
              </a:rPr>
              <a:t> از اين جمله مراكز بودند. از ابتداي دهه 70، با فارغ‌التحصيل شدن صاحبان فوق تخصص غدد در ايران، مراقبت از بيماران ديابتي در ساير شهرهاي استان‌ها شروع شد. در حال حاضر </a:t>
            </a:r>
            <a:r>
              <a:rPr lang="fa-IR" sz="2500" b="1" dirty="0">
                <a:solidFill>
                  <a:schemeClr val="tx1"/>
                </a:solidFill>
                <a:cs typeface="B Nazanin" pitchFamily="2" charset="-78"/>
              </a:rPr>
              <a:t>همه استان‌هاي كشور</a:t>
            </a:r>
            <a:r>
              <a:rPr lang="ar-SA" sz="2500" b="1" dirty="0">
                <a:solidFill>
                  <a:schemeClr val="tx1"/>
                </a:solidFill>
                <a:cs typeface="B Nazanin" pitchFamily="2" charset="-78"/>
              </a:rPr>
              <a:t> حداقل يك آندوكرينولوژيست و حداقل يك بيمارستان براي مراجعه بيماران آندوكرين دارند. </a:t>
            </a:r>
            <a:endParaRPr lang="en-US" sz="2500" b="1" dirty="0" err="1">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95400"/>
            <a:ext cx="8382000" cy="4876800"/>
          </a:xfrm>
        </p:spPr>
        <p:txBody>
          <a:bodyPr>
            <a:noAutofit/>
          </a:bodyPr>
          <a:lstStyle/>
          <a:p>
            <a:pPr algn="just">
              <a:lnSpc>
                <a:spcPct val="150000"/>
              </a:lnSpc>
            </a:pPr>
            <a:r>
              <a:rPr lang="en-US" sz="3000" b="1" dirty="0">
                <a:solidFill>
                  <a:srgbClr val="C00000"/>
                </a:solidFill>
                <a:latin typeface="Times New Roman" pitchFamily="18" charset="0"/>
                <a:cs typeface="Times New Roman" pitchFamily="18" charset="0"/>
              </a:rPr>
              <a:t>Dr. R. </a:t>
            </a:r>
            <a:r>
              <a:rPr lang="en-US" sz="3000" b="1" dirty="0" err="1">
                <a:solidFill>
                  <a:srgbClr val="C00000"/>
                </a:solidFill>
                <a:latin typeface="Times New Roman" pitchFamily="18" charset="0"/>
                <a:cs typeface="Times New Roman" pitchFamily="18" charset="0"/>
              </a:rPr>
              <a:t>Barakat</a:t>
            </a:r>
            <a:r>
              <a:rPr lang="en-US" sz="3000" b="1" dirty="0">
                <a:solidFill>
                  <a:schemeClr val="tx1"/>
                </a:solidFill>
                <a:latin typeface="Times New Roman" pitchFamily="18" charset="0"/>
                <a:cs typeface="Times New Roman" pitchFamily="18" charset="0"/>
              </a:rPr>
              <a:t>, established an 8-bed endocrinology and metabolic ward along with thyroid function test and thyroid scan and </a:t>
            </a:r>
            <a:r>
              <a:rPr lang="en-US" sz="3000" b="1" dirty="0">
                <a:solidFill>
                  <a:srgbClr val="C00000"/>
                </a:solidFill>
                <a:latin typeface="Times New Roman" pitchFamily="18" charset="0"/>
                <a:cs typeface="Times New Roman" pitchFamily="18" charset="0"/>
              </a:rPr>
              <a:t>Dr. GH </a:t>
            </a:r>
            <a:r>
              <a:rPr lang="en-US" sz="3000" b="1" dirty="0" err="1">
                <a:solidFill>
                  <a:srgbClr val="C00000"/>
                </a:solidFill>
                <a:latin typeface="Times New Roman" pitchFamily="18" charset="0"/>
                <a:cs typeface="Times New Roman" pitchFamily="18" charset="0"/>
              </a:rPr>
              <a:t>Amirhakimi</a:t>
            </a:r>
            <a:r>
              <a:rPr lang="en-US" sz="3000" b="1" dirty="0">
                <a:solidFill>
                  <a:srgbClr val="C00000"/>
                </a:solidFill>
                <a:latin typeface="Times New Roman" pitchFamily="18" charset="0"/>
                <a:cs typeface="Times New Roman" pitchFamily="18" charset="0"/>
              </a:rPr>
              <a:t> </a:t>
            </a:r>
            <a:r>
              <a:rPr lang="en-US" sz="3000" b="1" dirty="0">
                <a:solidFill>
                  <a:schemeClr val="tx1"/>
                </a:solidFill>
                <a:latin typeface="Times New Roman" pitchFamily="18" charset="0"/>
                <a:cs typeface="Times New Roman" pitchFamily="18" charset="0"/>
              </a:rPr>
              <a:t>established the </a:t>
            </a:r>
            <a:r>
              <a:rPr lang="en-US" sz="3000" b="1" dirty="0" err="1">
                <a:solidFill>
                  <a:schemeClr val="tx1"/>
                </a:solidFill>
                <a:latin typeface="Times New Roman" pitchFamily="18" charset="0"/>
                <a:cs typeface="Times New Roman" pitchFamily="18" charset="0"/>
              </a:rPr>
              <a:t>paediatric</a:t>
            </a:r>
            <a:r>
              <a:rPr lang="en-US" sz="3000" b="1" dirty="0">
                <a:solidFill>
                  <a:schemeClr val="tx1"/>
                </a:solidFill>
                <a:latin typeface="Times New Roman" pitchFamily="18" charset="0"/>
                <a:cs typeface="Times New Roman" pitchFamily="18" charset="0"/>
              </a:rPr>
              <a:t> endocrinology section in 1962 and in 1970 at the </a:t>
            </a:r>
            <a:r>
              <a:rPr lang="en-US" sz="3000" b="1" dirty="0" err="1">
                <a:solidFill>
                  <a:srgbClr val="C00000"/>
                </a:solidFill>
                <a:latin typeface="Times New Roman" pitchFamily="18" charset="0"/>
                <a:cs typeface="Times New Roman" pitchFamily="18" charset="0"/>
              </a:rPr>
              <a:t>Nemazi</a:t>
            </a:r>
            <a:r>
              <a:rPr lang="en-US" sz="3000" b="1" dirty="0">
                <a:solidFill>
                  <a:srgbClr val="C00000"/>
                </a:solidFill>
                <a:latin typeface="Times New Roman" pitchFamily="18" charset="0"/>
                <a:cs typeface="Times New Roman" pitchFamily="18" charset="0"/>
              </a:rPr>
              <a:t> hospital of Shiraz </a:t>
            </a:r>
            <a:r>
              <a:rPr lang="en-US" sz="3000" b="1" dirty="0">
                <a:solidFill>
                  <a:schemeClr val="tx1"/>
                </a:solidFill>
                <a:latin typeface="Times New Roman" pitchFamily="18" charset="0"/>
                <a:cs typeface="Times New Roman" pitchFamily="18" charset="0"/>
              </a:rPr>
              <a:t>university, respectively. </a:t>
            </a:r>
            <a:endParaRPr lang="en-US" sz="3000" b="1" dirty="0" err="1">
              <a:solidFill>
                <a:schemeClr val="tx1"/>
              </a:solidFill>
              <a:latin typeface="Times New Roman" pitchFamily="18" charset="0"/>
              <a:cs typeface="Times New Roman" pitchFamily="18" charset="0"/>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457200"/>
            <a:ext cx="6477000" cy="536575"/>
          </a:xfrm>
        </p:spPr>
        <p:txBody>
          <a:bodyPr>
            <a:noAutofit/>
          </a:bodyPr>
          <a:lstStyle/>
          <a:p>
            <a:pPr rtl="1"/>
            <a:r>
              <a:rPr lang="fa-IR" sz="3500" dirty="0">
                <a:solidFill>
                  <a:srgbClr val="0070C0"/>
                </a:solidFill>
                <a:cs typeface="B Titr" pitchFamily="2" charset="-78"/>
              </a:rPr>
              <a:t>بخش های غدد درون ریز</a:t>
            </a:r>
            <a:endParaRPr lang="en-US" sz="3500" dirty="0">
              <a:solidFill>
                <a:srgbClr val="0070C0"/>
              </a:solidFill>
              <a:cs typeface="B Tit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4572000"/>
          </a:xfrm>
        </p:spPr>
        <p:txBody>
          <a:bodyPr>
            <a:noAutofit/>
          </a:bodyPr>
          <a:lstStyle/>
          <a:p>
            <a:pPr algn="just">
              <a:lnSpc>
                <a:spcPct val="150000"/>
              </a:lnSpc>
            </a:pPr>
            <a:r>
              <a:rPr lang="en-US" sz="2300" b="1" dirty="0">
                <a:solidFill>
                  <a:schemeClr val="tx1"/>
                </a:solidFill>
                <a:latin typeface="Times New Roman" pitchFamily="18" charset="0"/>
                <a:cs typeface="Times New Roman" pitchFamily="18" charset="0"/>
              </a:rPr>
              <a:t>In </a:t>
            </a:r>
            <a:r>
              <a:rPr lang="en-US" sz="2300" b="1" dirty="0" err="1">
                <a:solidFill>
                  <a:schemeClr val="tx1"/>
                </a:solidFill>
                <a:latin typeface="Times New Roman" pitchFamily="18" charset="0"/>
                <a:cs typeface="Times New Roman" pitchFamily="18" charset="0"/>
              </a:rPr>
              <a:t>Mashad</a:t>
            </a:r>
            <a:r>
              <a:rPr lang="en-US" sz="2300" b="1" dirty="0">
                <a:solidFill>
                  <a:schemeClr val="tx1"/>
                </a:solidFill>
                <a:latin typeface="Times New Roman" pitchFamily="18" charset="0"/>
                <a:cs typeface="Times New Roman" pitchFamily="18" charset="0"/>
              </a:rPr>
              <a:t>, the </a:t>
            </a:r>
            <a:r>
              <a:rPr lang="en-US" sz="2300" b="1" dirty="0">
                <a:solidFill>
                  <a:srgbClr val="C00000"/>
                </a:solidFill>
                <a:latin typeface="Times New Roman" pitchFamily="18" charset="0"/>
                <a:cs typeface="Times New Roman" pitchFamily="18" charset="0"/>
              </a:rPr>
              <a:t>late Dr. A. </a:t>
            </a:r>
            <a:r>
              <a:rPr lang="en-US" sz="2300" b="1" dirty="0" err="1">
                <a:solidFill>
                  <a:srgbClr val="C00000"/>
                </a:solidFill>
                <a:latin typeface="Times New Roman" pitchFamily="18" charset="0"/>
                <a:cs typeface="Times New Roman" pitchFamily="18" charset="0"/>
              </a:rPr>
              <a:t>Motamedi</a:t>
            </a:r>
            <a:r>
              <a:rPr lang="en-US" sz="2300" b="1" dirty="0">
                <a:solidFill>
                  <a:srgbClr val="C00000"/>
                </a:solidFill>
                <a:latin typeface="Times New Roman" pitchFamily="18" charset="0"/>
                <a:cs typeface="Times New Roman" pitchFamily="18" charset="0"/>
              </a:rPr>
              <a:t> </a:t>
            </a:r>
            <a:r>
              <a:rPr lang="en-US" sz="2300" b="1" dirty="0">
                <a:solidFill>
                  <a:schemeClr val="tx1"/>
                </a:solidFill>
                <a:latin typeface="Times New Roman" pitchFamily="18" charset="0"/>
                <a:cs typeface="Times New Roman" pitchFamily="18" charset="0"/>
              </a:rPr>
              <a:t>began endocrine care and education in the 1970’s and was joined by </a:t>
            </a:r>
            <a:r>
              <a:rPr lang="en-US" sz="2300" b="1" dirty="0">
                <a:solidFill>
                  <a:srgbClr val="C00000"/>
                </a:solidFill>
                <a:latin typeface="Times New Roman" pitchFamily="18" charset="0"/>
                <a:cs typeface="Times New Roman" pitchFamily="18" charset="0"/>
              </a:rPr>
              <a:t>Dr. R. </a:t>
            </a:r>
            <a:r>
              <a:rPr lang="en-US" sz="2300" b="1" dirty="0" err="1">
                <a:solidFill>
                  <a:srgbClr val="C00000"/>
                </a:solidFill>
                <a:latin typeface="Times New Roman" pitchFamily="18" charset="0"/>
                <a:cs typeface="Times New Roman" pitchFamily="18" charset="0"/>
              </a:rPr>
              <a:t>Rajabian</a:t>
            </a:r>
            <a:r>
              <a:rPr lang="en-US" sz="2300" b="1" dirty="0">
                <a:solidFill>
                  <a:schemeClr val="tx1"/>
                </a:solidFill>
                <a:latin typeface="Times New Roman" pitchFamily="18" charset="0"/>
                <a:cs typeface="Times New Roman" pitchFamily="18" charset="0"/>
              </a:rPr>
              <a:t> in 1978 and </a:t>
            </a:r>
            <a:r>
              <a:rPr lang="en-US" sz="2300" b="1" dirty="0">
                <a:solidFill>
                  <a:srgbClr val="C00000"/>
                </a:solidFill>
                <a:latin typeface="Times New Roman" pitchFamily="18" charset="0"/>
                <a:cs typeface="Times New Roman" pitchFamily="18" charset="0"/>
              </a:rPr>
              <a:t>Dr. </a:t>
            </a:r>
            <a:r>
              <a:rPr lang="en-US" sz="2300" b="1" dirty="0" err="1">
                <a:solidFill>
                  <a:srgbClr val="C00000"/>
                </a:solidFill>
                <a:latin typeface="Times New Roman" pitchFamily="18" charset="0"/>
                <a:cs typeface="Times New Roman" pitchFamily="18" charset="0"/>
              </a:rPr>
              <a:t>Khazai</a:t>
            </a:r>
            <a:r>
              <a:rPr lang="en-US" sz="2300" b="1" dirty="0">
                <a:solidFill>
                  <a:srgbClr val="C00000"/>
                </a:solidFill>
                <a:latin typeface="Times New Roman" pitchFamily="18" charset="0"/>
                <a:cs typeface="Times New Roman" pitchFamily="18" charset="0"/>
              </a:rPr>
              <a:t> </a:t>
            </a:r>
            <a:r>
              <a:rPr lang="en-US" sz="2300" b="1" dirty="0">
                <a:solidFill>
                  <a:schemeClr val="tx1"/>
                </a:solidFill>
                <a:latin typeface="Times New Roman" pitchFamily="18" charset="0"/>
                <a:cs typeface="Times New Roman" pitchFamily="18" charset="0"/>
              </a:rPr>
              <a:t>in 1979 who developed a well organized education system, and care for endocrine patients in the north-east of Iran.</a:t>
            </a:r>
          </a:p>
          <a:p>
            <a:pPr algn="just">
              <a:lnSpc>
                <a:spcPct val="150000"/>
              </a:lnSpc>
            </a:pPr>
            <a:r>
              <a:rPr lang="en-US" sz="2300" b="1" dirty="0">
                <a:solidFill>
                  <a:schemeClr val="tx1"/>
                </a:solidFill>
                <a:latin typeface="Times New Roman" pitchFamily="18" charset="0"/>
                <a:cs typeface="Times New Roman" pitchFamily="18" charset="0"/>
              </a:rPr>
              <a:t>In the late 60’s and 70’s, </a:t>
            </a:r>
            <a:r>
              <a:rPr lang="en-US" sz="2300" b="1" dirty="0">
                <a:solidFill>
                  <a:srgbClr val="C00000"/>
                </a:solidFill>
                <a:latin typeface="Times New Roman" pitchFamily="18" charset="0"/>
                <a:cs typeface="Times New Roman" pitchFamily="18" charset="0"/>
              </a:rPr>
              <a:t>Dr. H. </a:t>
            </a:r>
            <a:r>
              <a:rPr lang="en-US" sz="2300" b="1" dirty="0" err="1">
                <a:solidFill>
                  <a:srgbClr val="C00000"/>
                </a:solidFill>
                <a:latin typeface="Times New Roman" pitchFamily="18" charset="0"/>
                <a:cs typeface="Times New Roman" pitchFamily="18" charset="0"/>
              </a:rPr>
              <a:t>Gharib</a:t>
            </a:r>
            <a:r>
              <a:rPr lang="en-US" sz="2300" b="1" dirty="0">
                <a:solidFill>
                  <a:srgbClr val="C00000"/>
                </a:solidFill>
                <a:latin typeface="Times New Roman" pitchFamily="18" charset="0"/>
                <a:cs typeface="Times New Roman" pitchFamily="18" charset="0"/>
              </a:rPr>
              <a:t>, Dr. M. </a:t>
            </a:r>
            <a:r>
              <a:rPr lang="en-US" sz="2300" b="1" dirty="0" err="1">
                <a:solidFill>
                  <a:srgbClr val="C00000"/>
                </a:solidFill>
                <a:latin typeface="Times New Roman" pitchFamily="18" charset="0"/>
                <a:cs typeface="Times New Roman" pitchFamily="18" charset="0"/>
              </a:rPr>
              <a:t>Mellati</a:t>
            </a:r>
            <a:r>
              <a:rPr lang="en-US" sz="2300" b="1" dirty="0">
                <a:solidFill>
                  <a:srgbClr val="C00000"/>
                </a:solidFill>
                <a:latin typeface="Times New Roman" pitchFamily="18" charset="0"/>
                <a:cs typeface="Times New Roman" pitchFamily="18" charset="0"/>
              </a:rPr>
              <a:t>, and Drs. Sami, Sam and </a:t>
            </a:r>
            <a:r>
              <a:rPr lang="en-US" sz="2300" b="1" dirty="0" err="1">
                <a:solidFill>
                  <a:srgbClr val="C00000"/>
                </a:solidFill>
                <a:latin typeface="Times New Roman" pitchFamily="18" charset="0"/>
                <a:cs typeface="Times New Roman" pitchFamily="18" charset="0"/>
              </a:rPr>
              <a:t>Askari</a:t>
            </a:r>
            <a:r>
              <a:rPr lang="en-US" sz="2300" b="1" dirty="0">
                <a:solidFill>
                  <a:srgbClr val="C00000"/>
                </a:solidFill>
                <a:latin typeface="Times New Roman" pitchFamily="18" charset="0"/>
                <a:cs typeface="Times New Roman" pitchFamily="18" charset="0"/>
              </a:rPr>
              <a:t> </a:t>
            </a:r>
            <a:r>
              <a:rPr lang="en-US" sz="2300" b="1" dirty="0">
                <a:solidFill>
                  <a:schemeClr val="tx1"/>
                </a:solidFill>
                <a:latin typeface="Times New Roman" pitchFamily="18" charset="0"/>
                <a:cs typeface="Times New Roman" pitchFamily="18" charset="0"/>
              </a:rPr>
              <a:t>provided extended services for the management and care of endocrine patients in the </a:t>
            </a:r>
            <a:r>
              <a:rPr lang="en-US" sz="2300" b="1" dirty="0">
                <a:solidFill>
                  <a:srgbClr val="C00000"/>
                </a:solidFill>
                <a:latin typeface="Times New Roman" pitchFamily="18" charset="0"/>
                <a:cs typeface="Times New Roman" pitchFamily="18" charset="0"/>
              </a:rPr>
              <a:t>hospitals of Ministry of Health.</a:t>
            </a:r>
            <a:endParaRPr lang="en-US" sz="2300" b="1" dirty="0" err="1">
              <a:solidFill>
                <a:srgbClr val="C00000"/>
              </a:solidFill>
              <a:latin typeface="Times New Roman" pitchFamily="18" charset="0"/>
              <a:cs typeface="Times New Roman" pitchFamily="18" charset="0"/>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457200"/>
            <a:ext cx="6477000" cy="536575"/>
          </a:xfrm>
        </p:spPr>
        <p:txBody>
          <a:bodyPr>
            <a:noAutofit/>
          </a:bodyPr>
          <a:lstStyle/>
          <a:p>
            <a:pPr rtl="1"/>
            <a:r>
              <a:rPr lang="fa-IR" sz="3500" dirty="0">
                <a:solidFill>
                  <a:srgbClr val="0070C0"/>
                </a:solidFill>
                <a:cs typeface="B Titr" pitchFamily="2" charset="-78"/>
              </a:rPr>
              <a:t>بخش های غدد درون ریز</a:t>
            </a:r>
            <a:endParaRPr lang="en-US" sz="3500" dirty="0">
              <a:solidFill>
                <a:srgbClr val="0070C0"/>
              </a:solidFill>
              <a:cs typeface="B Titr" pitchFamily="2" charset="-78"/>
            </a:endParaRPr>
          </a:p>
        </p:txBody>
      </p:sp>
      <p:sp>
        <p:nvSpPr>
          <p:cNvPr id="7" name="TextBox 6"/>
          <p:cNvSpPr txBox="1"/>
          <p:nvPr/>
        </p:nvSpPr>
        <p:spPr>
          <a:xfrm>
            <a:off x="381000" y="6248400"/>
            <a:ext cx="4419600" cy="292388"/>
          </a:xfrm>
          <a:prstGeom prst="rect">
            <a:avLst/>
          </a:prstGeom>
          <a:noFill/>
        </p:spPr>
        <p:txBody>
          <a:bodyPr wrap="square" rtlCol="0">
            <a:spAutoFit/>
          </a:bodyPr>
          <a:lstStyle/>
          <a:p>
            <a:r>
              <a:rPr lang="en-US" sz="1300" dirty="0" err="1"/>
              <a:t>Azizi</a:t>
            </a:r>
            <a:r>
              <a:rPr lang="en-US" sz="1300" dirty="0"/>
              <a:t> F. ARCH Iran Med 2004; 7: 69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2500" b="1" dirty="0">
                <a:solidFill>
                  <a:schemeClr val="tx1"/>
                </a:solidFill>
                <a:cs typeface="B Nazanin" pitchFamily="2" charset="-78"/>
              </a:rPr>
              <a:t>با افزايش تعداد متخصصين داخلي و مصوبات شوراي آموزش پزشكي و تخصصي از سال 1370 پذيرش دستياران فوق تخصصي وضعيت بهتري پيدا كرد. </a:t>
            </a:r>
            <a:r>
              <a:rPr lang="fa-IR" sz="2500" b="1" dirty="0">
                <a:solidFill>
                  <a:srgbClr val="C00000"/>
                </a:solidFill>
                <a:cs typeface="B Nazanin" pitchFamily="2" charset="-78"/>
              </a:rPr>
              <a:t>سه برنامه فوق تخصصي </a:t>
            </a:r>
            <a:r>
              <a:rPr lang="fa-IR" sz="2500" b="1" dirty="0">
                <a:solidFill>
                  <a:schemeClr val="tx1"/>
                </a:solidFill>
                <a:cs typeface="B Nazanin" pitchFamily="2" charset="-78"/>
              </a:rPr>
              <a:t>در كشور تاييد شد: </a:t>
            </a:r>
            <a:r>
              <a:rPr lang="fa-IR" sz="2500" b="1" dirty="0">
                <a:solidFill>
                  <a:srgbClr val="C00000"/>
                </a:solidFill>
                <a:cs typeface="B Nazanin" pitchFamily="2" charset="-78"/>
              </a:rPr>
              <a:t>يك برنامه مشترك دانشگاه‌هاي علوم پزشكي شهيد بهشتي، تهران و ايران </a:t>
            </a:r>
            <a:r>
              <a:rPr lang="fa-IR" sz="2500" b="1" dirty="0">
                <a:solidFill>
                  <a:schemeClr val="tx1"/>
                </a:solidFill>
                <a:cs typeface="B Nazanin" pitchFamily="2" charset="-78"/>
              </a:rPr>
              <a:t>و برنامه‌هاي </a:t>
            </a:r>
            <a:r>
              <a:rPr lang="fa-IR" sz="2500" b="1" dirty="0">
                <a:solidFill>
                  <a:srgbClr val="C00000"/>
                </a:solidFill>
                <a:cs typeface="B Nazanin" pitchFamily="2" charset="-78"/>
              </a:rPr>
              <a:t>دانشگاه‌هاي علوم پزشكي شيراز و مشهد</a:t>
            </a:r>
            <a:r>
              <a:rPr lang="fa-IR" sz="2500" b="1" dirty="0">
                <a:solidFill>
                  <a:schemeClr val="tx1"/>
                </a:solidFill>
                <a:cs typeface="B Nazanin" pitchFamily="2" charset="-78"/>
              </a:rPr>
              <a:t>. در برنامه مشترك تهران، دستياران فوق تخصصي در بيمارستان‌هاي آيت‌ا... طالقاني، دكتر شريعتي و وليعصر (عج) و درمانگاه انستيتو غدد و متابوليسم به طور چرخشي دوره دو ساله را مي‌گذراندند. </a:t>
            </a:r>
            <a:r>
              <a:rPr lang="fa-IR" sz="2500" b="1" dirty="0">
                <a:solidFill>
                  <a:srgbClr val="C00000"/>
                </a:solidFill>
                <a:cs typeface="B Nazanin" pitchFamily="2" charset="-78"/>
              </a:rPr>
              <a:t>روزهاي دوشنبه </a:t>
            </a:r>
            <a:r>
              <a:rPr lang="fa-IR" sz="2500" b="1" dirty="0">
                <a:solidFill>
                  <a:schemeClr val="tx1"/>
                </a:solidFill>
                <a:cs typeface="B Nazanin" pitchFamily="2" charset="-78"/>
              </a:rPr>
              <a:t>هر هفته كليه دستياران در گراند راند بيمارستان طالقاني شركت كرده و سپس ژورنال كلاب برگزار شد.</a:t>
            </a:r>
            <a:endParaRPr lang="en-US" sz="25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304800"/>
            <a:ext cx="6477000" cy="914400"/>
          </a:xfrm>
        </p:spPr>
        <p:txBody>
          <a:bodyPr>
            <a:noAutofit/>
          </a:bodyPr>
          <a:lstStyle/>
          <a:p>
            <a:pPr rtl="1"/>
            <a:r>
              <a:rPr lang="fa-IR" sz="2800" dirty="0">
                <a:solidFill>
                  <a:srgbClr val="0070C0"/>
                </a:solidFill>
                <a:cs typeface="B Titr" pitchFamily="2" charset="-78"/>
              </a:rPr>
              <a:t>توسعه آموزش فوق تخصصی </a:t>
            </a:r>
            <a:br>
              <a:rPr lang="fa-IR" sz="2800" dirty="0">
                <a:solidFill>
                  <a:srgbClr val="0070C0"/>
                </a:solidFill>
                <a:cs typeface="B Titr" pitchFamily="2" charset="-78"/>
              </a:rPr>
            </a:br>
            <a:r>
              <a:rPr lang="fa-IR" sz="2800" dirty="0">
                <a:solidFill>
                  <a:srgbClr val="0070C0"/>
                </a:solidFill>
                <a:cs typeface="B Titr" pitchFamily="2" charset="-78"/>
              </a:rPr>
              <a:t>غدد درون ریز و متابولیسم</a:t>
            </a:r>
            <a:endParaRPr lang="en-US" sz="2800" dirty="0">
              <a:solidFill>
                <a:srgbClr val="0070C0"/>
              </a:solidFill>
              <a:cs typeface="B Titr"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800" b="1" dirty="0">
                <a:solidFill>
                  <a:schemeClr val="tx1"/>
                </a:solidFill>
                <a:cs typeface="B Nazanin" pitchFamily="2" charset="-78"/>
              </a:rPr>
              <a:t>توسعه</a:t>
            </a:r>
            <a:r>
              <a:rPr lang="ar-SA" sz="2800" dirty="0">
                <a:solidFill>
                  <a:schemeClr val="tx1"/>
                </a:solidFill>
                <a:cs typeface="B Nazanin" pitchFamily="2" charset="-78"/>
              </a:rPr>
              <a:t> </a:t>
            </a:r>
            <a:r>
              <a:rPr lang="ar-SA" sz="2800" b="1" dirty="0">
                <a:solidFill>
                  <a:schemeClr val="tx1"/>
                </a:solidFill>
                <a:cs typeface="B Nazanin" pitchFamily="2" charset="-78"/>
              </a:rPr>
              <a:t>رشته فوق تخصصي غدد درون‌ريز و متابوليسم در دهه‌هاي 60 و 70 همراه با افزايش كمي و بهبود كيفي آزمون‌هاي آندوكرين بود. </a:t>
            </a:r>
            <a:r>
              <a:rPr lang="ar-SA" sz="2800" b="1" dirty="0">
                <a:solidFill>
                  <a:srgbClr val="C00000"/>
                </a:solidFill>
                <a:cs typeface="B Nazanin" pitchFamily="2" charset="-78"/>
              </a:rPr>
              <a:t>تاسيس مراكز تحقيقات غدد درون‌ريز و متابوليسم در شهيد بهشتي (1372)، اصفهان (1374)، تهران (1376) و شيراز (1380)، </a:t>
            </a:r>
            <a:r>
              <a:rPr lang="ar-SA" sz="2800" b="1" dirty="0">
                <a:solidFill>
                  <a:schemeClr val="tx1"/>
                </a:solidFill>
                <a:cs typeface="B Nazanin" pitchFamily="2" charset="-78"/>
              </a:rPr>
              <a:t>تسهيلات آزمايشگاهي را افزايش داده و غربالگري براي بيماري‌هاي آندوكرين به ويژه اختلالات ناشي از كمبود يد، ديابت، هيپرليپيدمي، كم‌كاري مادرزادي تيروئيد، استئوپروز و بيماري‌هاي متابوليك استخواني و چاقي گسترش يافت.</a:t>
            </a:r>
            <a:endParaRPr lang="en-US" sz="2800" b="1" dirty="0">
              <a:solidFill>
                <a:schemeClr val="tx1"/>
              </a:solidFill>
              <a:cs typeface="B Nazanin" pitchFamily="2" charset="-78"/>
            </a:endParaRPr>
          </a:p>
          <a:p>
            <a:pPr algn="just" rtl="1">
              <a:lnSpc>
                <a:spcPct val="150000"/>
              </a:lnSpc>
            </a:pPr>
            <a:endParaRPr lang="en-US" sz="2800" b="1" dirty="0" err="1">
              <a:solidFill>
                <a:schemeClr val="tx1"/>
              </a:solidFill>
              <a:latin typeface="Times New Roman" pitchFamily="18" charset="0"/>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4" name="Title 1"/>
          <p:cNvSpPr>
            <a:spLocks noGrp="1"/>
          </p:cNvSpPr>
          <p:nvPr>
            <p:ph type="ctrTitle"/>
          </p:nvPr>
        </p:nvSpPr>
        <p:spPr>
          <a:xfrm>
            <a:off x="1066800" y="304800"/>
            <a:ext cx="6477000" cy="914400"/>
          </a:xfrm>
        </p:spPr>
        <p:txBody>
          <a:bodyPr>
            <a:noAutofit/>
          </a:bodyPr>
          <a:lstStyle/>
          <a:p>
            <a:pPr rtl="1"/>
            <a:r>
              <a:rPr lang="fa-IR" sz="2800" dirty="0">
                <a:solidFill>
                  <a:srgbClr val="0070C0"/>
                </a:solidFill>
                <a:cs typeface="B Titr" pitchFamily="2" charset="-78"/>
              </a:rPr>
              <a:t>تاسیس مراکز تحقیقاتی</a:t>
            </a:r>
            <a:br>
              <a:rPr lang="fa-IR" sz="2800" dirty="0">
                <a:solidFill>
                  <a:srgbClr val="0070C0"/>
                </a:solidFill>
                <a:cs typeface="B Titr" pitchFamily="2" charset="-78"/>
              </a:rPr>
            </a:br>
            <a:r>
              <a:rPr lang="fa-IR" sz="2800" dirty="0">
                <a:solidFill>
                  <a:srgbClr val="0070C0"/>
                </a:solidFill>
                <a:cs typeface="B Titr" pitchFamily="2" charset="-78"/>
              </a:rPr>
              <a:t>غدد درون ریز و متابولیسم</a:t>
            </a:r>
            <a:endParaRPr lang="en-US" sz="2800" dirty="0">
              <a:solidFill>
                <a:srgbClr val="0070C0"/>
              </a:solidFill>
              <a:cs typeface="B Titr"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2500" b="1" dirty="0">
                <a:solidFill>
                  <a:schemeClr val="tx1"/>
                </a:solidFill>
                <a:cs typeface="B Nazanin" pitchFamily="2" charset="-78"/>
              </a:rPr>
              <a:t>در سال </a:t>
            </a:r>
            <a:r>
              <a:rPr lang="fa-IR" sz="2500" b="1" dirty="0">
                <a:solidFill>
                  <a:srgbClr val="FF00FF"/>
                </a:solidFill>
                <a:cs typeface="B Nazanin" pitchFamily="2" charset="-78"/>
              </a:rPr>
              <a:t>1368</a:t>
            </a:r>
            <a:r>
              <a:rPr lang="fa-IR" sz="2500" b="1" dirty="0">
                <a:solidFill>
                  <a:schemeClr val="tx1"/>
                </a:solidFill>
                <a:cs typeface="B Nazanin" pitchFamily="2" charset="-78"/>
              </a:rPr>
              <a:t>، چهار نفر از متخصصين داخلي، دوره دستياري غدد درون‌ريز را در برنامه مشترك دانشگاه‌هاي علوم پزشكي شهيد بهشتي، تهران و ايران آغاز كردند و پس از تمام دوره سه نفر از آن‌ها، آقايان دكتر </a:t>
            </a:r>
            <a:r>
              <a:rPr lang="fa-IR" sz="2500" b="1" dirty="0">
                <a:solidFill>
                  <a:srgbClr val="C00000"/>
                </a:solidFill>
                <a:cs typeface="B Nazanin" pitchFamily="2" charset="-78"/>
              </a:rPr>
              <a:t>جواد بهجتي</a:t>
            </a:r>
            <a:r>
              <a:rPr lang="fa-IR" sz="2500" b="1" dirty="0">
                <a:solidFill>
                  <a:schemeClr val="tx1"/>
                </a:solidFill>
                <a:cs typeface="B Nazanin" pitchFamily="2" charset="-78"/>
              </a:rPr>
              <a:t>، دكتر</a:t>
            </a:r>
            <a:r>
              <a:rPr lang="fa-IR" sz="2500" b="1" dirty="0">
                <a:solidFill>
                  <a:srgbClr val="C00000"/>
                </a:solidFill>
                <a:cs typeface="B Nazanin" pitchFamily="2" charset="-78"/>
              </a:rPr>
              <a:t> سعيد كلانتري، </a:t>
            </a:r>
            <a:r>
              <a:rPr lang="fa-IR" sz="2500" b="1" dirty="0">
                <a:solidFill>
                  <a:schemeClr val="tx1"/>
                </a:solidFill>
                <a:cs typeface="B Nazanin" pitchFamily="2" charset="-78"/>
              </a:rPr>
              <a:t>دكتر</a:t>
            </a:r>
            <a:r>
              <a:rPr lang="fa-IR" sz="2500" b="1" dirty="0">
                <a:solidFill>
                  <a:srgbClr val="C00000"/>
                </a:solidFill>
                <a:cs typeface="B Nazanin" pitchFamily="2" charset="-78"/>
              </a:rPr>
              <a:t> امير بهرامي</a:t>
            </a:r>
            <a:r>
              <a:rPr lang="fa-IR" sz="2500" b="1" dirty="0">
                <a:solidFill>
                  <a:schemeClr val="tx1"/>
                </a:solidFill>
                <a:cs typeface="B Nazanin" pitchFamily="2" charset="-78"/>
              </a:rPr>
              <a:t> در دانشگاه تورنتو كانادا و خانم دكتر </a:t>
            </a:r>
            <a:r>
              <a:rPr lang="fa-IR" sz="2500" b="1" dirty="0">
                <a:solidFill>
                  <a:srgbClr val="C00000"/>
                </a:solidFill>
                <a:cs typeface="B Nazanin" pitchFamily="2" charset="-78"/>
              </a:rPr>
              <a:t>فاطمه اصفهانيان</a:t>
            </a:r>
            <a:r>
              <a:rPr lang="fa-IR" sz="2500" b="1" dirty="0">
                <a:solidFill>
                  <a:schemeClr val="tx1"/>
                </a:solidFill>
                <a:cs typeface="B Nazanin" pitchFamily="2" charset="-78"/>
              </a:rPr>
              <a:t> در دانشگاه اوهايو، آمريكا به مدت يك سال دوره غدد را گذراندند. آقاي دكتر جواد بهجتي و خانم دكتر اصفهانيان در دانشگاه علوم پزشكي تهران، آقاي دكتر سعيد كلانتري در دانشگاه علوم پزشكي گيلان و آقاي دكتر امير بهرامي در دانشگاه علوم پزشكي تبريز (آذربايجان شرقي) اشتغال دارند.</a:t>
            </a:r>
            <a:endParaRPr lang="en-US" sz="25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2800" b="1" dirty="0">
                <a:solidFill>
                  <a:schemeClr val="tx1"/>
                </a:solidFill>
                <a:cs typeface="B Nazanin" pitchFamily="2" charset="-78"/>
              </a:rPr>
              <a:t>در سال </a:t>
            </a:r>
            <a:r>
              <a:rPr lang="fa-IR" sz="2800" b="1" dirty="0">
                <a:solidFill>
                  <a:srgbClr val="FF00FF"/>
                </a:solidFill>
                <a:cs typeface="B Nazanin" pitchFamily="2" charset="-78"/>
              </a:rPr>
              <a:t>1370</a:t>
            </a:r>
            <a:r>
              <a:rPr lang="fa-IR" sz="2800" b="1" dirty="0">
                <a:solidFill>
                  <a:schemeClr val="tx1"/>
                </a:solidFill>
                <a:cs typeface="B Nazanin" pitchFamily="2" charset="-78"/>
              </a:rPr>
              <a:t>، آقايان دكتر </a:t>
            </a:r>
            <a:r>
              <a:rPr lang="fa-IR" sz="2800" b="1" dirty="0">
                <a:solidFill>
                  <a:srgbClr val="C00000"/>
                </a:solidFill>
                <a:cs typeface="B Nazanin" pitchFamily="2" charset="-78"/>
              </a:rPr>
              <a:t>باقر اردشير لاريجاني </a:t>
            </a:r>
            <a:r>
              <a:rPr lang="fa-IR" sz="2800" b="1" dirty="0">
                <a:solidFill>
                  <a:schemeClr val="tx1"/>
                </a:solidFill>
                <a:cs typeface="B Nazanin" pitchFamily="2" charset="-78"/>
              </a:rPr>
              <a:t>و دكتر </a:t>
            </a:r>
            <a:r>
              <a:rPr lang="fa-IR" sz="2800" b="1" dirty="0">
                <a:solidFill>
                  <a:srgbClr val="C00000"/>
                </a:solidFill>
                <a:cs typeface="B Nazanin" pitchFamily="2" charset="-78"/>
              </a:rPr>
              <a:t>علي‌سيامك حبيبي‌معيني</a:t>
            </a:r>
            <a:r>
              <a:rPr lang="fa-IR" sz="2800" b="1" dirty="0">
                <a:solidFill>
                  <a:schemeClr val="tx1"/>
                </a:solidFill>
                <a:cs typeface="B Nazanin" pitchFamily="2" charset="-78"/>
              </a:rPr>
              <a:t> و خانم دكتر </a:t>
            </a:r>
            <a:r>
              <a:rPr lang="fa-IR" sz="2800" b="1" dirty="0">
                <a:solidFill>
                  <a:srgbClr val="C00000"/>
                </a:solidFill>
                <a:cs typeface="B Nazanin" pitchFamily="2" charset="-78"/>
              </a:rPr>
              <a:t>مهناز لنكراني </a:t>
            </a:r>
            <a:r>
              <a:rPr lang="fa-IR" sz="2800" b="1" dirty="0">
                <a:solidFill>
                  <a:schemeClr val="tx1"/>
                </a:solidFill>
                <a:cs typeface="B Nazanin" pitchFamily="2" charset="-78"/>
              </a:rPr>
              <a:t>در برنامه مشترك دانشگاه‌هاي علوم پزشكی شهيد بهشتي، تهران و ايران و آقاي دکتر </a:t>
            </a:r>
            <a:r>
              <a:rPr lang="fa-IR" sz="2800" b="1" dirty="0">
                <a:solidFill>
                  <a:srgbClr val="C00000"/>
                </a:solidFill>
                <a:cs typeface="B Nazanin" pitchFamily="2" charset="-78"/>
              </a:rPr>
              <a:t>ناصر حقيقي‌زاده </a:t>
            </a:r>
            <a:r>
              <a:rPr lang="fa-IR" sz="2800" b="1" dirty="0">
                <a:solidFill>
                  <a:schemeClr val="tx1"/>
                </a:solidFill>
                <a:cs typeface="B Nazanin" pitchFamily="2" charset="-78"/>
              </a:rPr>
              <a:t>در برنامه شيراز دوره فوق تخصصي را آغاز كردند. دكتر باقر اردشير لاريجاني و دكتر مهناز لنكراني در دانشگاه علوم پزشكي تهران، دكتر علي‌سيامك حبيبي معيني در دانشگاه علوم پزشكي شهيد بهشتي و آقاي دكتر حقيقي‌زاده در اصفهان به طبابت در رشته غدد مشغول هستند.</a:t>
            </a:r>
            <a:endParaRPr lang="en-US" sz="28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3000" b="1" dirty="0">
                <a:solidFill>
                  <a:schemeClr val="tx1"/>
                </a:solidFill>
                <a:cs typeface="B Nazanin" pitchFamily="2" charset="-78"/>
              </a:rPr>
              <a:t>در سال </a:t>
            </a:r>
            <a:r>
              <a:rPr lang="fa-IR" sz="3000" b="1" dirty="0">
                <a:solidFill>
                  <a:srgbClr val="FF00FF"/>
                </a:solidFill>
                <a:cs typeface="B Nazanin" pitchFamily="2" charset="-78"/>
              </a:rPr>
              <a:t>1371</a:t>
            </a:r>
            <a:r>
              <a:rPr lang="fa-IR" sz="3000" b="1" dirty="0">
                <a:solidFill>
                  <a:schemeClr val="tx1"/>
                </a:solidFill>
                <a:cs typeface="B Nazanin" pitchFamily="2" charset="-78"/>
              </a:rPr>
              <a:t> آقاي دكتر </a:t>
            </a:r>
            <a:r>
              <a:rPr lang="fa-IR" sz="3000" b="1" dirty="0">
                <a:solidFill>
                  <a:srgbClr val="C00000"/>
                </a:solidFill>
                <a:cs typeface="B Nazanin" pitchFamily="2" charset="-78"/>
              </a:rPr>
              <a:t>حسن رضوانيان </a:t>
            </a:r>
            <a:r>
              <a:rPr lang="fa-IR" sz="3000" b="1" dirty="0">
                <a:solidFill>
                  <a:schemeClr val="tx1"/>
                </a:solidFill>
                <a:cs typeface="B Nazanin" pitchFamily="2" charset="-78"/>
              </a:rPr>
              <a:t>و خانم دكتر </a:t>
            </a:r>
            <a:r>
              <a:rPr lang="fa-IR" sz="3000" b="1" dirty="0">
                <a:solidFill>
                  <a:srgbClr val="C00000"/>
                </a:solidFill>
                <a:cs typeface="B Nazanin" pitchFamily="2" charset="-78"/>
              </a:rPr>
              <a:t>فاطمه گل‌گيري</a:t>
            </a:r>
            <a:r>
              <a:rPr lang="fa-IR" sz="3000" b="1" dirty="0">
                <a:solidFill>
                  <a:schemeClr val="tx1"/>
                </a:solidFill>
                <a:cs typeface="B Nazanin" pitchFamily="2" charset="-78"/>
              </a:rPr>
              <a:t> دوره فوق تخصصي را در برنامه مشترك دانشگاه‌هاي علوم پزشكي شهيد بهشتي، تهران و ايران و خانم دكتر </a:t>
            </a:r>
            <a:r>
              <a:rPr lang="fa-IR" sz="3000" b="1" dirty="0">
                <a:solidFill>
                  <a:srgbClr val="C00000"/>
                </a:solidFill>
                <a:cs typeface="B Nazanin" pitchFamily="2" charset="-78"/>
              </a:rPr>
              <a:t>ربابه ابوترابي</a:t>
            </a:r>
            <a:r>
              <a:rPr lang="fa-IR" sz="3000" b="1" dirty="0">
                <a:solidFill>
                  <a:schemeClr val="tx1"/>
                </a:solidFill>
                <a:cs typeface="B Nazanin" pitchFamily="2" charset="-78"/>
              </a:rPr>
              <a:t> در دانشگاه علوم پزشكي مشهد شروع كردند. آقاي دكتر رضوانيان در دانشگاه علوم پزشكي اصفهان، خانم دكتر ابوترابي در دانشگاه علوم پزشكي مشهد و  خانم دكتر فاطمه گل‌گيري در تهران به طبابت مشغول هستند.</a:t>
            </a:r>
            <a:endParaRPr lang="en-US" sz="30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2800" b="1" dirty="0">
                <a:solidFill>
                  <a:schemeClr val="tx1"/>
                </a:solidFill>
                <a:cs typeface="B Nazanin" pitchFamily="2" charset="-78"/>
              </a:rPr>
              <a:t>در سال </a:t>
            </a:r>
            <a:r>
              <a:rPr lang="fa-IR" sz="2800" b="1" dirty="0">
                <a:solidFill>
                  <a:srgbClr val="FF00FF"/>
                </a:solidFill>
                <a:cs typeface="B Nazanin" pitchFamily="2" charset="-78"/>
              </a:rPr>
              <a:t>1372</a:t>
            </a:r>
            <a:r>
              <a:rPr lang="fa-IR" sz="2800" b="1" dirty="0">
                <a:solidFill>
                  <a:schemeClr val="tx1"/>
                </a:solidFill>
                <a:cs typeface="B Nazanin" pitchFamily="2" charset="-78"/>
              </a:rPr>
              <a:t> آقايان دكتر </a:t>
            </a:r>
            <a:r>
              <a:rPr lang="fa-IR" sz="2800" b="1" dirty="0">
                <a:solidFill>
                  <a:srgbClr val="C00000"/>
                </a:solidFill>
                <a:cs typeface="B Nazanin" pitchFamily="2" charset="-78"/>
              </a:rPr>
              <a:t>نويد سعادت</a:t>
            </a:r>
            <a:r>
              <a:rPr lang="fa-IR" sz="2800" b="1" dirty="0">
                <a:solidFill>
                  <a:schemeClr val="tx1"/>
                </a:solidFill>
                <a:cs typeface="B Nazanin" pitchFamily="2" charset="-78"/>
              </a:rPr>
              <a:t>، دكتر </a:t>
            </a:r>
            <a:r>
              <a:rPr lang="fa-IR" sz="2800" b="1" dirty="0">
                <a:solidFill>
                  <a:srgbClr val="C00000"/>
                </a:solidFill>
                <a:cs typeface="B Nazanin" pitchFamily="2" charset="-78"/>
              </a:rPr>
              <a:t>علي كچويي </a:t>
            </a:r>
            <a:r>
              <a:rPr lang="fa-IR" sz="2800" b="1" dirty="0">
                <a:solidFill>
                  <a:schemeClr val="tx1"/>
                </a:solidFill>
                <a:cs typeface="B Nazanin" pitchFamily="2" charset="-78"/>
              </a:rPr>
              <a:t>و خانم دكتر </a:t>
            </a:r>
            <a:r>
              <a:rPr lang="fa-IR" sz="2800" b="1" dirty="0">
                <a:solidFill>
                  <a:srgbClr val="C00000"/>
                </a:solidFill>
                <a:cs typeface="B Nazanin" pitchFamily="2" charset="-78"/>
              </a:rPr>
              <a:t>اشرف امين‌الرعايا</a:t>
            </a:r>
            <a:r>
              <a:rPr lang="fa-IR" sz="2800" b="1" dirty="0">
                <a:solidFill>
                  <a:schemeClr val="tx1"/>
                </a:solidFill>
                <a:cs typeface="B Nazanin" pitchFamily="2" charset="-78"/>
              </a:rPr>
              <a:t> در برنامه مشترك دانشگاه‌هاي علوم پزشكي شهيد بهشتي، تهران و ايران و خانم دكتر </a:t>
            </a:r>
            <a:r>
              <a:rPr lang="fa-IR" sz="2800" b="1" dirty="0">
                <a:solidFill>
                  <a:srgbClr val="C00000"/>
                </a:solidFill>
                <a:cs typeface="B Nazanin" pitchFamily="2" charset="-78"/>
              </a:rPr>
              <a:t>زهره موسوي </a:t>
            </a:r>
            <a:r>
              <a:rPr lang="fa-IR" sz="2800" b="1" dirty="0">
                <a:solidFill>
                  <a:schemeClr val="tx1"/>
                </a:solidFill>
                <a:cs typeface="B Nazanin" pitchFamily="2" charset="-78"/>
              </a:rPr>
              <a:t>در دانشگاه علوم پزشكي مشهد دوره دستياري فوق تخصصي غدد را آغاز كردند. آقاي دكتر سعادت در دانشگاه علوم پزشكي شهيد بهشتي، آقاي دكتر كچويي و خانم دكتر امين‌الرعايا در دانشگاه علوم پزشكي اصفهان و خانم دكتر زهره موسوي در دانشگاه علوم پزشكي مشهد اشتغال دارند.</a:t>
            </a:r>
            <a:endParaRPr lang="en-US" sz="28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953000"/>
          </a:xfrm>
        </p:spPr>
        <p:txBody>
          <a:bodyPr>
            <a:noAutofit/>
          </a:bodyPr>
          <a:lstStyle/>
          <a:p>
            <a:pPr algn="just" rtl="1">
              <a:lnSpc>
                <a:spcPct val="150000"/>
              </a:lnSpc>
            </a:pPr>
            <a:r>
              <a:rPr lang="fa-IR" sz="2800" b="1" dirty="0">
                <a:solidFill>
                  <a:schemeClr val="tx1"/>
                </a:solidFill>
                <a:cs typeface="B Nazanin" pitchFamily="2" charset="-78"/>
              </a:rPr>
              <a:t>در سال </a:t>
            </a:r>
            <a:r>
              <a:rPr lang="fa-IR" sz="2800" b="1" dirty="0">
                <a:solidFill>
                  <a:srgbClr val="FF00FF"/>
                </a:solidFill>
                <a:cs typeface="B Nazanin" pitchFamily="2" charset="-78"/>
              </a:rPr>
              <a:t>1373</a:t>
            </a:r>
            <a:r>
              <a:rPr lang="fa-IR" sz="2800" b="1" dirty="0">
                <a:solidFill>
                  <a:schemeClr val="tx1"/>
                </a:solidFill>
                <a:cs typeface="B Nazanin" pitchFamily="2" charset="-78"/>
              </a:rPr>
              <a:t> آقاي دكتر </a:t>
            </a:r>
            <a:r>
              <a:rPr lang="fa-IR" sz="2800" b="1" dirty="0">
                <a:solidFill>
                  <a:srgbClr val="C00000"/>
                </a:solidFill>
                <a:cs typeface="B Nazanin" pitchFamily="2" charset="-78"/>
              </a:rPr>
              <a:t>حميدرضا ذاكري</a:t>
            </a:r>
            <a:r>
              <a:rPr lang="fa-IR" sz="2800" b="1" dirty="0">
                <a:solidFill>
                  <a:schemeClr val="tx1"/>
                </a:solidFill>
                <a:cs typeface="B Nazanin" pitchFamily="2" charset="-78"/>
              </a:rPr>
              <a:t>، خانم دكتر </a:t>
            </a:r>
            <a:r>
              <a:rPr lang="fa-IR" sz="2800" b="1" dirty="0">
                <a:solidFill>
                  <a:srgbClr val="C00000"/>
                </a:solidFill>
                <a:cs typeface="B Nazanin" pitchFamily="2" charset="-78"/>
              </a:rPr>
              <a:t>صديقه سهيلي‌خواه</a:t>
            </a:r>
            <a:r>
              <a:rPr lang="fa-IR" sz="2800" b="1" dirty="0">
                <a:solidFill>
                  <a:schemeClr val="tx1"/>
                </a:solidFill>
                <a:cs typeface="B Nazanin" pitchFamily="2" charset="-78"/>
              </a:rPr>
              <a:t> و آقاي دكتر </a:t>
            </a:r>
            <a:r>
              <a:rPr lang="fa-IR" sz="2800" b="1" dirty="0">
                <a:solidFill>
                  <a:srgbClr val="C00000"/>
                </a:solidFill>
                <a:cs typeface="B Nazanin" pitchFamily="2" charset="-78"/>
              </a:rPr>
              <a:t>فريد فتاحي </a:t>
            </a:r>
            <a:r>
              <a:rPr lang="fa-IR" sz="2800" b="1" dirty="0">
                <a:solidFill>
                  <a:schemeClr val="tx1"/>
                </a:solidFill>
                <a:cs typeface="B Nazanin" pitchFamily="2" charset="-78"/>
              </a:rPr>
              <a:t>در برنامه مشترك دانشگاه‌هاي علوم پزشكي شهيد بهشتي، تهران و ايران و آقاي دكتر </a:t>
            </a:r>
            <a:r>
              <a:rPr lang="fa-IR" sz="2800" b="1" dirty="0">
                <a:solidFill>
                  <a:srgbClr val="C00000"/>
                </a:solidFill>
                <a:cs typeface="B Nazanin" pitchFamily="2" charset="-78"/>
              </a:rPr>
              <a:t>محمود سويد </a:t>
            </a:r>
            <a:r>
              <a:rPr lang="fa-IR" sz="2800" b="1" dirty="0">
                <a:solidFill>
                  <a:schemeClr val="tx1"/>
                </a:solidFill>
                <a:cs typeface="B Nazanin" pitchFamily="2" charset="-78"/>
              </a:rPr>
              <a:t>در برنامه شيراز وارد شدند. آقاي دكتر حميدرضا ذاكري در دانشگاه علوم پزشكي مازندران و خانم دكتر سهيلي‌خواه و آقاي دكتر فتاحي در تهران و آقاي دكتر سويد در دانشگاه علوم پزشكي شيراز به طبابت اشتغال دارند.</a:t>
            </a:r>
            <a:endParaRPr lang="en-US" sz="28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357166"/>
            <a:ext cx="8358246" cy="6143668"/>
          </a:xfrm>
        </p:spPr>
        <p:txBody>
          <a:bodyPr>
            <a:normAutofit fontScale="92500" lnSpcReduction="10000"/>
          </a:bodyPr>
          <a:lstStyle/>
          <a:p>
            <a:pPr rtl="1"/>
            <a:endParaRPr lang="fa-IR" sz="1800" dirty="0">
              <a:solidFill>
                <a:srgbClr val="C00000"/>
              </a:solidFill>
              <a:effectLst>
                <a:outerShdw blurRad="38100" dist="38100" dir="2700000" algn="tl">
                  <a:srgbClr val="000000">
                    <a:alpha val="43137"/>
                  </a:srgbClr>
                </a:outerShdw>
              </a:effectLst>
              <a:cs typeface="B Titr" pitchFamily="2" charset="-78"/>
            </a:endParaRPr>
          </a:p>
          <a:p>
            <a:pPr rtl="1"/>
            <a:r>
              <a:rPr lang="fa-IR" sz="4000" dirty="0">
                <a:solidFill>
                  <a:srgbClr val="C00000"/>
                </a:solidFill>
                <a:effectLst>
                  <a:outerShdw blurRad="38100" dist="38100" dir="2700000" algn="tl">
                    <a:srgbClr val="000000">
                      <a:alpha val="43137"/>
                    </a:srgbClr>
                  </a:outerShdw>
                </a:effectLst>
                <a:cs typeface="B Titr" pitchFamily="2" charset="-78"/>
              </a:rPr>
              <a:t>تاریخچه رشته فوق تخصصی</a:t>
            </a:r>
          </a:p>
          <a:p>
            <a:pPr rtl="1"/>
            <a:r>
              <a:rPr lang="fa-IR" sz="4000" dirty="0">
                <a:solidFill>
                  <a:srgbClr val="C00000"/>
                </a:solidFill>
                <a:effectLst>
                  <a:outerShdw blurRad="38100" dist="38100" dir="2700000" algn="tl">
                    <a:srgbClr val="000000">
                      <a:alpha val="43137"/>
                    </a:srgbClr>
                  </a:outerShdw>
                </a:effectLst>
                <a:cs typeface="B Titr" pitchFamily="2" charset="-78"/>
              </a:rPr>
              <a:t>غدد درون ریز و متابولیسم در ایران</a:t>
            </a:r>
            <a:endParaRPr lang="fa-IR" sz="4000" dirty="0">
              <a:solidFill>
                <a:srgbClr val="0070C0"/>
              </a:solidFill>
              <a:effectLst>
                <a:outerShdw blurRad="38100" dist="38100" dir="2700000" algn="tl">
                  <a:srgbClr val="000000">
                    <a:alpha val="43137"/>
                  </a:srgbClr>
                </a:outerShdw>
              </a:effectLst>
              <a:cs typeface="B Titr" pitchFamily="2" charset="-78"/>
            </a:endParaRPr>
          </a:p>
          <a:p>
            <a:pPr rtl="1"/>
            <a:endParaRPr lang="fa-IR" sz="6000" dirty="0">
              <a:solidFill>
                <a:srgbClr val="7030A0"/>
              </a:solidFill>
              <a:effectLst>
                <a:outerShdw blurRad="38100" dist="38100" dir="2700000" algn="tl">
                  <a:srgbClr val="000000">
                    <a:alpha val="43137"/>
                  </a:srgbClr>
                </a:outerShdw>
              </a:effectLst>
              <a:cs typeface="A  Mitra_1 (MRT)" pitchFamily="2" charset="-78"/>
            </a:endParaRPr>
          </a:p>
          <a:p>
            <a:pPr rtl="1"/>
            <a:r>
              <a:rPr lang="fa-IR" sz="4300" dirty="0">
                <a:solidFill>
                  <a:srgbClr val="0070C0"/>
                </a:solidFill>
                <a:effectLst>
                  <a:outerShdw blurRad="38100" dist="38100" dir="2700000" algn="tl">
                    <a:srgbClr val="000000">
                      <a:alpha val="43137"/>
                    </a:srgbClr>
                  </a:outerShdw>
                </a:effectLst>
                <a:cs typeface="B Titr" pitchFamily="2" charset="-78"/>
              </a:rPr>
              <a:t>دکتر فریدون عزیزی</a:t>
            </a:r>
            <a:endParaRPr lang="en-US" sz="4300" dirty="0">
              <a:solidFill>
                <a:srgbClr val="0070C0"/>
              </a:solidFill>
              <a:effectLst>
                <a:outerShdw blurRad="38100" dist="38100" dir="2700000" algn="tl">
                  <a:srgbClr val="000000">
                    <a:alpha val="43137"/>
                  </a:srgbClr>
                </a:outerShdw>
              </a:effectLst>
              <a:cs typeface="B Titr" pitchFamily="2" charset="-78"/>
            </a:endParaRPr>
          </a:p>
          <a:p>
            <a:pPr rtl="1"/>
            <a:endParaRPr lang="en-US" sz="6600" dirty="0">
              <a:solidFill>
                <a:srgbClr val="008E40"/>
              </a:solidFill>
              <a:effectLst>
                <a:outerShdw blurRad="38100" dist="38100" dir="2700000" algn="tl">
                  <a:srgbClr val="000000">
                    <a:alpha val="43137"/>
                  </a:srgbClr>
                </a:outerShdw>
              </a:effectLst>
              <a:cs typeface="A  Mitra_1 (MRT)" pitchFamily="2" charset="-78"/>
            </a:endParaRPr>
          </a:p>
          <a:p>
            <a:pPr rtl="1"/>
            <a:r>
              <a:rPr lang="fa-IR" sz="2500" dirty="0">
                <a:solidFill>
                  <a:srgbClr val="83192B"/>
                </a:solidFill>
                <a:effectLst>
                  <a:outerShdw blurRad="38100" dist="38100" dir="2700000" algn="tl">
                    <a:srgbClr val="000000">
                      <a:alpha val="43137"/>
                    </a:srgbClr>
                  </a:outerShdw>
                </a:effectLst>
                <a:cs typeface="B Titr" pitchFamily="2" charset="-78"/>
              </a:rPr>
              <a:t>رئیس هیات مدیره انجمن متخصصین </a:t>
            </a:r>
          </a:p>
          <a:p>
            <a:pPr rtl="1"/>
            <a:r>
              <a:rPr lang="fa-IR" sz="2500" dirty="0">
                <a:solidFill>
                  <a:srgbClr val="83192B"/>
                </a:solidFill>
                <a:effectLst>
                  <a:outerShdw blurRad="38100" dist="38100" dir="2700000" algn="tl">
                    <a:srgbClr val="000000">
                      <a:alpha val="43137"/>
                    </a:srgbClr>
                  </a:outerShdw>
                </a:effectLst>
                <a:cs typeface="B Titr" pitchFamily="2" charset="-78"/>
              </a:rPr>
              <a:t>غدد درون ریز و متابولیسم </a:t>
            </a:r>
            <a:r>
              <a:rPr lang="fa-IR" sz="2500" dirty="0" smtClean="0">
                <a:solidFill>
                  <a:srgbClr val="83192B"/>
                </a:solidFill>
                <a:effectLst>
                  <a:outerShdw blurRad="38100" dist="38100" dir="2700000" algn="tl">
                    <a:srgbClr val="000000">
                      <a:alpha val="43137"/>
                    </a:srgbClr>
                  </a:outerShdw>
                </a:effectLst>
                <a:cs typeface="B Titr" pitchFamily="2" charset="-78"/>
              </a:rPr>
              <a:t>ایران</a:t>
            </a:r>
          </a:p>
          <a:p>
            <a:pPr rtl="1"/>
            <a:endParaRPr lang="fa-IR" sz="2500" dirty="0" smtClean="0">
              <a:solidFill>
                <a:srgbClr val="83192B"/>
              </a:solidFill>
              <a:effectLst>
                <a:outerShdw blurRad="38100" dist="38100" dir="2700000" algn="tl">
                  <a:srgbClr val="000000">
                    <a:alpha val="43137"/>
                  </a:srgbClr>
                </a:outerShdw>
              </a:effectLst>
              <a:cs typeface="B Titr" pitchFamily="2" charset="-78"/>
            </a:endParaRPr>
          </a:p>
          <a:p>
            <a:pPr rtl="1"/>
            <a:r>
              <a:rPr lang="fa-IR" sz="2500" dirty="0" smtClean="0">
                <a:solidFill>
                  <a:srgbClr val="004376"/>
                </a:solidFill>
                <a:effectLst>
                  <a:outerShdw blurRad="38100" dist="38100" dir="2700000" algn="tl">
                    <a:srgbClr val="000000">
                      <a:alpha val="43137"/>
                    </a:srgbClr>
                  </a:outerShdw>
                </a:effectLst>
                <a:cs typeface="B Titr" pitchFamily="2" charset="-78"/>
              </a:rPr>
              <a:t>آبان 1400</a:t>
            </a:r>
            <a:endParaRPr lang="fa-IR" sz="2500" dirty="0">
              <a:solidFill>
                <a:srgbClr val="004376"/>
              </a:solidFill>
              <a:cs typeface="B Titr" pitchFamily="2" charset="-78"/>
            </a:endParaRPr>
          </a:p>
          <a:p>
            <a:pPr rtl="1"/>
            <a:endParaRPr lang="en-US" dirty="0">
              <a:solidFill>
                <a:srgbClr val="0070C0"/>
              </a:solidFill>
              <a:effectLst>
                <a:outerShdw blurRad="38100" dist="38100" dir="2700000" algn="tl">
                  <a:srgbClr val="000000">
                    <a:alpha val="43137"/>
                  </a:srgbClr>
                </a:outerShdw>
              </a:effectLst>
              <a:cs typeface="A  Mitra_1 (MRT)" pitchFamily="2" charset="-78"/>
            </a:endParaRPr>
          </a:p>
          <a:p>
            <a:pPr rtl="1"/>
            <a:endParaRPr lang="fa-IR" dirty="0">
              <a:solidFill>
                <a:srgbClr val="0070C0"/>
              </a:solidFill>
              <a:effectLst>
                <a:outerShdw blurRad="38100" dist="38100" dir="2700000" algn="tl">
                  <a:srgbClr val="000000">
                    <a:alpha val="43137"/>
                  </a:srgbClr>
                </a:outerShdw>
              </a:effectLst>
              <a:cs typeface="A  Mitra_1 (MRT)" pitchFamily="2" charset="-78"/>
            </a:endParaRPr>
          </a:p>
          <a:p>
            <a:pPr rtl="1"/>
            <a:endParaRPr lang="fa-IR" sz="4500" dirty="0">
              <a:solidFill>
                <a:srgbClr val="7030A0"/>
              </a:solidFill>
              <a:effectLst>
                <a:outerShdw blurRad="38100" dist="38100" dir="2700000" algn="tl">
                  <a:srgbClr val="000000">
                    <a:alpha val="43137"/>
                  </a:srgbClr>
                </a:outerShdw>
              </a:effectLst>
              <a:cs typeface="A  Mitra_1 (MRT)" pitchFamily="2" charset="-78"/>
            </a:endParaRPr>
          </a:p>
        </p:txBody>
      </p:sp>
    </p:spTree>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953000"/>
          </a:xfrm>
        </p:spPr>
        <p:txBody>
          <a:bodyPr>
            <a:noAutofit/>
          </a:bodyPr>
          <a:lstStyle/>
          <a:p>
            <a:pPr algn="just" rtl="1">
              <a:lnSpc>
                <a:spcPct val="150000"/>
              </a:lnSpc>
            </a:pPr>
            <a:r>
              <a:rPr lang="fa-IR" sz="3300" b="1" dirty="0">
                <a:solidFill>
                  <a:schemeClr val="tx1"/>
                </a:solidFill>
                <a:cs typeface="B Nazanin" pitchFamily="2" charset="-78"/>
              </a:rPr>
              <a:t>در سال </a:t>
            </a:r>
            <a:r>
              <a:rPr lang="fa-IR" sz="3300" b="1" dirty="0">
                <a:solidFill>
                  <a:srgbClr val="FF00FF"/>
                </a:solidFill>
                <a:cs typeface="B Nazanin" pitchFamily="2" charset="-78"/>
              </a:rPr>
              <a:t>1374</a:t>
            </a:r>
            <a:r>
              <a:rPr lang="fa-IR" sz="3300" b="1" dirty="0">
                <a:solidFill>
                  <a:schemeClr val="tx1"/>
                </a:solidFill>
                <a:cs typeface="B Nazanin" pitchFamily="2" charset="-78"/>
              </a:rPr>
              <a:t> آقايان دكتر </a:t>
            </a:r>
            <a:r>
              <a:rPr lang="fa-IR" sz="3300" b="1" dirty="0">
                <a:solidFill>
                  <a:srgbClr val="C00000"/>
                </a:solidFill>
                <a:cs typeface="B Nazanin" pitchFamily="2" charset="-78"/>
              </a:rPr>
              <a:t>حميدرضا بذرافشان</a:t>
            </a:r>
            <a:r>
              <a:rPr lang="fa-IR" sz="3300" b="1" dirty="0">
                <a:solidFill>
                  <a:schemeClr val="tx1"/>
                </a:solidFill>
                <a:cs typeface="B Nazanin" pitchFamily="2" charset="-78"/>
              </a:rPr>
              <a:t>، دكتر </a:t>
            </a:r>
            <a:r>
              <a:rPr lang="fa-IR" sz="3300" b="1" dirty="0">
                <a:solidFill>
                  <a:srgbClr val="C00000"/>
                </a:solidFill>
                <a:cs typeface="B Nazanin" pitchFamily="2" charset="-78"/>
              </a:rPr>
              <a:t>محمد افخمي </a:t>
            </a:r>
            <a:r>
              <a:rPr lang="fa-IR" sz="3300" b="1" dirty="0">
                <a:solidFill>
                  <a:schemeClr val="tx1"/>
                </a:solidFill>
                <a:cs typeface="B Nazanin" pitchFamily="2" charset="-78"/>
              </a:rPr>
              <a:t>و خانم دكتر </a:t>
            </a:r>
            <a:r>
              <a:rPr lang="fa-IR" sz="3300" b="1" dirty="0">
                <a:solidFill>
                  <a:srgbClr val="C00000"/>
                </a:solidFill>
                <a:cs typeface="B Nazanin" pitchFamily="2" charset="-78"/>
              </a:rPr>
              <a:t>فريبا كريمي </a:t>
            </a:r>
            <a:r>
              <a:rPr lang="fa-IR" sz="3300" b="1" dirty="0">
                <a:solidFill>
                  <a:schemeClr val="tx1"/>
                </a:solidFill>
                <a:cs typeface="B Nazanin" pitchFamily="2" charset="-78"/>
              </a:rPr>
              <a:t>دوره فوق تخصصي غدد را در برنامه مشترك دانشگاه‌هاي علوم پزشكي شهيد بهشتي، تهران و ايران  آغاز كردند. دكتر بذرافشان، دكتر افخمي و دكتر كريمي به ترتيب دانشگاه‌هاي علوم پزشكي گرگان، يزد و بوشهر حضور دارند.</a:t>
            </a:r>
            <a:endParaRPr lang="en-US" sz="33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228600"/>
            <a:ext cx="6477000" cy="1066800"/>
          </a:xfrm>
        </p:spPr>
        <p:txBody>
          <a:bodyPr>
            <a:noAutofit/>
          </a:bodyPr>
          <a:lstStyle/>
          <a:p>
            <a:pPr rtl="1"/>
            <a:r>
              <a:rPr lang="fa-IR" sz="3300" dirty="0">
                <a:solidFill>
                  <a:srgbClr val="0070C0"/>
                </a:solidFill>
                <a:cs typeface="B Titr" pitchFamily="2" charset="-78"/>
              </a:rPr>
              <a:t>سیر آموزش فوق تخصصی </a:t>
            </a:r>
            <a:br>
              <a:rPr lang="fa-IR" sz="3300" dirty="0">
                <a:solidFill>
                  <a:srgbClr val="0070C0"/>
                </a:solidFill>
                <a:cs typeface="B Titr" pitchFamily="2" charset="-78"/>
              </a:rPr>
            </a:br>
            <a:r>
              <a:rPr lang="fa-IR" sz="3300" dirty="0">
                <a:solidFill>
                  <a:srgbClr val="0070C0"/>
                </a:solidFill>
                <a:cs typeface="B Titr" pitchFamily="2" charset="-78"/>
              </a:rPr>
              <a:t>غدد درون ریز و متابولیسم</a:t>
            </a:r>
            <a:endParaRPr lang="en-US" sz="3300" dirty="0">
              <a:solidFill>
                <a:srgbClr val="0070C0"/>
              </a:solidFill>
              <a:cs typeface="B Tit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315200" cy="990600"/>
          </a:xfrm>
        </p:spPr>
        <p:txBody>
          <a:bodyPr>
            <a:noAutofit/>
          </a:bodyPr>
          <a:lstStyle/>
          <a:p>
            <a:pPr rtl="1">
              <a:lnSpc>
                <a:spcPct val="150000"/>
              </a:lnSpc>
            </a:pPr>
            <a:r>
              <a:rPr lang="fa-IR" sz="1800" dirty="0">
                <a:solidFill>
                  <a:srgbClr val="0070C0"/>
                </a:solidFill>
                <a:cs typeface="B Titr" pitchFamily="2" charset="-78"/>
              </a:rPr>
              <a:t>توزیع فارغ‌التحصيلان برنامه‌هاي داخلي كشور داراي گواهينامه (بورد) فوق تخصصي </a:t>
            </a:r>
            <a:r>
              <a:rPr lang="en-US" sz="1800" dirty="0">
                <a:solidFill>
                  <a:srgbClr val="0070C0"/>
                </a:solidFill>
                <a:cs typeface="B Titr" pitchFamily="2" charset="-78"/>
              </a:rPr>
              <a:t/>
            </a:r>
            <a:br>
              <a:rPr lang="en-US" sz="1800" dirty="0">
                <a:solidFill>
                  <a:srgbClr val="0070C0"/>
                </a:solidFill>
                <a:cs typeface="B Titr" pitchFamily="2" charset="-78"/>
              </a:rPr>
            </a:br>
            <a:r>
              <a:rPr lang="fa-IR" sz="1800" dirty="0">
                <a:solidFill>
                  <a:srgbClr val="0070C0"/>
                </a:solidFill>
                <a:cs typeface="B Titr" pitchFamily="2" charset="-78"/>
              </a:rPr>
              <a:t>غدد درون‌ريز و متابوليسم براساس دانشگاه‌هاي محل آموزش و استاد راهنماي پايان‌نامه</a:t>
            </a:r>
            <a:endParaRPr lang="en-US" sz="1800" dirty="0">
              <a:solidFill>
                <a:srgbClr val="0070C0"/>
              </a:solidFill>
              <a:cs typeface="B Titr" pitchFamily="2" charset="-78"/>
            </a:endParaRPr>
          </a:p>
        </p:txBody>
      </p:sp>
      <p:sp>
        <p:nvSpPr>
          <p:cNvPr id="6"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graphicFrame>
        <p:nvGraphicFramePr>
          <p:cNvPr id="7" name="Table 6"/>
          <p:cNvGraphicFramePr>
            <a:graphicFrameLocks noGrp="1"/>
          </p:cNvGraphicFramePr>
          <p:nvPr/>
        </p:nvGraphicFramePr>
        <p:xfrm>
          <a:off x="685800" y="1447800"/>
          <a:ext cx="7467600" cy="4800600"/>
        </p:xfrm>
        <a:graphic>
          <a:graphicData uri="http://schemas.openxmlformats.org/drawingml/2006/table">
            <a:tbl>
              <a:tblPr rtl="1"/>
              <a:tblGrid>
                <a:gridCol w="5120898">
                  <a:extLst>
                    <a:ext uri="{9D8B030D-6E8A-4147-A177-3AD203B41FA5}">
                      <a16:colId xmlns="" xmlns:a16="http://schemas.microsoft.com/office/drawing/2014/main" val="20000"/>
                    </a:ext>
                  </a:extLst>
                </a:gridCol>
                <a:gridCol w="2346702">
                  <a:extLst>
                    <a:ext uri="{9D8B030D-6E8A-4147-A177-3AD203B41FA5}">
                      <a16:colId xmlns="" xmlns:a16="http://schemas.microsoft.com/office/drawing/2014/main" val="20001"/>
                    </a:ext>
                  </a:extLst>
                </a:gridCol>
              </a:tblGrid>
              <a:tr h="905031">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محل آموزش</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تعداد فارغ‌التحصيلان</a:t>
                      </a:r>
                      <a:endParaRPr lang="en-US" sz="1800" b="1" kern="1200" dirty="0">
                        <a:solidFill>
                          <a:schemeClr val="tx1"/>
                        </a:solidFill>
                        <a:latin typeface="Calibri"/>
                        <a:ea typeface="Calibri"/>
                        <a:cs typeface="B Nazanin" pitchFamily="2" charset="-78"/>
                      </a:endParaRPr>
                    </a:p>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داراي بورد غدد</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شهيد بهشتي</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130</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تهران</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92</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2"/>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شيراز</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40</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3"/>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مشهد</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36</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4"/>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اصفهان</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30</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5"/>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تبريز</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25</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6"/>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ايران</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17</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7"/>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اهواز</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14</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a:noFill/>
                    </a:lnB>
                  </a:tcPr>
                </a:tc>
                <a:extLst>
                  <a:ext uri="{0D108BD9-81ED-4DB2-BD59-A6C34878D82A}">
                    <a16:rowId xmlns="" xmlns:a16="http://schemas.microsoft.com/office/drawing/2014/main" val="10008"/>
                  </a:ext>
                </a:extLst>
              </a:tr>
              <a:tr h="432841">
                <a:tc>
                  <a:txBody>
                    <a:bodyPr/>
                    <a:lstStyle/>
                    <a:p>
                      <a:pPr marL="0" marR="0" algn="just" rtl="1">
                        <a:lnSpc>
                          <a:spcPct val="150000"/>
                        </a:lnSpc>
                        <a:spcBef>
                          <a:spcPts val="0"/>
                        </a:spcBef>
                        <a:spcAft>
                          <a:spcPts val="0"/>
                        </a:spcAft>
                      </a:pPr>
                      <a:r>
                        <a:rPr lang="fa-IR" sz="1800" b="1" kern="1200" dirty="0">
                          <a:solidFill>
                            <a:schemeClr val="tx1"/>
                          </a:solidFill>
                          <a:latin typeface="Calibri"/>
                          <a:ea typeface="Calibri"/>
                          <a:cs typeface="B Nazanin" pitchFamily="2" charset="-78"/>
                        </a:rPr>
                        <a:t>دانشگاه علوم پزشکي زنجان</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kern="1200" dirty="0">
                          <a:solidFill>
                            <a:schemeClr val="tx1"/>
                          </a:solidFill>
                          <a:latin typeface="Calibri"/>
                          <a:ea typeface="Calibri"/>
                          <a:cs typeface="B Nazanin" pitchFamily="2" charset="-78"/>
                        </a:rPr>
                        <a:t>4</a:t>
                      </a:r>
                      <a:endParaRPr lang="en-US" sz="1800" b="1" kern="1200" dirty="0">
                        <a:solidFill>
                          <a:schemeClr val="tx1"/>
                        </a:solidFill>
                        <a:latin typeface="Calibri"/>
                        <a:ea typeface="Calibri"/>
                        <a:cs typeface="B Nazanin" pitchFamily="2" charset="-78"/>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
        <p:nvSpPr>
          <p:cNvPr id="5" name="TextBox 4"/>
          <p:cNvSpPr txBox="1"/>
          <p:nvPr/>
        </p:nvSpPr>
        <p:spPr>
          <a:xfrm>
            <a:off x="3581400" y="6400800"/>
            <a:ext cx="4876800" cy="307777"/>
          </a:xfrm>
          <a:prstGeom prst="rect">
            <a:avLst/>
          </a:prstGeom>
          <a:noFill/>
        </p:spPr>
        <p:txBody>
          <a:bodyPr wrap="square" rtlCol="0">
            <a:spAutoFit/>
          </a:bodyPr>
          <a:lstStyle/>
          <a:p>
            <a:pPr algn="r" rtl="1"/>
            <a:r>
              <a:rPr lang="fa-IR" sz="1400" dirty="0">
                <a:cs typeface="B Nazanin" pitchFamily="2" charset="-78"/>
              </a:rPr>
              <a:t>عزیزی ف. آموزش فوق تحخصصی و بیماری های غدد درون ریز و متابولیسم، 1399</a:t>
            </a:r>
            <a:endParaRPr lang="en-US" sz="1400"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1066800"/>
          </a:xfrm>
        </p:spPr>
        <p:txBody>
          <a:bodyPr>
            <a:noAutofit/>
          </a:bodyPr>
          <a:lstStyle/>
          <a:p>
            <a:pPr algn="ctr" rtl="1"/>
            <a:r>
              <a:rPr lang="fa-IR" sz="1800" dirty="0">
                <a:solidFill>
                  <a:srgbClr val="0070C0"/>
                </a:solidFill>
                <a:latin typeface="+mj-lt"/>
                <a:ea typeface="+mj-ea"/>
                <a:cs typeface="B Titr" pitchFamily="2" charset="-78"/>
              </a:rPr>
              <a:t>رشد تعداد فارغ‌التحصيلان برنامه‌های آموزشی غدد درون‌ريز و متابوليسم کشور  در سال‌های 1364 تا 1398</a:t>
            </a:r>
            <a:endParaRPr lang="en-US" sz="1800" dirty="0">
              <a:solidFill>
                <a:srgbClr val="0070C0"/>
              </a:solidFill>
              <a:latin typeface="+mj-lt"/>
              <a:ea typeface="+mj-ea"/>
              <a:cs typeface="B Titr" pitchFamily="2" charset="-78"/>
            </a:endParaRPr>
          </a:p>
        </p:txBody>
      </p:sp>
      <p:graphicFrame>
        <p:nvGraphicFramePr>
          <p:cNvPr id="9" name="Content Placeholder 8"/>
          <p:cNvGraphicFramePr>
            <a:graphicFrameLocks noGrp="1"/>
          </p:cNvGraphicFramePr>
          <p:nvPr>
            <p:ph sz="half" idx="2"/>
          </p:nvPr>
        </p:nvGraphicFramePr>
        <p:xfrm>
          <a:off x="5486400" y="2209800"/>
          <a:ext cx="3352799" cy="2908898"/>
        </p:xfrm>
        <a:graphic>
          <a:graphicData uri="http://schemas.openxmlformats.org/drawingml/2006/table">
            <a:tbl>
              <a:tblPr rtl="1"/>
              <a:tblGrid>
                <a:gridCol w="942137">
                  <a:extLst>
                    <a:ext uri="{9D8B030D-6E8A-4147-A177-3AD203B41FA5}">
                      <a16:colId xmlns="" xmlns:a16="http://schemas.microsoft.com/office/drawing/2014/main" val="20000"/>
                    </a:ext>
                  </a:extLst>
                </a:gridCol>
                <a:gridCol w="881786">
                  <a:extLst>
                    <a:ext uri="{9D8B030D-6E8A-4147-A177-3AD203B41FA5}">
                      <a16:colId xmlns="" xmlns:a16="http://schemas.microsoft.com/office/drawing/2014/main" val="20001"/>
                    </a:ext>
                  </a:extLst>
                </a:gridCol>
                <a:gridCol w="881786">
                  <a:extLst>
                    <a:ext uri="{9D8B030D-6E8A-4147-A177-3AD203B41FA5}">
                      <a16:colId xmlns="" xmlns:a16="http://schemas.microsoft.com/office/drawing/2014/main" val="20002"/>
                    </a:ext>
                  </a:extLst>
                </a:gridCol>
                <a:gridCol w="647090">
                  <a:extLst>
                    <a:ext uri="{9D8B030D-6E8A-4147-A177-3AD203B41FA5}">
                      <a16:colId xmlns="" xmlns:a16="http://schemas.microsoft.com/office/drawing/2014/main" val="20003"/>
                    </a:ext>
                  </a:extLst>
                </a:gridCol>
              </a:tblGrid>
              <a:tr h="342374">
                <a:tc>
                  <a:txBody>
                    <a:bodyPr/>
                    <a:lstStyle/>
                    <a:p>
                      <a:pPr marL="0" marR="0" algn="ctr" rtl="1">
                        <a:lnSpc>
                          <a:spcPct val="115000"/>
                        </a:lnSpc>
                        <a:spcBef>
                          <a:spcPts val="0"/>
                        </a:spcBef>
                        <a:spcAft>
                          <a:spcPts val="0"/>
                        </a:spcAft>
                      </a:pPr>
                      <a:r>
                        <a:rPr lang="fa-IR" sz="1800" b="1" spc="-15" dirty="0">
                          <a:latin typeface="Times New Roman"/>
                          <a:ea typeface="Times New Roman"/>
                          <a:cs typeface="B Nazanin"/>
                        </a:rPr>
                        <a:t>سال</a:t>
                      </a:r>
                      <a:endParaRPr lang="en-US" sz="1800" b="1" dirty="0">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b="1" spc="-15" dirty="0">
                          <a:latin typeface="Times New Roman"/>
                          <a:ea typeface="Times New Roman"/>
                          <a:cs typeface="B Nazanin"/>
                        </a:rPr>
                        <a:t>مرد</a:t>
                      </a:r>
                      <a:endParaRPr lang="en-US" sz="1800" b="1" dirty="0">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b="1" spc="-15">
                          <a:latin typeface="Times New Roman"/>
                          <a:ea typeface="Times New Roman"/>
                          <a:cs typeface="B Nazanin"/>
                        </a:rPr>
                        <a:t>زن</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b="1" spc="-15">
                          <a:latin typeface="Times New Roman"/>
                          <a:ea typeface="Times New Roman"/>
                          <a:cs typeface="B Nazanin"/>
                        </a:rPr>
                        <a:t>کل</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1364</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16</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17</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1378</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53</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15</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68</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1389</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111</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84</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195</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1391</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118</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97</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215</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1392</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127</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107</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234</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27754">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1398</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178</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a:latin typeface="Times New Roman"/>
                          <a:ea typeface="Times New Roman"/>
                          <a:cs typeface="B Nazanin"/>
                        </a:rPr>
                        <a:t>210</a:t>
                      </a:r>
                      <a:endParaRPr lang="en-US" sz="1800" b="1">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spc="-15" dirty="0">
                          <a:latin typeface="Times New Roman"/>
                          <a:ea typeface="Times New Roman"/>
                          <a:cs typeface="B Nazanin"/>
                        </a:rPr>
                        <a:t>388</a:t>
                      </a:r>
                      <a:endParaRPr lang="en-US" sz="1800" b="1" dirty="0">
                        <a:latin typeface="Times New Roman"/>
                        <a:ea typeface="Times New Roman"/>
                        <a:cs typeface="Arial"/>
                      </a:endParaRPr>
                    </a:p>
                  </a:txBody>
                  <a:tcPr marL="50201" marR="50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5" name="Text Placeholder 4"/>
          <p:cNvSpPr>
            <a:spLocks noGrp="1"/>
          </p:cNvSpPr>
          <p:nvPr>
            <p:ph type="body" sz="quarter" idx="3"/>
          </p:nvPr>
        </p:nvSpPr>
        <p:spPr>
          <a:xfrm>
            <a:off x="5181600" y="1219200"/>
            <a:ext cx="3505200" cy="639762"/>
          </a:xfrm>
        </p:spPr>
        <p:txBody>
          <a:bodyPr>
            <a:noAutofit/>
          </a:bodyPr>
          <a:lstStyle/>
          <a:p>
            <a:pPr algn="ctr" rtl="1"/>
            <a:r>
              <a:rPr lang="fa-IR" sz="2200" dirty="0">
                <a:solidFill>
                  <a:srgbClr val="0070C0"/>
                </a:solidFill>
                <a:latin typeface="+mj-lt"/>
                <a:ea typeface="+mj-ea"/>
                <a:cs typeface="B Titr" pitchFamily="2" charset="-78"/>
              </a:rPr>
              <a:t>تعداد صاحبان فوق تحصص غدد درون‌ريز و متابوليسم بالغين ايران</a:t>
            </a:r>
            <a:endParaRPr lang="en-US" sz="2200" dirty="0">
              <a:solidFill>
                <a:srgbClr val="0070C0"/>
              </a:solidFill>
              <a:latin typeface="+mj-lt"/>
              <a:ea typeface="+mj-ea"/>
              <a:cs typeface="B Titr" pitchFamily="2" charset="-78"/>
            </a:endParaRPr>
          </a:p>
        </p:txBody>
      </p:sp>
      <p:sp>
        <p:nvSpPr>
          <p:cNvPr id="8" name="Footer Placeholder 3"/>
          <p:cNvSpPr txBox="1">
            <a:spLocks/>
          </p:cNvSpPr>
          <p:nvPr/>
        </p:nvSpPr>
        <p:spPr>
          <a:xfrm>
            <a:off x="7848600" y="152400"/>
            <a:ext cx="1143000" cy="838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1400" b="1" i="1" u="none" strike="noStrike" kern="1200" cap="none" spc="0" normalizeH="0" baseline="0" noProof="0" dirty="0">
                <a:ln>
                  <a:noFill/>
                </a:ln>
                <a:solidFill>
                  <a:srgbClr val="FF0000"/>
                </a:solidFill>
                <a:effectLst/>
                <a:uLnTx/>
                <a:uFillTx/>
                <a:latin typeface="+mn-lt"/>
                <a:ea typeface="+mn-ea"/>
                <a:cs typeface="B Nazanin" pitchFamily="2" charset="-78"/>
              </a:rPr>
              <a:t>تاریخچه رشته فوق تخصصی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i="1" u="none" strike="noStrike" kern="1200" cap="none" spc="0" normalizeH="0" baseline="0" noProof="0" dirty="0">
                <a:ln>
                  <a:noFill/>
                </a:ln>
                <a:solidFill>
                  <a:srgbClr val="FF0000"/>
                </a:solidFill>
                <a:effectLst/>
                <a:uLnTx/>
                <a:uFillTx/>
                <a:latin typeface="+mn-lt"/>
                <a:ea typeface="+mn-ea"/>
                <a:cs typeface="B Nazanin" pitchFamily="2" charset="-78"/>
              </a:rPr>
              <a:t>غدد درون ریز و متابولیسم</a:t>
            </a:r>
            <a:endParaRPr kumimoji="0" lang="en-US" sz="1400" b="1" i="1" u="none" strike="noStrike" kern="1200" cap="none" spc="0" normalizeH="0" baseline="0" noProof="0" dirty="0">
              <a:ln>
                <a:noFill/>
              </a:ln>
              <a:solidFill>
                <a:srgbClr val="FF0000"/>
              </a:solidFill>
              <a:effectLst/>
              <a:uLnTx/>
              <a:uFillTx/>
              <a:latin typeface="+mn-lt"/>
              <a:ea typeface="+mn-ea"/>
              <a:cs typeface="B Nazanin" pitchFamily="2" charset="-78"/>
            </a:endParaRPr>
          </a:p>
        </p:txBody>
      </p:sp>
      <p:pic>
        <p:nvPicPr>
          <p:cNvPr id="49153" name="Chart 1"/>
          <p:cNvPicPr>
            <a:picLocks noChangeArrowheads="1"/>
          </p:cNvPicPr>
          <p:nvPr/>
        </p:nvPicPr>
        <p:blipFill>
          <a:blip r:embed="rId2"/>
          <a:srcRect l="-1591" t="-12131" r="-1801" b="-4286"/>
          <a:stretch>
            <a:fillRect/>
          </a:stretch>
        </p:blipFill>
        <p:spPr bwMode="auto">
          <a:xfrm>
            <a:off x="685800" y="2438400"/>
            <a:ext cx="3952875" cy="3048000"/>
          </a:xfrm>
          <a:prstGeom prst="rect">
            <a:avLst/>
          </a:prstGeom>
          <a:noFill/>
          <a:ln w="9525">
            <a:noFill/>
            <a:miter lim="800000"/>
            <a:headEnd/>
            <a:tailEnd/>
          </a:ln>
        </p:spPr>
      </p:pic>
      <p:sp>
        <p:nvSpPr>
          <p:cNvPr id="7" name="TextBox 6"/>
          <p:cNvSpPr txBox="1"/>
          <p:nvPr/>
        </p:nvSpPr>
        <p:spPr>
          <a:xfrm>
            <a:off x="3886200" y="6172200"/>
            <a:ext cx="4876800" cy="307777"/>
          </a:xfrm>
          <a:prstGeom prst="rect">
            <a:avLst/>
          </a:prstGeom>
          <a:noFill/>
        </p:spPr>
        <p:txBody>
          <a:bodyPr wrap="square" rtlCol="0">
            <a:spAutoFit/>
          </a:bodyPr>
          <a:lstStyle/>
          <a:p>
            <a:pPr algn="r" rtl="1"/>
            <a:r>
              <a:rPr lang="fa-IR" sz="1400" dirty="0">
                <a:cs typeface="B Nazanin" pitchFamily="2" charset="-78"/>
              </a:rPr>
              <a:t>عزیزی ف. آموزش فوق تحخصصی و بیماری های غدد درون ریز و متابولیسم، 1399</a:t>
            </a:r>
            <a:endParaRPr lang="en-US" sz="1400" dirty="0">
              <a:cs typeface="B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6781800" cy="1069975"/>
          </a:xfrm>
        </p:spPr>
        <p:txBody>
          <a:bodyPr>
            <a:noAutofit/>
          </a:bodyPr>
          <a:lstStyle/>
          <a:p>
            <a:pPr rtl="1">
              <a:lnSpc>
                <a:spcPct val="150000"/>
              </a:lnSpc>
            </a:pPr>
            <a:r>
              <a:rPr lang="fa-IR" sz="2800" dirty="0">
                <a:solidFill>
                  <a:srgbClr val="0070C0"/>
                </a:solidFill>
                <a:cs typeface="B Titr" pitchFamily="2" charset="-78"/>
              </a:rPr>
              <a:t>نظرات پزشکان فوق تخصصی آندوکرین ایرانی</a:t>
            </a:r>
            <a:br>
              <a:rPr lang="fa-IR" sz="2800" dirty="0">
                <a:solidFill>
                  <a:srgbClr val="0070C0"/>
                </a:solidFill>
                <a:cs typeface="B Titr" pitchFamily="2" charset="-78"/>
              </a:rPr>
            </a:br>
            <a:r>
              <a:rPr lang="fa-IR" sz="2500" dirty="0">
                <a:solidFill>
                  <a:srgbClr val="0070C0"/>
                </a:solidFill>
                <a:cs typeface="B Titr" pitchFamily="2" charset="-78"/>
              </a:rPr>
              <a:t>تعداد: 81 نفر، 52% خانم</a:t>
            </a:r>
            <a:endParaRPr lang="en-US" sz="2500" dirty="0">
              <a:solidFill>
                <a:srgbClr val="0070C0"/>
              </a:solidFill>
              <a:cs typeface="B Titr" pitchFamily="2" charset="-78"/>
            </a:endParaRPr>
          </a:p>
        </p:txBody>
      </p:sp>
      <p:graphicFrame>
        <p:nvGraphicFramePr>
          <p:cNvPr id="4" name="Table 3"/>
          <p:cNvGraphicFramePr>
            <a:graphicFrameLocks noGrp="1"/>
          </p:cNvGraphicFramePr>
          <p:nvPr/>
        </p:nvGraphicFramePr>
        <p:xfrm>
          <a:off x="1219200" y="1676400"/>
          <a:ext cx="6324600" cy="4114800"/>
        </p:xfrm>
        <a:graphic>
          <a:graphicData uri="http://schemas.openxmlformats.org/drawingml/2006/table">
            <a:tbl>
              <a:tblPr/>
              <a:tblGrid>
                <a:gridCol w="1487546">
                  <a:extLst>
                    <a:ext uri="{9D8B030D-6E8A-4147-A177-3AD203B41FA5}">
                      <a16:colId xmlns="" xmlns:a16="http://schemas.microsoft.com/office/drawing/2014/main" val="20000"/>
                    </a:ext>
                  </a:extLst>
                </a:gridCol>
                <a:gridCol w="1992249">
                  <a:extLst>
                    <a:ext uri="{9D8B030D-6E8A-4147-A177-3AD203B41FA5}">
                      <a16:colId xmlns="" xmlns:a16="http://schemas.microsoft.com/office/drawing/2014/main" val="20001"/>
                    </a:ext>
                  </a:extLst>
                </a:gridCol>
                <a:gridCol w="2844805">
                  <a:extLst>
                    <a:ext uri="{9D8B030D-6E8A-4147-A177-3AD203B41FA5}">
                      <a16:colId xmlns="" xmlns:a16="http://schemas.microsoft.com/office/drawing/2014/main" val="20002"/>
                    </a:ext>
                  </a:extLst>
                </a:gridCol>
              </a:tblGrid>
              <a:tr h="897864">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درصد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تعداد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2800" b="1" kern="1200" dirty="0">
                          <a:solidFill>
                            <a:schemeClr val="tx1"/>
                          </a:solidFill>
                          <a:latin typeface="+mn-lt"/>
                          <a:ea typeface="+mn-ea"/>
                          <a:cs typeface="B Nazanin" pitchFamily="2" charset="-78"/>
                        </a:rPr>
                        <a:t>سن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773024">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34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27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rtl="1">
                        <a:lnSpc>
                          <a:spcPct val="115000"/>
                        </a:lnSpc>
                        <a:spcBef>
                          <a:spcPts val="0"/>
                        </a:spcBef>
                        <a:spcAft>
                          <a:spcPts val="0"/>
                        </a:spcAft>
                      </a:pPr>
                      <a:r>
                        <a:rPr lang="fa-IR" sz="2800" b="1" kern="1200" dirty="0">
                          <a:solidFill>
                            <a:schemeClr val="tx1"/>
                          </a:solidFill>
                          <a:latin typeface="+mn-lt"/>
                          <a:ea typeface="+mn-ea"/>
                          <a:cs typeface="B Nazanin" pitchFamily="2" charset="-78"/>
                        </a:rPr>
                        <a:t>40 سال یا کمتر </a:t>
                      </a:r>
                      <a:endParaRPr lang="en-US" sz="2800" b="1" kern="1200" dirty="0">
                        <a:solidFill>
                          <a:schemeClr val="tx1"/>
                        </a:solidFill>
                        <a:latin typeface="+mn-lt"/>
                        <a:ea typeface="+mn-ea"/>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773024">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45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37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800" b="1" kern="1200" dirty="0">
                          <a:solidFill>
                            <a:schemeClr val="tx1"/>
                          </a:solidFill>
                          <a:latin typeface="+mn-lt"/>
                          <a:ea typeface="+mn-ea"/>
                          <a:cs typeface="B Nazanin" pitchFamily="2" charset="-78"/>
                        </a:rPr>
                        <a:t>41-50 سال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2"/>
                  </a:ext>
                </a:extLst>
              </a:tr>
              <a:tr h="773024">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21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17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800" b="1" kern="1200" dirty="0">
                          <a:solidFill>
                            <a:schemeClr val="tx1"/>
                          </a:solidFill>
                          <a:latin typeface="+mn-lt"/>
                          <a:ea typeface="+mn-ea"/>
                          <a:cs typeface="B Nazanin" pitchFamily="2" charset="-78"/>
                        </a:rPr>
                        <a:t>بیشتر از 50 سال </a:t>
                      </a:r>
                      <a:endParaRPr lang="en-US" sz="2800" b="1" kern="1200" dirty="0">
                        <a:solidFill>
                          <a:schemeClr val="tx1"/>
                        </a:solidFill>
                        <a:latin typeface="+mn-lt"/>
                        <a:ea typeface="+mn-ea"/>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3"/>
                  </a:ext>
                </a:extLst>
              </a:tr>
              <a:tr h="897864">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100 </a:t>
                      </a:r>
                      <a:endParaRPr lang="en-US" sz="2800" b="1" kern="1200" dirty="0">
                        <a:solidFill>
                          <a:schemeClr val="tx1"/>
                        </a:solidFill>
                        <a:latin typeface="+mn-lt"/>
                        <a:ea typeface="+mn-ea"/>
                        <a:cs typeface="B Nazanin" pitchFamily="2" charset="-78"/>
                      </a:endParaRPr>
                    </a:p>
                  </a:txBody>
                  <a:tcP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kern="1200" dirty="0">
                          <a:solidFill>
                            <a:schemeClr val="tx1"/>
                          </a:solidFill>
                          <a:latin typeface="+mn-lt"/>
                          <a:ea typeface="+mn-ea"/>
                          <a:cs typeface="B Nazanin" pitchFamily="2" charset="-78"/>
                        </a:rPr>
                        <a:t>81 </a:t>
                      </a:r>
                      <a:endParaRPr lang="en-US" sz="2800" b="1" kern="1200" dirty="0">
                        <a:solidFill>
                          <a:schemeClr val="tx1"/>
                        </a:solidFill>
                        <a:latin typeface="+mn-lt"/>
                        <a:ea typeface="+mn-ea"/>
                        <a:cs typeface="B Nazanin" pitchFamily="2" charset="-78"/>
                      </a:endParaRPr>
                    </a:p>
                  </a:txBody>
                  <a:tcP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b="1" kern="1200" dirty="0">
                          <a:solidFill>
                            <a:schemeClr val="tx1"/>
                          </a:solidFill>
                          <a:latin typeface="+mn-lt"/>
                          <a:ea typeface="+mn-ea"/>
                          <a:cs typeface="B Nazanin" pitchFamily="2" charset="-78"/>
                        </a:rPr>
                        <a:t>کل </a:t>
                      </a:r>
                      <a:endParaRPr lang="en-US" sz="2800" b="1" kern="1200" dirty="0">
                        <a:solidFill>
                          <a:schemeClr val="tx1"/>
                        </a:solidFill>
                        <a:latin typeface="+mn-lt"/>
                        <a:ea typeface="+mn-ea"/>
                        <a:cs typeface="B Nazanin" pitchFamily="2" charset="-78"/>
                      </a:endParaRPr>
                    </a:p>
                  </a:txBody>
                  <a:tcP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6"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5" name="TextBox 4"/>
          <p:cNvSpPr txBox="1"/>
          <p:nvPr/>
        </p:nvSpPr>
        <p:spPr>
          <a:xfrm>
            <a:off x="914400" y="6172200"/>
            <a:ext cx="7848600" cy="307777"/>
          </a:xfrm>
          <a:prstGeom prst="rect">
            <a:avLst/>
          </a:prstGeom>
          <a:noFill/>
        </p:spPr>
        <p:txBody>
          <a:bodyPr wrap="square" rtlCol="0">
            <a:spAutoFit/>
          </a:bodyPr>
          <a:lstStyle/>
          <a:p>
            <a:pPr algn="r" rtl="1"/>
            <a:r>
              <a:rPr lang="fa-IR" sz="1400" dirty="0">
                <a:cs typeface="B Nazanin" pitchFamily="2" charset="-78"/>
              </a:rPr>
              <a:t>عزیزی ف و همکاران.مجله غدد درون ریز و متابولیسم، سال 18، شماره 3، مرداد 1395، ص ۱۵۹ -۱۶۴</a:t>
            </a:r>
            <a:endParaRPr lang="en-US" sz="1400" dirty="0">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7620000" cy="762000"/>
          </a:xfrm>
        </p:spPr>
        <p:txBody>
          <a:bodyPr>
            <a:noAutofit/>
          </a:bodyPr>
          <a:lstStyle/>
          <a:p>
            <a:pPr rtl="1"/>
            <a:r>
              <a:rPr lang="fa-IR" sz="2500" dirty="0">
                <a:solidFill>
                  <a:srgbClr val="0070C0"/>
                </a:solidFill>
                <a:cs typeface="B Titr" pitchFamily="2" charset="-78"/>
              </a:rPr>
              <a:t>علت اصلی انتخاب رشته داخلی قبل از شروع دوره، از نظر صاحبان </a:t>
            </a:r>
            <a:r>
              <a:rPr lang="en-US" sz="2500" dirty="0">
                <a:solidFill>
                  <a:srgbClr val="0070C0"/>
                </a:solidFill>
                <a:cs typeface="B Titr" pitchFamily="2" charset="-78"/>
              </a:rPr>
              <a:t/>
            </a:r>
            <a:br>
              <a:rPr lang="en-US" sz="2500" dirty="0">
                <a:solidFill>
                  <a:srgbClr val="0070C0"/>
                </a:solidFill>
                <a:cs typeface="B Titr" pitchFamily="2" charset="-78"/>
              </a:rPr>
            </a:br>
            <a:r>
              <a:rPr lang="fa-IR" sz="2500" dirty="0">
                <a:solidFill>
                  <a:srgbClr val="0070C0"/>
                </a:solidFill>
                <a:cs typeface="B Titr" pitchFamily="2" charset="-78"/>
              </a:rPr>
              <a:t>فوق تخصصی غدد درون‌ریز و متابولیسم</a:t>
            </a:r>
            <a:endParaRPr lang="en-US" sz="2500" dirty="0">
              <a:solidFill>
                <a:srgbClr val="0070C0"/>
              </a:solidFill>
              <a:cs typeface="B Titr" pitchFamily="2" charset="-78"/>
            </a:endParaRPr>
          </a:p>
        </p:txBody>
      </p:sp>
      <p:graphicFrame>
        <p:nvGraphicFramePr>
          <p:cNvPr id="5" name="Table 4"/>
          <p:cNvGraphicFramePr>
            <a:graphicFrameLocks noGrp="1"/>
          </p:cNvGraphicFramePr>
          <p:nvPr/>
        </p:nvGraphicFramePr>
        <p:xfrm>
          <a:off x="457200" y="1447795"/>
          <a:ext cx="8305800" cy="4648208"/>
        </p:xfrm>
        <a:graphic>
          <a:graphicData uri="http://schemas.openxmlformats.org/drawingml/2006/table">
            <a:tbl>
              <a:tblPr/>
              <a:tblGrid>
                <a:gridCol w="1115104">
                  <a:extLst>
                    <a:ext uri="{9D8B030D-6E8A-4147-A177-3AD203B41FA5}">
                      <a16:colId xmlns="" xmlns:a16="http://schemas.microsoft.com/office/drawing/2014/main" val="20000"/>
                    </a:ext>
                  </a:extLst>
                </a:gridCol>
                <a:gridCol w="7190696">
                  <a:extLst>
                    <a:ext uri="{9D8B030D-6E8A-4147-A177-3AD203B41FA5}">
                      <a16:colId xmlns="" xmlns:a16="http://schemas.microsoft.com/office/drawing/2014/main" val="20001"/>
                    </a:ext>
                  </a:extLst>
                </a:gridCol>
              </a:tblGrid>
              <a:tr h="661505">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درصد</a:t>
                      </a:r>
                      <a:endParaRPr lang="en-US" sz="2100" b="1">
                        <a:solidFill>
                          <a:schemeClr val="tx1"/>
                        </a:solidFill>
                        <a:latin typeface="Calibri"/>
                        <a:ea typeface="Calibri"/>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موضوع * </a:t>
                      </a:r>
                      <a:endParaRPr lang="en-US" sz="2100" b="1">
                        <a:solidFill>
                          <a:schemeClr val="tx1"/>
                        </a:solidFill>
                        <a:latin typeface="Calibri"/>
                        <a:ea typeface="Calibri"/>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81</a:t>
                      </a:r>
                      <a:endParaRPr lang="en-US" sz="2100" b="1">
                        <a:solidFill>
                          <a:schemeClr val="tx1"/>
                        </a:solidFill>
                        <a:latin typeface="Calibri"/>
                        <a:ea typeface="Calibri"/>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اساس و پایه طب، گستردگی و علمی‌بودن رشته </a:t>
                      </a:r>
                      <a:endParaRPr lang="en-US" sz="2100" b="1">
                        <a:solidFill>
                          <a:schemeClr val="tx1"/>
                        </a:solidFill>
                        <a:latin typeface="Calibri"/>
                        <a:ea typeface="Calibri"/>
                        <a:cs typeface="B Nazanin" pitchFamily="2" charset="-78"/>
                      </a:endParaRPr>
                    </a:p>
                  </a:txBody>
                  <a:tcP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38</a:t>
                      </a:r>
                      <a:endParaRPr lang="en-US" sz="2100" b="1">
                        <a:solidFill>
                          <a:schemeClr val="tx1"/>
                        </a:solidFill>
                        <a:latin typeface="Calibri"/>
                        <a:ea typeface="Calibri"/>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پویا بودن، لزوم تفکر نقادانه، ارایه راه حل مسئله و جذاب بودن فیزیوپاتولوژی </a:t>
                      </a:r>
                      <a:endParaRPr lang="en-US" sz="2100" b="1">
                        <a:solidFill>
                          <a:schemeClr val="tx1"/>
                        </a:solidFill>
                        <a:latin typeface="Calibri"/>
                        <a:ea typeface="Calibri"/>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2"/>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23</a:t>
                      </a:r>
                      <a:endParaRPr lang="en-US" sz="2100" b="1">
                        <a:solidFill>
                          <a:schemeClr val="tx1"/>
                        </a:solidFill>
                        <a:latin typeface="Calibri"/>
                        <a:ea typeface="Calibri"/>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نداشتن پروسیجر و عمل جراحی </a:t>
                      </a:r>
                      <a:endParaRPr lang="en-US" sz="2100" b="1">
                        <a:solidFill>
                          <a:schemeClr val="tx1"/>
                        </a:solidFill>
                        <a:latin typeface="Calibri"/>
                        <a:ea typeface="Calibri"/>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3"/>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15</a:t>
                      </a:r>
                      <a:endParaRPr lang="en-US" sz="2100" b="1">
                        <a:solidFill>
                          <a:schemeClr val="tx1"/>
                        </a:solidFill>
                        <a:latin typeface="Calibri"/>
                        <a:ea typeface="Calibri"/>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امکان ادامه تحصیل در رشته‌های فوق تخصصی </a:t>
                      </a:r>
                      <a:endParaRPr lang="en-US" sz="2100" b="1">
                        <a:solidFill>
                          <a:schemeClr val="tx1"/>
                        </a:solidFill>
                        <a:latin typeface="Calibri"/>
                        <a:ea typeface="Calibri"/>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4"/>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13</a:t>
                      </a:r>
                      <a:endParaRPr lang="en-US" sz="2100" b="1">
                        <a:solidFill>
                          <a:schemeClr val="tx1"/>
                        </a:solidFill>
                        <a:latin typeface="Calibri"/>
                        <a:ea typeface="Calibri"/>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سهل الورورد بودن </a:t>
                      </a:r>
                      <a:endParaRPr lang="en-US" sz="2100" b="1">
                        <a:solidFill>
                          <a:schemeClr val="tx1"/>
                        </a:solidFill>
                        <a:latin typeface="Calibri"/>
                        <a:ea typeface="Calibri"/>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5"/>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11</a:t>
                      </a:r>
                      <a:endParaRPr lang="en-US" sz="2100" b="1">
                        <a:solidFill>
                          <a:schemeClr val="tx1"/>
                        </a:solidFill>
                        <a:latin typeface="Calibri"/>
                        <a:ea typeface="Calibri"/>
                        <a:cs typeface="B Nazanin" pitchFamily="2" charset="-78"/>
                      </a:endParaRPr>
                    </a:p>
                  </a:txBody>
                  <a:tcPr>
                    <a:lnL>
                      <a:noFill/>
                    </a:lnL>
                    <a:lnR>
                      <a:noFill/>
                    </a:lnR>
                    <a:lnT>
                      <a:noFill/>
                    </a:lnT>
                    <a:lnB>
                      <a:noFill/>
                    </a:lnB>
                  </a:tcPr>
                </a:tc>
                <a:tc>
                  <a:txBody>
                    <a:bodyPr/>
                    <a:lstStyle/>
                    <a:p>
                      <a:pPr marL="0" marR="0" algn="just" rtl="1">
                        <a:lnSpc>
                          <a:spcPct val="115000"/>
                        </a:lnSpc>
                        <a:spcBef>
                          <a:spcPts val="0"/>
                        </a:spcBef>
                        <a:spcAft>
                          <a:spcPts val="0"/>
                        </a:spcAft>
                      </a:pPr>
                      <a:r>
                        <a:rPr lang="fa-IR" sz="2100" b="1">
                          <a:solidFill>
                            <a:schemeClr val="tx1"/>
                          </a:solidFill>
                          <a:latin typeface="Calibri"/>
                          <a:ea typeface="Calibri"/>
                          <a:cs typeface="B Nazanin" pitchFamily="2" charset="-78"/>
                        </a:rPr>
                        <a:t>نیاز جامعه و امکان ارتباط بیشتر با بیماران </a:t>
                      </a:r>
                      <a:endParaRPr lang="en-US" sz="2100" b="1">
                        <a:solidFill>
                          <a:schemeClr val="tx1"/>
                        </a:solidFill>
                        <a:latin typeface="Calibri"/>
                        <a:ea typeface="Calibri"/>
                        <a:cs typeface="B Nazanin" pitchFamily="2" charset="-78"/>
                      </a:endParaRPr>
                    </a:p>
                  </a:txBody>
                  <a:tcPr>
                    <a:lnL>
                      <a:noFill/>
                    </a:lnL>
                    <a:lnR>
                      <a:noFill/>
                    </a:lnR>
                    <a:lnT>
                      <a:noFill/>
                    </a:lnT>
                    <a:lnB>
                      <a:noFill/>
                    </a:lnB>
                  </a:tcPr>
                </a:tc>
                <a:extLst>
                  <a:ext uri="{0D108BD9-81ED-4DB2-BD59-A6C34878D82A}">
                    <a16:rowId xmlns="" xmlns:a16="http://schemas.microsoft.com/office/drawing/2014/main" val="10006"/>
                  </a:ext>
                </a:extLst>
              </a:tr>
              <a:tr h="569529">
                <a:tc>
                  <a:txBody>
                    <a:bodyPr/>
                    <a:lstStyle/>
                    <a:p>
                      <a:pPr marL="0" marR="0" algn="ctr" rtl="1">
                        <a:lnSpc>
                          <a:spcPct val="115000"/>
                        </a:lnSpc>
                        <a:spcBef>
                          <a:spcPts val="0"/>
                        </a:spcBef>
                        <a:spcAft>
                          <a:spcPts val="0"/>
                        </a:spcAft>
                      </a:pPr>
                      <a:r>
                        <a:rPr lang="fa-IR" sz="2100" b="1">
                          <a:solidFill>
                            <a:schemeClr val="tx1"/>
                          </a:solidFill>
                          <a:latin typeface="Calibri"/>
                          <a:ea typeface="Calibri"/>
                          <a:cs typeface="B Nazanin" pitchFamily="2" charset="-78"/>
                        </a:rPr>
                        <a:t>6</a:t>
                      </a:r>
                      <a:endParaRPr lang="en-US" sz="2100" b="1">
                        <a:solidFill>
                          <a:schemeClr val="tx1"/>
                        </a:solidFill>
                        <a:latin typeface="Calibri"/>
                        <a:ea typeface="Calibri"/>
                        <a:cs typeface="B Nazanin" pitchFamily="2" charset="-78"/>
                      </a:endParaRPr>
                    </a:p>
                  </a:txBody>
                  <a:tcP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100" b="1" dirty="0">
                          <a:solidFill>
                            <a:schemeClr val="tx1"/>
                          </a:solidFill>
                          <a:latin typeface="Calibri"/>
                          <a:ea typeface="Calibri"/>
                          <a:cs typeface="B Nazanin" pitchFamily="2" charset="-78"/>
                        </a:rPr>
                        <a:t>سایر موارد† </a:t>
                      </a:r>
                      <a:endParaRPr lang="en-US" sz="2100" b="1" dirty="0">
                        <a:solidFill>
                          <a:schemeClr val="tx1"/>
                        </a:solidFill>
                        <a:latin typeface="Calibri"/>
                        <a:ea typeface="Calibri"/>
                        <a:cs typeface="B Nazanin" pitchFamily="2" charset="-78"/>
                      </a:endParaRPr>
                    </a:p>
                  </a:txBody>
                  <a:tcP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6" name="TextBox 5"/>
          <p:cNvSpPr txBox="1"/>
          <p:nvPr/>
        </p:nvSpPr>
        <p:spPr>
          <a:xfrm>
            <a:off x="4953000" y="6248400"/>
            <a:ext cx="3810000" cy="307777"/>
          </a:xfrm>
          <a:prstGeom prst="rect">
            <a:avLst/>
          </a:prstGeom>
          <a:noFill/>
        </p:spPr>
        <p:txBody>
          <a:bodyPr wrap="square" rtlCol="0">
            <a:spAutoFit/>
          </a:bodyPr>
          <a:lstStyle/>
          <a:p>
            <a:pPr algn="r" rtl="1"/>
            <a:r>
              <a:rPr lang="fa-IR" sz="1400" dirty="0">
                <a:cs typeface="B Nazanin" pitchFamily="2" charset="-78"/>
              </a:rPr>
              <a:t>* هر نفر 1 تا 3 علت اصلی را یادداشت نمود.</a:t>
            </a:r>
            <a:endParaRPr lang="en-US" sz="1400" dirty="0">
              <a:cs typeface="B Nazanin" pitchFamily="2" charset="-78"/>
            </a:endParaRPr>
          </a:p>
        </p:txBody>
      </p:sp>
      <p:sp>
        <p:nvSpPr>
          <p:cNvPr id="8"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7543800" cy="762000"/>
          </a:xfrm>
        </p:spPr>
        <p:txBody>
          <a:bodyPr>
            <a:noAutofit/>
          </a:bodyPr>
          <a:lstStyle/>
          <a:p>
            <a:pPr rtl="1"/>
            <a:r>
              <a:rPr lang="fa-IR" sz="2200" dirty="0">
                <a:solidFill>
                  <a:srgbClr val="0070C0"/>
                </a:solidFill>
                <a:cs typeface="B Titr" pitchFamily="2" charset="-78"/>
              </a:rPr>
              <a:t>درصد هر یک از پاسخ‌های مطرح شده برای سوال ”کدام یک از موارد زیر در تصمیم شما برای انتخاب رشته غدد درون‌ریز و متابولیسم موثر بودند؟*</a:t>
            </a:r>
            <a:endParaRPr lang="en-US" sz="2200" dirty="0">
              <a:solidFill>
                <a:srgbClr val="0070C0"/>
              </a:solidFill>
              <a:cs typeface="B Titr" pitchFamily="2" charset="-78"/>
            </a:endParaRPr>
          </a:p>
        </p:txBody>
      </p:sp>
      <p:sp>
        <p:nvSpPr>
          <p:cNvPr id="6" name="TextBox 5"/>
          <p:cNvSpPr txBox="1"/>
          <p:nvPr/>
        </p:nvSpPr>
        <p:spPr>
          <a:xfrm>
            <a:off x="4953000" y="6019800"/>
            <a:ext cx="3810000" cy="307777"/>
          </a:xfrm>
          <a:prstGeom prst="rect">
            <a:avLst/>
          </a:prstGeom>
          <a:noFill/>
        </p:spPr>
        <p:txBody>
          <a:bodyPr wrap="square" rtlCol="0">
            <a:spAutoFit/>
          </a:bodyPr>
          <a:lstStyle/>
          <a:p>
            <a:pPr algn="r" rtl="1"/>
            <a:r>
              <a:rPr lang="fa-IR" sz="1400" dirty="0">
                <a:cs typeface="B Nazanin" pitchFamily="2" charset="-78"/>
              </a:rPr>
              <a:t>* * هر نفر می‌توانست هرچند مورد را انتخاب کند.</a:t>
            </a:r>
            <a:endParaRPr lang="en-US" sz="1400" dirty="0">
              <a:cs typeface="B Nazanin" pitchFamily="2" charset="-78"/>
            </a:endParaRPr>
          </a:p>
        </p:txBody>
      </p:sp>
      <p:graphicFrame>
        <p:nvGraphicFramePr>
          <p:cNvPr id="7" name="Table 6"/>
          <p:cNvGraphicFramePr>
            <a:graphicFrameLocks noGrp="1"/>
          </p:cNvGraphicFramePr>
          <p:nvPr/>
        </p:nvGraphicFramePr>
        <p:xfrm>
          <a:off x="304800" y="1143000"/>
          <a:ext cx="8458200" cy="4767928"/>
        </p:xfrm>
        <a:graphic>
          <a:graphicData uri="http://schemas.openxmlformats.org/drawingml/2006/table">
            <a:tbl>
              <a:tblPr/>
              <a:tblGrid>
                <a:gridCol w="1145381">
                  <a:extLst>
                    <a:ext uri="{9D8B030D-6E8A-4147-A177-3AD203B41FA5}">
                      <a16:colId xmlns="" xmlns:a16="http://schemas.microsoft.com/office/drawing/2014/main" val="20000"/>
                    </a:ext>
                  </a:extLst>
                </a:gridCol>
                <a:gridCol w="7312819">
                  <a:extLst>
                    <a:ext uri="{9D8B030D-6E8A-4147-A177-3AD203B41FA5}">
                      <a16:colId xmlns="" xmlns:a16="http://schemas.microsoft.com/office/drawing/2014/main" val="20001"/>
                    </a:ext>
                  </a:extLst>
                </a:gridCol>
              </a:tblGrid>
              <a:tr h="263512">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درصد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موضوع</a:t>
                      </a:r>
                      <a:r>
                        <a:rPr lang="fa-IR" sz="1800" b="1" baseline="30000">
                          <a:solidFill>
                            <a:schemeClr val="tx1"/>
                          </a:solidFill>
                          <a:latin typeface="Calibri"/>
                          <a:ea typeface="Calibri"/>
                          <a:cs typeface="B Nazanin" pitchFamily="2" charset="-78"/>
                        </a:rPr>
                        <a:t> </a:t>
                      </a:r>
                      <a:endParaRPr lang="en-US" sz="1800" b="1">
                        <a:solidFill>
                          <a:schemeClr val="tx1"/>
                        </a:solidFill>
                        <a:latin typeface="Calibri"/>
                        <a:ea typeface="Calibri"/>
                        <a:cs typeface="B Nazanin" pitchFamily="2" charset="-78"/>
                      </a:endParaRPr>
                    </a:p>
                  </a:txBody>
                  <a:tcPr marL="75469" marR="75469" marT="37734" marB="3773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69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تشخیص و درمان آندوکرینولوژی یک محرک ذهنی دائمی، کشف موارد جدید و محرک تفکر پزشک است. </a:t>
                      </a:r>
                      <a:endParaRPr lang="en-US" sz="1800" b="1">
                        <a:solidFill>
                          <a:schemeClr val="tx1"/>
                        </a:solidFill>
                        <a:latin typeface="Calibri"/>
                        <a:ea typeface="Calibri"/>
                        <a:cs typeface="B Nazanin" pitchFamily="2" charset="-78"/>
                      </a:endParaRPr>
                    </a:p>
                  </a:txBody>
                  <a:tcPr marL="75469" marR="75469" marT="37734" marB="37734">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62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تصمیم‌گیری روش‌مند و قاطع اندوکرینولوژی، تکلیف هر بیمار را بسرعت مشخص می‌کند.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2"/>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59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وجود یک استاد نمونه در آندوکرینولوژی مرا به این رشته جذب نمود. </a:t>
                      </a:r>
                      <a:endParaRPr lang="en-US" sz="1800" b="1">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3"/>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55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رشته غدد تداخل و تعامل سیستم های مختلف بدن منجمله مغز و هورمون ها را در بردارد.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4"/>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55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رشته غدد یک رشته زنده و پویا است که همیشه پر از غافلگیری و موضوعات جالب است. </a:t>
                      </a:r>
                      <a:endParaRPr lang="en-US" sz="1800" b="1">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5"/>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38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رشته غدد مفهوم بیوشیمی، بیولوژی سلولی و ژنتیک را در تشخیص و درمان بیماران بکار می‌برد. </a:t>
                      </a:r>
                      <a:endParaRPr lang="en-US" sz="1800" b="1">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6"/>
                  </a:ext>
                </a:extLst>
              </a:tr>
              <a:tr h="639599">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36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رشته اندوکرینولوژی ورود عمیق به ابعاد مختلف سلامت بیمار و تفکر و تصمیم‌گیری جذابی </a:t>
                      </a:r>
                      <a:endParaRPr lang="en-US" sz="1800" b="1">
                        <a:solidFill>
                          <a:schemeClr val="tx1"/>
                        </a:solidFill>
                        <a:latin typeface="Calibri"/>
                        <a:ea typeface="Calibri"/>
                        <a:cs typeface="B Nazanin" pitchFamily="2" charset="-78"/>
                      </a:endParaRPr>
                    </a:p>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را ایجاب می‌کند. </a:t>
                      </a:r>
                      <a:endParaRPr lang="en-US" sz="1800" b="1">
                        <a:solidFill>
                          <a:schemeClr val="tx1"/>
                        </a:solidFill>
                        <a:latin typeface="Calibri"/>
                        <a:ea typeface="Calibri"/>
                        <a:cs typeface="B Nazanin" pitchFamily="2" charset="-78"/>
                      </a:endParaRPr>
                    </a:p>
                  </a:txBody>
                  <a:tcPr marL="75469" marR="75469" marT="37734" marB="37734">
                    <a:lnL>
                      <a:noFill/>
                    </a:lnL>
                    <a:lnR>
                      <a:noFill/>
                    </a:lnR>
                    <a:lnT>
                      <a:noFill/>
                    </a:lnT>
                    <a:lnB>
                      <a:noFill/>
                    </a:lnB>
                  </a:tcPr>
                </a:tc>
                <a:extLst>
                  <a:ext uri="{0D108BD9-81ED-4DB2-BD59-A6C34878D82A}">
                    <a16:rowId xmlns="" xmlns:a16="http://schemas.microsoft.com/office/drawing/2014/main" val="10007"/>
                  </a:ext>
                </a:extLst>
              </a:tr>
              <a:tr h="45155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19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مشقت کمتر و درآمد بالنسبه خوب این رشته مرا جذب نموده است. </a:t>
                      </a:r>
                      <a:endParaRPr lang="en-US" sz="1800" b="1" dirty="0">
                        <a:solidFill>
                          <a:schemeClr val="tx1"/>
                        </a:solidFill>
                        <a:latin typeface="Calibri"/>
                        <a:ea typeface="Calibri"/>
                        <a:cs typeface="B Nazanin" pitchFamily="2" charset="-78"/>
                      </a:endParaRPr>
                    </a:p>
                  </a:txBody>
                  <a:tcPr marL="75469" marR="75469" marT="37734" marB="37734">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8"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9" name="TextBox 8"/>
          <p:cNvSpPr txBox="1"/>
          <p:nvPr/>
        </p:nvSpPr>
        <p:spPr>
          <a:xfrm>
            <a:off x="914400" y="6397823"/>
            <a:ext cx="7848600" cy="292388"/>
          </a:xfrm>
          <a:prstGeom prst="rect">
            <a:avLst/>
          </a:prstGeom>
          <a:noFill/>
        </p:spPr>
        <p:txBody>
          <a:bodyPr wrap="square" rtlCol="0">
            <a:spAutoFit/>
          </a:bodyPr>
          <a:lstStyle/>
          <a:p>
            <a:pPr algn="r" rtl="1"/>
            <a:r>
              <a:rPr lang="fa-IR" sz="1300" dirty="0">
                <a:cs typeface="B Nazanin" pitchFamily="2" charset="-78"/>
              </a:rPr>
              <a:t>عزیزی ف و همکاران.مجله غدد درون ریز و متابولیسم، سال 18، شماره 3، مرداد 1395، ص ۱۵۹ -۱۶۴</a:t>
            </a:r>
            <a:endParaRPr lang="en-US" sz="1300" dirty="0">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315200" cy="533400"/>
          </a:xfrm>
        </p:spPr>
        <p:txBody>
          <a:bodyPr>
            <a:noAutofit/>
          </a:bodyPr>
          <a:lstStyle/>
          <a:p>
            <a:pPr rtl="1"/>
            <a:r>
              <a:rPr lang="fa-IR" sz="2500" dirty="0">
                <a:solidFill>
                  <a:srgbClr val="0070C0"/>
                </a:solidFill>
                <a:cs typeface="B Titr" pitchFamily="2" charset="-78"/>
              </a:rPr>
              <a:t>مزایای رشته غدد درون‌ریز و متابولیسم در نظر صاحبان این حرفه</a:t>
            </a:r>
            <a:endParaRPr lang="en-US" sz="2500" dirty="0">
              <a:solidFill>
                <a:srgbClr val="0070C0"/>
              </a:solidFill>
              <a:cs typeface="B Titr" pitchFamily="2" charset="-78"/>
            </a:endParaRPr>
          </a:p>
        </p:txBody>
      </p:sp>
      <p:graphicFrame>
        <p:nvGraphicFramePr>
          <p:cNvPr id="5" name="Table 4"/>
          <p:cNvGraphicFramePr>
            <a:graphicFrameLocks noGrp="1"/>
          </p:cNvGraphicFramePr>
          <p:nvPr/>
        </p:nvGraphicFramePr>
        <p:xfrm>
          <a:off x="304800" y="1168364"/>
          <a:ext cx="8305800" cy="5556980"/>
        </p:xfrm>
        <a:graphic>
          <a:graphicData uri="http://schemas.openxmlformats.org/drawingml/2006/table">
            <a:tbl>
              <a:tblPr/>
              <a:tblGrid>
                <a:gridCol w="1143000">
                  <a:extLst>
                    <a:ext uri="{9D8B030D-6E8A-4147-A177-3AD203B41FA5}">
                      <a16:colId xmlns="" xmlns:a16="http://schemas.microsoft.com/office/drawing/2014/main" val="20000"/>
                    </a:ext>
                  </a:extLst>
                </a:gridCol>
                <a:gridCol w="7162800">
                  <a:extLst>
                    <a:ext uri="{9D8B030D-6E8A-4147-A177-3AD203B41FA5}">
                      <a16:colId xmlns="" xmlns:a16="http://schemas.microsoft.com/office/drawing/2014/main" val="20001"/>
                    </a:ext>
                  </a:extLst>
                </a:gridCol>
              </a:tblGrid>
              <a:tr h="35592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درصد </a:t>
                      </a:r>
                      <a:endParaRPr lang="en-US" sz="1800" b="1" dirty="0">
                        <a:solidFill>
                          <a:schemeClr val="tx1"/>
                        </a:solidFill>
                        <a:latin typeface="Calibri"/>
                        <a:ea typeface="Calibri"/>
                        <a:cs typeface="B Nazanin" pitchFamily="2" charset="-78"/>
                      </a:endParaRPr>
                    </a:p>
                  </a:txBody>
                  <a:tcPr marL="68402" marR="68402" marT="34201" marB="34201">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موضوع</a:t>
                      </a:r>
                      <a:r>
                        <a:rPr lang="fa-IR" sz="1800" b="1" baseline="30000">
                          <a:solidFill>
                            <a:schemeClr val="tx1"/>
                          </a:solidFill>
                          <a:latin typeface="Calibri"/>
                          <a:ea typeface="Calibri"/>
                          <a:cs typeface="B Nazanin" pitchFamily="2" charset="-78"/>
                        </a:rPr>
                        <a:t> </a:t>
                      </a:r>
                      <a:endParaRPr lang="en-US" sz="1800" b="1">
                        <a:solidFill>
                          <a:schemeClr val="tx1"/>
                        </a:solidFill>
                        <a:latin typeface="Calibri"/>
                        <a:ea typeface="Calibri"/>
                        <a:cs typeface="B Nazanin" pitchFamily="2" charset="-78"/>
                      </a:endParaRPr>
                    </a:p>
                  </a:txBody>
                  <a:tcPr marL="68402" marR="68402" marT="34201" marB="34201">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29570">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51 </a:t>
                      </a:r>
                      <a:endParaRPr lang="en-US" sz="1800" b="1">
                        <a:solidFill>
                          <a:schemeClr val="tx1"/>
                        </a:solidFill>
                        <a:latin typeface="Calibri"/>
                        <a:ea typeface="Calibri"/>
                        <a:cs typeface="B Nazanin" pitchFamily="2" charset="-78"/>
                      </a:endParaRPr>
                    </a:p>
                  </a:txBody>
                  <a:tcPr marL="68402" marR="68402" marT="34201" marB="34201">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نظام مند بودن سیستم آندوکرین و محرک بودن در تفکر علمی‌پزشک </a:t>
                      </a:r>
                      <a:endParaRPr lang="en-US" sz="1800" b="1" dirty="0">
                        <a:solidFill>
                          <a:schemeClr val="tx1"/>
                        </a:solidFill>
                        <a:latin typeface="Calibri"/>
                        <a:ea typeface="Calibri"/>
                        <a:cs typeface="B Nazanin" pitchFamily="2" charset="-78"/>
                      </a:endParaRPr>
                    </a:p>
                  </a:txBody>
                  <a:tcPr marL="68402" marR="68402" marT="34201" marB="34201">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36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تشخیص راحت تر بیماریها و تصمیم‌گیری قاطع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2"/>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26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داشتن موارد کمتر اورژانس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3"/>
                  </a:ext>
                </a:extLst>
              </a:tr>
              <a:tr h="429570">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25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کمتر بودن موارد درمان ناپذیر و عدم نیاز به بستری کردن بیماران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4"/>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23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استرس شغلی کمتر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5"/>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23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پاسخ سریع بیماران به مداخلات درمانی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6"/>
                  </a:ext>
                </a:extLst>
              </a:tr>
              <a:tr h="429570">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19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غنی بودن فضای پژوهشی، وجود مراکز علمی‌سطح بالا و اساتید مجرب در کشور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7"/>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15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تعداد زیاد بیماران و تنوع بیماری‌ها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8"/>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9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عدم نیاز به امکانات خاص و هزینه زیاد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09"/>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9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تعامل بیشتر با سایر رشته‌های پزشکی به ویژه علوم پایه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10"/>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6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پروسیجر کمتر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11"/>
                  </a:ext>
                </a:extLst>
              </a:tr>
              <a:tr h="355926">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4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فراگیر بودن حیطه کار و کمک به قشر عظیمی ‌از مردم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a:noFill/>
                    </a:lnB>
                  </a:tcPr>
                </a:tc>
                <a:extLst>
                  <a:ext uri="{0D108BD9-81ED-4DB2-BD59-A6C34878D82A}">
                    <a16:rowId xmlns="" xmlns:a16="http://schemas.microsoft.com/office/drawing/2014/main" val="10012"/>
                  </a:ext>
                </a:extLst>
              </a:tr>
              <a:tr h="429570">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 </a:t>
                      </a:r>
                      <a:endParaRPr lang="en-US" sz="1800" b="1">
                        <a:solidFill>
                          <a:schemeClr val="tx1"/>
                        </a:solidFill>
                        <a:latin typeface="Calibri"/>
                        <a:ea typeface="Calibri"/>
                        <a:cs typeface="B Nazanin" pitchFamily="2" charset="-78"/>
                      </a:endParaRPr>
                    </a:p>
                  </a:txBody>
                  <a:tcPr marL="68402" marR="68402" marT="34201" marB="34201">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امکان استفاده از گایدلاین‌ها و انسان‌های با اخلاق صاحبان رشته، درآمد کافی: هر یک </a:t>
                      </a:r>
                      <a:endParaRPr lang="en-US" sz="1800" b="1" dirty="0">
                        <a:solidFill>
                          <a:schemeClr val="tx1"/>
                        </a:solidFill>
                        <a:latin typeface="Calibri"/>
                        <a:ea typeface="Calibri"/>
                        <a:cs typeface="B Nazanin" pitchFamily="2" charset="-78"/>
                      </a:endParaRPr>
                    </a:p>
                  </a:txBody>
                  <a:tcPr marL="68402" marR="68402" marT="34201" marB="34201">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6"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391400" cy="533400"/>
          </a:xfrm>
        </p:spPr>
        <p:txBody>
          <a:bodyPr>
            <a:noAutofit/>
          </a:bodyPr>
          <a:lstStyle/>
          <a:p>
            <a:pPr rtl="1"/>
            <a:r>
              <a:rPr lang="fa-IR" sz="2200" dirty="0">
                <a:solidFill>
                  <a:srgbClr val="0070C0"/>
                </a:solidFill>
                <a:cs typeface="B Titr" pitchFamily="2" charset="-78"/>
              </a:rPr>
              <a:t>محدودیت‌های رشته غدد درون‌ریز و متابولیسم در نظر صاحبان این حرفه</a:t>
            </a:r>
            <a:endParaRPr lang="en-US" sz="2200" dirty="0">
              <a:solidFill>
                <a:srgbClr val="0070C0"/>
              </a:solidFill>
              <a:cs typeface="B Titr" pitchFamily="2" charset="-78"/>
            </a:endParaRPr>
          </a:p>
        </p:txBody>
      </p:sp>
      <p:graphicFrame>
        <p:nvGraphicFramePr>
          <p:cNvPr id="4" name="Table 3"/>
          <p:cNvGraphicFramePr>
            <a:graphicFrameLocks noGrp="1"/>
          </p:cNvGraphicFramePr>
          <p:nvPr/>
        </p:nvGraphicFramePr>
        <p:xfrm>
          <a:off x="381000" y="939152"/>
          <a:ext cx="8458200" cy="5664180"/>
        </p:xfrm>
        <a:graphic>
          <a:graphicData uri="http://schemas.openxmlformats.org/drawingml/2006/table">
            <a:tbl>
              <a:tblPr/>
              <a:tblGrid>
                <a:gridCol w="886097">
                  <a:extLst>
                    <a:ext uri="{9D8B030D-6E8A-4147-A177-3AD203B41FA5}">
                      <a16:colId xmlns="" xmlns:a16="http://schemas.microsoft.com/office/drawing/2014/main" val="20000"/>
                    </a:ext>
                  </a:extLst>
                </a:gridCol>
                <a:gridCol w="7572103">
                  <a:extLst>
                    <a:ext uri="{9D8B030D-6E8A-4147-A177-3AD203B41FA5}">
                      <a16:colId xmlns="" xmlns:a16="http://schemas.microsoft.com/office/drawing/2014/main" val="20001"/>
                    </a:ext>
                  </a:extLst>
                </a:gridCol>
              </a:tblGrid>
              <a:tr h="252026">
                <a:tc>
                  <a:txBody>
                    <a:bodyPr/>
                    <a:lstStyle/>
                    <a:p>
                      <a:pPr marL="0" marR="0" algn="ctr" rtl="1">
                        <a:lnSpc>
                          <a:spcPct val="115000"/>
                        </a:lnSpc>
                        <a:spcBef>
                          <a:spcPts val="0"/>
                        </a:spcBef>
                        <a:spcAft>
                          <a:spcPts val="0"/>
                        </a:spcAft>
                      </a:pPr>
                      <a:r>
                        <a:rPr lang="fa-IR" sz="1800" b="1" dirty="0">
                          <a:solidFill>
                            <a:schemeClr val="tx1"/>
                          </a:solidFill>
                          <a:latin typeface="Calibri"/>
                          <a:ea typeface="Calibri"/>
                          <a:cs typeface="B Nazanin" pitchFamily="2" charset="-78"/>
                        </a:rPr>
                        <a:t>درصد </a:t>
                      </a:r>
                      <a:endParaRPr lang="en-US" sz="1800" b="1" dirty="0">
                        <a:solidFill>
                          <a:schemeClr val="tx1"/>
                        </a:solidFill>
                        <a:latin typeface="Calibri"/>
                        <a:ea typeface="Calibri"/>
                        <a:cs typeface="B Nazanin" pitchFamily="2" charset="-78"/>
                      </a:endParaRPr>
                    </a:p>
                  </a:txBody>
                  <a:tcPr marL="62143" marR="62143" marT="31072" marB="310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موضوع</a:t>
                      </a:r>
                      <a:r>
                        <a:rPr lang="fa-IR" sz="1800" b="1" baseline="30000">
                          <a:solidFill>
                            <a:schemeClr val="tx1"/>
                          </a:solidFill>
                          <a:latin typeface="Calibri"/>
                          <a:ea typeface="Calibri"/>
                          <a:cs typeface="B Nazanin" pitchFamily="2" charset="-78"/>
                        </a:rPr>
                        <a:t> </a:t>
                      </a:r>
                      <a:endParaRPr lang="en-US" sz="1800" b="1">
                        <a:solidFill>
                          <a:schemeClr val="tx1"/>
                        </a:solidFill>
                        <a:latin typeface="Calibri"/>
                        <a:ea typeface="Calibri"/>
                        <a:cs typeface="B Nazanin" pitchFamily="2" charset="-78"/>
                      </a:endParaRPr>
                    </a:p>
                  </a:txBody>
                  <a:tcPr marL="62143" marR="62143" marT="31072" marB="310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7182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62 </a:t>
                      </a:r>
                      <a:endParaRPr lang="en-US" sz="1800" b="1">
                        <a:solidFill>
                          <a:schemeClr val="tx1"/>
                        </a:solidFill>
                        <a:latin typeface="Calibri"/>
                        <a:ea typeface="Calibri"/>
                        <a:cs typeface="B Nazanin" pitchFamily="2" charset="-78"/>
                      </a:endParaRPr>
                    </a:p>
                  </a:txBody>
                  <a:tcPr marL="62143" marR="62143" marT="31072" marB="31072">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وابستگی شدید به آزمایشگاه و عدم دسترسی به آزمایشگاه‌های مورد اطمینان </a:t>
                      </a:r>
                      <a:endParaRPr lang="en-US" sz="1800" b="1">
                        <a:solidFill>
                          <a:schemeClr val="tx1"/>
                        </a:solidFill>
                        <a:latin typeface="Calibri"/>
                        <a:ea typeface="Calibri"/>
                        <a:cs typeface="B Nazanin" pitchFamily="2" charset="-78"/>
                      </a:endParaRPr>
                    </a:p>
                  </a:txBody>
                  <a:tcPr marL="62143" marR="62143" marT="31072" marB="31072">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53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درآمد کمتر از سایر رشته‌های پزشکی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2"/>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13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مزمن بودن بیماری‌ها و افسردگی برخی از بیماران</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3"/>
                  </a:ext>
                </a:extLst>
              </a:tr>
              <a:tr h="37182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9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رشد ناگهانی متخصصین رشته و شروع رقابت ناسالم و افت کیفیت ارایه خدمات </a:t>
                      </a:r>
                      <a:endParaRPr lang="en-US" sz="1800" b="1" dirty="0">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4"/>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9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محدودیت اقدامات عملی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5"/>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9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ورود سایر متخصصین به درمان بیماران غدد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6"/>
                  </a:ext>
                </a:extLst>
              </a:tr>
              <a:tr h="37182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8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حجم زیاد بیماران دیابتی مراجعه کننده به فوق تخصص غدد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7"/>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8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خستگی فکری و ساعات طولانی کار در حال نشسته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8"/>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4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نیاز به مطالعه زیاد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09"/>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4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وابستگی به کار سایر تخصص‌ها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10"/>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4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عدم ارتباط با مراکز علمی‌خارجی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11"/>
                  </a:ext>
                </a:extLst>
              </a:tr>
              <a:tr h="216984">
                <a:tc>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4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نقص کار گروهی و تیمی‌</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12"/>
                  </a:ext>
                </a:extLst>
              </a:tr>
              <a:tr h="371824">
                <a:tc rowSpan="2">
                  <a:txBody>
                    <a:bodyPr/>
                    <a:lstStyle/>
                    <a:p>
                      <a:pPr marL="0" marR="0" algn="ctr" rtl="1">
                        <a:lnSpc>
                          <a:spcPct val="115000"/>
                        </a:lnSpc>
                        <a:spcBef>
                          <a:spcPts val="0"/>
                        </a:spcBef>
                        <a:spcAft>
                          <a:spcPts val="0"/>
                        </a:spcAft>
                      </a:pPr>
                      <a:r>
                        <a:rPr lang="fa-IR" sz="1800" b="1">
                          <a:solidFill>
                            <a:schemeClr val="tx1"/>
                          </a:solidFill>
                          <a:latin typeface="Calibri"/>
                          <a:ea typeface="Calibri"/>
                          <a:cs typeface="B Nazanin" pitchFamily="2" charset="-78"/>
                        </a:rPr>
                        <a:t>2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800" b="1">
                          <a:solidFill>
                            <a:schemeClr val="tx1"/>
                          </a:solidFill>
                          <a:latin typeface="Calibri"/>
                          <a:ea typeface="Calibri"/>
                          <a:cs typeface="B Nazanin" pitchFamily="2" charset="-78"/>
                        </a:rPr>
                        <a:t>صرف وقت زیاد در ویزیت بیماران، احتیاج به جراحی‌های خاص با احتمال عوارض زیاد </a:t>
                      </a:r>
                      <a:endParaRPr lang="en-US" sz="1800" b="1">
                        <a:solidFill>
                          <a:schemeClr val="tx1"/>
                        </a:solidFill>
                        <a:latin typeface="Calibri"/>
                        <a:ea typeface="Calibri"/>
                        <a:cs typeface="B Nazanin" pitchFamily="2" charset="-78"/>
                      </a:endParaRPr>
                    </a:p>
                  </a:txBody>
                  <a:tcPr marL="62143" marR="62143" marT="31072" marB="31072">
                    <a:lnL>
                      <a:noFill/>
                    </a:lnL>
                    <a:lnR>
                      <a:noFill/>
                    </a:lnR>
                    <a:lnT>
                      <a:noFill/>
                    </a:lnT>
                    <a:lnB>
                      <a:noFill/>
                    </a:lnB>
                  </a:tcPr>
                </a:tc>
                <a:extLst>
                  <a:ext uri="{0D108BD9-81ED-4DB2-BD59-A6C34878D82A}">
                    <a16:rowId xmlns="" xmlns:a16="http://schemas.microsoft.com/office/drawing/2014/main" val="10013"/>
                  </a:ext>
                </a:extLst>
              </a:tr>
              <a:tr h="371824">
                <a:tc vMerge="1">
                  <a:txBody>
                    <a:bodyPr/>
                    <a:lstStyle/>
                    <a:p>
                      <a:endParaRPr lang="en-US"/>
                    </a:p>
                  </a:txBody>
                  <a:tcPr/>
                </a:tc>
                <a:tc>
                  <a:txBody>
                    <a:bodyPr/>
                    <a:lstStyle/>
                    <a:p>
                      <a:pPr marL="0" marR="0" algn="just" rtl="1">
                        <a:lnSpc>
                          <a:spcPct val="115000"/>
                        </a:lnSpc>
                        <a:spcBef>
                          <a:spcPts val="0"/>
                        </a:spcBef>
                        <a:spcAft>
                          <a:spcPts val="0"/>
                        </a:spcAft>
                      </a:pPr>
                      <a:r>
                        <a:rPr lang="fa-IR" sz="1800" b="1" dirty="0">
                          <a:solidFill>
                            <a:schemeClr val="tx1"/>
                          </a:solidFill>
                          <a:latin typeface="Calibri"/>
                          <a:ea typeface="Calibri"/>
                          <a:cs typeface="B Nazanin" pitchFamily="2" charset="-78"/>
                        </a:rPr>
                        <a:t>کمی‌ فرهنگ مردم نسبت به رشته غدد، درمان گران‌قیمت بیماری‌های متابولیک: هر یک </a:t>
                      </a:r>
                      <a:endParaRPr lang="en-US" sz="1800" b="1" dirty="0">
                        <a:solidFill>
                          <a:schemeClr val="tx1"/>
                        </a:solidFill>
                        <a:latin typeface="Calibri"/>
                        <a:ea typeface="Calibri"/>
                        <a:cs typeface="B Nazanin" pitchFamily="2" charset="-78"/>
                      </a:endParaRPr>
                    </a:p>
                  </a:txBody>
                  <a:tcPr marL="62143" marR="62143" marT="31072" marB="31072">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bl>
          </a:graphicData>
        </a:graphic>
      </p:graphicFrame>
      <p:sp>
        <p:nvSpPr>
          <p:cNvPr id="6" name="Footer Placeholder 3"/>
          <p:cNvSpPr>
            <a:spLocks noGrp="1"/>
          </p:cNvSpPr>
          <p:nvPr>
            <p:ph type="ftr" sz="quarter" idx="11"/>
          </p:nvPr>
        </p:nvSpPr>
        <p:spPr>
          <a:xfrm>
            <a:off x="7848600" y="762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400" b="1" dirty="0">
                <a:solidFill>
                  <a:schemeClr val="tx1"/>
                </a:solidFill>
                <a:cs typeface="B Nazanin" pitchFamily="2" charset="-78"/>
              </a:rPr>
              <a:t>در رونق علمي جديدي كه پس از انقلاب شكوهمند اسلامي در سال 1357، شروع شده است، </a:t>
            </a:r>
            <a:r>
              <a:rPr lang="ar-SA" sz="2400" b="1" dirty="0">
                <a:solidFill>
                  <a:srgbClr val="C00000"/>
                </a:solidFill>
                <a:cs typeface="B Nazanin" pitchFamily="2" charset="-78"/>
              </a:rPr>
              <a:t>علم غدد درون‌ريز و متابوليسم به سرعت رشد و جايگاه مناسبي  را در تربيت نيروي انساني متخصص و محقق، افزايش تعداد مراكز پزشكي و بيمارستان‌هايي كه خدمات آندوكرين ارايه مي‌دهند</a:t>
            </a:r>
            <a:r>
              <a:rPr lang="ar-SA" sz="2400" b="1" dirty="0">
                <a:solidFill>
                  <a:schemeClr val="tx1"/>
                </a:solidFill>
                <a:cs typeface="B Nazanin" pitchFamily="2" charset="-78"/>
              </a:rPr>
              <a:t>، بهبود كيفيت ارايه خدمات مراقبتي بيماران، پيشرفت‌هاي عمده‌اي در تحقيقات اپيدميولوژي، پايه باليني و غربالگري بيماري‌هاي آندوكرين كسب كرده‌اند. اين پيشرفت‌ها سبب شده است كه علم آندوكرينولوژي در ايران ارتقا يابد و توسط مراجع بين‌المللي شناسايي گردد و </a:t>
            </a:r>
            <a:r>
              <a:rPr lang="ar-SA" sz="2400" b="1" dirty="0">
                <a:solidFill>
                  <a:srgbClr val="C00000"/>
                </a:solidFill>
                <a:cs typeface="B Nazanin" pitchFamily="2" charset="-78"/>
              </a:rPr>
              <a:t>اثرات آن در افزايش كمي و كيفي مقالات پزشكي و نيز درخواست از محققين غدد ايراني براي جلسات مشاوره‌اي در سطح بين‌المللي است.</a:t>
            </a:r>
            <a:endParaRPr lang="en-US" sz="2400" b="1" dirty="0" err="1">
              <a:solidFill>
                <a:srgbClr val="C00000"/>
              </a:solidFill>
              <a:latin typeface="Times New Roman" pitchFamily="18" charset="0"/>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381000"/>
            <a:ext cx="6477000" cy="762000"/>
          </a:xfrm>
        </p:spPr>
        <p:txBody>
          <a:bodyPr>
            <a:noAutofit/>
          </a:bodyPr>
          <a:lstStyle/>
          <a:p>
            <a:pPr rtl="1"/>
            <a:r>
              <a:rPr lang="fa-IR" sz="3500" dirty="0">
                <a:solidFill>
                  <a:srgbClr val="0070C0"/>
                </a:solidFill>
                <a:cs typeface="B Titr" pitchFamily="2" charset="-78"/>
              </a:rPr>
              <a:t>نتیجه گیری</a:t>
            </a:r>
            <a:endParaRPr lang="en-US" sz="3500" dirty="0">
              <a:solidFill>
                <a:srgbClr val="0070C0"/>
              </a:solidFill>
              <a:cs typeface="B Titr"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400" b="1" dirty="0">
                <a:solidFill>
                  <a:srgbClr val="C00000"/>
                </a:solidFill>
                <a:cs typeface="B Nazanin" pitchFamily="2" charset="-78"/>
              </a:rPr>
              <a:t>پژوهشكده علوم غدد درون‌ريز و متابوليسم دانشگاه علوم پزشكي شهيد بهشتي و پژوهش</a:t>
            </a:r>
            <a:r>
              <a:rPr lang="fa-IR" sz="2400" b="1" dirty="0">
                <a:solidFill>
                  <a:srgbClr val="C00000"/>
                </a:solidFill>
                <a:cs typeface="B Nazanin" pitchFamily="2" charset="-78"/>
              </a:rPr>
              <a:t>گاه</a:t>
            </a:r>
            <a:r>
              <a:rPr lang="ar-SA" sz="2400" b="1" dirty="0">
                <a:solidFill>
                  <a:srgbClr val="C00000"/>
                </a:solidFill>
                <a:cs typeface="B Nazanin" pitchFamily="2" charset="-78"/>
              </a:rPr>
              <a:t> تحقيقات غدد درون‌ريز دانشگاه علوم پزشكي تهران </a:t>
            </a:r>
            <a:r>
              <a:rPr lang="ar-SA" sz="2400" b="1" dirty="0">
                <a:solidFill>
                  <a:schemeClr val="tx1"/>
                </a:solidFill>
                <a:cs typeface="B Nazanin" pitchFamily="2" charset="-78"/>
              </a:rPr>
              <a:t>به عنوان مراكز همكار سازمان جهاني بهداشت انتخاب شده و عهده‌دار رشد و توسعه علم آندوكرينولوژي، تربيت نيروهاي انساني و برقراري كارگاه‌ها و سمينار و ارتباطات بين‌المللي در سطح منطقه مديترانه شرقي مي‌باشند. پژوهشكده علوم غدد درون‌ريز و متابوليسم دانشگاه علوم پزشكي شهيد بهشتي </a:t>
            </a:r>
            <a:r>
              <a:rPr lang="fa-IR" sz="2400" b="1" dirty="0">
                <a:solidFill>
                  <a:schemeClr val="tx1"/>
                </a:solidFill>
                <a:cs typeface="B Nazanin" pitchFamily="2" charset="-78"/>
              </a:rPr>
              <a:t>برای سال ها</a:t>
            </a:r>
            <a:r>
              <a:rPr lang="ar-SA" sz="2400" b="1" dirty="0">
                <a:solidFill>
                  <a:schemeClr val="tx1"/>
                </a:solidFill>
                <a:cs typeface="B Nazanin" pitchFamily="2" charset="-78"/>
              </a:rPr>
              <a:t> محل </a:t>
            </a:r>
            <a:r>
              <a:rPr lang="ar-SA" sz="2400" b="1" dirty="0">
                <a:solidFill>
                  <a:srgbClr val="C00000"/>
                </a:solidFill>
                <a:cs typeface="B Nazanin" pitchFamily="2" charset="-78"/>
              </a:rPr>
              <a:t>دفتر خاورميانه و شمال آفريقا براي اجلاس بين‌المللي مبارزه با كمبود يد </a:t>
            </a:r>
            <a:r>
              <a:rPr lang="ar-SA" sz="2400" b="1" dirty="0">
                <a:solidFill>
                  <a:schemeClr val="tx1"/>
                </a:solidFill>
                <a:cs typeface="B Nazanin" pitchFamily="2" charset="-78"/>
              </a:rPr>
              <a:t>ب</a:t>
            </a:r>
            <a:r>
              <a:rPr lang="fa-IR" sz="2400" b="1" dirty="0">
                <a:solidFill>
                  <a:schemeClr val="tx1"/>
                </a:solidFill>
                <a:cs typeface="B Nazanin" pitchFamily="2" charset="-78"/>
              </a:rPr>
              <a:t>وده</a:t>
            </a:r>
            <a:r>
              <a:rPr lang="ar-SA" sz="2400" b="1" dirty="0">
                <a:solidFill>
                  <a:schemeClr val="tx1"/>
                </a:solidFill>
                <a:cs typeface="B Nazanin" pitchFamily="2" charset="-78"/>
              </a:rPr>
              <a:t> و به عنوان دبيرخانه انجمن غدد درون‌ريز و متابوليسم ايران</a:t>
            </a:r>
            <a:r>
              <a:rPr lang="fa-IR" sz="2400" b="1" dirty="0">
                <a:solidFill>
                  <a:schemeClr val="tx1"/>
                </a:solidFill>
                <a:cs typeface="B Nazanin" pitchFamily="2" charset="-78"/>
              </a:rPr>
              <a:t> مسئولیت</a:t>
            </a:r>
            <a:r>
              <a:rPr lang="ar-SA" sz="2400" b="1" dirty="0">
                <a:solidFill>
                  <a:schemeClr val="tx1"/>
                </a:solidFill>
                <a:cs typeface="B Nazanin" pitchFamily="2" charset="-78"/>
              </a:rPr>
              <a:t> </a:t>
            </a:r>
            <a:r>
              <a:rPr lang="ar-SA" sz="2400" b="1" dirty="0">
                <a:solidFill>
                  <a:srgbClr val="C00000"/>
                </a:solidFill>
                <a:cs typeface="B Nazanin" pitchFamily="2" charset="-78"/>
              </a:rPr>
              <a:t>دفتر كنگره آسيايي و اقيانوسيه آندوكرين را به مدت 4 سال از 2003 تا 2006 </a:t>
            </a:r>
            <a:r>
              <a:rPr lang="ar-SA" sz="2400" b="1" dirty="0">
                <a:solidFill>
                  <a:schemeClr val="tx1"/>
                </a:solidFill>
                <a:cs typeface="B Nazanin" pitchFamily="2" charset="-78"/>
              </a:rPr>
              <a:t>به عهده داشت.</a:t>
            </a:r>
            <a:endParaRPr lang="en-US" sz="2400" b="1" dirty="0" err="1">
              <a:solidFill>
                <a:schemeClr val="tx1"/>
              </a:solidFill>
              <a:latin typeface="Times New Roman" pitchFamily="18" charset="0"/>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381000"/>
            <a:ext cx="6477000" cy="762000"/>
          </a:xfrm>
        </p:spPr>
        <p:txBody>
          <a:bodyPr>
            <a:noAutofit/>
          </a:bodyPr>
          <a:lstStyle/>
          <a:p>
            <a:pPr rtl="1"/>
            <a:r>
              <a:rPr lang="fa-IR" sz="3500" dirty="0">
                <a:solidFill>
                  <a:srgbClr val="0070C0"/>
                </a:solidFill>
                <a:cs typeface="B Titr" pitchFamily="2" charset="-78"/>
              </a:rPr>
              <a:t>نتیجه گیری</a:t>
            </a:r>
            <a:endParaRPr lang="en-US" sz="3500" dirty="0">
              <a:solidFill>
                <a:srgbClr val="0070C0"/>
              </a:solidFill>
              <a:cs typeface="B Tit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6629400" cy="914400"/>
          </a:xfrm>
        </p:spPr>
        <p:txBody>
          <a:bodyPr>
            <a:noAutofit/>
          </a:bodyPr>
          <a:lstStyle/>
          <a:p>
            <a:pPr rtl="1"/>
            <a:r>
              <a:rPr lang="fa-IR" sz="2800" dirty="0">
                <a:solidFill>
                  <a:srgbClr val="0070C0"/>
                </a:solidFill>
                <a:cs typeface="B Titr" pitchFamily="2" charset="-78"/>
              </a:rPr>
              <a:t>سابقه تشخیص و درمان بیماری های غدد درون ریز </a:t>
            </a:r>
            <a:br>
              <a:rPr lang="fa-IR" sz="2800" dirty="0">
                <a:solidFill>
                  <a:srgbClr val="0070C0"/>
                </a:solidFill>
                <a:cs typeface="B Titr" pitchFamily="2" charset="-78"/>
              </a:rPr>
            </a:br>
            <a:r>
              <a:rPr lang="fa-IR" sz="2800" dirty="0">
                <a:solidFill>
                  <a:srgbClr val="0070C0"/>
                </a:solidFill>
                <a:cs typeface="B Titr" pitchFamily="2" charset="-78"/>
              </a:rPr>
              <a:t>و متابولیسم در ایران</a:t>
            </a:r>
            <a:endParaRPr lang="en-US" sz="2800" dirty="0">
              <a:solidFill>
                <a:srgbClr val="0070C0"/>
              </a:solidFill>
              <a:cs typeface="B Titr" pitchFamily="2" charset="-78"/>
            </a:endParaRPr>
          </a:p>
        </p:txBody>
      </p:sp>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500" b="1" dirty="0">
                <a:solidFill>
                  <a:schemeClr val="tx1"/>
                </a:solidFill>
                <a:cs typeface="B Nazanin" pitchFamily="2" charset="-78"/>
              </a:rPr>
              <a:t>تا قبل از 1320، تشخيص بيماري‌هاي غدد درون‌ريز و متابوليسم تنها بر اساس مشاهدات باليني بود. از دهه 20 تا 60 قرن حاضر، تعداد معدودي از آزمون‌هاي آندوكرين، به ويژه در بيمارستان‌هاي دانشگاهي رواج يافت. انستيتو غدد درون‌ريز و متابوليسم توسط وزارت بهداري در دهه 40 تاسيس شد و تسهيلات جديدتري براي انجام تست‌هاي آندوكرين در اختيار گرفت. آزمايشگاه‌هاي دانشگاه‌ها در تهران، شيراز و برخي شهرها تست‌هاي روتين آندوكرين را به تدريج در اختيار اساتيد قرار دادند. تا قبل از انقلاب شكوهمند اسلامي، تنها يك غربالگري </a:t>
            </a:r>
            <a:r>
              <a:rPr lang="fa-IR" sz="2500" b="1" dirty="0">
                <a:solidFill>
                  <a:schemeClr val="tx1"/>
                </a:solidFill>
                <a:cs typeface="B Nazanin" pitchFamily="2" charset="-78"/>
              </a:rPr>
              <a:t>محدود </a:t>
            </a:r>
            <a:r>
              <a:rPr lang="ar-SA" sz="2500" b="1" dirty="0">
                <a:solidFill>
                  <a:schemeClr val="tx1"/>
                </a:solidFill>
                <a:cs typeface="B Nazanin" pitchFamily="2" charset="-78"/>
              </a:rPr>
              <a:t>كشوري براي گواتر توسط انستيتو تغذيه وابسته به وزارت بهداري وقت انجام گرفت</a:t>
            </a:r>
            <a:r>
              <a:rPr lang="en-US" sz="2500" b="1" dirty="0">
                <a:solidFill>
                  <a:schemeClr val="tx1"/>
                </a:solidFill>
                <a:cs typeface="B Nazanin" pitchFamily="2" charset="-78"/>
              </a:rPr>
              <a:t>.</a:t>
            </a:r>
            <a:r>
              <a:rPr lang="ar-SA" sz="2800" b="1" dirty="0">
                <a:solidFill>
                  <a:schemeClr val="tx1"/>
                </a:solidFill>
                <a:cs typeface="B Nazanin" pitchFamily="2" charset="-78"/>
              </a:rPr>
              <a:t> </a:t>
            </a:r>
            <a:endParaRPr lang="en-US" sz="2800" b="1" dirty="0" err="1">
              <a:solidFill>
                <a:schemeClr val="tx1"/>
              </a:solidFill>
              <a:latin typeface="Times New Roman" pitchFamily="18" charset="0"/>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descr="Flowers005"/>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6477000" cy="536575"/>
          </a:xfrm>
        </p:spPr>
        <p:txBody>
          <a:bodyPr>
            <a:noAutofit/>
          </a:bodyPr>
          <a:lstStyle/>
          <a:p>
            <a:pPr rtl="1"/>
            <a:r>
              <a:rPr lang="fa-IR" sz="3000" dirty="0">
                <a:solidFill>
                  <a:srgbClr val="0070C0"/>
                </a:solidFill>
                <a:cs typeface="B Titr" pitchFamily="2" charset="-78"/>
              </a:rPr>
              <a:t>قبل از پیروزی انقلاب اسلامی</a:t>
            </a:r>
            <a:endParaRPr lang="en-US" sz="3000" dirty="0">
              <a:solidFill>
                <a:srgbClr val="0070C0"/>
              </a:solidFill>
              <a:cs typeface="B Titr" pitchFamily="2" charset="-78"/>
            </a:endParaRPr>
          </a:p>
        </p:txBody>
      </p:sp>
      <p:sp>
        <p:nvSpPr>
          <p:cNvPr id="3" name="Subtitle 2"/>
          <p:cNvSpPr>
            <a:spLocks noGrp="1"/>
          </p:cNvSpPr>
          <p:nvPr>
            <p:ph type="subTitle" idx="1"/>
          </p:nvPr>
        </p:nvSpPr>
        <p:spPr>
          <a:xfrm>
            <a:off x="304800" y="1066800"/>
            <a:ext cx="8610600" cy="5562600"/>
          </a:xfrm>
        </p:spPr>
        <p:txBody>
          <a:bodyPr>
            <a:noAutofit/>
          </a:bodyPr>
          <a:lstStyle/>
          <a:p>
            <a:pPr algn="just" rtl="1">
              <a:lnSpc>
                <a:spcPct val="150000"/>
              </a:lnSpc>
            </a:pPr>
            <a:r>
              <a:rPr lang="ar-SA" sz="2000" b="1" dirty="0">
                <a:solidFill>
                  <a:schemeClr val="tx1"/>
                </a:solidFill>
                <a:cs typeface="B Nazanin" pitchFamily="2" charset="-78"/>
              </a:rPr>
              <a:t>در دو دهه اول قرن 14 هجري شمسي، رشته‌هاي فوق تخصصي در كشور وجود نداشتند، بين سال‌هاي 1330 و 1350 به تدريج تعدادي از  متخصصين و فوق تخصص‌ها در زير رشته‌هاي </a:t>
            </a:r>
            <a:r>
              <a:rPr lang="en-US" sz="2000" b="1" dirty="0">
                <a:solidFill>
                  <a:schemeClr val="tx1"/>
                </a:solidFill>
                <a:cs typeface="B Nazanin" pitchFamily="2" charset="-78"/>
              </a:rPr>
              <a:t>(</a:t>
            </a:r>
            <a:r>
              <a:rPr lang="en-US" sz="2000" b="1" dirty="0" err="1">
                <a:solidFill>
                  <a:schemeClr val="tx1"/>
                </a:solidFill>
                <a:cs typeface="B Nazanin" pitchFamily="2" charset="-78"/>
              </a:rPr>
              <a:t>subspeciality</a:t>
            </a:r>
            <a:r>
              <a:rPr lang="en-US" sz="2000" b="1" dirty="0">
                <a:solidFill>
                  <a:schemeClr val="tx1"/>
                </a:solidFill>
                <a:cs typeface="B Nazanin" pitchFamily="2" charset="-78"/>
              </a:rPr>
              <a:t>)</a:t>
            </a:r>
            <a:r>
              <a:rPr lang="ar-SA" sz="2000" b="1" dirty="0">
                <a:solidFill>
                  <a:schemeClr val="tx1"/>
                </a:solidFill>
                <a:cs typeface="B Nazanin" pitchFamily="2" charset="-78"/>
              </a:rPr>
              <a:t> طب داخلي كه از كشورهاي اروپايي و آمريكا فارغ‌التحصيل شده بودند به ايران برگشتند و در بخش‌هاي داخلي دانشكده‌هاي پزشكي به آموزش پرداختند. به تـــدريج در بعضــي از بخـــش‌هاي داخلــي تخت‌هاي ويژه‌اي براي برخي از بيماري‌هاي فوق تخصصي اختصاص داده شد. </a:t>
            </a:r>
            <a:endParaRPr lang="fa-IR" sz="2000" b="1" dirty="0">
              <a:solidFill>
                <a:schemeClr val="tx1"/>
              </a:solidFill>
              <a:cs typeface="B Nazanin" pitchFamily="2" charset="-78"/>
            </a:endParaRPr>
          </a:p>
          <a:p>
            <a:pPr algn="just" rtl="1">
              <a:lnSpc>
                <a:spcPct val="150000"/>
              </a:lnSpc>
            </a:pPr>
            <a:r>
              <a:rPr lang="ar-SA" sz="2000" b="1" dirty="0">
                <a:solidFill>
                  <a:schemeClr val="tx1"/>
                </a:solidFill>
                <a:cs typeface="B Nazanin" pitchFamily="2" charset="-78"/>
              </a:rPr>
              <a:t>به عنوان مثال از دهه 40 به بعد در </a:t>
            </a:r>
            <a:r>
              <a:rPr lang="ar-SA" sz="2000" b="1" dirty="0">
                <a:solidFill>
                  <a:srgbClr val="C00000"/>
                </a:solidFill>
                <a:cs typeface="B Nazanin" pitchFamily="2" charset="-78"/>
              </a:rPr>
              <a:t>بخش طبي </a:t>
            </a:r>
            <a:r>
              <a:rPr lang="fa-IR" sz="2000" b="1" dirty="0">
                <a:solidFill>
                  <a:srgbClr val="C00000"/>
                </a:solidFill>
                <a:cs typeface="B Nazanin" pitchFamily="2" charset="-78"/>
              </a:rPr>
              <a:t>1 </a:t>
            </a:r>
            <a:r>
              <a:rPr lang="ar-SA" sz="2000" b="1" dirty="0">
                <a:solidFill>
                  <a:srgbClr val="C00000"/>
                </a:solidFill>
                <a:cs typeface="B Nazanin" pitchFamily="2" charset="-78"/>
              </a:rPr>
              <a:t>بيمارستان امام خميني </a:t>
            </a:r>
            <a:r>
              <a:rPr lang="fa-IR" sz="2000" b="1" dirty="0">
                <a:solidFill>
                  <a:srgbClr val="C00000"/>
                </a:solidFill>
                <a:cs typeface="B Nazanin" pitchFamily="2" charset="-78"/>
              </a:rPr>
              <a:t>(</a:t>
            </a:r>
            <a:r>
              <a:rPr lang="ar-SA" sz="2000" b="1" dirty="0">
                <a:solidFill>
                  <a:srgbClr val="C00000"/>
                </a:solidFill>
                <a:cs typeface="B Nazanin" pitchFamily="2" charset="-78"/>
              </a:rPr>
              <a:t>ره) </a:t>
            </a:r>
            <a:r>
              <a:rPr lang="ar-SA" sz="2000" b="1" dirty="0">
                <a:solidFill>
                  <a:schemeClr val="tx1"/>
                </a:solidFill>
                <a:cs typeface="B Nazanin" pitchFamily="2" charset="-78"/>
              </a:rPr>
              <a:t>كه در آن زمان بيمارستان پهلوي ناميده مي‌شد، مرحوم دكتر صادق پيروز عزيزي بعضي از اطاق‌هاي بخش را به برخي رشته‌هاي فوق تخصصي اختصاص داده بود و اطاق مربوط به بيماران آندوكرين به عهده </a:t>
            </a:r>
            <a:r>
              <a:rPr lang="ar-SA" sz="2000" b="1" dirty="0">
                <a:solidFill>
                  <a:srgbClr val="C00000"/>
                </a:solidFill>
                <a:cs typeface="B Nazanin" pitchFamily="2" charset="-78"/>
              </a:rPr>
              <a:t>دكتر حكيميان</a:t>
            </a:r>
            <a:r>
              <a:rPr lang="ar-SA" sz="2000" b="1" dirty="0">
                <a:solidFill>
                  <a:schemeClr val="tx1"/>
                </a:solidFill>
                <a:cs typeface="B Nazanin" pitchFamily="2" charset="-78"/>
              </a:rPr>
              <a:t> بود. </a:t>
            </a:r>
            <a:r>
              <a:rPr lang="fa-IR" sz="2000" b="1" dirty="0">
                <a:solidFill>
                  <a:schemeClr val="tx1"/>
                </a:solidFill>
                <a:cs typeface="B Nazanin" pitchFamily="2" charset="-78"/>
              </a:rPr>
              <a:t>در سال های 1340 تا 1350 </a:t>
            </a:r>
            <a:r>
              <a:rPr lang="ar-SA" sz="2000" b="1" dirty="0">
                <a:solidFill>
                  <a:schemeClr val="tx1"/>
                </a:solidFill>
                <a:cs typeface="B Nazanin" pitchFamily="2" charset="-78"/>
              </a:rPr>
              <a:t>براي اولين بار كتاب غدد مترشحه توسط </a:t>
            </a:r>
            <a:r>
              <a:rPr lang="ar-SA" sz="2000" b="1" dirty="0">
                <a:solidFill>
                  <a:srgbClr val="C00000"/>
                </a:solidFill>
                <a:cs typeface="B Nazanin" pitchFamily="2" charset="-78"/>
              </a:rPr>
              <a:t>دكتر نعمت‌الهي </a:t>
            </a:r>
            <a:r>
              <a:rPr lang="ar-SA" sz="2000" b="1" dirty="0">
                <a:solidFill>
                  <a:schemeClr val="tx1"/>
                </a:solidFill>
                <a:cs typeface="B Nazanin" pitchFamily="2" charset="-78"/>
              </a:rPr>
              <a:t>تدوين و پس از چند سال كتاب جديدي توسط </a:t>
            </a:r>
            <a:r>
              <a:rPr lang="ar-SA" sz="2000" b="1" dirty="0">
                <a:solidFill>
                  <a:srgbClr val="C00000"/>
                </a:solidFill>
                <a:cs typeface="B Nazanin" pitchFamily="2" charset="-78"/>
              </a:rPr>
              <a:t>دكتر دولت‌آبادي </a:t>
            </a:r>
            <a:r>
              <a:rPr lang="ar-SA" sz="2000" b="1" dirty="0">
                <a:solidFill>
                  <a:schemeClr val="tx1"/>
                </a:solidFill>
                <a:cs typeface="B Nazanin" pitchFamily="2" charset="-78"/>
              </a:rPr>
              <a:t>تدوين شد. </a:t>
            </a:r>
            <a:endParaRPr lang="en-US" sz="2000" b="1" dirty="0" err="1">
              <a:solidFill>
                <a:schemeClr val="tx1"/>
              </a:solidFill>
              <a:latin typeface="Times New Roman" pitchFamily="18" charset="0"/>
              <a:cs typeface="B Nazanin" pitchFamily="2" charset="-78"/>
            </a:endParaRPr>
          </a:p>
        </p:txBody>
      </p:sp>
      <p:sp>
        <p:nvSpPr>
          <p:cNvPr id="4"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447800"/>
            <a:ext cx="8001000" cy="4876800"/>
          </a:xfrm>
        </p:spPr>
        <p:txBody>
          <a:bodyPr>
            <a:normAutofit lnSpcReduction="10000"/>
          </a:bodyPr>
          <a:lstStyle/>
          <a:p>
            <a:pPr algn="just" rtl="1">
              <a:lnSpc>
                <a:spcPct val="150000"/>
              </a:lnSpc>
            </a:pPr>
            <a:r>
              <a:rPr lang="fa-IR" sz="3000" b="1" dirty="0">
                <a:solidFill>
                  <a:schemeClr val="tx1"/>
                </a:solidFill>
                <a:cs typeface="B Nazanin" pitchFamily="2" charset="-78"/>
              </a:rPr>
              <a:t>قبل از پيروزي شكوهمند انقلاب اسلامي تعداد اندكي از متخصصين غدد درون‌ريز عمدتاً در سه شهر تهران و شيراز و مشهد به طبابت و آموزش اين رشته اشتغال داشتند كه 12 نفر آن‌ها دوره‌هاي فوق تخصصي را پس از تخصص داخلي (10 نفر) و يا تخصص كودكان (2 نفر) در كشورهاي آمريكا و كانادا طي كرده بودند و حدود 5 نفر نيز دوره‌هاي تخصصي غدد را در كشورهاي اروپايي گذرانده بودند. </a:t>
            </a:r>
            <a:endParaRPr lang="en-US" sz="30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7" name="Title 1"/>
          <p:cNvSpPr txBox="1">
            <a:spLocks/>
          </p:cNvSpPr>
          <p:nvPr/>
        </p:nvSpPr>
        <p:spPr>
          <a:xfrm>
            <a:off x="1066800" y="609600"/>
            <a:ext cx="6477000" cy="536575"/>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0" i="0" u="none" strike="noStrike" kern="1200" cap="none" spc="0" normalizeH="0" baseline="0" noProof="0" dirty="0">
                <a:ln>
                  <a:noFill/>
                </a:ln>
                <a:solidFill>
                  <a:srgbClr val="0070C0"/>
                </a:solidFill>
                <a:effectLst/>
                <a:uLnTx/>
                <a:uFillTx/>
                <a:latin typeface="+mj-lt"/>
                <a:ea typeface="+mj-ea"/>
                <a:cs typeface="B Titr" pitchFamily="2" charset="-78"/>
              </a:rPr>
              <a:t>متخصصین غدد درون ریز قبل از انقلاب</a:t>
            </a:r>
            <a:endParaRPr kumimoji="0" lang="en-US" sz="2800" b="0" i="0" u="none" strike="noStrike" kern="1200" cap="none" spc="0" normalizeH="0" baseline="0" noProof="0" dirty="0">
              <a:ln>
                <a:noFill/>
              </a:ln>
              <a:solidFill>
                <a:srgbClr val="0070C0"/>
              </a:solidFill>
              <a:effectLst/>
              <a:uLnTx/>
              <a:uFillTx/>
              <a:latin typeface="+mj-lt"/>
              <a:ea typeface="+mj-ea"/>
              <a:cs typeface="B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610600" cy="4876800"/>
          </a:xfrm>
        </p:spPr>
        <p:txBody>
          <a:bodyPr>
            <a:noAutofit/>
          </a:bodyPr>
          <a:lstStyle/>
          <a:p>
            <a:pPr algn="just" rtl="1">
              <a:lnSpc>
                <a:spcPct val="150000"/>
              </a:lnSpc>
            </a:pPr>
            <a:r>
              <a:rPr lang="fa-IR" sz="3000" b="1" dirty="0">
                <a:solidFill>
                  <a:srgbClr val="C00000"/>
                </a:solidFill>
                <a:cs typeface="B Nazanin" pitchFamily="2" charset="-78"/>
              </a:rPr>
              <a:t>اساتيد معظم اين رشته </a:t>
            </a:r>
            <a:r>
              <a:rPr lang="fa-IR" sz="3000" b="1" dirty="0">
                <a:solidFill>
                  <a:schemeClr val="tx1"/>
                </a:solidFill>
                <a:cs typeface="B Nazanin" pitchFamily="2" charset="-78"/>
              </a:rPr>
              <a:t>كه در دانشگاه‌ها حضور داشتند پايه‌گذار آموزش اين رشته در سطح پزشكان عمومي، متخصصين داخلي و كودكان بودند و </a:t>
            </a:r>
            <a:r>
              <a:rPr lang="fa-IR" sz="3000" b="1" dirty="0">
                <a:solidFill>
                  <a:srgbClr val="C00000"/>
                </a:solidFill>
                <a:cs typeface="B Nazanin" pitchFamily="2" charset="-78"/>
              </a:rPr>
              <a:t>تعدادي از متخصصين داخلي و كودكان 6 ماه تا يك سال را در خدمت آنان آموزش مي‌ديدند. </a:t>
            </a:r>
            <a:r>
              <a:rPr lang="fa-IR" sz="3000" b="1" dirty="0">
                <a:solidFill>
                  <a:schemeClr val="tx1"/>
                </a:solidFill>
                <a:cs typeface="B Nazanin" pitchFamily="2" charset="-78"/>
              </a:rPr>
              <a:t>برخي از اين افراد با علاقه وافر و كوشش زياد عهده‌دار امور درماني و آموزشي رشته غدد درون‌ريز در دانشگاه‌هاي كشور شدند و بعدها به اخذ تاييديه فوق تخصصي نايل شدند.</a:t>
            </a:r>
            <a:endParaRPr lang="en-US" sz="30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609600"/>
            <a:ext cx="6477000" cy="536575"/>
          </a:xfrm>
        </p:spPr>
        <p:txBody>
          <a:bodyPr>
            <a:noAutofit/>
          </a:bodyPr>
          <a:lstStyle/>
          <a:p>
            <a:pPr rtl="1"/>
            <a:r>
              <a:rPr lang="fa-IR" sz="2800" dirty="0">
                <a:solidFill>
                  <a:srgbClr val="0070C0"/>
                </a:solidFill>
                <a:cs typeface="B Titr" pitchFamily="2" charset="-78"/>
              </a:rPr>
              <a:t>آموزش غدد درون ریز در بیمارستان ها</a:t>
            </a:r>
            <a:endParaRPr lang="en-US" sz="2800" dirty="0">
              <a:solidFill>
                <a:srgbClr val="0070C0"/>
              </a:solidFill>
              <a:cs typeface="B Tit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ar-SA" sz="2800" b="1" dirty="0">
                <a:solidFill>
                  <a:schemeClr val="tx1"/>
                </a:solidFill>
                <a:cs typeface="B Nazanin" pitchFamily="2" charset="-78"/>
              </a:rPr>
              <a:t>در دهه 50 هجري شمسي در دانشكده پزشكي دانشگاه تهران دستياران بيماري‌هاي داخلي مي‌توانستند 18 ماه آخر دوره چهار ساله خود را در يكي از بخش‌هاي فوق تخصصي بگذرانند. بنابراين آموزش فوق تخصصي به دستياران بيماري‌هاي داخلي در </a:t>
            </a:r>
            <a:r>
              <a:rPr lang="ar-SA" sz="2800" b="1" dirty="0">
                <a:solidFill>
                  <a:srgbClr val="C00000"/>
                </a:solidFill>
                <a:cs typeface="B Nazanin" pitchFamily="2" charset="-78"/>
              </a:rPr>
              <a:t>دو مركز دانشگاهي وليعصر (عج) كنوني و دكتر شريعتي كنوني به ترتيب توسط دكتر علي محمد صفا و دكتر وهاب فطوره‌چ</a:t>
            </a:r>
            <a:r>
              <a:rPr lang="ar-SA" sz="2800" b="1" dirty="0">
                <a:solidFill>
                  <a:schemeClr val="tx1"/>
                </a:solidFill>
                <a:cs typeface="B Nazanin" pitchFamily="2" charset="-78"/>
              </a:rPr>
              <a:t>ي آغاز گرديد كه تا زمان حضور آن‌ها در كشور، اوايل دهه 60، ادامه داشت. </a:t>
            </a:r>
            <a:endParaRPr lang="en-US" sz="2800" b="1" dirty="0">
              <a:solidFill>
                <a:schemeClr val="tx1"/>
              </a:solidFill>
              <a:cs typeface="B Nazanin" pitchFamily="2" charset="-78"/>
            </a:endParaRPr>
          </a:p>
          <a:p>
            <a:pPr algn="just">
              <a:lnSpc>
                <a:spcPct val="150000"/>
              </a:lnSpc>
            </a:pPr>
            <a:endParaRPr lang="en-US" sz="2800" b="1" dirty="0" err="1">
              <a:solidFill>
                <a:schemeClr val="tx1"/>
              </a:solidFill>
              <a:latin typeface="Times New Roman" pitchFamily="18" charset="0"/>
              <a:cs typeface="B Nazanin" pitchFamily="2" charset="-78"/>
            </a:endParaRPr>
          </a:p>
        </p:txBody>
      </p:sp>
      <p:sp>
        <p:nvSpPr>
          <p:cNvPr id="6"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7" name="Title 1"/>
          <p:cNvSpPr>
            <a:spLocks noGrp="1"/>
          </p:cNvSpPr>
          <p:nvPr>
            <p:ph type="ctrTitle"/>
          </p:nvPr>
        </p:nvSpPr>
        <p:spPr>
          <a:xfrm>
            <a:off x="1219200" y="381000"/>
            <a:ext cx="6477000" cy="536575"/>
          </a:xfrm>
        </p:spPr>
        <p:txBody>
          <a:bodyPr>
            <a:noAutofit/>
          </a:bodyPr>
          <a:lstStyle/>
          <a:p>
            <a:pPr rtl="1"/>
            <a:r>
              <a:rPr lang="fa-IR" sz="3000" dirty="0">
                <a:solidFill>
                  <a:srgbClr val="0070C0"/>
                </a:solidFill>
                <a:cs typeface="B Titr" pitchFamily="2" charset="-78"/>
              </a:rPr>
              <a:t>آموزش غدد درون ریز در دانشگاه ها</a:t>
            </a:r>
            <a:endParaRPr lang="en-US" sz="3000" dirty="0">
              <a:solidFill>
                <a:srgbClr val="0070C0"/>
              </a:solidFill>
              <a:cs typeface="B Tit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610600" cy="5257800"/>
          </a:xfrm>
        </p:spPr>
        <p:txBody>
          <a:bodyPr>
            <a:noAutofit/>
          </a:bodyPr>
          <a:lstStyle/>
          <a:p>
            <a:pPr algn="just" rtl="1">
              <a:lnSpc>
                <a:spcPct val="150000"/>
              </a:lnSpc>
            </a:pPr>
            <a:r>
              <a:rPr lang="fa-IR" sz="2800" b="1" dirty="0">
                <a:solidFill>
                  <a:schemeClr val="tx1"/>
                </a:solidFill>
                <a:cs typeface="B Nazanin" pitchFamily="2" charset="-78"/>
              </a:rPr>
              <a:t>در سال 1364 براي نخستين بار، آيين‌نامه تاسيس دوره‌هاي فوق تخصصي در كشور ما به تصويب رسيد و در رشته فوق تخصصي غدد درون‌ريز دو نفر (آقايان دكتر علي‌اصغر ميرسعيد قاضي و دكتر حبيب‌ا... مصطفوي) در بيمارستان طالقاني، دانشگاه شهيد بهشتي دستياري فوق تخصصي اين رشته را آغاز كردند. اولين امتحان گواهينامه (بورد) فوق تخصصي غدد در سال 1366 برگزار شد. دكتر ميرسعيد قاضي و دكتر مصطفوي به ترتيب در دانشگاه علوم پزشكي شهيد بهشتي و شيراز اشتغال دارند.</a:t>
            </a:r>
            <a:endParaRPr lang="en-US" sz="2800" b="1" dirty="0">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304800"/>
            <a:ext cx="6477000" cy="914400"/>
          </a:xfrm>
        </p:spPr>
        <p:txBody>
          <a:bodyPr>
            <a:noAutofit/>
          </a:bodyPr>
          <a:lstStyle/>
          <a:p>
            <a:pPr rtl="1"/>
            <a:r>
              <a:rPr lang="fa-IR" sz="2500" dirty="0">
                <a:solidFill>
                  <a:srgbClr val="0070C0"/>
                </a:solidFill>
                <a:cs typeface="B Titr" pitchFamily="2" charset="-78"/>
              </a:rPr>
              <a:t>اولین دوره آموزش فوق تخصصی </a:t>
            </a:r>
            <a:br>
              <a:rPr lang="fa-IR" sz="2500" dirty="0">
                <a:solidFill>
                  <a:srgbClr val="0070C0"/>
                </a:solidFill>
                <a:cs typeface="B Titr" pitchFamily="2" charset="-78"/>
              </a:rPr>
            </a:br>
            <a:r>
              <a:rPr lang="fa-IR" sz="2500" dirty="0">
                <a:solidFill>
                  <a:srgbClr val="0070C0"/>
                </a:solidFill>
                <a:cs typeface="B Titr" pitchFamily="2" charset="-78"/>
              </a:rPr>
              <a:t>غدد درون ریز و متابولیسم</a:t>
            </a:r>
            <a:endParaRPr lang="en-US" sz="2500" dirty="0">
              <a:solidFill>
                <a:srgbClr val="0070C0"/>
              </a:solidFill>
              <a:cs typeface="B Titr" pitchFamily="2" charset="-78"/>
            </a:endParaRPr>
          </a:p>
        </p:txBody>
      </p:sp>
      <p:sp>
        <p:nvSpPr>
          <p:cNvPr id="7" name="TextBox 6"/>
          <p:cNvSpPr txBox="1"/>
          <p:nvPr/>
        </p:nvSpPr>
        <p:spPr>
          <a:xfrm>
            <a:off x="381000" y="6413212"/>
            <a:ext cx="4419600" cy="292388"/>
          </a:xfrm>
          <a:prstGeom prst="rect">
            <a:avLst/>
          </a:prstGeom>
          <a:noFill/>
        </p:spPr>
        <p:txBody>
          <a:bodyPr wrap="square" rtlCol="0">
            <a:spAutoFit/>
          </a:bodyPr>
          <a:lstStyle/>
          <a:p>
            <a:r>
              <a:rPr lang="en-US" sz="1300" dirty="0" err="1"/>
              <a:t>Azizi</a:t>
            </a:r>
            <a:r>
              <a:rPr lang="en-US" sz="1300" dirty="0"/>
              <a:t> F. ARCH Iran Med 2004; 7: 69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610600" cy="4876800"/>
          </a:xfrm>
        </p:spPr>
        <p:txBody>
          <a:bodyPr>
            <a:noAutofit/>
          </a:bodyPr>
          <a:lstStyle/>
          <a:p>
            <a:pPr algn="just" rtl="1">
              <a:lnSpc>
                <a:spcPct val="150000"/>
              </a:lnSpc>
            </a:pPr>
            <a:r>
              <a:rPr lang="ar-SA" sz="2500" b="1" dirty="0">
                <a:solidFill>
                  <a:schemeClr val="tx1"/>
                </a:solidFill>
                <a:cs typeface="B Nazanin" pitchFamily="2" charset="-78"/>
              </a:rPr>
              <a:t>در ابتدا سالي يك دستيار فوق تخصصي گرفته مي‌شد ولي در سال 1369 تعداد پذيرش به چهار نفر در سال افزايش يافت و برنامه‌هاي مشتركي بين سه دانشگاه علوم پزشكي شهيد بهشتي (بيمارستان طالقاني)، تهران (بيمارستان دكتر شريعتي) و ايران (انستيتو تغذيه) تدوين شد كه دستياران 18 ماه در اين سه مركز چرخش داشتند و 6 ماه آخر براي انجام پروژه تحقيقاتي و پايان‌نامه در بيمارستان طالقاني مستقر مي‌شدند. دوره آموزش فوق تخصصي آندوكرين در دانشگاه‌هاي علوم پزشكي مشهد، شيراز، تهران، اصفهان، تبريز و ايران به ترتيب در سال‌هاي 1370، 1370، 1377، 1380، 1385 و 1387 تاسيس گرديد. </a:t>
            </a:r>
            <a:endParaRPr lang="en-US" sz="2500" b="1" dirty="0">
              <a:solidFill>
                <a:schemeClr val="tx1"/>
              </a:solidFill>
              <a:cs typeface="B Nazanin" pitchFamily="2" charset="-78"/>
            </a:endParaRPr>
          </a:p>
          <a:p>
            <a:pPr algn="just" rtl="1">
              <a:lnSpc>
                <a:spcPct val="150000"/>
              </a:lnSpc>
            </a:pPr>
            <a:endParaRPr lang="en-US" sz="2500" b="1" dirty="0" err="1">
              <a:solidFill>
                <a:schemeClr val="tx1"/>
              </a:solidFill>
              <a:cs typeface="B Nazanin" pitchFamily="2" charset="-78"/>
            </a:endParaRPr>
          </a:p>
        </p:txBody>
      </p:sp>
      <p:sp>
        <p:nvSpPr>
          <p:cNvPr id="5" name="Footer Placeholder 3"/>
          <p:cNvSpPr>
            <a:spLocks noGrp="1"/>
          </p:cNvSpPr>
          <p:nvPr>
            <p:ph type="ftr" sz="quarter" idx="11"/>
          </p:nvPr>
        </p:nvSpPr>
        <p:spPr>
          <a:xfrm>
            <a:off x="7848600" y="152400"/>
            <a:ext cx="1143000" cy="838200"/>
          </a:xfrm>
        </p:spPr>
        <p:txBody>
          <a:bodyPr/>
          <a:lstStyle/>
          <a:p>
            <a:r>
              <a:rPr lang="fa-IR" sz="1400" b="1" i="1" dirty="0">
                <a:solidFill>
                  <a:srgbClr val="FF0000"/>
                </a:solidFill>
                <a:cs typeface="B Nazanin" pitchFamily="2" charset="-78"/>
              </a:rPr>
              <a:t>تاریخچه رشته فوق تخصصی </a:t>
            </a:r>
          </a:p>
          <a:p>
            <a:pPr rtl="1"/>
            <a:r>
              <a:rPr lang="fa-IR" sz="1400" b="1" i="1" dirty="0">
                <a:solidFill>
                  <a:srgbClr val="FF0000"/>
                </a:solidFill>
                <a:cs typeface="B Nazanin" pitchFamily="2" charset="-78"/>
              </a:rPr>
              <a:t>غدد درون ریز و متابولیسم</a:t>
            </a:r>
            <a:endParaRPr lang="en-US" sz="1400" b="1" i="1" dirty="0">
              <a:solidFill>
                <a:srgbClr val="FF0000"/>
              </a:solidFill>
              <a:cs typeface="B Nazanin" pitchFamily="2" charset="-78"/>
            </a:endParaRPr>
          </a:p>
        </p:txBody>
      </p:sp>
      <p:sp>
        <p:nvSpPr>
          <p:cNvPr id="6" name="Title 1"/>
          <p:cNvSpPr>
            <a:spLocks noGrp="1"/>
          </p:cNvSpPr>
          <p:nvPr>
            <p:ph type="ctrTitle"/>
          </p:nvPr>
        </p:nvSpPr>
        <p:spPr>
          <a:xfrm>
            <a:off x="1066800" y="304800"/>
            <a:ext cx="6477000" cy="914400"/>
          </a:xfrm>
        </p:spPr>
        <p:txBody>
          <a:bodyPr>
            <a:noAutofit/>
          </a:bodyPr>
          <a:lstStyle/>
          <a:p>
            <a:pPr rtl="1"/>
            <a:r>
              <a:rPr lang="fa-IR" sz="2500" dirty="0">
                <a:solidFill>
                  <a:srgbClr val="0070C0"/>
                </a:solidFill>
                <a:cs typeface="B Titr" pitchFamily="2" charset="-78"/>
              </a:rPr>
              <a:t>آموزش فوق تخصصی </a:t>
            </a:r>
            <a:br>
              <a:rPr lang="fa-IR" sz="2500" dirty="0">
                <a:solidFill>
                  <a:srgbClr val="0070C0"/>
                </a:solidFill>
                <a:cs typeface="B Titr" pitchFamily="2" charset="-78"/>
              </a:rPr>
            </a:br>
            <a:r>
              <a:rPr lang="fa-IR" sz="2500" dirty="0">
                <a:solidFill>
                  <a:srgbClr val="0070C0"/>
                </a:solidFill>
                <a:cs typeface="B Titr" pitchFamily="2" charset="-78"/>
              </a:rPr>
              <a:t>غدد درون ریز و متابولیسم در ایران</a:t>
            </a:r>
            <a:endParaRPr lang="en-US" sz="2500" dirty="0">
              <a:solidFill>
                <a:srgbClr val="0070C0"/>
              </a:solidFill>
              <a:cs typeface="B Titr"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3017</Words>
  <Application>Microsoft Office PowerPoint</Application>
  <PresentationFormat>On-screen Show (4:3)</PresentationFormat>
  <Paragraphs>279</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Presentation</vt:lpstr>
      <vt:lpstr>Slide 1</vt:lpstr>
      <vt:lpstr>Slide 2</vt:lpstr>
      <vt:lpstr>سابقه تشخیص و درمان بیماری های غدد درون ریز  و متابولیسم در ایران</vt:lpstr>
      <vt:lpstr>قبل از پیروزی انقلاب اسلامی</vt:lpstr>
      <vt:lpstr>Slide 5</vt:lpstr>
      <vt:lpstr>آموزش غدد درون ریز در بیمارستان ها</vt:lpstr>
      <vt:lpstr>آموزش غدد درون ریز در دانشگاه ها</vt:lpstr>
      <vt:lpstr>اولین دوره آموزش فوق تخصصی  غدد درون ریز و متابولیسم</vt:lpstr>
      <vt:lpstr>آموزش فوق تخصصی  غدد درون ریز و متابولیسم در ایران</vt:lpstr>
      <vt:lpstr>مراقبت بيماران آندوكرين</vt:lpstr>
      <vt:lpstr>بخش های غدد درون ریز</vt:lpstr>
      <vt:lpstr>بخش های غدد درون ریز</vt:lpstr>
      <vt:lpstr>توسعه آموزش فوق تخصصی  غدد درون ریز و متابولیسم</vt:lpstr>
      <vt:lpstr>تاسیس مراکز تحقیقاتی غدد درون ریز و متابولیسم</vt:lpstr>
      <vt:lpstr>سیر آموزش فوق تخصصی  غدد درون ریز و متابولیسم</vt:lpstr>
      <vt:lpstr>سیر آموزش فوق تخصصی  غدد درون ریز و متابولیسم</vt:lpstr>
      <vt:lpstr>سیر آموزش فوق تخصصی  غدد درون ریز و متابولیسم</vt:lpstr>
      <vt:lpstr>سیر آموزش فوق تخصصی  غدد درون ریز و متابولیسم</vt:lpstr>
      <vt:lpstr>سیر آموزش فوق تخصصی  غدد درون ریز و متابولیسم</vt:lpstr>
      <vt:lpstr>سیر آموزش فوق تخصصی  غدد درون ریز و متابولیسم</vt:lpstr>
      <vt:lpstr>توزیع فارغ‌التحصيلان برنامه‌هاي داخلي كشور داراي گواهينامه (بورد) فوق تخصصي  غدد درون‌ريز و متابوليسم براساس دانشگاه‌هاي محل آموزش و استاد راهنماي پايان‌نامه</vt:lpstr>
      <vt:lpstr>Slide 22</vt:lpstr>
      <vt:lpstr>نظرات پزشکان فوق تخصصی آندوکرین ایرانی تعداد: 81 نفر، 52% خانم</vt:lpstr>
      <vt:lpstr>علت اصلی انتخاب رشته داخلی قبل از شروع دوره، از نظر صاحبان  فوق تخصصی غدد درون‌ریز و متابولیسم</vt:lpstr>
      <vt:lpstr>درصد هر یک از پاسخ‌های مطرح شده برای سوال ”کدام یک از موارد زیر در تصمیم شما برای انتخاب رشته غدد درون‌ریز و متابولیسم موثر بودند؟*</vt:lpstr>
      <vt:lpstr>مزایای رشته غدد درون‌ریز و متابولیسم در نظر صاحبان این حرفه</vt:lpstr>
      <vt:lpstr>محدودیت‌های رشته غدد درون‌ریز و متابولیسم در نظر صاحبان این حرفه</vt:lpstr>
      <vt:lpstr>نتیجه گیری</vt:lpstr>
      <vt:lpstr>نتیجه گیری</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t.fakhimi</dc:creator>
  <cp:lastModifiedBy>t.fakhimi</cp:lastModifiedBy>
  <cp:revision>82</cp:revision>
  <dcterms:created xsi:type="dcterms:W3CDTF">2021-11-01T05:43:01Z</dcterms:created>
  <dcterms:modified xsi:type="dcterms:W3CDTF">2021-11-06T03:45:49Z</dcterms:modified>
</cp:coreProperties>
</file>