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3"/>
  </p:notesMasterIdLst>
  <p:sldIdLst>
    <p:sldId id="322" r:id="rId2"/>
    <p:sldId id="256" r:id="rId3"/>
    <p:sldId id="339" r:id="rId4"/>
    <p:sldId id="340" r:id="rId5"/>
    <p:sldId id="341" r:id="rId6"/>
    <p:sldId id="263" r:id="rId7"/>
    <p:sldId id="264" r:id="rId8"/>
    <p:sldId id="265" r:id="rId9"/>
    <p:sldId id="266" r:id="rId10"/>
    <p:sldId id="344" r:id="rId11"/>
    <p:sldId id="267" r:id="rId12"/>
    <p:sldId id="268" r:id="rId13"/>
    <p:sldId id="269" r:id="rId14"/>
    <p:sldId id="270" r:id="rId15"/>
    <p:sldId id="348" r:id="rId16"/>
    <p:sldId id="271" r:id="rId17"/>
    <p:sldId id="272" r:id="rId18"/>
    <p:sldId id="273" r:id="rId19"/>
    <p:sldId id="274" r:id="rId20"/>
    <p:sldId id="275" r:id="rId21"/>
    <p:sldId id="277" r:id="rId22"/>
    <p:sldId id="279" r:id="rId23"/>
    <p:sldId id="280" r:id="rId24"/>
    <p:sldId id="281" r:id="rId25"/>
    <p:sldId id="282" r:id="rId26"/>
    <p:sldId id="288" r:id="rId27"/>
    <p:sldId id="284" r:id="rId28"/>
    <p:sldId id="285" r:id="rId29"/>
    <p:sldId id="286" r:id="rId30"/>
    <p:sldId id="289" r:id="rId31"/>
    <p:sldId id="291" r:id="rId32"/>
    <p:sldId id="349" r:id="rId33"/>
    <p:sldId id="350" r:id="rId34"/>
    <p:sldId id="351" r:id="rId35"/>
    <p:sldId id="292" r:id="rId36"/>
    <p:sldId id="293" r:id="rId37"/>
    <p:sldId id="294" r:id="rId38"/>
    <p:sldId id="295" r:id="rId39"/>
    <p:sldId id="296" r:id="rId40"/>
    <p:sldId id="297" r:id="rId41"/>
    <p:sldId id="298" r:id="rId42"/>
    <p:sldId id="299" r:id="rId43"/>
    <p:sldId id="259" r:id="rId44"/>
    <p:sldId id="260" r:id="rId45"/>
    <p:sldId id="305" r:id="rId46"/>
    <p:sldId id="306" r:id="rId47"/>
    <p:sldId id="304" r:id="rId48"/>
    <p:sldId id="307" r:id="rId49"/>
    <p:sldId id="308" r:id="rId50"/>
    <p:sldId id="309" r:id="rId51"/>
    <p:sldId id="310" r:id="rId52"/>
    <p:sldId id="312" r:id="rId53"/>
    <p:sldId id="342" r:id="rId54"/>
    <p:sldId id="313" r:id="rId55"/>
    <p:sldId id="314" r:id="rId56"/>
    <p:sldId id="315" r:id="rId57"/>
    <p:sldId id="343" r:id="rId58"/>
    <p:sldId id="316" r:id="rId59"/>
    <p:sldId id="321" r:id="rId60"/>
    <p:sldId id="318" r:id="rId61"/>
    <p:sldId id="319" r:id="rId62"/>
    <p:sldId id="324" r:id="rId63"/>
    <p:sldId id="326" r:id="rId64"/>
    <p:sldId id="327" r:id="rId65"/>
    <p:sldId id="328" r:id="rId66"/>
    <p:sldId id="330" r:id="rId67"/>
    <p:sldId id="332" r:id="rId68"/>
    <p:sldId id="333" r:id="rId69"/>
    <p:sldId id="335" r:id="rId70"/>
    <p:sldId id="337" r:id="rId71"/>
    <p:sldId id="32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161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layout/>
      <c:overlay val="0"/>
    </c:title>
    <c:autoTitleDeleted val="0"/>
    <c:plotArea>
      <c:layout/>
      <c:pieChart>
        <c:varyColors val="1"/>
        <c:ser>
          <c:idx val="0"/>
          <c:order val="0"/>
          <c:tx>
            <c:strRef>
              <c:f>Sheet1!$B$1</c:f>
              <c:strCache>
                <c:ptCount val="1"/>
                <c:pt idx="0">
                  <c:v>ATA GUIDELINE</c:v>
                </c:pt>
              </c:strCache>
            </c:strRef>
          </c:tx>
          <c:explosion val="11"/>
          <c:dPt>
            <c:idx val="1"/>
            <c:bubble3D val="0"/>
            <c:explosion val="25"/>
          </c:dPt>
          <c:dPt>
            <c:idx val="2"/>
            <c:bubble3D val="0"/>
            <c:explosion val="18"/>
          </c:dPt>
          <c:cat>
            <c:strRef>
              <c:f>Sheet1!$A$2:$A$7</c:f>
              <c:strCache>
                <c:ptCount val="6"/>
                <c:pt idx="0">
                  <c:v>A= Strongly Recommends is based on Good Evidence   4</c:v>
                </c:pt>
                <c:pt idx="1">
                  <c:v>B=Recommends is based on Fair Evidence  21</c:v>
                </c:pt>
                <c:pt idx="2">
                  <c:v>C= Recommends is based on  Expert Oponion  35</c:v>
                </c:pt>
                <c:pt idx="3">
                  <c:v>D= Recommends against is based on Expert Oponion 1</c:v>
                </c:pt>
                <c:pt idx="4">
                  <c:v>E= Recommendation against is based on fair evidence  2</c:v>
                </c:pt>
                <c:pt idx="5">
                  <c:v>I= Recommended neither for nor against  2</c:v>
                </c:pt>
              </c:strCache>
            </c:strRef>
          </c:cat>
          <c:val>
            <c:numRef>
              <c:f>Sheet1!$B$2:$B$7</c:f>
              <c:numCache>
                <c:formatCode>General</c:formatCode>
                <c:ptCount val="6"/>
                <c:pt idx="0">
                  <c:v>4</c:v>
                </c:pt>
                <c:pt idx="1">
                  <c:v>21</c:v>
                </c:pt>
                <c:pt idx="2">
                  <c:v>35</c:v>
                </c:pt>
                <c:pt idx="3">
                  <c:v>1</c:v>
                </c:pt>
                <c:pt idx="4">
                  <c:v>2</c:v>
                </c:pt>
                <c:pt idx="5">
                  <c:v>2</c:v>
                </c:pt>
              </c:numCache>
            </c:numRef>
          </c:val>
        </c:ser>
        <c:dLbls>
          <c:showLegendKey val="0"/>
          <c:showVal val="0"/>
          <c:showCatName val="0"/>
          <c:showSerName val="0"/>
          <c:showPercent val="1"/>
          <c:showBubbleSize val="0"/>
          <c:showLeaderLines val="0"/>
        </c:dLbls>
        <c:firstSliceAng val="0"/>
      </c:pieChart>
    </c:plotArea>
    <c:legend>
      <c:legendPos val="t"/>
      <c:layout>
        <c:manualLayout>
          <c:xMode val="edge"/>
          <c:yMode val="edge"/>
          <c:x val="0.15793042317078793"/>
          <c:y val="0.11538888888888887"/>
          <c:w val="0.74408055900907133"/>
          <c:h val="0.43325853018372701"/>
        </c:manualLayout>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C6A89-221D-43C7-863E-DD7D2465742D}" type="datetimeFigureOut">
              <a:rPr lang="en-US" smtClean="0"/>
              <a:pPr/>
              <a:t>5/10/2015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766F-D1DF-4265-8F8D-C8AE9E608CF6}" type="slidenum">
              <a:rPr lang="en-US" smtClean="0"/>
              <a:pPr/>
              <a:t>‹#›</a:t>
            </a:fld>
            <a:endParaRPr lang="en-US"/>
          </a:p>
        </p:txBody>
      </p:sp>
    </p:spTree>
    <p:extLst>
      <p:ext uri="{BB962C8B-B14F-4D97-AF65-F5344CB8AC3E}">
        <p14:creationId xmlns:p14="http://schemas.microsoft.com/office/powerpoint/2010/main" val="109912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2766F-D1DF-4265-8F8D-C8AE9E608CF6}" type="slidenum">
              <a:rPr lang="en-US" smtClean="0"/>
              <a:pPr/>
              <a:t>7</a:t>
            </a:fld>
            <a:endParaRPr lang="en-US"/>
          </a:p>
        </p:txBody>
      </p:sp>
    </p:spTree>
    <p:extLst>
      <p:ext uri="{BB962C8B-B14F-4D97-AF65-F5344CB8AC3E}">
        <p14:creationId xmlns:p14="http://schemas.microsoft.com/office/powerpoint/2010/main" val="389894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2766F-D1DF-4265-8F8D-C8AE9E608CF6}" type="slidenum">
              <a:rPr lang="en-US" smtClean="0"/>
              <a:pPr/>
              <a:t>38</a:t>
            </a:fld>
            <a:endParaRPr lang="en-US"/>
          </a:p>
        </p:txBody>
      </p:sp>
    </p:spTree>
    <p:extLst>
      <p:ext uri="{BB962C8B-B14F-4D97-AF65-F5344CB8AC3E}">
        <p14:creationId xmlns:p14="http://schemas.microsoft.com/office/powerpoint/2010/main" val="125886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B372AC5-F9E2-4E5A-A2BA-9BC5EEE19AAA}" type="datetimeFigureOut">
              <a:rPr lang="en-US" smtClean="0"/>
              <a:pPr/>
              <a:t>5/10/2015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BB025CB-52DF-44A8-BA32-FD0541D6F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372AC5-F9E2-4E5A-A2BA-9BC5EEE19AAA}"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25CB-52DF-44A8-BA32-FD0541D6F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372AC5-F9E2-4E5A-A2BA-9BC5EEE19AAA}"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25CB-52DF-44A8-BA32-FD0541D6F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372AC5-F9E2-4E5A-A2BA-9BC5EEE19AAA}"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25CB-52DF-44A8-BA32-FD0541D6F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372AC5-F9E2-4E5A-A2BA-9BC5EEE19AAA}"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25CB-52DF-44A8-BA32-FD0541D6F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372AC5-F9E2-4E5A-A2BA-9BC5EEE19AAA}"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025CB-52DF-44A8-BA32-FD0541D6F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B372AC5-F9E2-4E5A-A2BA-9BC5EEE19AAA}" type="datetimeFigureOut">
              <a:rPr lang="en-US" smtClean="0"/>
              <a:pPr/>
              <a:t>5/10/2015</a:t>
            </a:fld>
            <a:endParaRPr lang="en-US"/>
          </a:p>
        </p:txBody>
      </p:sp>
      <p:sp>
        <p:nvSpPr>
          <p:cNvPr id="27" name="Slide Number Placeholder 26"/>
          <p:cNvSpPr>
            <a:spLocks noGrp="1"/>
          </p:cNvSpPr>
          <p:nvPr>
            <p:ph type="sldNum" sz="quarter" idx="11"/>
          </p:nvPr>
        </p:nvSpPr>
        <p:spPr/>
        <p:txBody>
          <a:bodyPr rtlCol="0"/>
          <a:lstStyle/>
          <a:p>
            <a:fld id="{DBB025CB-52DF-44A8-BA32-FD0541D6F5BA}"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B372AC5-F9E2-4E5A-A2BA-9BC5EEE19AAA}" type="datetimeFigureOut">
              <a:rPr lang="en-US" smtClean="0"/>
              <a:pPr/>
              <a:t>5/10/2015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BB025CB-52DF-44A8-BA32-FD0541D6F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72AC5-F9E2-4E5A-A2BA-9BC5EEE19AAA}" type="datetimeFigureOut">
              <a:rPr lang="en-US" smtClean="0"/>
              <a:pPr/>
              <a:t>5/10/2015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025CB-52DF-44A8-BA32-FD0541D6F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372AC5-F9E2-4E5A-A2BA-9BC5EEE19AAA}"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025CB-52DF-44A8-BA32-FD0541D6F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372AC5-F9E2-4E5A-A2BA-9BC5EEE19AAA}"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025CB-52DF-44A8-BA32-FD0541D6F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B372AC5-F9E2-4E5A-A2BA-9BC5EEE19AAA}" type="datetimeFigureOut">
              <a:rPr lang="en-US" smtClean="0"/>
              <a:pPr/>
              <a:t>5/10/2015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BB025CB-52DF-44A8-BA32-FD0541D6F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445005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381000" y="1371600"/>
            <a:ext cx="8229600" cy="5105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534400" cy="5736336"/>
          </a:xfrm>
        </p:spPr>
        <p:txBody>
          <a:bodyPr>
            <a:normAutofit fontScale="92500" lnSpcReduction="10000"/>
          </a:bodyPr>
          <a:lstStyle/>
          <a:p>
            <a:pPr marL="109728" indent="0">
              <a:buClr>
                <a:schemeClr val="accent2"/>
              </a:buClr>
              <a:buNone/>
            </a:pPr>
            <a:r>
              <a:rPr lang="en-US" sz="2200" i="1" dirty="0" smtClean="0">
                <a:solidFill>
                  <a:srgbClr val="7030A0"/>
                </a:solidFill>
                <a:latin typeface="Comic Sans MS" panose="030F0702030302020204" pitchFamily="66" charset="0"/>
              </a:rPr>
              <a:t>C: Clinical </a:t>
            </a:r>
            <a:r>
              <a:rPr lang="en-US" sz="2200" i="1" dirty="0">
                <a:solidFill>
                  <a:srgbClr val="7030A0"/>
                </a:solidFill>
                <a:latin typeface="Comic Sans MS" panose="030F0702030302020204" pitchFamily="66" charset="0"/>
              </a:rPr>
              <a:t>characteristics and relationship between genotype and phenotype</a:t>
            </a:r>
            <a:endParaRPr lang="en-US" sz="2200" dirty="0" smtClean="0">
              <a:solidFill>
                <a:srgbClr val="7030A0"/>
              </a:solidFill>
              <a:latin typeface="Comic Sans MS" panose="030F0702030302020204" pitchFamily="66" charset="0"/>
            </a:endParaRPr>
          </a:p>
          <a:p>
            <a:pPr marL="109728" indent="0">
              <a:buClr>
                <a:schemeClr val="accent2"/>
              </a:buClr>
              <a:buNone/>
            </a:pPr>
            <a:r>
              <a:rPr lang="en-US" sz="2000" b="1" dirty="0" smtClean="0">
                <a:latin typeface="Comic Sans MS" panose="030F0702030302020204" pitchFamily="66" charset="0"/>
              </a:rPr>
              <a:t>1)Sporadic </a:t>
            </a:r>
            <a:r>
              <a:rPr lang="en-US" sz="2000" b="1" dirty="0">
                <a:latin typeface="Comic Sans MS" panose="030F0702030302020204" pitchFamily="66" charset="0"/>
              </a:rPr>
              <a:t>MTC:</a:t>
            </a:r>
            <a:br>
              <a:rPr lang="en-US" sz="2000" b="1" dirty="0">
                <a:latin typeface="Comic Sans MS" panose="030F0702030302020204" pitchFamily="66" charset="0"/>
              </a:rPr>
            </a:b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Sporadic </a:t>
            </a:r>
            <a:r>
              <a:rPr lang="en-US" sz="2000" dirty="0">
                <a:latin typeface="Comic Sans MS" panose="030F0702030302020204" pitchFamily="66" charset="0"/>
              </a:rPr>
              <a:t>MTC usually occurs between the 4th and 6th decades of life </a:t>
            </a:r>
            <a:r>
              <a:rPr lang="en-US" sz="2000" dirty="0" smtClean="0">
                <a:latin typeface="Comic Sans MS" panose="030F0702030302020204" pitchFamily="66" charset="0"/>
              </a:rPr>
              <a:t>MTC </a:t>
            </a:r>
            <a:r>
              <a:rPr lang="en-US" sz="2000" dirty="0">
                <a:latin typeface="Comic Sans MS" panose="030F0702030302020204" pitchFamily="66" charset="0"/>
              </a:rPr>
              <a:t>who present with a palpable thyroid </a:t>
            </a:r>
            <a:r>
              <a:rPr lang="en-US" sz="2000" dirty="0" smtClean="0">
                <a:latin typeface="Comic Sans MS" panose="030F0702030302020204" pitchFamily="66" charset="0"/>
              </a:rPr>
              <a:t>nodule</a:t>
            </a:r>
          </a:p>
          <a:p>
            <a:pPr>
              <a:buClr>
                <a:schemeClr val="accent2"/>
              </a:buClr>
              <a:buFont typeface="Wingdings" panose="05000000000000000000" pitchFamily="2" charset="2"/>
              <a:buChar char="§"/>
            </a:pPr>
            <a:r>
              <a:rPr lang="en-US" sz="2000" dirty="0" smtClean="0">
                <a:latin typeface="Comic Sans MS" panose="030F0702030302020204" pitchFamily="66" charset="0"/>
              </a:rPr>
              <a:t>                       </a:t>
            </a:r>
            <a:r>
              <a:rPr lang="en-US" sz="2000" dirty="0">
                <a:latin typeface="Comic Sans MS" panose="030F0702030302020204" pitchFamily="66" charset="0"/>
              </a:rPr>
              <a:t>70% of patients </a:t>
            </a:r>
            <a:r>
              <a:rPr lang="en-US" sz="2000" dirty="0" smtClean="0">
                <a:latin typeface="Comic Sans MS" panose="030F0702030302020204" pitchFamily="66" charset="0"/>
              </a:rPr>
              <a:t>with  </a:t>
            </a:r>
            <a:r>
              <a:rPr lang="en-US" sz="2000" dirty="0">
                <a:latin typeface="Comic Sans MS" panose="030F0702030302020204" pitchFamily="66" charset="0"/>
              </a:rPr>
              <a:t>have cervical metastases </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                       10</a:t>
            </a:r>
            <a:r>
              <a:rPr lang="en-US" sz="2000" dirty="0">
                <a:latin typeface="Comic Sans MS" panose="030F0702030302020204" pitchFamily="66" charset="0"/>
              </a:rPr>
              <a:t>% </a:t>
            </a:r>
            <a:r>
              <a:rPr lang="en-US" sz="2000" dirty="0" smtClean="0">
                <a:latin typeface="Comic Sans MS" panose="030F0702030302020204" pitchFamily="66" charset="0"/>
              </a:rPr>
              <a:t>have distant metastases</a:t>
            </a:r>
          </a:p>
          <a:p>
            <a:pPr marL="109728" indent="0">
              <a:buClr>
                <a:schemeClr val="accent2"/>
              </a:buClr>
              <a:buNone/>
            </a:pPr>
            <a:r>
              <a:rPr lang="en-US" sz="2600" dirty="0">
                <a:solidFill>
                  <a:schemeClr val="accent1"/>
                </a:solidFill>
                <a:latin typeface="Comic Sans MS" panose="030F0702030302020204" pitchFamily="66" charset="0"/>
              </a:rPr>
              <a:t>On </a:t>
            </a:r>
            <a:r>
              <a:rPr lang="en-US" sz="2600" dirty="0" err="1">
                <a:solidFill>
                  <a:schemeClr val="accent1"/>
                </a:solidFill>
                <a:latin typeface="Comic Sans MS" panose="030F0702030302020204" pitchFamily="66" charset="0"/>
              </a:rPr>
              <a:t>univariate</a:t>
            </a:r>
            <a:r>
              <a:rPr lang="en-US" sz="2600" dirty="0">
                <a:solidFill>
                  <a:schemeClr val="accent1"/>
                </a:solidFill>
                <a:latin typeface="Comic Sans MS" panose="030F0702030302020204" pitchFamily="66" charset="0"/>
              </a:rPr>
              <a:t> analysis prognosis is directly related to </a:t>
            </a:r>
            <a:r>
              <a:rPr lang="en-US" sz="2600" dirty="0" smtClean="0">
                <a:solidFill>
                  <a:schemeClr val="accent1"/>
                </a:solidFill>
                <a:latin typeface="Comic Sans MS" panose="030F0702030302020204" pitchFamily="66" charset="0"/>
              </a:rPr>
              <a:t>:</a:t>
            </a:r>
          </a:p>
          <a:p>
            <a:pPr marL="566928" indent="-457200">
              <a:buClr>
                <a:schemeClr val="accent2"/>
              </a:buClr>
              <a:buFont typeface="+mj-lt"/>
              <a:buAutoNum type="arabicPeriod"/>
            </a:pPr>
            <a:r>
              <a:rPr lang="en-US" sz="2000" dirty="0" smtClean="0">
                <a:solidFill>
                  <a:schemeClr val="accent1"/>
                </a:solidFill>
                <a:latin typeface="Comic Sans MS" panose="030F0702030302020204" pitchFamily="66" charset="0"/>
              </a:rPr>
              <a:t>Patient </a:t>
            </a:r>
            <a:r>
              <a:rPr lang="en-US" sz="2000" dirty="0">
                <a:solidFill>
                  <a:schemeClr val="accent1"/>
                </a:solidFill>
                <a:latin typeface="Comic Sans MS" panose="030F0702030302020204" pitchFamily="66" charset="0"/>
              </a:rPr>
              <a:t>age </a:t>
            </a:r>
            <a:r>
              <a:rPr lang="en-US" sz="2000" dirty="0" smtClean="0">
                <a:solidFill>
                  <a:schemeClr val="accent1"/>
                </a:solidFill>
                <a:latin typeface="Comic Sans MS" panose="030F0702030302020204" pitchFamily="66" charset="0"/>
              </a:rPr>
              <a:t>at diagnosis,</a:t>
            </a:r>
          </a:p>
          <a:p>
            <a:pPr marL="566928" indent="-457200">
              <a:buClr>
                <a:schemeClr val="accent2"/>
              </a:buClr>
              <a:buFont typeface="+mj-lt"/>
              <a:buAutoNum type="arabicPeriod"/>
            </a:pPr>
            <a:r>
              <a:rPr lang="en-US" sz="2000" dirty="0">
                <a:latin typeface="Comic Sans MS" panose="030F0702030302020204" pitchFamily="66" charset="0"/>
              </a:rPr>
              <a:t>M</a:t>
            </a:r>
            <a:r>
              <a:rPr lang="en-US" sz="2000" dirty="0" smtClean="0">
                <a:latin typeface="Comic Sans MS" panose="030F0702030302020204" pitchFamily="66" charset="0"/>
              </a:rPr>
              <a:t>ale </a:t>
            </a:r>
            <a:r>
              <a:rPr lang="en-US" sz="2000" dirty="0">
                <a:latin typeface="Comic Sans MS" panose="030F0702030302020204" pitchFamily="66" charset="0"/>
              </a:rPr>
              <a:t>sex</a:t>
            </a:r>
            <a:r>
              <a:rPr lang="en-US" sz="2000" dirty="0" smtClean="0">
                <a:latin typeface="Comic Sans MS" panose="030F0702030302020204" pitchFamily="66" charset="0"/>
              </a:rPr>
              <a:t>,</a:t>
            </a:r>
          </a:p>
          <a:p>
            <a:pPr marL="566928" indent="-457200">
              <a:buClr>
                <a:schemeClr val="accent2"/>
              </a:buClr>
              <a:buFont typeface="+mj-lt"/>
              <a:buAutoNum type="arabicPeriod"/>
            </a:pPr>
            <a:r>
              <a:rPr lang="en-US" sz="2000" dirty="0">
                <a:latin typeface="Comic Sans MS" panose="030F0702030302020204" pitchFamily="66" charset="0"/>
              </a:rPr>
              <a:t>T</a:t>
            </a:r>
            <a:r>
              <a:rPr lang="en-US" sz="2000" dirty="0" smtClean="0">
                <a:latin typeface="Comic Sans MS" panose="030F0702030302020204" pitchFamily="66" charset="0"/>
              </a:rPr>
              <a:t>he </a:t>
            </a:r>
            <a:r>
              <a:rPr lang="en-US" sz="2000" dirty="0">
                <a:latin typeface="Comic Sans MS" panose="030F0702030302020204" pitchFamily="66" charset="0"/>
              </a:rPr>
              <a:t>presence of local tumor invasion</a:t>
            </a:r>
            <a:r>
              <a:rPr lang="en-US" sz="2000" dirty="0" smtClean="0">
                <a:latin typeface="Comic Sans MS" panose="030F0702030302020204" pitchFamily="66" charset="0"/>
              </a:rPr>
              <a:t>,</a:t>
            </a:r>
          </a:p>
          <a:p>
            <a:pPr marL="566928" indent="-457200">
              <a:buClr>
                <a:schemeClr val="accent2"/>
              </a:buClr>
              <a:buFont typeface="+mj-lt"/>
              <a:buAutoNum type="arabicPeriod"/>
            </a:pPr>
            <a:r>
              <a:rPr lang="en-US" sz="2000" dirty="0">
                <a:latin typeface="Comic Sans MS" panose="030F0702030302020204" pitchFamily="66" charset="0"/>
              </a:rPr>
              <a:t>T</a:t>
            </a:r>
            <a:r>
              <a:rPr lang="en-US" sz="2000" dirty="0" smtClean="0">
                <a:latin typeface="Comic Sans MS" panose="030F0702030302020204" pitchFamily="66" charset="0"/>
              </a:rPr>
              <a:t>he </a:t>
            </a:r>
            <a:r>
              <a:rPr lang="en-US" sz="2000" dirty="0">
                <a:latin typeface="Comic Sans MS" panose="030F0702030302020204" pitchFamily="66" charset="0"/>
              </a:rPr>
              <a:t>presence of lymph node metastases,</a:t>
            </a:r>
          </a:p>
          <a:p>
            <a:pPr marL="566928" indent="-457200">
              <a:buClr>
                <a:schemeClr val="accent2"/>
              </a:buClr>
              <a:buFont typeface="+mj-lt"/>
              <a:buAutoNum type="arabicPeriod"/>
            </a:pPr>
            <a:r>
              <a:rPr lang="en-US" sz="2000" dirty="0">
                <a:latin typeface="Comic Sans MS" panose="030F0702030302020204" pitchFamily="66" charset="0"/>
              </a:rPr>
              <a:t>T</a:t>
            </a:r>
            <a:r>
              <a:rPr lang="en-US" sz="2000" dirty="0" smtClean="0">
                <a:latin typeface="Comic Sans MS" panose="030F0702030302020204" pitchFamily="66" charset="0"/>
              </a:rPr>
              <a:t>he </a:t>
            </a:r>
            <a:r>
              <a:rPr lang="en-US" sz="2000" dirty="0">
                <a:latin typeface="Comic Sans MS" panose="030F0702030302020204" pitchFamily="66" charset="0"/>
              </a:rPr>
              <a:t>presence of distant metastases</a:t>
            </a:r>
            <a:r>
              <a:rPr lang="en-US" sz="2000" dirty="0" smtClean="0">
                <a:latin typeface="Comic Sans MS" panose="030F0702030302020204" pitchFamily="66" charset="0"/>
              </a:rPr>
              <a:t>.</a:t>
            </a:r>
            <a:r>
              <a:rPr lang="en-US" sz="2000" dirty="0">
                <a:latin typeface="Comic Sans MS" panose="030F0702030302020204" pitchFamily="66" charset="0"/>
              </a:rPr>
              <a:t> </a:t>
            </a:r>
            <a:endParaRPr lang="en-US" sz="2000" dirty="0" smtClean="0">
              <a:latin typeface="Comic Sans MS" panose="030F0702030302020204" pitchFamily="66" charset="0"/>
            </a:endParaRPr>
          </a:p>
          <a:p>
            <a:pPr>
              <a:buClr>
                <a:schemeClr val="accent2"/>
              </a:buClr>
              <a:buNone/>
            </a:pPr>
            <a:r>
              <a:rPr lang="en-US" sz="2600" dirty="0" smtClean="0">
                <a:solidFill>
                  <a:schemeClr val="accent1"/>
                </a:solidFill>
                <a:latin typeface="Comic Sans MS" panose="030F0702030302020204" pitchFamily="66" charset="0"/>
              </a:rPr>
              <a:t>On multivariate analysis </a:t>
            </a:r>
            <a:r>
              <a:rPr lang="en-US" sz="2000" dirty="0" smtClean="0">
                <a:latin typeface="Comic Sans MS" panose="030F0702030302020204" pitchFamily="66" charset="0"/>
              </a:rPr>
              <a:t>age and stage at the time of diagnosis</a:t>
            </a:r>
          </a:p>
          <a:p>
            <a:pPr>
              <a:buClr>
                <a:schemeClr val="accent2"/>
              </a:buClr>
              <a:buFont typeface="Wingdings" panose="05000000000000000000" pitchFamily="2" charset="2"/>
              <a:buChar char="§"/>
            </a:pPr>
            <a:r>
              <a:rPr lang="en-US" sz="1800" dirty="0" smtClean="0">
                <a:latin typeface="Comic Sans MS" panose="030F0702030302020204" pitchFamily="66" charset="0"/>
              </a:rPr>
              <a:t>Ten-year</a:t>
            </a:r>
            <a:r>
              <a:rPr lang="en-US" sz="1800" dirty="0">
                <a:latin typeface="Comic Sans MS" panose="030F0702030302020204" pitchFamily="66" charset="0"/>
              </a:rPr>
              <a:t> </a:t>
            </a:r>
            <a:r>
              <a:rPr lang="en-US" sz="1800" dirty="0" smtClean="0">
                <a:latin typeface="Comic Sans MS" panose="030F0702030302020204" pitchFamily="66" charset="0"/>
              </a:rPr>
              <a:t>survival </a:t>
            </a:r>
            <a:r>
              <a:rPr lang="en-US" sz="1800" dirty="0">
                <a:latin typeface="Comic Sans MS" panose="030F0702030302020204" pitchFamily="66" charset="0"/>
              </a:rPr>
              <a:t>rates for patients with stages </a:t>
            </a:r>
            <a:r>
              <a:rPr lang="en-US" sz="1800" dirty="0" smtClean="0">
                <a:latin typeface="Comic Sans MS" panose="030F0702030302020204" pitchFamily="66" charset="0"/>
              </a:rPr>
              <a:t>I :100%  II :93%  III:71% </a:t>
            </a:r>
            <a:r>
              <a:rPr lang="en-US" sz="1800" dirty="0">
                <a:latin typeface="Comic Sans MS" panose="030F0702030302020204" pitchFamily="66" charset="0"/>
              </a:rPr>
              <a:t>and IV </a:t>
            </a:r>
            <a:r>
              <a:rPr lang="en-US" sz="1800" dirty="0" smtClean="0">
                <a:latin typeface="Comic Sans MS" panose="030F0702030302020204" pitchFamily="66" charset="0"/>
              </a:rPr>
              <a:t> :21%</a:t>
            </a:r>
          </a:p>
          <a:p>
            <a:r>
              <a:rPr lang="en-US" sz="1800" dirty="0" smtClean="0">
                <a:latin typeface="Comic Sans MS" panose="030F0702030302020204" pitchFamily="66" charset="0"/>
              </a:rPr>
              <a:t>The clinical behavior of sporadic MTC is unpredictable.</a:t>
            </a:r>
            <a:r>
              <a:rPr lang="en-US" sz="1800" dirty="0"/>
              <a:t> </a:t>
            </a:r>
            <a:r>
              <a:rPr lang="en-US" sz="1800" dirty="0">
                <a:latin typeface="Comic Sans MS" panose="030F0702030302020204" pitchFamily="66" charset="0"/>
              </a:rPr>
              <a:t>and </a:t>
            </a:r>
            <a:r>
              <a:rPr lang="en-US" sz="1800" dirty="0" smtClean="0">
                <a:latin typeface="Comic Sans MS" panose="030F0702030302020204" pitchFamily="66" charset="0"/>
              </a:rPr>
              <a:t>some patients </a:t>
            </a:r>
            <a:r>
              <a:rPr lang="en-US" sz="1800" dirty="0">
                <a:latin typeface="Comic Sans MS" panose="030F0702030302020204" pitchFamily="66" charset="0"/>
              </a:rPr>
              <a:t>with distant metastases may live for several </a:t>
            </a:r>
            <a:r>
              <a:rPr lang="en-US" sz="1800" dirty="0" smtClean="0">
                <a:latin typeface="Comic Sans MS" panose="030F0702030302020204" pitchFamily="66" charset="0"/>
              </a:rPr>
              <a:t>years.</a:t>
            </a:r>
            <a:endParaRPr lang="en-US" sz="1800" dirty="0">
              <a:latin typeface="Comic Sans MS" panose="030F0702030302020204" pitchFamily="66" charset="0"/>
            </a:endParaRPr>
          </a:p>
          <a:p>
            <a:pPr>
              <a:buClr>
                <a:schemeClr val="accent2"/>
              </a:buClr>
              <a:buFont typeface="Wingdings" panose="05000000000000000000" pitchFamily="2" charset="2"/>
              <a:buChar char="§"/>
            </a:pPr>
            <a:endParaRPr lang="en-US" sz="1800" dirty="0">
              <a:latin typeface="Comic Sans MS" panose="030F0702030302020204" pitchFamily="66" charset="0"/>
            </a:endParaRPr>
          </a:p>
        </p:txBody>
      </p:sp>
    </p:spTree>
    <p:extLst>
      <p:ext uri="{BB962C8B-B14F-4D97-AF65-F5344CB8AC3E}">
        <p14:creationId xmlns:p14="http://schemas.microsoft.com/office/powerpoint/2010/main" val="4177776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lnSpcReduction="10000"/>
          </a:bodyPr>
          <a:lstStyle/>
          <a:p>
            <a:pPr marL="109728" indent="0">
              <a:buClr>
                <a:schemeClr val="accent2"/>
              </a:buClr>
              <a:buNone/>
            </a:pPr>
            <a:r>
              <a:rPr lang="en-US" sz="1800" b="1" dirty="0" smtClean="0">
                <a:latin typeface="Comic Sans MS" panose="030F0702030302020204" pitchFamily="66" charset="0"/>
              </a:rPr>
              <a:t>2)Hereditary </a:t>
            </a:r>
            <a:r>
              <a:rPr lang="en-US" sz="1800" b="1" dirty="0">
                <a:latin typeface="Comic Sans MS" panose="030F0702030302020204" pitchFamily="66" charset="0"/>
              </a:rPr>
              <a:t>MTC:</a:t>
            </a:r>
            <a:endParaRPr lang="en-US" sz="1800" dirty="0" smtClean="0">
              <a:latin typeface="Comic Sans MS" panose="030F0702030302020204" pitchFamily="66" charset="0"/>
            </a:endParaRPr>
          </a:p>
          <a:p>
            <a:pPr marL="109728" indent="0">
              <a:buClr>
                <a:schemeClr val="accent2"/>
              </a:buClr>
              <a:buNone/>
            </a:pPr>
            <a:endParaRPr lang="en-US" sz="1800" dirty="0">
              <a:latin typeface="Comic Sans MS" panose="030F0702030302020204" pitchFamily="66" charset="0"/>
            </a:endParaRPr>
          </a:p>
          <a:p>
            <a:pPr marL="109728" indent="0">
              <a:buClr>
                <a:schemeClr val="accent2"/>
              </a:buClr>
              <a:buNone/>
            </a:pPr>
            <a:r>
              <a:rPr lang="en-US" sz="1800" dirty="0" smtClean="0">
                <a:latin typeface="Comic Sans MS" panose="030F0702030302020204" pitchFamily="66" charset="0"/>
              </a:rPr>
              <a:t>MEN2A has expanded </a:t>
            </a:r>
            <a:r>
              <a:rPr lang="en-US" sz="1800" dirty="0">
                <a:latin typeface="Comic Sans MS" panose="030F0702030302020204" pitchFamily="66" charset="0"/>
              </a:rPr>
              <a:t>to include two variants</a:t>
            </a:r>
            <a:r>
              <a:rPr lang="en-US" sz="1800" dirty="0" smtClean="0">
                <a:latin typeface="Comic Sans MS" panose="030F0702030302020204" pitchFamily="66" charset="0"/>
              </a:rPr>
              <a:t>:</a:t>
            </a:r>
          </a:p>
          <a:p>
            <a:pPr marL="452628" indent="-342900">
              <a:buClr>
                <a:schemeClr val="accent2"/>
              </a:buClr>
              <a:buFont typeface="+mj-lt"/>
              <a:buAutoNum type="arabicPeriod"/>
            </a:pPr>
            <a:r>
              <a:rPr lang="en-US" sz="1800" dirty="0" smtClean="0">
                <a:latin typeface="Comic Sans MS" panose="030F0702030302020204" pitchFamily="66" charset="0"/>
              </a:rPr>
              <a:t> </a:t>
            </a:r>
            <a:r>
              <a:rPr lang="en-US" sz="1800" dirty="0">
                <a:latin typeface="Comic Sans MS" panose="030F0702030302020204" pitchFamily="66" charset="0"/>
              </a:rPr>
              <a:t>patients with associated cutaneous lichen amyloidosis (CLA</a:t>
            </a:r>
            <a:r>
              <a:rPr lang="en-US" sz="1800" dirty="0" smtClean="0">
                <a:latin typeface="Comic Sans MS" panose="030F0702030302020204" pitchFamily="66" charset="0"/>
              </a:rPr>
              <a:t>)</a:t>
            </a:r>
            <a:r>
              <a:rPr lang="en-US" sz="1800" dirty="0">
                <a:latin typeface="Comic Sans MS" panose="030F0702030302020204" pitchFamily="66" charset="0"/>
              </a:rPr>
              <a:t> </a:t>
            </a:r>
            <a:endParaRPr lang="en-US" sz="1800" dirty="0" smtClean="0">
              <a:latin typeface="Comic Sans MS" panose="030F0702030302020204" pitchFamily="66" charset="0"/>
            </a:endParaRPr>
          </a:p>
          <a:p>
            <a:pPr marL="452628" indent="-342900">
              <a:buClr>
                <a:schemeClr val="accent2"/>
              </a:buClr>
              <a:buFont typeface="+mj-lt"/>
              <a:buAutoNum type="arabicPeriod"/>
            </a:pPr>
            <a:r>
              <a:rPr lang="en-US" sz="1800" dirty="0" smtClean="0">
                <a:latin typeface="Comic Sans MS" panose="030F0702030302020204" pitchFamily="66" charset="0"/>
              </a:rPr>
              <a:t>and </a:t>
            </a:r>
            <a:r>
              <a:rPr lang="en-US" sz="1800" dirty="0">
                <a:latin typeface="Comic Sans MS" panose="030F0702030302020204" pitchFamily="66" charset="0"/>
              </a:rPr>
              <a:t>patients with associated </a:t>
            </a:r>
            <a:r>
              <a:rPr lang="en-US" sz="1800" dirty="0" smtClean="0">
                <a:latin typeface="Comic Sans MS" panose="030F0702030302020204" pitchFamily="66" charset="0"/>
              </a:rPr>
              <a:t>HD.</a:t>
            </a:r>
          </a:p>
          <a:p>
            <a:pPr>
              <a:buClr>
                <a:schemeClr val="accent2"/>
              </a:buClr>
              <a:buFont typeface="Wingdings" panose="05000000000000000000" pitchFamily="2" charset="2"/>
              <a:buChar char="§"/>
            </a:pP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a:latin typeface="Comic Sans MS" panose="030F0702030302020204" pitchFamily="66" charset="0"/>
              </a:rPr>
              <a:t>The MEN2B syndrome </a:t>
            </a:r>
            <a:r>
              <a:rPr lang="en-US" sz="1800" dirty="0" smtClean="0">
                <a:latin typeface="Comic Sans MS" panose="030F0702030302020204" pitchFamily="66" charset="0"/>
              </a:rPr>
              <a:t>accounts </a:t>
            </a:r>
            <a:r>
              <a:rPr lang="en-US" sz="1800" dirty="0">
                <a:latin typeface="Comic Sans MS" panose="030F0702030302020204" pitchFamily="66" charset="0"/>
              </a:rPr>
              <a:t>for </a:t>
            </a:r>
            <a:r>
              <a:rPr lang="en-US" sz="1800" dirty="0" smtClean="0">
                <a:latin typeface="Comic Sans MS" panose="030F0702030302020204" pitchFamily="66" charset="0"/>
              </a:rPr>
              <a:t>5% of </a:t>
            </a:r>
            <a:r>
              <a:rPr lang="en-US" sz="1800" dirty="0">
                <a:latin typeface="Comic Sans MS" panose="030F0702030302020204" pitchFamily="66" charset="0"/>
              </a:rPr>
              <a:t>hereditary MTCs </a:t>
            </a: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Patients </a:t>
            </a:r>
            <a:r>
              <a:rPr lang="en-US" sz="1800" dirty="0">
                <a:latin typeface="Comic Sans MS" panose="030F0702030302020204" pitchFamily="66" charset="0"/>
              </a:rPr>
              <a:t>with MEN2B develop MTC and PHEOs and </a:t>
            </a:r>
            <a:r>
              <a:rPr lang="en-US" sz="1800" dirty="0" smtClean="0">
                <a:latin typeface="Comic Sans MS" panose="030F0702030302020204" pitchFamily="66" charset="0"/>
              </a:rPr>
              <a:t>exhibit a recognizable phenotype.</a:t>
            </a:r>
          </a:p>
          <a:p>
            <a:pPr>
              <a:buClr>
                <a:schemeClr val="accent2"/>
              </a:buClr>
              <a:buFont typeface="Wingdings" panose="05000000000000000000" pitchFamily="2" charset="2"/>
              <a:buChar char="§"/>
            </a:pPr>
            <a:endParaRPr lang="en-US" sz="1800" dirty="0" smtClean="0">
              <a:latin typeface="Comic Sans MS" panose="030F0702030302020204" pitchFamily="66" charset="0"/>
            </a:endParaRPr>
          </a:p>
          <a:p>
            <a:pPr marL="109728" indent="0">
              <a:buClr>
                <a:schemeClr val="accent2"/>
              </a:buClr>
              <a:buNone/>
            </a:pPr>
            <a:r>
              <a:rPr lang="en-US" sz="2000" dirty="0">
                <a:solidFill>
                  <a:schemeClr val="accent1"/>
                </a:solidFill>
                <a:latin typeface="Comic Sans MS" panose="030F0702030302020204" pitchFamily="66" charset="0"/>
              </a:rPr>
              <a:t>S</a:t>
            </a:r>
            <a:r>
              <a:rPr lang="en-US" sz="2000" dirty="0" smtClean="0">
                <a:solidFill>
                  <a:schemeClr val="accent1"/>
                </a:solidFill>
                <a:latin typeface="Comic Sans MS" panose="030F0702030302020204" pitchFamily="66" charset="0"/>
              </a:rPr>
              <a:t>trict </a:t>
            </a:r>
            <a:r>
              <a:rPr lang="en-US" sz="2000" dirty="0">
                <a:solidFill>
                  <a:schemeClr val="accent1"/>
                </a:solidFill>
                <a:latin typeface="Comic Sans MS" panose="030F0702030302020204" pitchFamily="66" charset="0"/>
              </a:rPr>
              <a:t>criteria defined the diagnosis of </a:t>
            </a:r>
            <a:r>
              <a:rPr lang="en-US" sz="2000" dirty="0" smtClean="0">
                <a:solidFill>
                  <a:schemeClr val="accent1"/>
                </a:solidFill>
                <a:latin typeface="Comic Sans MS" panose="030F0702030302020204" pitchFamily="66" charset="0"/>
              </a:rPr>
              <a:t>FMTC : </a:t>
            </a:r>
          </a:p>
          <a:p>
            <a:pPr>
              <a:buClr>
                <a:schemeClr val="accent2"/>
              </a:buClr>
              <a:buFont typeface="Wingdings" panose="05000000000000000000" pitchFamily="2" charset="2"/>
              <a:buChar char="§"/>
            </a:pPr>
            <a:r>
              <a:rPr lang="en-US" sz="1800" dirty="0" smtClean="0">
                <a:latin typeface="Comic Sans MS" panose="030F0702030302020204" pitchFamily="66" charset="0"/>
              </a:rPr>
              <a:t>more </a:t>
            </a:r>
            <a:r>
              <a:rPr lang="en-US" sz="1800" dirty="0">
                <a:latin typeface="Comic Sans MS" panose="030F0702030302020204" pitchFamily="66" charset="0"/>
              </a:rPr>
              <a:t>than 10 </a:t>
            </a:r>
            <a:r>
              <a:rPr lang="en-US" sz="1800" dirty="0" smtClean="0">
                <a:latin typeface="Comic Sans MS" panose="030F0702030302020204" pitchFamily="66" charset="0"/>
              </a:rPr>
              <a:t>family members </a:t>
            </a:r>
            <a:r>
              <a:rPr lang="en-US" sz="1800" dirty="0">
                <a:latin typeface="Comic Sans MS" panose="030F0702030302020204" pitchFamily="66" charset="0"/>
              </a:rPr>
              <a:t>with MTC, </a:t>
            </a: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multiple </a:t>
            </a:r>
            <a:r>
              <a:rPr lang="en-US" sz="1800" dirty="0">
                <a:latin typeface="Comic Sans MS" panose="030F0702030302020204" pitchFamily="66" charset="0"/>
              </a:rPr>
              <a:t>carriers or affected members over 50 years of age, </a:t>
            </a: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and an adequate </a:t>
            </a:r>
            <a:r>
              <a:rPr lang="en-US" sz="1800" dirty="0">
                <a:latin typeface="Comic Sans MS" panose="030F0702030302020204" pitchFamily="66" charset="0"/>
              </a:rPr>
              <a:t>medical history (particularly in older family members) to exclude the presence </a:t>
            </a:r>
            <a:r>
              <a:rPr lang="en-US" sz="1800" dirty="0" smtClean="0">
                <a:latin typeface="Comic Sans MS" panose="030F0702030302020204" pitchFamily="66" charset="0"/>
              </a:rPr>
              <a:t>of PHEO </a:t>
            </a:r>
            <a:r>
              <a:rPr lang="en-US" sz="1800" dirty="0">
                <a:latin typeface="Comic Sans MS" panose="030F0702030302020204" pitchFamily="66" charset="0"/>
              </a:rPr>
              <a:t>and HPTH </a:t>
            </a:r>
            <a:r>
              <a:rPr lang="en-US" sz="1800" dirty="0" smtClean="0">
                <a:latin typeface="Comic Sans MS" panose="030F0702030302020204" pitchFamily="66" charset="0"/>
              </a:rPr>
              <a:t>.</a:t>
            </a:r>
          </a:p>
          <a:p>
            <a:pPr>
              <a:buClr>
                <a:schemeClr val="accent2"/>
              </a:buClr>
              <a:buFont typeface="Wingdings" panose="05000000000000000000" pitchFamily="2" charset="2"/>
              <a:buChar char="§"/>
            </a:pPr>
            <a:r>
              <a:rPr lang="en-US" sz="1800" dirty="0" smtClean="0">
                <a:solidFill>
                  <a:schemeClr val="accent1"/>
                </a:solidFill>
                <a:latin typeface="Comic Sans MS" panose="030F0702030302020204" pitchFamily="66" charset="0"/>
              </a:rPr>
              <a:t>A </a:t>
            </a:r>
            <a:r>
              <a:rPr lang="en-US" sz="1800" dirty="0">
                <a:solidFill>
                  <a:schemeClr val="accent1"/>
                </a:solidFill>
                <a:latin typeface="Comic Sans MS" panose="030F0702030302020204" pitchFamily="66" charset="0"/>
              </a:rPr>
              <a:t>less </a:t>
            </a:r>
            <a:r>
              <a:rPr lang="en-US" sz="1800" dirty="0" smtClean="0">
                <a:solidFill>
                  <a:schemeClr val="accent1"/>
                </a:solidFill>
                <a:latin typeface="Comic Sans MS" panose="030F0702030302020204" pitchFamily="66" charset="0"/>
              </a:rPr>
              <a:t> rigid </a:t>
            </a:r>
            <a:r>
              <a:rPr lang="en-US" sz="1800" dirty="0">
                <a:solidFill>
                  <a:schemeClr val="accent1"/>
                </a:solidFill>
                <a:latin typeface="Comic Sans MS" panose="030F0702030302020204" pitchFamily="66" charset="0"/>
              </a:rPr>
              <a:t>definition </a:t>
            </a:r>
            <a:r>
              <a:rPr lang="en-US" sz="1800" dirty="0">
                <a:latin typeface="Comic Sans MS" panose="030F0702030302020204" pitchFamily="66" charset="0"/>
              </a:rPr>
              <a:t>was the presence in at least four family members </a:t>
            </a:r>
            <a:r>
              <a:rPr lang="en-US" sz="1800" dirty="0" smtClean="0">
                <a:latin typeface="Comic Sans MS" panose="030F0702030302020204" pitchFamily="66" charset="0"/>
              </a:rPr>
              <a:t>of MTC </a:t>
            </a:r>
            <a:r>
              <a:rPr lang="en-US" sz="1800" dirty="0">
                <a:latin typeface="Comic Sans MS" panose="030F0702030302020204" pitchFamily="66" charset="0"/>
              </a:rPr>
              <a:t>without other manifestations of </a:t>
            </a:r>
            <a:r>
              <a:rPr lang="en-US" sz="1800" dirty="0" smtClean="0">
                <a:latin typeface="Comic Sans MS" panose="030F0702030302020204" pitchFamily="66" charset="0"/>
              </a:rPr>
              <a:t>MEN2A</a:t>
            </a:r>
          </a:p>
          <a:p>
            <a:pPr>
              <a:buClr>
                <a:schemeClr val="accent2"/>
              </a:buClr>
              <a:buFont typeface="Wingdings" panose="05000000000000000000" pitchFamily="2" charset="2"/>
              <a:buChar char="§"/>
            </a:pPr>
            <a:endParaRPr lang="en-US" sz="1800" dirty="0" smtClean="0">
              <a:latin typeface="Comic Sans MS" panose="030F0702030302020204" pitchFamily="66" charset="0"/>
            </a:endParaRPr>
          </a:p>
          <a:p>
            <a:pPr algn="ctr">
              <a:buClr>
                <a:schemeClr val="accent2"/>
              </a:buClr>
              <a:buFont typeface="Wingdings" panose="05000000000000000000" pitchFamily="2" charset="2"/>
              <a:buChar char="§"/>
            </a:pPr>
            <a:r>
              <a:rPr lang="en-US" sz="1700" dirty="0" smtClean="0">
                <a:latin typeface="Comic Sans MS" panose="030F0702030302020204" pitchFamily="66" charset="0"/>
              </a:rPr>
              <a:t>At </a:t>
            </a:r>
            <a:r>
              <a:rPr lang="en-US" sz="1700" dirty="0">
                <a:latin typeface="Comic Sans MS" panose="030F0702030302020204" pitchFamily="66" charset="0"/>
              </a:rPr>
              <a:t>present, there are only 3 documented </a:t>
            </a:r>
            <a:r>
              <a:rPr lang="en-US" sz="1700" dirty="0" smtClean="0">
                <a:latin typeface="Comic Sans MS" panose="030F0702030302020204" pitchFamily="66" charset="0"/>
              </a:rPr>
              <a:t>families that </a:t>
            </a:r>
            <a:r>
              <a:rPr lang="en-US" sz="1700" dirty="0">
                <a:latin typeface="Comic Sans MS" panose="030F0702030302020204" pitchFamily="66" charset="0"/>
              </a:rPr>
              <a:t>meet the original strict criteria described for </a:t>
            </a:r>
            <a:r>
              <a:rPr lang="en-US" sz="1700" dirty="0" smtClean="0">
                <a:latin typeface="Comic Sans MS" panose="030F0702030302020204" pitchFamily="66" charset="0"/>
              </a:rPr>
              <a:t>FMTC.</a:t>
            </a:r>
          </a:p>
          <a:p>
            <a:pPr>
              <a:buClr>
                <a:schemeClr val="accent2"/>
              </a:buClr>
              <a:buFont typeface="Wingdings" panose="05000000000000000000" pitchFamily="2" charset="2"/>
              <a:buChar char="§"/>
            </a:pPr>
            <a:endParaRPr lang="en-US" sz="1800" dirty="0">
              <a:latin typeface="Comic Sans MS" panose="030F0702030302020204" pitchFamily="66" charset="0"/>
            </a:endParaRPr>
          </a:p>
        </p:txBody>
      </p:sp>
    </p:spTree>
    <p:extLst>
      <p:ext uri="{BB962C8B-B14F-4D97-AF65-F5344CB8AC3E}">
        <p14:creationId xmlns:p14="http://schemas.microsoft.com/office/powerpoint/2010/main" val="1028167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buClr>
                <a:schemeClr val="accent2"/>
              </a:buClr>
              <a:buNone/>
            </a:pPr>
            <a:r>
              <a:rPr lang="en-US" sz="2400" b="1" i="1" dirty="0">
                <a:solidFill>
                  <a:srgbClr val="92D050"/>
                </a:solidFill>
                <a:latin typeface="Comic Sans MS" panose="030F0702030302020204" pitchFamily="66" charset="0"/>
              </a:rPr>
              <a:t>Recommendation 2</a:t>
            </a:r>
            <a:r>
              <a:rPr lang="en-US" sz="2400" b="1" i="1" dirty="0" smtClean="0">
                <a:solidFill>
                  <a:srgbClr val="92D050"/>
                </a:solidFill>
                <a:latin typeface="Comic Sans MS" panose="030F0702030302020204" pitchFamily="66" charset="0"/>
              </a:rPr>
              <a:t>:</a:t>
            </a:r>
            <a:endParaRPr lang="en-US" sz="2400" b="1" dirty="0" smtClean="0">
              <a:solidFill>
                <a:srgbClr val="92D050"/>
              </a:solidFill>
              <a:latin typeface="Comic Sans MS" panose="030F0702030302020204" pitchFamily="66" charset="0"/>
            </a:endParaRPr>
          </a:p>
          <a:p>
            <a:pPr marL="109728" indent="0">
              <a:buClr>
                <a:schemeClr val="accent2"/>
              </a:buClr>
              <a:buNone/>
            </a:pPr>
            <a:r>
              <a:rPr lang="en-US" sz="2000" dirty="0" smtClean="0">
                <a:latin typeface="Comic Sans MS" panose="030F0702030302020204" pitchFamily="66" charset="0"/>
              </a:rPr>
              <a:t>There </a:t>
            </a:r>
            <a:r>
              <a:rPr lang="en-US" sz="2000" dirty="0">
                <a:latin typeface="Comic Sans MS" panose="030F0702030302020204" pitchFamily="66" charset="0"/>
              </a:rPr>
              <a:t>should be two MEN2 syndromes: MEN2A and MEN2B. </a:t>
            </a:r>
          </a:p>
          <a:p>
            <a:pPr marL="109728" indent="0">
              <a:buClr>
                <a:schemeClr val="accent2"/>
              </a:buClr>
              <a:buNone/>
            </a:pPr>
            <a:r>
              <a:rPr lang="en-US" sz="2000" dirty="0" smtClean="0">
                <a:latin typeface="Comic Sans MS" panose="030F0702030302020204" pitchFamily="66" charset="0"/>
              </a:rPr>
              <a:t>Within </a:t>
            </a:r>
            <a:r>
              <a:rPr lang="en-US" sz="2000" dirty="0">
                <a:latin typeface="Comic Sans MS" panose="030F0702030302020204" pitchFamily="66" charset="0"/>
              </a:rPr>
              <a:t>MEN2A, which </a:t>
            </a:r>
            <a:r>
              <a:rPr lang="en-US" sz="2000" dirty="0" smtClean="0">
                <a:latin typeface="Comic Sans MS" panose="030F0702030302020204" pitchFamily="66" charset="0"/>
              </a:rPr>
              <a:t>accounts for </a:t>
            </a:r>
            <a:r>
              <a:rPr lang="en-US" sz="2000" dirty="0">
                <a:latin typeface="Comic Sans MS" panose="030F0702030302020204" pitchFamily="66" charset="0"/>
              </a:rPr>
              <a:t>95% of MEN2 cases, there should be four variants: </a:t>
            </a:r>
            <a:endParaRPr lang="en-US" sz="2000" dirty="0" smtClean="0">
              <a:latin typeface="Comic Sans MS" panose="030F0702030302020204" pitchFamily="66" charset="0"/>
            </a:endParaRPr>
          </a:p>
          <a:p>
            <a:pPr marL="566928" indent="-457200">
              <a:buClr>
                <a:schemeClr val="accent2"/>
              </a:buClr>
              <a:buFont typeface="+mj-lt"/>
              <a:buAutoNum type="arabicPeriod"/>
            </a:pPr>
            <a:r>
              <a:rPr lang="en-US" sz="2000" dirty="0" smtClean="0">
                <a:latin typeface="Comic Sans MS" panose="030F0702030302020204" pitchFamily="66" charset="0"/>
              </a:rPr>
              <a:t>Classical </a:t>
            </a:r>
            <a:r>
              <a:rPr lang="en-US" sz="2000" dirty="0">
                <a:latin typeface="Comic Sans MS" panose="030F0702030302020204" pitchFamily="66" charset="0"/>
              </a:rPr>
              <a:t>MEN2A (represented by </a:t>
            </a:r>
            <a:r>
              <a:rPr lang="en-US" sz="2000" dirty="0" smtClean="0">
                <a:latin typeface="Comic Sans MS" panose="030F0702030302020204" pitchFamily="66" charset="0"/>
              </a:rPr>
              <a:t>the uniform </a:t>
            </a:r>
            <a:r>
              <a:rPr lang="en-US" sz="2000" dirty="0">
                <a:latin typeface="Comic Sans MS" panose="030F0702030302020204" pitchFamily="66" charset="0"/>
              </a:rPr>
              <a:t>presence of MTC and the less frequent occurrence of PHEO, or HPTH, or both),</a:t>
            </a:r>
          </a:p>
          <a:p>
            <a:pPr marL="566928" indent="-457200">
              <a:buClr>
                <a:schemeClr val="accent2"/>
              </a:buClr>
              <a:buFont typeface="+mj-lt"/>
              <a:buAutoNum type="arabicPeriod"/>
            </a:pPr>
            <a:r>
              <a:rPr lang="en-US" sz="2000" dirty="0">
                <a:latin typeface="Comic Sans MS" panose="030F0702030302020204" pitchFamily="66" charset="0"/>
              </a:rPr>
              <a:t>MEN2A with CLA</a:t>
            </a:r>
            <a:r>
              <a:rPr lang="en-US" sz="2000" dirty="0" smtClean="0">
                <a:latin typeface="Comic Sans MS" panose="030F0702030302020204" pitchFamily="66" charset="0"/>
              </a:rPr>
              <a:t>,</a:t>
            </a:r>
          </a:p>
          <a:p>
            <a:pPr marL="566928" indent="-457200">
              <a:buClr>
                <a:schemeClr val="accent2"/>
              </a:buClr>
              <a:buFont typeface="+mj-lt"/>
              <a:buAutoNum type="arabicPeriod"/>
            </a:pPr>
            <a:r>
              <a:rPr lang="en-US" sz="2000" dirty="0" smtClean="0">
                <a:latin typeface="Comic Sans MS" panose="030F0702030302020204" pitchFamily="66" charset="0"/>
              </a:rPr>
              <a:t> </a:t>
            </a:r>
            <a:r>
              <a:rPr lang="en-US" sz="2000" dirty="0">
                <a:latin typeface="Comic Sans MS" panose="030F0702030302020204" pitchFamily="66" charset="0"/>
              </a:rPr>
              <a:t>MEN2A with HD, </a:t>
            </a:r>
            <a:endParaRPr lang="en-US" sz="2000" dirty="0" smtClean="0">
              <a:latin typeface="Comic Sans MS" panose="030F0702030302020204" pitchFamily="66" charset="0"/>
            </a:endParaRPr>
          </a:p>
          <a:p>
            <a:pPr marL="566928" indent="-457200">
              <a:buClr>
                <a:schemeClr val="accent2"/>
              </a:buClr>
              <a:buFont typeface="+mj-lt"/>
              <a:buAutoNum type="arabicPeriod"/>
            </a:pPr>
            <a:r>
              <a:rPr lang="en-US" sz="2000" dirty="0" smtClean="0">
                <a:latin typeface="Comic Sans MS" panose="030F0702030302020204" pitchFamily="66" charset="0"/>
              </a:rPr>
              <a:t>and </a:t>
            </a:r>
            <a:r>
              <a:rPr lang="en-US" sz="2000" dirty="0">
                <a:latin typeface="Comic Sans MS" panose="030F0702030302020204" pitchFamily="66" charset="0"/>
              </a:rPr>
              <a:t>FMTC (families or individuals with </a:t>
            </a:r>
            <a:r>
              <a:rPr lang="en-US" sz="2000" i="1" dirty="0">
                <a:latin typeface="Comic Sans MS" panose="030F0702030302020204" pitchFamily="66" charset="0"/>
              </a:rPr>
              <a:t>RET </a:t>
            </a:r>
            <a:r>
              <a:rPr lang="en-US" sz="2000" dirty="0" err="1" smtClean="0">
                <a:latin typeface="Comic Sans MS" panose="030F0702030302020204" pitchFamily="66" charset="0"/>
              </a:rPr>
              <a:t>germline</a:t>
            </a:r>
            <a:r>
              <a:rPr lang="en-US" sz="2000" dirty="0">
                <a:latin typeface="Comic Sans MS" panose="030F0702030302020204" pitchFamily="66" charset="0"/>
              </a:rPr>
              <a:t> </a:t>
            </a:r>
            <a:r>
              <a:rPr lang="en-US" sz="2000" dirty="0" smtClean="0">
                <a:latin typeface="Comic Sans MS" panose="030F0702030302020204" pitchFamily="66" charset="0"/>
              </a:rPr>
              <a:t>mutations </a:t>
            </a:r>
            <a:r>
              <a:rPr lang="en-US" sz="2000" dirty="0">
                <a:latin typeface="Comic Sans MS" panose="030F0702030302020204" pitchFamily="66" charset="0"/>
              </a:rPr>
              <a:t>who have MTC but neither PHEOs or HPTH).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endParaRPr lang="en-US" sz="1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3349889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888736"/>
          </a:xfrm>
        </p:spPr>
        <p:txBody>
          <a:bodyPr>
            <a:noAutofit/>
          </a:bodyPr>
          <a:lstStyle/>
          <a:p>
            <a:pPr marL="109728" indent="0">
              <a:buClr>
                <a:schemeClr val="accent2"/>
              </a:buClr>
              <a:buNone/>
            </a:pPr>
            <a:r>
              <a:rPr lang="en-US" sz="2000" b="1" dirty="0" smtClean="0">
                <a:latin typeface="Comic Sans MS" panose="030F0702030302020204" pitchFamily="66" charset="0"/>
              </a:rPr>
              <a:t>2-1)Classical </a:t>
            </a:r>
            <a:r>
              <a:rPr lang="en-US" sz="2000" b="1" dirty="0">
                <a:latin typeface="Comic Sans MS" panose="030F0702030302020204" pitchFamily="66" charset="0"/>
              </a:rPr>
              <a:t>MEN2A</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MEN2A : mutations </a:t>
            </a:r>
            <a:r>
              <a:rPr lang="en-US" sz="2000" dirty="0">
                <a:latin typeface="Comic Sans MS" panose="030F0702030302020204" pitchFamily="66" charset="0"/>
              </a:rPr>
              <a:t>occur in codons 609, 611, 618, or 620 of </a:t>
            </a:r>
            <a:r>
              <a:rPr lang="en-US" sz="2000" dirty="0">
                <a:solidFill>
                  <a:schemeClr val="accent1"/>
                </a:solidFill>
                <a:latin typeface="Comic Sans MS" panose="030F0702030302020204" pitchFamily="66" charset="0"/>
              </a:rPr>
              <a:t>exon 10</a:t>
            </a:r>
            <a:r>
              <a:rPr lang="en-US" sz="2000" dirty="0" smtClean="0">
                <a:solidFill>
                  <a:srgbClr val="006600"/>
                </a:solidFill>
                <a:latin typeface="Comic Sans MS" panose="030F0702030302020204" pitchFamily="66" charset="0"/>
              </a:rPr>
              <a:t>,</a:t>
            </a:r>
          </a:p>
          <a:p>
            <a:pPr>
              <a:buClr>
                <a:schemeClr val="accent2"/>
              </a:buClr>
              <a:buFont typeface="Wingdings" panose="05000000000000000000" pitchFamily="2" charset="2"/>
              <a:buChar char="§"/>
            </a:pPr>
            <a:r>
              <a:rPr lang="en-US" sz="2000" dirty="0" smtClean="0">
                <a:latin typeface="Comic Sans MS" panose="030F0702030302020204" pitchFamily="66" charset="0"/>
              </a:rPr>
              <a:t> </a:t>
            </a:r>
            <a:r>
              <a:rPr lang="en-US" sz="2000" dirty="0">
                <a:latin typeface="Comic Sans MS" panose="030F0702030302020204" pitchFamily="66" charset="0"/>
              </a:rPr>
              <a:t>or codon 634 </a:t>
            </a:r>
            <a:r>
              <a:rPr lang="en-US" sz="2000" dirty="0">
                <a:solidFill>
                  <a:schemeClr val="accent1"/>
                </a:solidFill>
                <a:latin typeface="Comic Sans MS" panose="030F0702030302020204" pitchFamily="66" charset="0"/>
              </a:rPr>
              <a:t>of exon </a:t>
            </a:r>
            <a:r>
              <a:rPr lang="en-US" sz="2000" dirty="0" smtClean="0">
                <a:solidFill>
                  <a:schemeClr val="accent1"/>
                </a:solidFill>
                <a:latin typeface="Comic Sans MS" panose="030F0702030302020204" pitchFamily="66" charset="0"/>
              </a:rPr>
              <a:t>11</a:t>
            </a:r>
          </a:p>
          <a:p>
            <a:pPr>
              <a:buClr>
                <a:schemeClr val="accent2"/>
              </a:buClr>
              <a:buFont typeface="Wingdings" panose="05000000000000000000" pitchFamily="2" charset="2"/>
              <a:buChar char="§"/>
            </a:pPr>
            <a:r>
              <a:rPr lang="en-US" sz="2000" dirty="0" smtClean="0">
                <a:latin typeface="Comic Sans MS" panose="030F0702030302020204" pitchFamily="66" charset="0"/>
              </a:rPr>
              <a:t>all </a:t>
            </a:r>
            <a:r>
              <a:rPr lang="en-US" sz="2000" dirty="0">
                <a:latin typeface="Comic Sans MS" panose="030F0702030302020204" pitchFamily="66" charset="0"/>
              </a:rPr>
              <a:t>patients develop MTC and lesser numbers develop PHEOs </a:t>
            </a:r>
            <a:r>
              <a:rPr lang="en-US" sz="2000" dirty="0" smtClean="0">
                <a:latin typeface="Comic Sans MS" panose="030F0702030302020204" pitchFamily="66" charset="0"/>
              </a:rPr>
              <a:t>or HPTH</a:t>
            </a:r>
          </a:p>
          <a:p>
            <a:pPr>
              <a:buClr>
                <a:schemeClr val="accent2"/>
              </a:buClr>
              <a:buFont typeface="Wingdings" panose="05000000000000000000" pitchFamily="2" charset="2"/>
              <a:buChar char="§"/>
            </a:pPr>
            <a:r>
              <a:rPr lang="en-US" sz="2000" dirty="0">
                <a:latin typeface="Comic Sans MS" panose="030F0702030302020204" pitchFamily="66" charset="0"/>
              </a:rPr>
              <a:t>the </a:t>
            </a:r>
            <a:r>
              <a:rPr lang="en-US" sz="2000" dirty="0" smtClean="0">
                <a:latin typeface="Comic Sans MS" panose="030F0702030302020204" pitchFamily="66" charset="0"/>
              </a:rPr>
              <a:t>frequency of </a:t>
            </a:r>
            <a:r>
              <a:rPr lang="en-US" sz="2000" dirty="0">
                <a:latin typeface="Comic Sans MS" panose="030F0702030302020204" pitchFamily="66" charset="0"/>
              </a:rPr>
              <a:t>each depending on the specific </a:t>
            </a:r>
            <a:r>
              <a:rPr lang="en-US" sz="2000" i="1" dirty="0">
                <a:latin typeface="Comic Sans MS" panose="030F0702030302020204" pitchFamily="66" charset="0"/>
              </a:rPr>
              <a:t>RET </a:t>
            </a:r>
            <a:r>
              <a:rPr lang="en-US" sz="2000" dirty="0">
                <a:latin typeface="Comic Sans MS" panose="030F0702030302020204" pitchFamily="66" charset="0"/>
              </a:rPr>
              <a:t>mutation. </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i="1" dirty="0" smtClean="0">
                <a:latin typeface="Comic Sans MS" panose="030F0702030302020204" pitchFamily="66" charset="0"/>
              </a:rPr>
              <a:t>RET </a:t>
            </a:r>
            <a:r>
              <a:rPr lang="en-US" sz="2000" dirty="0" smtClean="0">
                <a:latin typeface="Comic Sans MS" panose="030F0702030302020204" pitchFamily="66" charset="0"/>
              </a:rPr>
              <a:t>codon 634 mutations are associated </a:t>
            </a:r>
            <a:r>
              <a:rPr lang="en-US" sz="2000" dirty="0">
                <a:latin typeface="Comic Sans MS" panose="030F0702030302020204" pitchFamily="66" charset="0"/>
              </a:rPr>
              <a:t>with a </a:t>
            </a:r>
            <a:r>
              <a:rPr lang="en-US" sz="2000" dirty="0" smtClean="0">
                <a:latin typeface="Comic Sans MS" panose="030F0702030302020204" pitchFamily="66" charset="0"/>
              </a:rPr>
              <a:t>high  penetrance of </a:t>
            </a:r>
            <a:r>
              <a:rPr lang="en-US" sz="2000" dirty="0">
                <a:latin typeface="Comic Sans MS" panose="030F0702030302020204" pitchFamily="66" charset="0"/>
              </a:rPr>
              <a:t>PHEO </a:t>
            </a:r>
            <a:r>
              <a:rPr lang="en-US" sz="2000" dirty="0" smtClean="0">
                <a:latin typeface="Comic Sans MS" panose="030F0702030302020204" pitchFamily="66" charset="0"/>
              </a:rPr>
              <a:t>and  </a:t>
            </a:r>
            <a:r>
              <a:rPr lang="en-US" sz="2000" dirty="0">
                <a:latin typeface="Comic Sans MS" panose="030F0702030302020204" pitchFamily="66" charset="0"/>
              </a:rPr>
              <a:t>a moderate penetrance of HPTH (up to 30%).</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The </a:t>
            </a:r>
            <a:r>
              <a:rPr lang="en-US" sz="2000" dirty="0">
                <a:latin typeface="Comic Sans MS" panose="030F0702030302020204" pitchFamily="66" charset="0"/>
              </a:rPr>
              <a:t>PHEOs are almost always benign and </a:t>
            </a:r>
            <a:r>
              <a:rPr lang="en-US" sz="2000" dirty="0" smtClean="0">
                <a:latin typeface="Comic Sans MS" panose="030F0702030302020204" pitchFamily="66" charset="0"/>
              </a:rPr>
              <a:t>are usually </a:t>
            </a:r>
            <a:r>
              <a:rPr lang="en-US" sz="2000" dirty="0" err="1">
                <a:solidFill>
                  <a:schemeClr val="accent1"/>
                </a:solidFill>
                <a:latin typeface="Comic Sans MS" panose="030F0702030302020204" pitchFamily="66" charset="0"/>
              </a:rPr>
              <a:t>multicentric</a:t>
            </a:r>
            <a:r>
              <a:rPr lang="en-US" sz="2000" dirty="0">
                <a:solidFill>
                  <a:schemeClr val="accent1"/>
                </a:solidFill>
                <a:latin typeface="Comic Sans MS" panose="030F0702030302020204" pitchFamily="66" charset="0"/>
              </a:rPr>
              <a:t>, </a:t>
            </a:r>
            <a:r>
              <a:rPr lang="en-US" sz="2000" dirty="0">
                <a:latin typeface="Comic Sans MS" panose="030F0702030302020204" pitchFamily="66" charset="0"/>
              </a:rPr>
              <a:t>bilateral, and confined to the adrenal gland</a:t>
            </a:r>
            <a:r>
              <a:rPr lang="en-US" sz="2000" dirty="0" smtClean="0">
                <a:latin typeface="Comic Sans MS" panose="030F0702030302020204" pitchFamily="66" charset="0"/>
              </a:rPr>
              <a:t>.</a:t>
            </a:r>
          </a:p>
          <a:p>
            <a:pPr>
              <a:buClr>
                <a:schemeClr val="accent2"/>
              </a:buClr>
              <a:buFont typeface="Wingdings" panose="05000000000000000000" pitchFamily="2" charset="2"/>
              <a:buChar char="§"/>
            </a:pPr>
            <a:r>
              <a:rPr lang="en-US" sz="2000" dirty="0" smtClean="0">
                <a:latin typeface="Comic Sans MS" panose="030F0702030302020204" pitchFamily="66" charset="0"/>
              </a:rPr>
              <a:t> </a:t>
            </a:r>
            <a:r>
              <a:rPr lang="en-US" sz="2000" dirty="0">
                <a:latin typeface="Comic Sans MS" panose="030F0702030302020204" pitchFamily="66" charset="0"/>
              </a:rPr>
              <a:t>The tumors are </a:t>
            </a:r>
            <a:r>
              <a:rPr lang="en-US" sz="2000" dirty="0" smtClean="0">
                <a:latin typeface="Comic Sans MS" panose="030F0702030302020204" pitchFamily="66" charset="0"/>
              </a:rPr>
              <a:t>usually associated </a:t>
            </a:r>
            <a:r>
              <a:rPr lang="en-US" sz="2000" dirty="0">
                <a:latin typeface="Comic Sans MS" panose="030F0702030302020204" pitchFamily="66" charset="0"/>
              </a:rPr>
              <a:t>with </a:t>
            </a:r>
            <a:r>
              <a:rPr lang="en-US" sz="2000" dirty="0">
                <a:solidFill>
                  <a:schemeClr val="accent1"/>
                </a:solidFill>
                <a:latin typeface="Comic Sans MS" panose="030F0702030302020204" pitchFamily="66" charset="0"/>
              </a:rPr>
              <a:t>diffuse nodular adrenal medullary</a:t>
            </a:r>
            <a:r>
              <a:rPr lang="en-US" sz="2000" dirty="0">
                <a:solidFill>
                  <a:srgbClr val="FF0000"/>
                </a:solidFill>
                <a:latin typeface="Comic Sans MS" panose="030F0702030302020204" pitchFamily="66" charset="0"/>
              </a:rPr>
              <a:t> </a:t>
            </a:r>
            <a:r>
              <a:rPr lang="en-US" sz="2000" dirty="0">
                <a:latin typeface="Comic Sans MS" panose="030F0702030302020204" pitchFamily="66" charset="0"/>
              </a:rPr>
              <a:t>hyperplasia, particularly in patients with </a:t>
            </a:r>
            <a:r>
              <a:rPr lang="en-US" sz="2000" i="1" dirty="0" smtClean="0">
                <a:latin typeface="Comic Sans MS" panose="030F0702030302020204" pitchFamily="66" charset="0"/>
              </a:rPr>
              <a:t>RET </a:t>
            </a:r>
            <a:r>
              <a:rPr lang="en-US" sz="2000" dirty="0" err="1" smtClean="0">
                <a:latin typeface="Comic Sans MS" panose="030F0702030302020204" pitchFamily="66" charset="0"/>
              </a:rPr>
              <a:t>germline</a:t>
            </a:r>
            <a:r>
              <a:rPr lang="en-US" sz="2000" dirty="0" smtClean="0">
                <a:latin typeface="Comic Sans MS" panose="030F0702030302020204" pitchFamily="66" charset="0"/>
              </a:rPr>
              <a:t> </a:t>
            </a:r>
            <a:r>
              <a:rPr lang="en-US" sz="2000" dirty="0">
                <a:latin typeface="Comic Sans MS" panose="030F0702030302020204" pitchFamily="66" charset="0"/>
              </a:rPr>
              <a:t>mutations in codons 918 and </a:t>
            </a:r>
            <a:r>
              <a:rPr lang="en-US" sz="2000" dirty="0" smtClean="0">
                <a:latin typeface="Comic Sans MS" panose="030F0702030302020204" pitchFamily="66" charset="0"/>
              </a:rPr>
              <a:t>634.</a:t>
            </a:r>
          </a:p>
          <a:p>
            <a:pPr>
              <a:buClr>
                <a:schemeClr val="accent2"/>
              </a:buClr>
              <a:buFont typeface="Wingdings" panose="05000000000000000000" pitchFamily="2" charset="2"/>
              <a:buChar char="§"/>
            </a:pPr>
            <a:r>
              <a:rPr lang="en-US" sz="2000" dirty="0" smtClean="0">
                <a:latin typeface="Comic Sans MS" panose="030F0702030302020204" pitchFamily="66" charset="0"/>
              </a:rPr>
              <a:t>Patients </a:t>
            </a:r>
            <a:r>
              <a:rPr lang="en-US" sz="2000" dirty="0">
                <a:latin typeface="Comic Sans MS" panose="030F0702030302020204" pitchFamily="66" charset="0"/>
              </a:rPr>
              <a:t>with MEN2A and a unilateral </a:t>
            </a:r>
            <a:r>
              <a:rPr lang="en-US" sz="2000" dirty="0" smtClean="0">
                <a:latin typeface="Comic Sans MS" panose="030F0702030302020204" pitchFamily="66" charset="0"/>
              </a:rPr>
              <a:t>PHEO usually </a:t>
            </a:r>
            <a:r>
              <a:rPr lang="en-US" sz="2000" dirty="0">
                <a:latin typeface="Comic Sans MS" panose="030F0702030302020204" pitchFamily="66" charset="0"/>
              </a:rPr>
              <a:t>develop a contralateral PHEO within 10 </a:t>
            </a:r>
            <a:r>
              <a:rPr lang="en-US" sz="2000" dirty="0" smtClean="0">
                <a:latin typeface="Comic Sans MS" panose="030F0702030302020204" pitchFamily="66" charset="0"/>
              </a:rPr>
              <a:t>years.</a:t>
            </a:r>
            <a:endParaRPr lang="en-US" sz="2000" dirty="0">
              <a:latin typeface="Comic Sans MS" panose="030F0702030302020204" pitchFamily="66" charset="0"/>
            </a:endParaRPr>
          </a:p>
        </p:txBody>
      </p:sp>
    </p:spTree>
    <p:extLst>
      <p:ext uri="{BB962C8B-B14F-4D97-AF65-F5344CB8AC3E}">
        <p14:creationId xmlns:p14="http://schemas.microsoft.com/office/powerpoint/2010/main" val="600157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95400" y="762000"/>
            <a:ext cx="6715125" cy="5715000"/>
          </a:xfrm>
          <a:prstGeom prst="rect">
            <a:avLst/>
          </a:prstGeom>
          <a:noFill/>
        </p:spPr>
      </p:pic>
    </p:spTree>
    <p:extLst>
      <p:ext uri="{BB962C8B-B14F-4D97-AF65-F5344CB8AC3E}">
        <p14:creationId xmlns:p14="http://schemas.microsoft.com/office/powerpoint/2010/main" val="373314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82000" cy="5583936"/>
          </a:xfrm>
        </p:spPr>
        <p:txBody>
          <a:bodyPr>
            <a:normAutofit/>
          </a:bodyPr>
          <a:lstStyle/>
          <a:p>
            <a:pPr>
              <a:buClr>
                <a:schemeClr val="accent2"/>
              </a:buClr>
              <a:buFont typeface="Wingdings" panose="05000000000000000000" pitchFamily="2" charset="2"/>
              <a:buChar char="§"/>
            </a:pPr>
            <a:r>
              <a:rPr lang="en-US" sz="2000" b="1" dirty="0">
                <a:latin typeface="Comic Sans MS" panose="030F0702030302020204" pitchFamily="66" charset="0"/>
              </a:rPr>
              <a:t>Classical MEN2A</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The </a:t>
            </a:r>
            <a:r>
              <a:rPr lang="en-US" sz="2000" dirty="0">
                <a:latin typeface="Comic Sans MS" panose="030F0702030302020204" pitchFamily="66" charset="0"/>
              </a:rPr>
              <a:t>HPTH in patients with Classical </a:t>
            </a:r>
            <a:r>
              <a:rPr lang="en-US" sz="2000" dirty="0" smtClean="0">
                <a:latin typeface="Comic Sans MS" panose="030F0702030302020204" pitchFamily="66" charset="0"/>
              </a:rPr>
              <a:t>MEN2A is </a:t>
            </a:r>
            <a:r>
              <a:rPr lang="en-US" sz="2000" dirty="0">
                <a:latin typeface="Comic Sans MS" panose="030F0702030302020204" pitchFamily="66" charset="0"/>
              </a:rPr>
              <a:t>usually mild and associated with few if any symptoms</a:t>
            </a:r>
            <a:r>
              <a:rPr lang="en-US" sz="2000" dirty="0" smtClean="0">
                <a:latin typeface="Comic Sans MS" panose="030F0702030302020204" pitchFamily="66" charset="0"/>
              </a:rPr>
              <a:t>.</a:t>
            </a:r>
          </a:p>
          <a:p>
            <a:pPr>
              <a:buClr>
                <a:schemeClr val="accent2"/>
              </a:buClr>
              <a:buFont typeface="Wingdings" panose="05000000000000000000" pitchFamily="2" charset="2"/>
              <a:buChar char="§"/>
            </a:pPr>
            <a:r>
              <a:rPr lang="en-US" sz="2000" dirty="0" smtClean="0">
                <a:latin typeface="Comic Sans MS" panose="030F0702030302020204" pitchFamily="66" charset="0"/>
              </a:rPr>
              <a:t> </a:t>
            </a:r>
            <a:r>
              <a:rPr lang="en-US" sz="2000" dirty="0">
                <a:latin typeface="Comic Sans MS" panose="030F0702030302020204" pitchFamily="66" charset="0"/>
              </a:rPr>
              <a:t>From 1 to 4 parathyroid glands may </a:t>
            </a:r>
            <a:r>
              <a:rPr lang="en-US" sz="2000" dirty="0" smtClean="0">
                <a:latin typeface="Comic Sans MS" panose="030F0702030302020204" pitchFamily="66" charset="0"/>
              </a:rPr>
              <a:t>be enlarged</a:t>
            </a:r>
            <a:r>
              <a:rPr lang="en-US" sz="2000" dirty="0">
                <a:latin typeface="Comic Sans MS" panose="030F0702030302020204" pitchFamily="66" charset="0"/>
              </a:rPr>
              <a:t>.</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a:latin typeface="Comic Sans MS" panose="030F0702030302020204" pitchFamily="66" charset="0"/>
              </a:rPr>
              <a:t>There are very rare families with features of Classical MEN2A who have no identifiable </a:t>
            </a:r>
            <a:r>
              <a:rPr lang="en-US" sz="1800" i="1" dirty="0" smtClean="0">
                <a:latin typeface="Comic Sans MS" panose="030F0702030302020204" pitchFamily="66" charset="0"/>
              </a:rPr>
              <a:t>RET  </a:t>
            </a:r>
            <a:r>
              <a:rPr lang="en-US" sz="1800" dirty="0" err="1" smtClean="0">
                <a:latin typeface="Comic Sans MS" panose="030F0702030302020204" pitchFamily="66" charset="0"/>
              </a:rPr>
              <a:t>germline</a:t>
            </a:r>
            <a:r>
              <a:rPr lang="en-US" sz="1800" dirty="0" smtClean="0">
                <a:latin typeface="Comic Sans MS" panose="030F0702030302020204" pitchFamily="66" charset="0"/>
              </a:rPr>
              <a:t> </a:t>
            </a:r>
            <a:r>
              <a:rPr lang="en-US" sz="1800" dirty="0">
                <a:latin typeface="Comic Sans MS" panose="030F0702030302020204" pitchFamily="66" charset="0"/>
              </a:rPr>
              <a:t>mutation. </a:t>
            </a:r>
            <a:endParaRPr lang="en-US" sz="1800" dirty="0" smtClean="0">
              <a:latin typeface="Comic Sans MS" panose="030F0702030302020204" pitchFamily="66" charset="0"/>
            </a:endParaRPr>
          </a:p>
          <a:p>
            <a:pPr marL="109728" indent="0">
              <a:buClr>
                <a:schemeClr val="accent2"/>
              </a:buClr>
              <a:buNone/>
            </a:pP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In </a:t>
            </a:r>
            <a:r>
              <a:rPr lang="en-US" sz="1800" dirty="0">
                <a:latin typeface="Comic Sans MS" panose="030F0702030302020204" pitchFamily="66" charset="0"/>
              </a:rPr>
              <a:t>this situation the diagnosis of Classical MEN2A can be made if one </a:t>
            </a:r>
            <a:r>
              <a:rPr lang="en-US" sz="1800" dirty="0" smtClean="0">
                <a:latin typeface="Comic Sans MS" panose="030F0702030302020204" pitchFamily="66" charset="0"/>
              </a:rPr>
              <a:t>or more </a:t>
            </a:r>
            <a:r>
              <a:rPr lang="en-US" sz="1800" dirty="0">
                <a:latin typeface="Comic Sans MS" panose="030F0702030302020204" pitchFamily="66" charset="0"/>
              </a:rPr>
              <a:t>first-degree relatives have characteristic clinical features of the entity</a:t>
            </a:r>
            <a:r>
              <a:rPr lang="en-US" sz="1600" dirty="0">
                <a:latin typeface="Comic Sans MS" panose="030F0702030302020204" pitchFamily="66" charset="0"/>
              </a:rPr>
              <a:t>.</a:t>
            </a:r>
          </a:p>
        </p:txBody>
      </p:sp>
    </p:spTree>
    <p:extLst>
      <p:ext uri="{BB962C8B-B14F-4D97-AF65-F5344CB8AC3E}">
        <p14:creationId xmlns:p14="http://schemas.microsoft.com/office/powerpoint/2010/main" val="1963964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763000" cy="5715000"/>
          </a:xfrm>
        </p:spPr>
        <p:txBody>
          <a:bodyPr>
            <a:normAutofit/>
          </a:bodyPr>
          <a:lstStyle/>
          <a:p>
            <a:pPr marL="109728" indent="0">
              <a:buClr>
                <a:schemeClr val="accent2"/>
              </a:buClr>
              <a:buNone/>
            </a:pPr>
            <a:r>
              <a:rPr lang="en-US" sz="1800" b="1" dirty="0" smtClean="0">
                <a:latin typeface="Comic Sans MS" panose="030F0702030302020204" pitchFamily="66" charset="0"/>
              </a:rPr>
              <a:t>2-2</a:t>
            </a:r>
            <a:r>
              <a:rPr lang="en-US" sz="2000" b="1" dirty="0" smtClean="0">
                <a:latin typeface="Comic Sans MS" panose="030F0702030302020204" pitchFamily="66" charset="0"/>
              </a:rPr>
              <a:t>) MEN2A </a:t>
            </a:r>
            <a:r>
              <a:rPr lang="en-US" sz="2000" b="1" dirty="0">
                <a:latin typeface="Comic Sans MS" panose="030F0702030302020204" pitchFamily="66" charset="0"/>
              </a:rPr>
              <a:t>and cutaneous lichen amyloidosis</a:t>
            </a:r>
            <a:endParaRPr lang="en-US" sz="2000" dirty="0" smtClean="0">
              <a:latin typeface="Comic Sans MS" panose="030F0702030302020204" pitchFamily="66" charset="0"/>
            </a:endParaRPr>
          </a:p>
          <a:p>
            <a:pPr algn="just">
              <a:buClr>
                <a:schemeClr val="accent2"/>
              </a:buClr>
              <a:buFont typeface="Wingdings" panose="05000000000000000000" pitchFamily="2" charset="2"/>
              <a:buChar char="§"/>
            </a:pPr>
            <a:r>
              <a:rPr lang="en-US" sz="1800" dirty="0" smtClean="0">
                <a:latin typeface="Comic Sans MS" panose="030F0702030302020204" pitchFamily="66" charset="0"/>
              </a:rPr>
              <a:t>Cutaneous </a:t>
            </a:r>
            <a:r>
              <a:rPr lang="en-US" sz="1800" dirty="0">
                <a:latin typeface="Comic Sans MS" panose="030F0702030302020204" pitchFamily="66" charset="0"/>
              </a:rPr>
              <a:t>lichen amyloidosis is a rare disorder that usually occurs sporadically but may present in </a:t>
            </a:r>
            <a:r>
              <a:rPr lang="en-US" sz="1800" dirty="0" smtClean="0">
                <a:latin typeface="Comic Sans MS" panose="030F0702030302020204" pitchFamily="66" charset="0"/>
              </a:rPr>
              <a:t>a hereditary pattern.</a:t>
            </a:r>
          </a:p>
          <a:p>
            <a:pPr algn="just">
              <a:buClr>
                <a:schemeClr val="accent2"/>
              </a:buClr>
              <a:buFont typeface="Wingdings" panose="05000000000000000000" pitchFamily="2" charset="2"/>
              <a:buChar char="§"/>
            </a:pPr>
            <a:r>
              <a:rPr lang="en-US" sz="1800" dirty="0">
                <a:latin typeface="Comic Sans MS" panose="030F0702030302020204" pitchFamily="66" charset="0"/>
              </a:rPr>
              <a:t>The CLA in MEN2A is characterized by </a:t>
            </a:r>
            <a:r>
              <a:rPr lang="en-US" sz="1800" dirty="0">
                <a:solidFill>
                  <a:schemeClr val="accent1"/>
                </a:solidFill>
                <a:latin typeface="Comic Sans MS" panose="030F0702030302020204" pitchFamily="66" charset="0"/>
              </a:rPr>
              <a:t>dermatological lesions that are </a:t>
            </a:r>
            <a:r>
              <a:rPr lang="en-US" sz="1800" dirty="0" smtClean="0">
                <a:solidFill>
                  <a:schemeClr val="accent1"/>
                </a:solidFill>
                <a:latin typeface="Comic Sans MS" panose="030F0702030302020204" pitchFamily="66" charset="0"/>
              </a:rPr>
              <a:t>particularly evident </a:t>
            </a:r>
            <a:r>
              <a:rPr lang="en-US" sz="1800" dirty="0">
                <a:solidFill>
                  <a:schemeClr val="accent1"/>
                </a:solidFill>
                <a:latin typeface="Comic Sans MS" panose="030F0702030302020204" pitchFamily="66" charset="0"/>
              </a:rPr>
              <a:t>in the scapular region of the back corresponding to dermatomes </a:t>
            </a:r>
            <a:r>
              <a:rPr lang="en-US" sz="1800" dirty="0" smtClean="0">
                <a:solidFill>
                  <a:schemeClr val="accent1"/>
                </a:solidFill>
                <a:latin typeface="Comic Sans MS" panose="030F0702030302020204" pitchFamily="66" charset="0"/>
              </a:rPr>
              <a:t>T2-T6.</a:t>
            </a:r>
          </a:p>
          <a:p>
            <a:pPr algn="just">
              <a:buClr>
                <a:schemeClr val="accent2"/>
              </a:buClr>
              <a:buFont typeface="Wingdings" panose="05000000000000000000" pitchFamily="2" charset="2"/>
              <a:buChar char="§"/>
            </a:pPr>
            <a:endParaRPr lang="en-US" sz="1800" dirty="0" smtClean="0">
              <a:solidFill>
                <a:schemeClr val="accent1"/>
              </a:solidFill>
              <a:latin typeface="Comic Sans MS" panose="030F0702030302020204" pitchFamily="66" charset="0"/>
            </a:endParaRPr>
          </a:p>
          <a:p>
            <a:pPr algn="just">
              <a:buClr>
                <a:schemeClr val="accent2"/>
              </a:buClr>
              <a:buFont typeface="Wingdings" panose="05000000000000000000" pitchFamily="2" charset="2"/>
              <a:buChar char="§"/>
            </a:pPr>
            <a:r>
              <a:rPr lang="en-US" sz="1800" dirty="0" smtClean="0">
                <a:latin typeface="Comic Sans MS" panose="030F0702030302020204" pitchFamily="66" charset="0"/>
              </a:rPr>
              <a:t>The</a:t>
            </a:r>
            <a:r>
              <a:rPr lang="en-US" sz="1800" dirty="0">
                <a:latin typeface="Comic Sans MS" panose="030F0702030302020204" pitchFamily="66" charset="0"/>
              </a:rPr>
              <a:t> </a:t>
            </a:r>
            <a:r>
              <a:rPr lang="en-US" sz="1800" dirty="0" smtClean="0">
                <a:latin typeface="Comic Sans MS" panose="030F0702030302020204" pitchFamily="66" charset="0"/>
              </a:rPr>
              <a:t>classic </a:t>
            </a:r>
            <a:r>
              <a:rPr lang="en-US" sz="1800" dirty="0">
                <a:latin typeface="Comic Sans MS" panose="030F0702030302020204" pitchFamily="66" charset="0"/>
              </a:rPr>
              <a:t>symptom of CLA is intense pruritus that improves with sun exposure and worsens </a:t>
            </a:r>
            <a:r>
              <a:rPr lang="en-US" sz="1800" dirty="0" smtClean="0">
                <a:latin typeface="Comic Sans MS" panose="030F0702030302020204" pitchFamily="66" charset="0"/>
              </a:rPr>
              <a:t>during periods </a:t>
            </a:r>
            <a:r>
              <a:rPr lang="en-US" sz="1800" dirty="0">
                <a:latin typeface="Comic Sans MS" panose="030F0702030302020204" pitchFamily="66" charset="0"/>
              </a:rPr>
              <a:t>of stress. </a:t>
            </a:r>
            <a:endParaRPr lang="en-US" sz="1800" dirty="0" smtClean="0">
              <a:latin typeface="Comic Sans MS" panose="030F0702030302020204" pitchFamily="66" charset="0"/>
            </a:endParaRPr>
          </a:p>
          <a:p>
            <a:pPr algn="just">
              <a:buClr>
                <a:schemeClr val="accent2"/>
              </a:buClr>
              <a:buFont typeface="Wingdings" panose="05000000000000000000" pitchFamily="2" charset="2"/>
              <a:buChar char="§"/>
            </a:pPr>
            <a:r>
              <a:rPr lang="en-US" sz="1800" dirty="0" err="1" smtClean="0">
                <a:latin typeface="Comic Sans MS" panose="030F0702030302020204" pitchFamily="66" charset="0"/>
              </a:rPr>
              <a:t>Hyperpigmented</a:t>
            </a:r>
            <a:r>
              <a:rPr lang="en-US" sz="1800" dirty="0" smtClean="0">
                <a:latin typeface="Comic Sans MS" panose="030F0702030302020204" pitchFamily="66" charset="0"/>
              </a:rPr>
              <a:t>  </a:t>
            </a:r>
            <a:r>
              <a:rPr lang="en-US" sz="1800" dirty="0">
                <a:latin typeface="Comic Sans MS" panose="030F0702030302020204" pitchFamily="66" charset="0"/>
              </a:rPr>
              <a:t>lesions develop later, apparently secondary to scratching</a:t>
            </a:r>
            <a:r>
              <a:rPr lang="en-US" sz="1800" dirty="0" smtClean="0">
                <a:latin typeface="Comic Sans MS" panose="030F0702030302020204" pitchFamily="66" charset="0"/>
              </a:rPr>
              <a:t>.</a:t>
            </a:r>
          </a:p>
          <a:p>
            <a:pPr algn="just">
              <a:buClr>
                <a:schemeClr val="accent2"/>
              </a:buClr>
              <a:buFont typeface="Wingdings" panose="05000000000000000000" pitchFamily="2" charset="2"/>
              <a:buChar char="§"/>
            </a:pPr>
            <a:r>
              <a:rPr lang="en-US" sz="1800" dirty="0" smtClean="0">
                <a:latin typeface="Comic Sans MS" panose="030F0702030302020204" pitchFamily="66" charset="0"/>
              </a:rPr>
              <a:t> The inciting </a:t>
            </a:r>
            <a:r>
              <a:rPr lang="en-US" sz="1800" dirty="0">
                <a:latin typeface="Comic Sans MS" panose="030F0702030302020204" pitchFamily="66" charset="0"/>
              </a:rPr>
              <a:t>lesion appears to be </a:t>
            </a:r>
            <a:r>
              <a:rPr lang="en-US" sz="1800" dirty="0" err="1" smtClean="0">
                <a:latin typeface="Comic Sans MS" panose="030F0702030302020204" pitchFamily="66" charset="0"/>
              </a:rPr>
              <a:t>notalgia</a:t>
            </a:r>
            <a:r>
              <a:rPr lang="en-US" sz="1800" dirty="0" smtClean="0">
                <a:latin typeface="Comic Sans MS" panose="030F0702030302020204" pitchFamily="66" charset="0"/>
              </a:rPr>
              <a:t>  </a:t>
            </a:r>
            <a:r>
              <a:rPr lang="en-US" sz="1800" dirty="0" err="1">
                <a:latin typeface="Comic Sans MS" panose="030F0702030302020204" pitchFamily="66" charset="0"/>
              </a:rPr>
              <a:t>paraesthetica</a:t>
            </a:r>
            <a:r>
              <a:rPr lang="en-US" sz="1800" dirty="0">
                <a:latin typeface="Comic Sans MS" panose="030F0702030302020204" pitchFamily="66" charset="0"/>
              </a:rPr>
              <a:t>, a sensory neuropathy involving the </a:t>
            </a:r>
            <a:r>
              <a:rPr lang="en-US" sz="1800" dirty="0" smtClean="0">
                <a:latin typeface="Comic Sans MS" panose="030F0702030302020204" pitchFamily="66" charset="0"/>
              </a:rPr>
              <a:t>dorsal spinal nerves. </a:t>
            </a:r>
          </a:p>
          <a:p>
            <a:pPr algn="just">
              <a:buClr>
                <a:schemeClr val="accent2"/>
              </a:buClr>
              <a:buFont typeface="Wingdings" panose="05000000000000000000" pitchFamily="2" charset="2"/>
              <a:buChar char="§"/>
            </a:pPr>
            <a:r>
              <a:rPr lang="en-US" sz="1800" dirty="0" smtClean="0">
                <a:latin typeface="Comic Sans MS" panose="030F0702030302020204" pitchFamily="66" charset="0"/>
              </a:rPr>
              <a:t>The </a:t>
            </a:r>
            <a:r>
              <a:rPr lang="en-US" sz="1800" dirty="0">
                <a:latin typeface="Comic Sans MS" panose="030F0702030302020204" pitchFamily="66" charset="0"/>
              </a:rPr>
              <a:t>CLA may be present at a young age and prior to the onset of </a:t>
            </a:r>
            <a:r>
              <a:rPr lang="en-US" sz="1800" dirty="0" smtClean="0">
                <a:latin typeface="Comic Sans MS" panose="030F0702030302020204" pitchFamily="66" charset="0"/>
              </a:rPr>
              <a:t>clinically evident </a:t>
            </a:r>
            <a:r>
              <a:rPr lang="en-US" sz="1800" dirty="0">
                <a:latin typeface="Comic Sans MS" panose="030F0702030302020204" pitchFamily="66" charset="0"/>
              </a:rPr>
              <a:t>MTC, thus serving as a </a:t>
            </a:r>
            <a:r>
              <a:rPr lang="en-US" sz="1800" dirty="0">
                <a:solidFill>
                  <a:schemeClr val="accent1"/>
                </a:solidFill>
                <a:latin typeface="Comic Sans MS" panose="030F0702030302020204" pitchFamily="66" charset="0"/>
              </a:rPr>
              <a:t>precursor for the </a:t>
            </a:r>
            <a:r>
              <a:rPr lang="en-US" sz="1800" dirty="0" smtClean="0">
                <a:solidFill>
                  <a:schemeClr val="accent1"/>
                </a:solidFill>
                <a:latin typeface="Comic Sans MS" panose="030F0702030302020204" pitchFamily="66" charset="0"/>
              </a:rPr>
              <a:t>syndrome.</a:t>
            </a:r>
          </a:p>
          <a:p>
            <a:pPr algn="just">
              <a:buClr>
                <a:schemeClr val="accent2"/>
              </a:buClr>
              <a:buFont typeface="Wingdings" panose="05000000000000000000" pitchFamily="2" charset="2"/>
              <a:buChar char="§"/>
            </a:pPr>
            <a:r>
              <a:rPr lang="en-US" sz="1800" dirty="0">
                <a:latin typeface="Comic Sans MS" panose="030F0702030302020204" pitchFamily="66" charset="0"/>
              </a:rPr>
              <a:t>almost exclusively in patients with the </a:t>
            </a:r>
            <a:r>
              <a:rPr lang="en-US" sz="1800" i="1" dirty="0">
                <a:solidFill>
                  <a:schemeClr val="accent1"/>
                </a:solidFill>
                <a:latin typeface="Comic Sans MS" panose="030F0702030302020204" pitchFamily="66" charset="0"/>
              </a:rPr>
              <a:t>RET </a:t>
            </a:r>
            <a:r>
              <a:rPr lang="en-US" sz="1800" dirty="0">
                <a:solidFill>
                  <a:schemeClr val="accent1"/>
                </a:solidFill>
                <a:latin typeface="Comic Sans MS" panose="030F0702030302020204" pitchFamily="66" charset="0"/>
              </a:rPr>
              <a:t>codon 634 mutation, </a:t>
            </a:r>
            <a:r>
              <a:rPr lang="en-US" sz="1800" dirty="0">
                <a:latin typeface="Comic Sans MS" panose="030F0702030302020204" pitchFamily="66" charset="0"/>
              </a:rPr>
              <a:t>although it </a:t>
            </a:r>
            <a:r>
              <a:rPr lang="en-US" sz="1800" dirty="0" smtClean="0">
                <a:latin typeface="Comic Sans MS" panose="030F0702030302020204" pitchFamily="66" charset="0"/>
              </a:rPr>
              <a:t>has been </a:t>
            </a:r>
            <a:r>
              <a:rPr lang="en-US" sz="1800" dirty="0">
                <a:latin typeface="Comic Sans MS" panose="030F0702030302020204" pitchFamily="66" charset="0"/>
              </a:rPr>
              <a:t>reported in a patient with </a:t>
            </a:r>
            <a:r>
              <a:rPr lang="en-US" sz="1800" dirty="0">
                <a:solidFill>
                  <a:schemeClr val="accent1"/>
                </a:solidFill>
                <a:latin typeface="Comic Sans MS" panose="030F0702030302020204" pitchFamily="66" charset="0"/>
              </a:rPr>
              <a:t>a codon 804 </a:t>
            </a:r>
            <a:r>
              <a:rPr lang="en-US" sz="1800" dirty="0" smtClean="0">
                <a:solidFill>
                  <a:schemeClr val="accent1"/>
                </a:solidFill>
                <a:latin typeface="Comic Sans MS" panose="030F0702030302020204" pitchFamily="66" charset="0"/>
              </a:rPr>
              <a:t>mutation.</a:t>
            </a:r>
          </a:p>
          <a:p>
            <a:pPr algn="just">
              <a:buClr>
                <a:schemeClr val="accent2"/>
              </a:buClr>
              <a:buFont typeface="Wingdings" panose="05000000000000000000" pitchFamily="2" charset="2"/>
              <a:buChar char="§"/>
            </a:pPr>
            <a:endParaRPr lang="en-US" sz="1800" dirty="0" smtClean="0">
              <a:latin typeface="Comic Sans MS" panose="030F0702030302020204" pitchFamily="66" charset="0"/>
            </a:endParaRPr>
          </a:p>
          <a:p>
            <a:pPr algn="just">
              <a:buClr>
                <a:schemeClr val="accent2"/>
              </a:buClr>
              <a:buFont typeface="Wingdings" panose="05000000000000000000" pitchFamily="2" charset="2"/>
              <a:buChar char="§"/>
            </a:pPr>
            <a:r>
              <a:rPr lang="en-US" sz="1800" dirty="0" smtClean="0">
                <a:latin typeface="Comic Sans MS" panose="030F0702030302020204" pitchFamily="66" charset="0"/>
              </a:rPr>
              <a:t>Treatment :local corticosteroid ,antihistamine ,phototherapy ,tyrosine </a:t>
            </a:r>
            <a:r>
              <a:rPr lang="en-US" sz="1800" dirty="0">
                <a:latin typeface="Comic Sans MS" panose="030F0702030302020204" pitchFamily="66" charset="0"/>
              </a:rPr>
              <a:t>kinase </a:t>
            </a:r>
            <a:r>
              <a:rPr lang="en-US" sz="1800" dirty="0" smtClean="0">
                <a:latin typeface="Comic Sans MS" panose="030F0702030302020204" pitchFamily="66" charset="0"/>
              </a:rPr>
              <a:t>inhibitor.</a:t>
            </a:r>
          </a:p>
          <a:p>
            <a:pPr>
              <a:buClr>
                <a:schemeClr val="accent2"/>
              </a:buClr>
              <a:buFont typeface="Wingdings" panose="05000000000000000000" pitchFamily="2" charset="2"/>
              <a:buChar char="§"/>
            </a:pPr>
            <a:endParaRPr lang="en-US" sz="1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56198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buClr>
                <a:schemeClr val="accent2"/>
              </a:buClr>
              <a:buNone/>
            </a:pPr>
            <a:r>
              <a:rPr lang="en-US" sz="2000" b="1" dirty="0" smtClean="0">
                <a:latin typeface="Comic Sans MS" panose="030F0702030302020204" pitchFamily="66" charset="0"/>
              </a:rPr>
              <a:t>2-3) MEN2A </a:t>
            </a:r>
            <a:r>
              <a:rPr lang="en-US" sz="2000" b="1" dirty="0">
                <a:latin typeface="Comic Sans MS" panose="030F0702030302020204" pitchFamily="66" charset="0"/>
              </a:rPr>
              <a:t>and </a:t>
            </a:r>
            <a:r>
              <a:rPr lang="en-US" sz="2000" b="1" dirty="0" err="1">
                <a:latin typeface="Comic Sans MS" panose="030F0702030302020204" pitchFamily="66" charset="0"/>
              </a:rPr>
              <a:t>Hirschsprung’s</a:t>
            </a:r>
            <a:r>
              <a:rPr lang="en-US" sz="2000" b="1" dirty="0">
                <a:latin typeface="Comic Sans MS" panose="030F0702030302020204" pitchFamily="66" charset="0"/>
              </a:rPr>
              <a:t> Disease</a:t>
            </a:r>
            <a:endParaRPr lang="en-US" sz="2000" i="1" dirty="0" smtClean="0">
              <a:latin typeface="Comic Sans MS" panose="030F0702030302020204" pitchFamily="66" charset="0"/>
              <a:cs typeface="Arial" panose="020B0604020202020204" pitchFamily="34" charset="0"/>
            </a:endParaRPr>
          </a:p>
          <a:p>
            <a:pPr>
              <a:buClr>
                <a:schemeClr val="accent2"/>
              </a:buClr>
              <a:buFont typeface="Wingdings" panose="05000000000000000000" pitchFamily="2" charset="2"/>
              <a:buChar char="§"/>
            </a:pPr>
            <a:r>
              <a:rPr lang="en-US" sz="2000" i="1" dirty="0" smtClean="0">
                <a:latin typeface="Comic Sans MS" panose="030F0702030302020204" pitchFamily="66" charset="0"/>
                <a:cs typeface="Arial" panose="020B0604020202020204" pitchFamily="34" charset="0"/>
              </a:rPr>
              <a:t>RET </a:t>
            </a:r>
            <a:r>
              <a:rPr lang="en-US" sz="2000" dirty="0" err="1">
                <a:latin typeface="Comic Sans MS" panose="030F0702030302020204" pitchFamily="66" charset="0"/>
                <a:cs typeface="Arial" panose="020B0604020202020204" pitchFamily="34" charset="0"/>
              </a:rPr>
              <a:t>germline</a:t>
            </a:r>
            <a:r>
              <a:rPr lang="en-US" sz="2000" dirty="0">
                <a:latin typeface="Comic Sans MS" panose="030F0702030302020204" pitchFamily="66" charset="0"/>
                <a:cs typeface="Arial" panose="020B0604020202020204" pitchFamily="34" charset="0"/>
              </a:rPr>
              <a:t> mutations are present in 50% of patients with hereditary HD and in 15-20% </a:t>
            </a:r>
            <a:r>
              <a:rPr lang="en-US" sz="2000" dirty="0" smtClean="0">
                <a:latin typeface="Comic Sans MS" panose="030F0702030302020204" pitchFamily="66" charset="0"/>
                <a:cs typeface="Arial" panose="020B0604020202020204" pitchFamily="34" charset="0"/>
              </a:rPr>
              <a:t>of patients </a:t>
            </a:r>
            <a:r>
              <a:rPr lang="en-US" sz="2000" dirty="0">
                <a:latin typeface="Comic Sans MS" panose="030F0702030302020204" pitchFamily="66" charset="0"/>
                <a:cs typeface="Arial" panose="020B0604020202020204" pitchFamily="34" charset="0"/>
              </a:rPr>
              <a:t>with sporadic </a:t>
            </a:r>
            <a:r>
              <a:rPr lang="en-US" sz="2000" dirty="0" smtClean="0">
                <a:latin typeface="Comic Sans MS" panose="030F0702030302020204" pitchFamily="66" charset="0"/>
                <a:cs typeface="Arial" panose="020B0604020202020204" pitchFamily="34" charset="0"/>
              </a:rPr>
              <a:t>HD.</a:t>
            </a:r>
          </a:p>
          <a:p>
            <a:pPr>
              <a:buClr>
                <a:schemeClr val="accent2"/>
              </a:buClr>
              <a:buFont typeface="Wingdings" panose="05000000000000000000" pitchFamily="2" charset="2"/>
              <a:buChar char="§"/>
            </a:pPr>
            <a:r>
              <a:rPr lang="en-US" sz="2000" dirty="0" smtClean="0">
                <a:latin typeface="Comic Sans MS" panose="030F0702030302020204" pitchFamily="66" charset="0"/>
                <a:cs typeface="Arial" panose="020B0604020202020204" pitchFamily="34" charset="0"/>
              </a:rPr>
              <a:t>The </a:t>
            </a:r>
            <a:r>
              <a:rPr lang="en-US" sz="2000" dirty="0">
                <a:latin typeface="Comic Sans MS" panose="030F0702030302020204" pitchFamily="66" charset="0"/>
                <a:cs typeface="Arial" panose="020B0604020202020204" pitchFamily="34" charset="0"/>
              </a:rPr>
              <a:t>RET mutations </a:t>
            </a:r>
            <a:r>
              <a:rPr lang="en-US" sz="2000" dirty="0" smtClean="0">
                <a:latin typeface="Comic Sans MS" panose="030F0702030302020204" pitchFamily="66" charset="0"/>
                <a:cs typeface="Arial" panose="020B0604020202020204" pitchFamily="34" charset="0"/>
              </a:rPr>
              <a:t>point </a:t>
            </a:r>
            <a:r>
              <a:rPr lang="en-US" sz="2000" dirty="0">
                <a:latin typeface="Comic Sans MS" panose="030F0702030302020204" pitchFamily="66" charset="0"/>
                <a:cs typeface="Arial" panose="020B0604020202020204" pitchFamily="34" charset="0"/>
              </a:rPr>
              <a:t>mutations involving codons in exon 10: 609 (15%), 611 (5%), 618 (30%) and </a:t>
            </a:r>
            <a:r>
              <a:rPr lang="en-US" sz="2000" dirty="0" smtClean="0">
                <a:latin typeface="Comic Sans MS" panose="030F0702030302020204" pitchFamily="66" charset="0"/>
                <a:cs typeface="Arial" panose="020B0604020202020204" pitchFamily="34" charset="0"/>
              </a:rPr>
              <a:t>620 </a:t>
            </a:r>
            <a:r>
              <a:rPr lang="en-US" sz="2000" dirty="0">
                <a:latin typeface="Comic Sans MS" panose="030F0702030302020204" pitchFamily="66" charset="0"/>
                <a:cs typeface="Arial" panose="020B0604020202020204" pitchFamily="34" charset="0"/>
              </a:rPr>
              <a:t>(50%)</a:t>
            </a:r>
          </a:p>
          <a:p>
            <a:pPr>
              <a:buClr>
                <a:schemeClr val="accent2"/>
              </a:buClr>
              <a:buFont typeface="Wingdings" panose="05000000000000000000" pitchFamily="2" charset="2"/>
              <a:buChar char="§"/>
            </a:pPr>
            <a:endParaRPr lang="en-US" sz="2000" dirty="0" smtClean="0">
              <a:latin typeface="Comic Sans MS" panose="030F0702030302020204" pitchFamily="66" charset="0"/>
              <a:cs typeface="Arial" panose="020B0604020202020204" pitchFamily="34"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cs typeface="Arial" panose="020B0604020202020204" pitchFamily="34" charset="0"/>
              </a:rPr>
              <a:t>HD occurs </a:t>
            </a:r>
            <a:r>
              <a:rPr lang="en-US" sz="2000" dirty="0">
                <a:latin typeface="Comic Sans MS" panose="030F0702030302020204" pitchFamily="66" charset="0"/>
                <a:cs typeface="Arial" panose="020B0604020202020204" pitchFamily="34" charset="0"/>
              </a:rPr>
              <a:t>in approximately 7% of </a:t>
            </a:r>
            <a:r>
              <a:rPr lang="en-US" sz="2000" dirty="0" smtClean="0">
                <a:latin typeface="Comic Sans MS" panose="030F0702030302020204" pitchFamily="66" charset="0"/>
                <a:cs typeface="Arial" panose="020B0604020202020204" pitchFamily="34" charset="0"/>
              </a:rPr>
              <a:t>patients with MEN2A</a:t>
            </a:r>
          </a:p>
          <a:p>
            <a:pPr>
              <a:buClr>
                <a:schemeClr val="accent2"/>
              </a:buClr>
              <a:buFont typeface="Wingdings" panose="05000000000000000000" pitchFamily="2" charset="2"/>
              <a:buChar char="§"/>
            </a:pPr>
            <a:r>
              <a:rPr lang="en-US" sz="2000" dirty="0">
                <a:latin typeface="Comic Sans MS" panose="030F0702030302020204" pitchFamily="66" charset="0"/>
                <a:cs typeface="Arial" panose="020B0604020202020204" pitchFamily="34" charset="0"/>
              </a:rPr>
              <a:t>2-5% of patients with HD have </a:t>
            </a:r>
            <a:r>
              <a:rPr lang="en-US" sz="2000" dirty="0" smtClean="0">
                <a:latin typeface="Comic Sans MS" panose="030F0702030302020204" pitchFamily="66" charset="0"/>
                <a:cs typeface="Arial" panose="020B0604020202020204" pitchFamily="34" charset="0"/>
              </a:rPr>
              <a:t>MEN2A</a:t>
            </a:r>
          </a:p>
          <a:p>
            <a:pPr>
              <a:buClr>
                <a:schemeClr val="accent2"/>
              </a:buClr>
              <a:buFont typeface="Wingdings" panose="05000000000000000000" pitchFamily="2" charset="2"/>
              <a:buChar char="§"/>
            </a:pPr>
            <a:endParaRPr lang="en-US" sz="2000" dirty="0" smtClean="0">
              <a:latin typeface="Comic Sans MS" panose="030F0702030302020204" pitchFamily="66" charset="0"/>
              <a:cs typeface="Arial" panose="020B0604020202020204" pitchFamily="34"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cs typeface="Arial" panose="020B0604020202020204" pitchFamily="34" charset="0"/>
              </a:rPr>
              <a:t>it </a:t>
            </a:r>
            <a:r>
              <a:rPr lang="en-US" sz="2000" dirty="0">
                <a:latin typeface="Comic Sans MS" panose="030F0702030302020204" pitchFamily="66" charset="0"/>
                <a:cs typeface="Arial" panose="020B0604020202020204" pitchFamily="34" charset="0"/>
              </a:rPr>
              <a:t>is important to exclude HD in </a:t>
            </a:r>
            <a:r>
              <a:rPr lang="en-US" sz="2000" dirty="0" smtClean="0">
                <a:latin typeface="Comic Sans MS" panose="030F0702030302020204" pitchFamily="66" charset="0"/>
                <a:cs typeface="Arial" panose="020B0604020202020204" pitchFamily="34" charset="0"/>
              </a:rPr>
              <a:t>older patients </a:t>
            </a:r>
            <a:r>
              <a:rPr lang="en-US" sz="2000" dirty="0">
                <a:latin typeface="Comic Sans MS" panose="030F0702030302020204" pitchFamily="66" charset="0"/>
                <a:cs typeface="Arial" panose="020B0604020202020204" pitchFamily="34" charset="0"/>
              </a:rPr>
              <a:t>with MEN2A and exon 10 </a:t>
            </a:r>
            <a:r>
              <a:rPr lang="en-US" sz="2000" i="1" dirty="0">
                <a:latin typeface="Comic Sans MS" panose="030F0702030302020204" pitchFamily="66" charset="0"/>
                <a:cs typeface="Arial" panose="020B0604020202020204" pitchFamily="34" charset="0"/>
              </a:rPr>
              <a:t>RET </a:t>
            </a:r>
            <a:r>
              <a:rPr lang="en-US" sz="2000" dirty="0" smtClean="0">
                <a:latin typeface="Comic Sans MS" panose="030F0702030302020204" pitchFamily="66" charset="0"/>
                <a:cs typeface="Arial" panose="020B0604020202020204" pitchFamily="34" charset="0"/>
              </a:rPr>
              <a:t>mutations.</a:t>
            </a:r>
            <a:r>
              <a:rPr lang="en-US" sz="2000" dirty="0">
                <a:latin typeface="Comic Sans MS" panose="030F0702030302020204" pitchFamily="66" charset="0"/>
                <a:cs typeface="Arial" panose="020B0604020202020204" pitchFamily="34" charset="0"/>
              </a:rPr>
              <a:t> </a:t>
            </a:r>
            <a:r>
              <a:rPr lang="en-US" sz="2000" dirty="0" smtClean="0">
                <a:latin typeface="Comic Sans MS" panose="030F0702030302020204" pitchFamily="66" charset="0"/>
                <a:cs typeface="Arial" panose="020B0604020202020204" pitchFamily="34" charset="0"/>
              </a:rPr>
              <a:t>Conversely</a:t>
            </a:r>
            <a:r>
              <a:rPr lang="en-US" sz="2000" dirty="0">
                <a:latin typeface="Comic Sans MS" panose="030F0702030302020204" pitchFamily="66" charset="0"/>
                <a:cs typeface="Arial" panose="020B0604020202020204" pitchFamily="34" charset="0"/>
              </a:rPr>
              <a:t>, patients with HD who have exon 10 </a:t>
            </a:r>
            <a:r>
              <a:rPr lang="en-US" sz="2000" i="1" dirty="0">
                <a:latin typeface="Comic Sans MS" panose="030F0702030302020204" pitchFamily="66" charset="0"/>
                <a:cs typeface="Arial" panose="020B0604020202020204" pitchFamily="34" charset="0"/>
              </a:rPr>
              <a:t>RET </a:t>
            </a:r>
            <a:r>
              <a:rPr lang="en-US" sz="2000" dirty="0">
                <a:latin typeface="Comic Sans MS" panose="030F0702030302020204" pitchFamily="66" charset="0"/>
                <a:cs typeface="Arial" panose="020B0604020202020204" pitchFamily="34" charset="0"/>
              </a:rPr>
              <a:t>mutations should be evaluated </a:t>
            </a:r>
            <a:r>
              <a:rPr lang="en-US" sz="2000" dirty="0" smtClean="0">
                <a:latin typeface="Comic Sans MS" panose="030F0702030302020204" pitchFamily="66" charset="0"/>
                <a:cs typeface="Arial" panose="020B0604020202020204" pitchFamily="34" charset="0"/>
              </a:rPr>
              <a:t>for MEN2A</a:t>
            </a:r>
            <a:r>
              <a:rPr lang="en-US" sz="2000" dirty="0">
                <a:latin typeface="Comic Sans MS" panose="030F0702030302020204" pitchFamily="66" charset="0"/>
                <a:cs typeface="Arial" panose="020B0604020202020204" pitchFamily="34" charset="0"/>
              </a:rPr>
              <a:t>.</a:t>
            </a:r>
            <a:endParaRPr lang="en-US" sz="2000" dirty="0" smtClean="0">
              <a:latin typeface="Comic Sans MS" panose="030F0702030302020204" pitchFamily="66" charset="0"/>
              <a:cs typeface="Arial" panose="020B0604020202020204" pitchFamily="34" charset="0"/>
            </a:endParaRPr>
          </a:p>
          <a:p>
            <a:pPr>
              <a:buClr>
                <a:schemeClr val="accent2"/>
              </a:buClr>
              <a:buFont typeface="Wingdings" panose="05000000000000000000" pitchFamily="2" charset="2"/>
              <a:buChar char="§"/>
            </a:pPr>
            <a:endParaRPr lang="en-US" sz="2000" dirty="0">
              <a:latin typeface="Comic Sans MS" panose="030F0702030302020204" pitchFamily="66" charset="0"/>
              <a:cs typeface="Arial" panose="020B0604020202020204" pitchFamily="34" charset="0"/>
            </a:endParaRPr>
          </a:p>
          <a:p>
            <a:pPr>
              <a:buClr>
                <a:schemeClr val="accent2"/>
              </a:buClr>
              <a:buFont typeface="Wingdings" panose="05000000000000000000" pitchFamily="2" charset="2"/>
              <a:buChar char="§"/>
            </a:pPr>
            <a:endParaRPr lang="en-US" sz="2000" dirty="0" smtClean="0">
              <a:latin typeface="Comic Sans MS" panose="030F0702030302020204" pitchFamily="66" charset="0"/>
              <a:cs typeface="Arial" panose="020B0604020202020204" pitchFamily="34" charset="0"/>
            </a:endParaRPr>
          </a:p>
          <a:p>
            <a:pPr>
              <a:buClr>
                <a:schemeClr val="accent2"/>
              </a:buClr>
              <a:buFont typeface="Wingdings" panose="05000000000000000000" pitchFamily="2" charset="2"/>
              <a:buChar char="§"/>
            </a:pPr>
            <a:endParaRPr lang="en-US" sz="20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407425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660136"/>
          </a:xfrm>
        </p:spPr>
        <p:txBody>
          <a:bodyPr>
            <a:normAutofit/>
          </a:bodyPr>
          <a:lstStyle/>
          <a:p>
            <a:pPr marL="109728" indent="0">
              <a:buClr>
                <a:schemeClr val="accent2"/>
              </a:buClr>
              <a:buNone/>
            </a:pPr>
            <a:r>
              <a:rPr lang="en-US" sz="2000" b="1" dirty="0" smtClean="0">
                <a:latin typeface="Comic Sans MS" panose="030F0702030302020204" pitchFamily="66" charset="0"/>
              </a:rPr>
              <a:t>2-4)FMTC</a:t>
            </a:r>
          </a:p>
          <a:p>
            <a:pPr>
              <a:buClr>
                <a:schemeClr val="accent2"/>
              </a:buClr>
              <a:buFont typeface="Wingdings" panose="05000000000000000000" pitchFamily="2" charset="2"/>
              <a:buChar char="§"/>
            </a:pPr>
            <a:r>
              <a:rPr lang="en-US" sz="2000" dirty="0" smtClean="0">
                <a:latin typeface="Comic Sans MS" panose="030F0702030302020204" pitchFamily="66" charset="0"/>
              </a:rPr>
              <a:t>Familial </a:t>
            </a:r>
            <a:r>
              <a:rPr lang="en-US" sz="2000" dirty="0">
                <a:latin typeface="Comic Sans MS" panose="030F0702030302020204" pitchFamily="66" charset="0"/>
              </a:rPr>
              <a:t>medullary thyroid carcinoma is characterized by the presence of a RET </a:t>
            </a:r>
            <a:r>
              <a:rPr lang="en-US" sz="2000" dirty="0" err="1" smtClean="0">
                <a:latin typeface="Comic Sans MS" panose="030F0702030302020204" pitchFamily="66" charset="0"/>
              </a:rPr>
              <a:t>germline</a:t>
            </a:r>
            <a:r>
              <a:rPr lang="en-US" sz="2000" dirty="0">
                <a:latin typeface="Comic Sans MS" panose="030F0702030302020204" pitchFamily="66" charset="0"/>
              </a:rPr>
              <a:t> </a:t>
            </a:r>
            <a:r>
              <a:rPr lang="en-US" sz="2000" dirty="0" smtClean="0">
                <a:latin typeface="Comic Sans MS" panose="030F0702030302020204" pitchFamily="66" charset="0"/>
              </a:rPr>
              <a:t>mutation </a:t>
            </a:r>
            <a:r>
              <a:rPr lang="en-US" sz="2000" dirty="0">
                <a:latin typeface="Comic Sans MS" panose="030F0702030302020204" pitchFamily="66" charset="0"/>
              </a:rPr>
              <a:t>in families with MTC, or single individuals with MTC but no known family history </a:t>
            </a:r>
            <a:r>
              <a:rPr lang="en-US" sz="2000" dirty="0" smtClean="0">
                <a:latin typeface="Comic Sans MS" panose="030F0702030302020204" pitchFamily="66" charset="0"/>
              </a:rPr>
              <a:t>of MTC</a:t>
            </a:r>
            <a:r>
              <a:rPr lang="en-US" sz="2000" dirty="0">
                <a:latin typeface="Comic Sans MS" panose="030F0702030302020204" pitchFamily="66" charset="0"/>
              </a:rPr>
              <a:t>, who develop neither PHEOs or </a:t>
            </a:r>
            <a:r>
              <a:rPr lang="en-US" sz="2000" dirty="0" smtClean="0">
                <a:latin typeface="Comic Sans MS" panose="030F0702030302020204" pitchFamily="66" charset="0"/>
              </a:rPr>
              <a:t>HPTH.</a:t>
            </a:r>
            <a:r>
              <a:rPr lang="en-US" sz="2000" b="1" dirty="0">
                <a:latin typeface="Comic Sans MS" panose="030F0702030302020204" pitchFamily="66" charset="0"/>
              </a:rPr>
              <a:t> </a:t>
            </a:r>
            <a:endParaRPr lang="en-US" sz="2000" b="1" dirty="0" smtClean="0">
              <a:latin typeface="Comic Sans MS" panose="030F0702030302020204" pitchFamily="66" charset="0"/>
            </a:endParaRPr>
          </a:p>
          <a:p>
            <a:pPr marL="109728" indent="0">
              <a:buClr>
                <a:schemeClr val="accent2"/>
              </a:buClr>
              <a:buNone/>
            </a:pPr>
            <a:r>
              <a:rPr lang="en-US" sz="2000" b="1" dirty="0">
                <a:latin typeface="Comic Sans MS" panose="030F0702030302020204" pitchFamily="66" charset="0"/>
              </a:rPr>
              <a:t>2-5)MEN2B</a:t>
            </a:r>
          </a:p>
          <a:p>
            <a:pPr>
              <a:buClr>
                <a:schemeClr val="accent2"/>
              </a:buClr>
              <a:buFont typeface="Wingdings" panose="05000000000000000000" pitchFamily="2" charset="2"/>
              <a:buChar char="§"/>
            </a:pPr>
            <a:r>
              <a:rPr lang="en-US" sz="2000" dirty="0">
                <a:latin typeface="Comic Sans MS" panose="030F0702030302020204" pitchFamily="66" charset="0"/>
              </a:rPr>
              <a:t>In patients with MEN2B the MTC often presents in infancy and is highly </a:t>
            </a:r>
            <a:r>
              <a:rPr lang="en-US" sz="2000" dirty="0" smtClean="0">
                <a:latin typeface="Comic Sans MS" panose="030F0702030302020204" pitchFamily="66" charset="0"/>
              </a:rPr>
              <a:t>aggressive </a:t>
            </a:r>
            <a:r>
              <a:rPr lang="en-US" sz="2000" dirty="0">
                <a:latin typeface="Comic Sans MS" panose="030F0702030302020204" pitchFamily="66" charset="0"/>
              </a:rPr>
              <a:t>metastasizing early to regional lymph nodes and beyond</a:t>
            </a:r>
          </a:p>
          <a:p>
            <a:pPr>
              <a:buClr>
                <a:schemeClr val="accent2"/>
              </a:buClr>
              <a:buFont typeface="Wingdings" panose="05000000000000000000" pitchFamily="2" charset="2"/>
              <a:buChar char="§"/>
            </a:pPr>
            <a:r>
              <a:rPr lang="en-US" sz="2000" dirty="0" smtClean="0">
                <a:latin typeface="Comic Sans MS" panose="030F0702030302020204" pitchFamily="66" charset="0"/>
              </a:rPr>
              <a:t>75</a:t>
            </a:r>
            <a:r>
              <a:rPr lang="en-US" sz="2000" dirty="0">
                <a:latin typeface="Comic Sans MS" panose="030F0702030302020204" pitchFamily="66" charset="0"/>
              </a:rPr>
              <a:t>% of </a:t>
            </a:r>
            <a:r>
              <a:rPr lang="en-US" sz="2000" dirty="0" smtClean="0">
                <a:latin typeface="Comic Sans MS" panose="030F0702030302020204" pitchFamily="66" charset="0"/>
              </a:rPr>
              <a:t>MEN2B cases </a:t>
            </a:r>
            <a:r>
              <a:rPr lang="en-US" sz="2000" dirty="0">
                <a:latin typeface="Comic Sans MS" panose="030F0702030302020204" pitchFamily="66" charset="0"/>
              </a:rPr>
              <a:t>are sporadic </a:t>
            </a:r>
            <a:r>
              <a:rPr lang="en-US" sz="2000" dirty="0" smtClean="0">
                <a:latin typeface="Comic Sans MS" panose="030F0702030302020204" pitchFamily="66" charset="0"/>
              </a:rPr>
              <a:t> ,de </a:t>
            </a:r>
            <a:r>
              <a:rPr lang="en-US" sz="2000" dirty="0">
                <a:latin typeface="Comic Sans MS" panose="030F0702030302020204" pitchFamily="66" charset="0"/>
              </a:rPr>
              <a:t>novo RET mutations, </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25</a:t>
            </a:r>
            <a:r>
              <a:rPr lang="en-US" sz="2000" dirty="0">
                <a:latin typeface="Comic Sans MS" panose="030F0702030302020204" pitchFamily="66" charset="0"/>
              </a:rPr>
              <a:t>% cases occur </a:t>
            </a:r>
            <a:r>
              <a:rPr lang="en-US" sz="2000" dirty="0" smtClean="0">
                <a:latin typeface="Comic Sans MS" panose="030F0702030302020204" pitchFamily="66" charset="0"/>
              </a:rPr>
              <a:t>in families </a:t>
            </a:r>
            <a:r>
              <a:rPr lang="en-US" sz="2000" dirty="0">
                <a:latin typeface="Comic Sans MS" panose="030F0702030302020204" pitchFamily="66" charset="0"/>
              </a:rPr>
              <a:t>with previous or current manifestations of </a:t>
            </a:r>
            <a:r>
              <a:rPr lang="en-US" sz="2000" dirty="0" smtClean="0">
                <a:latin typeface="Comic Sans MS" panose="030F0702030302020204" pitchFamily="66" charset="0"/>
              </a:rPr>
              <a:t>MEN2B.</a:t>
            </a:r>
          </a:p>
          <a:p>
            <a:pPr>
              <a:buClr>
                <a:schemeClr val="accent2"/>
              </a:buClr>
              <a:buFont typeface="Wingdings" panose="05000000000000000000" pitchFamily="2" charset="2"/>
              <a:buChar char="§"/>
            </a:pPr>
            <a:r>
              <a:rPr lang="en-US" sz="2000" dirty="0" smtClean="0">
                <a:latin typeface="Comic Sans MS" panose="030F0702030302020204" pitchFamily="66" charset="0"/>
              </a:rPr>
              <a:t>95</a:t>
            </a:r>
            <a:r>
              <a:rPr lang="en-US" sz="2000" dirty="0">
                <a:latin typeface="Comic Sans MS" panose="030F0702030302020204" pitchFamily="66" charset="0"/>
              </a:rPr>
              <a:t>% </a:t>
            </a:r>
            <a:r>
              <a:rPr lang="en-US" sz="2000" dirty="0" smtClean="0">
                <a:latin typeface="Comic Sans MS" panose="030F0702030302020204" pitchFamily="66" charset="0"/>
              </a:rPr>
              <a:t> RET </a:t>
            </a:r>
            <a:r>
              <a:rPr lang="en-US" sz="2000" dirty="0" err="1">
                <a:latin typeface="Comic Sans MS" panose="030F0702030302020204" pitchFamily="66" charset="0"/>
              </a:rPr>
              <a:t>germline</a:t>
            </a:r>
            <a:r>
              <a:rPr lang="en-US" sz="2000" dirty="0">
                <a:latin typeface="Comic Sans MS" panose="030F0702030302020204" pitchFamily="66" charset="0"/>
              </a:rPr>
              <a:t> mutations in exon 16 (codon M918T</a:t>
            </a:r>
            <a:r>
              <a:rPr lang="en-US" sz="2000" dirty="0" smtClean="0">
                <a:latin typeface="Comic Sans MS" panose="030F0702030302020204" pitchFamily="66" charset="0"/>
              </a:rPr>
              <a:t>)</a:t>
            </a:r>
          </a:p>
          <a:p>
            <a:pPr>
              <a:buClr>
                <a:schemeClr val="accent2"/>
              </a:buClr>
              <a:buFont typeface="Wingdings" panose="05000000000000000000" pitchFamily="2" charset="2"/>
              <a:buChar char="§"/>
            </a:pPr>
            <a:r>
              <a:rPr lang="en-US" sz="2000" dirty="0" smtClean="0">
                <a:latin typeface="Comic Sans MS" panose="030F0702030302020204" pitchFamily="66" charset="0"/>
              </a:rPr>
              <a:t>&lt;5</a:t>
            </a:r>
            <a:r>
              <a:rPr lang="en-US" sz="2000" dirty="0">
                <a:latin typeface="Comic Sans MS" panose="030F0702030302020204" pitchFamily="66" charset="0"/>
              </a:rPr>
              <a:t>% </a:t>
            </a:r>
            <a:r>
              <a:rPr lang="en-US" sz="2000" dirty="0" smtClean="0">
                <a:latin typeface="Comic Sans MS" panose="030F0702030302020204" pitchFamily="66" charset="0"/>
              </a:rPr>
              <a:t>have RET </a:t>
            </a:r>
            <a:r>
              <a:rPr lang="en-US" sz="2000" dirty="0" err="1">
                <a:latin typeface="Comic Sans MS" panose="030F0702030302020204" pitchFamily="66" charset="0"/>
              </a:rPr>
              <a:t>germline</a:t>
            </a:r>
            <a:r>
              <a:rPr lang="en-US" sz="2000" dirty="0">
                <a:latin typeface="Comic Sans MS" panose="030F0702030302020204" pitchFamily="66" charset="0"/>
              </a:rPr>
              <a:t> mutations in exon 15 (codon A883F)</a:t>
            </a:r>
          </a:p>
        </p:txBody>
      </p:sp>
    </p:spTree>
    <p:extLst>
      <p:ext uri="{BB962C8B-B14F-4D97-AF65-F5344CB8AC3E}">
        <p14:creationId xmlns:p14="http://schemas.microsoft.com/office/powerpoint/2010/main" val="3000428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458200" cy="1470025"/>
          </a:xfrm>
        </p:spPr>
        <p:txBody>
          <a:bodyPr>
            <a:normAutofit fontScale="90000"/>
          </a:bodyPr>
          <a:lstStyle/>
          <a:p>
            <a:r>
              <a:rPr lang="en-US" dirty="0">
                <a:latin typeface="Comic Sans MS" panose="030F0702030302020204" pitchFamily="66" charset="0"/>
              </a:rPr>
              <a:t>Revised American Thyroid Association Guidelines for the</a:t>
            </a:r>
            <a:br>
              <a:rPr lang="en-US" dirty="0">
                <a:latin typeface="Comic Sans MS" panose="030F0702030302020204" pitchFamily="66" charset="0"/>
              </a:rPr>
            </a:br>
            <a:r>
              <a:rPr lang="en-US" dirty="0">
                <a:latin typeface="Comic Sans MS" panose="030F0702030302020204" pitchFamily="66" charset="0"/>
              </a:rPr>
              <a:t>Management of Medullary Thyroid Carcinoma</a:t>
            </a:r>
            <a:endParaRPr lang="en-US" dirty="0"/>
          </a:p>
        </p:txBody>
      </p:sp>
      <p:sp>
        <p:nvSpPr>
          <p:cNvPr id="3" name="Subtitle 2"/>
          <p:cNvSpPr>
            <a:spLocks noGrp="1"/>
          </p:cNvSpPr>
          <p:nvPr>
            <p:ph type="subTitle" idx="1"/>
          </p:nvPr>
        </p:nvSpPr>
        <p:spPr>
          <a:xfrm>
            <a:off x="381000" y="4343400"/>
            <a:ext cx="6096000" cy="1752600"/>
          </a:xfrm>
        </p:spPr>
        <p:txBody>
          <a:bodyPr>
            <a:noAutofit/>
          </a:bodyPr>
          <a:lstStyle/>
          <a:p>
            <a:pPr marL="109728"/>
            <a:r>
              <a:rPr lang="en-US" sz="2000" dirty="0" err="1">
                <a:latin typeface="Comic Sans MS" panose="030F0702030302020204" pitchFamily="66" charset="0"/>
              </a:rPr>
              <a:t>Dr</a:t>
            </a:r>
            <a:r>
              <a:rPr lang="en-US" sz="2000" dirty="0">
                <a:latin typeface="Comic Sans MS" panose="030F0702030302020204" pitchFamily="66" charset="0"/>
              </a:rPr>
              <a:t> Zahra </a:t>
            </a:r>
            <a:r>
              <a:rPr lang="en-US" sz="2000" dirty="0" err="1">
                <a:latin typeface="Comic Sans MS" panose="030F0702030302020204" pitchFamily="66" charset="0"/>
              </a:rPr>
              <a:t>GhasemZadeh</a:t>
            </a:r>
            <a:endParaRPr lang="en-US" sz="2000" dirty="0">
              <a:latin typeface="Comic Sans MS" panose="030F0702030302020204" pitchFamily="66" charset="0"/>
            </a:endParaRPr>
          </a:p>
          <a:p>
            <a:pPr marL="109728"/>
            <a:r>
              <a:rPr lang="en-US" sz="2000" dirty="0" smtClean="0">
                <a:latin typeface="Comic Sans MS" panose="030F0702030302020204" pitchFamily="66" charset="0"/>
              </a:rPr>
              <a:t>Endocrine Fellow</a:t>
            </a:r>
            <a:endParaRPr lang="en-US" sz="2000" dirty="0">
              <a:latin typeface="Comic Sans MS" panose="030F0702030302020204" pitchFamily="66" charset="0"/>
            </a:endParaRPr>
          </a:p>
          <a:p>
            <a:pPr marL="109728"/>
            <a:r>
              <a:rPr lang="en-US" sz="2000" dirty="0" err="1">
                <a:latin typeface="Comic Sans MS" panose="030F0702030302020204" pitchFamily="66" charset="0"/>
              </a:rPr>
              <a:t>Shahid</a:t>
            </a:r>
            <a:r>
              <a:rPr lang="en-US" sz="2000" dirty="0">
                <a:latin typeface="Comic Sans MS" panose="030F0702030302020204" pitchFamily="66" charset="0"/>
              </a:rPr>
              <a:t> </a:t>
            </a:r>
            <a:r>
              <a:rPr lang="en-US" sz="2000" dirty="0" err="1">
                <a:latin typeface="Comic Sans MS" panose="030F0702030302020204" pitchFamily="66" charset="0"/>
              </a:rPr>
              <a:t>Beheshti</a:t>
            </a:r>
            <a:r>
              <a:rPr lang="en-US" sz="2000" dirty="0">
                <a:latin typeface="Comic Sans MS" panose="030F0702030302020204" pitchFamily="66" charset="0"/>
              </a:rPr>
              <a:t> University Of Medical Science</a:t>
            </a:r>
          </a:p>
          <a:p>
            <a:pPr marL="109728"/>
            <a:endParaRPr lang="en-US" sz="2000" dirty="0">
              <a:latin typeface="Comic Sans MS" panose="030F0702030302020204" pitchFamily="66" charset="0"/>
            </a:endParaRPr>
          </a:p>
          <a:p>
            <a:pPr marL="109728"/>
            <a:r>
              <a:rPr lang="en-US" dirty="0" err="1" smtClean="0">
                <a:latin typeface="Comic Sans MS" panose="030F0702030302020204" pitchFamily="66" charset="0"/>
              </a:rPr>
              <a:t>ordibehesht</a:t>
            </a:r>
            <a:r>
              <a:rPr lang="en-US" dirty="0" smtClean="0">
                <a:latin typeface="Comic Sans MS" panose="030F0702030302020204" pitchFamily="66" charset="0"/>
              </a:rPr>
              <a:t> </a:t>
            </a:r>
            <a:r>
              <a:rPr lang="en-US" dirty="0">
                <a:latin typeface="Comic Sans MS" panose="030F0702030302020204" pitchFamily="66" charset="0"/>
              </a:rPr>
              <a:t>1394 – April 2015</a:t>
            </a:r>
          </a:p>
          <a:p>
            <a:pPr marL="109728" algn="ctr"/>
            <a:endParaRPr lang="en-US" sz="2000" dirty="0">
              <a:latin typeface="Comic Sans MS" panose="030F0702030302020204" pitchFamily="66" charset="0"/>
            </a:endParaRPr>
          </a:p>
          <a:p>
            <a:endParaRPr lang="en-US" sz="2000" dirty="0"/>
          </a:p>
        </p:txBody>
      </p:sp>
    </p:spTree>
    <p:extLst>
      <p:ext uri="{BB962C8B-B14F-4D97-AF65-F5344CB8AC3E}">
        <p14:creationId xmlns:p14="http://schemas.microsoft.com/office/powerpoint/2010/main" val="2131939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934712"/>
          </a:xfrm>
        </p:spPr>
        <p:txBody>
          <a:bodyPr>
            <a:normAutofit/>
          </a:bodyPr>
          <a:lstStyle/>
          <a:p>
            <a:pPr>
              <a:buClr>
                <a:schemeClr val="accent2"/>
              </a:buClr>
              <a:buFont typeface="Wingdings" panose="05000000000000000000" pitchFamily="2" charset="2"/>
              <a:buChar char="§"/>
            </a:pPr>
            <a:r>
              <a:rPr lang="en-US" sz="2000" b="1" dirty="0">
                <a:latin typeface="Comic Sans MS" panose="030F0702030302020204" pitchFamily="66" charset="0"/>
              </a:rPr>
              <a:t>MEN2B</a:t>
            </a:r>
            <a:br>
              <a:rPr lang="en-US" sz="2000" b="1" dirty="0">
                <a:latin typeface="Comic Sans MS" panose="030F0702030302020204" pitchFamily="66" charset="0"/>
              </a:rPr>
            </a:b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Approximately </a:t>
            </a:r>
            <a:r>
              <a:rPr lang="en-US" sz="2000" dirty="0">
                <a:latin typeface="Comic Sans MS" panose="030F0702030302020204" pitchFamily="66" charset="0"/>
              </a:rPr>
              <a:t>50% of patients with MEN2B develop </a:t>
            </a:r>
            <a:r>
              <a:rPr lang="en-US" sz="2000" dirty="0" smtClean="0">
                <a:latin typeface="Comic Sans MS" panose="030F0702030302020204" pitchFamily="66" charset="0"/>
              </a:rPr>
              <a:t>PHEO</a:t>
            </a:r>
          </a:p>
          <a:p>
            <a:pPr>
              <a:buClr>
                <a:schemeClr val="accent2"/>
              </a:buClr>
              <a:buFont typeface="Wingdings" panose="05000000000000000000" pitchFamily="2" charset="2"/>
              <a:buChar char="§"/>
            </a:pPr>
            <a:r>
              <a:rPr lang="en-US" sz="2000" dirty="0" smtClean="0">
                <a:latin typeface="Comic Sans MS" panose="030F0702030302020204" pitchFamily="66" charset="0"/>
              </a:rPr>
              <a:t>typical </a:t>
            </a:r>
            <a:r>
              <a:rPr lang="en-US" sz="2000" dirty="0" err="1">
                <a:latin typeface="Comic Sans MS" panose="030F0702030302020204" pitchFamily="66" charset="0"/>
              </a:rPr>
              <a:t>facies</a:t>
            </a:r>
            <a:r>
              <a:rPr lang="en-US" sz="2000" dirty="0">
                <a:latin typeface="Comic Sans MS" panose="030F0702030302020204" pitchFamily="66" charset="0"/>
              </a:rPr>
              <a:t>, ophthalmologic </a:t>
            </a:r>
            <a:r>
              <a:rPr lang="en-US" sz="2000" dirty="0" err="1">
                <a:latin typeface="Comic Sans MS" panose="030F0702030302020204" pitchFamily="66" charset="0"/>
              </a:rPr>
              <a:t>abnormalities</a:t>
            </a:r>
            <a:r>
              <a:rPr lang="en-US" sz="2000" dirty="0" err="1" smtClean="0">
                <a:latin typeface="Comic Sans MS" panose="030F0702030302020204" pitchFamily="66" charset="0"/>
              </a:rPr>
              <a:t>s</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generalized </a:t>
            </a:r>
            <a:r>
              <a:rPr lang="en-US" sz="2000" dirty="0" err="1" smtClean="0">
                <a:latin typeface="Comic Sans MS" panose="030F0702030302020204" pitchFamily="66" charset="0"/>
              </a:rPr>
              <a:t>ganglioneuromatosis</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abdominal symptoms characterized by bloating, intermittent constipation, and diarrhea, </a:t>
            </a:r>
            <a:r>
              <a:rPr lang="en-US" sz="2000" dirty="0" smtClean="0">
                <a:latin typeface="Comic Sans MS" panose="030F0702030302020204" pitchFamily="66" charset="0"/>
              </a:rPr>
              <a:t>and some </a:t>
            </a:r>
            <a:r>
              <a:rPr lang="en-US" sz="2000" dirty="0">
                <a:latin typeface="Comic Sans MS" panose="030F0702030302020204" pitchFamily="66" charset="0"/>
              </a:rPr>
              <a:t>patients require surgery for intestinal </a:t>
            </a:r>
            <a:r>
              <a:rPr lang="en-US" sz="2000" dirty="0" smtClean="0">
                <a:latin typeface="Comic Sans MS" panose="030F0702030302020204" pitchFamily="66" charset="0"/>
              </a:rPr>
              <a:t>obstruction.</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 </a:t>
            </a:r>
            <a:r>
              <a:rPr lang="en-US" sz="2000" dirty="0">
                <a:latin typeface="Comic Sans MS" panose="030F0702030302020204" pitchFamily="66" charset="0"/>
              </a:rPr>
              <a:t>In 5-9% of </a:t>
            </a:r>
            <a:r>
              <a:rPr lang="en-US" sz="2000" dirty="0" smtClean="0">
                <a:latin typeface="Comic Sans MS" panose="030F0702030302020204" pitchFamily="66" charset="0"/>
              </a:rPr>
              <a:t>patients </a:t>
            </a:r>
            <a:r>
              <a:rPr lang="en-US" sz="2000" dirty="0">
                <a:latin typeface="Comic Sans MS" panose="030F0702030302020204" pitchFamily="66" charset="0"/>
              </a:rPr>
              <a:t>with MEN2A, and the large majority of patients with MEN2B, the RET mutation arises de novo and almost always from the paternal allele.</a:t>
            </a:r>
          </a:p>
          <a:p>
            <a:endParaRPr lang="en-US" sz="2000" dirty="0">
              <a:latin typeface="Berlin Sans FB" panose="020E0602020502020306" pitchFamily="34" charset="0"/>
            </a:endParaRPr>
          </a:p>
        </p:txBody>
      </p:sp>
    </p:spTree>
    <p:extLst>
      <p:ext uri="{BB962C8B-B14F-4D97-AF65-F5344CB8AC3E}">
        <p14:creationId xmlns:p14="http://schemas.microsoft.com/office/powerpoint/2010/main" val="347218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5660136"/>
          </a:xfrm>
        </p:spPr>
        <p:txBody>
          <a:bodyPr>
            <a:normAutofit fontScale="92500"/>
          </a:bodyPr>
          <a:lstStyle/>
          <a:p>
            <a:pPr marL="109728" indent="0">
              <a:buClr>
                <a:schemeClr val="accent2"/>
              </a:buClr>
              <a:buNone/>
            </a:pPr>
            <a:r>
              <a:rPr lang="en-US" sz="2200" dirty="0" smtClean="0">
                <a:solidFill>
                  <a:srgbClr val="7030A0"/>
                </a:solidFill>
                <a:latin typeface="Comic Sans MS" panose="030F0702030302020204" pitchFamily="66" charset="0"/>
              </a:rPr>
              <a:t>D : Direct </a:t>
            </a:r>
            <a:r>
              <a:rPr lang="en-US" sz="2200" dirty="0">
                <a:solidFill>
                  <a:srgbClr val="7030A0"/>
                </a:solidFill>
                <a:latin typeface="Comic Sans MS" panose="030F0702030302020204" pitchFamily="66" charset="0"/>
              </a:rPr>
              <a:t>DNA analysis to detect mutations in the </a:t>
            </a:r>
            <a:r>
              <a:rPr lang="en-US" sz="2200" dirty="0" smtClean="0">
                <a:solidFill>
                  <a:srgbClr val="7030A0"/>
                </a:solidFill>
                <a:latin typeface="Comic Sans MS" panose="030F0702030302020204" pitchFamily="66" charset="0"/>
              </a:rPr>
              <a:t>RET </a:t>
            </a:r>
            <a:r>
              <a:rPr lang="en-US" sz="2200" dirty="0" err="1" smtClean="0">
                <a:solidFill>
                  <a:srgbClr val="7030A0"/>
                </a:solidFill>
                <a:latin typeface="Comic Sans MS" panose="030F0702030302020204" pitchFamily="66" charset="0"/>
              </a:rPr>
              <a:t>protooncogene</a:t>
            </a:r>
            <a:endParaRPr lang="en-US" sz="2200" dirty="0" smtClean="0">
              <a:solidFill>
                <a:srgbClr val="7030A0"/>
              </a:solidFill>
              <a:latin typeface="Comic Sans MS" panose="030F0702030302020204" pitchFamily="66" charset="0"/>
            </a:endParaRPr>
          </a:p>
          <a:p>
            <a:pPr marL="109728" indent="0">
              <a:buClr>
                <a:schemeClr val="accent2"/>
              </a:buClr>
              <a:buNone/>
            </a:pPr>
            <a:r>
              <a:rPr lang="en-US" sz="2600" b="1" dirty="0" smtClean="0">
                <a:solidFill>
                  <a:srgbClr val="92D050"/>
                </a:solidFill>
                <a:latin typeface="Comic Sans MS" panose="030F0702030302020204" pitchFamily="66" charset="0"/>
              </a:rPr>
              <a:t>Recommendation </a:t>
            </a:r>
            <a:r>
              <a:rPr lang="en-US" sz="2600" b="1" dirty="0">
                <a:solidFill>
                  <a:srgbClr val="92D050"/>
                </a:solidFill>
                <a:latin typeface="Comic Sans MS" panose="030F0702030302020204" pitchFamily="66" charset="0"/>
              </a:rPr>
              <a:t>6:</a:t>
            </a:r>
          </a:p>
          <a:p>
            <a:pPr marL="109728" indent="0">
              <a:buClr>
                <a:schemeClr val="accent2"/>
              </a:buClr>
              <a:buNone/>
            </a:pPr>
            <a:r>
              <a:rPr lang="en-US" sz="2000" dirty="0">
                <a:latin typeface="Comic Sans MS" panose="030F0702030302020204" pitchFamily="66" charset="0"/>
              </a:rPr>
              <a:t>Patients with presumed sporadic MTC should have genetic counseling and genetic testing </a:t>
            </a:r>
            <a:r>
              <a:rPr lang="en-US" sz="2000" dirty="0" smtClean="0">
                <a:latin typeface="Comic Sans MS" panose="030F0702030302020204" pitchFamily="66" charset="0"/>
              </a:rPr>
              <a:t>to detect </a:t>
            </a:r>
            <a:r>
              <a:rPr lang="en-US" sz="2000" dirty="0">
                <a:latin typeface="Comic Sans MS" panose="030F0702030302020204" pitchFamily="66" charset="0"/>
              </a:rPr>
              <a:t>a </a:t>
            </a:r>
            <a:r>
              <a:rPr lang="en-US" sz="2000" i="1" dirty="0">
                <a:latin typeface="Comic Sans MS" panose="030F0702030302020204" pitchFamily="66" charset="0"/>
              </a:rPr>
              <a:t>RET </a:t>
            </a:r>
            <a:r>
              <a:rPr lang="en-US" sz="2000" dirty="0" err="1">
                <a:latin typeface="Comic Sans MS" panose="030F0702030302020204" pitchFamily="66" charset="0"/>
              </a:rPr>
              <a:t>germline</a:t>
            </a:r>
            <a:r>
              <a:rPr lang="en-US" sz="2000" dirty="0">
                <a:latin typeface="Comic Sans MS" panose="030F0702030302020204" pitchFamily="66" charset="0"/>
              </a:rPr>
              <a:t> mutation.</a:t>
            </a:r>
            <a:r>
              <a:rPr lang="en-US" sz="2200" dirty="0">
                <a:latin typeface="Comic Sans MS" panose="030F0702030302020204" pitchFamily="66" charset="0"/>
              </a:rPr>
              <a:t> </a:t>
            </a:r>
            <a:r>
              <a:rPr lang="en-US" sz="1800" dirty="0">
                <a:solidFill>
                  <a:srgbClr val="92D050"/>
                </a:solidFill>
                <a:latin typeface="Comic Sans MS" panose="030F0702030302020204" pitchFamily="66" charset="0"/>
              </a:rPr>
              <a:t>Grade B</a:t>
            </a:r>
            <a:r>
              <a:rPr lang="en-US" sz="2200" dirty="0">
                <a:solidFill>
                  <a:schemeClr val="accent1"/>
                </a:solidFill>
                <a:latin typeface="Comic Sans MS" panose="030F0702030302020204" pitchFamily="66" charset="0"/>
              </a:rPr>
              <a:t> </a:t>
            </a:r>
            <a:endParaRPr lang="en-US" sz="2200" dirty="0" smtClean="0">
              <a:solidFill>
                <a:schemeClr val="accent1"/>
              </a:solidFill>
              <a:latin typeface="Comic Sans MS" panose="030F0702030302020204" pitchFamily="66" charset="0"/>
            </a:endParaRPr>
          </a:p>
          <a:p>
            <a:pPr marL="109728" indent="0">
              <a:buClr>
                <a:schemeClr val="accent2"/>
              </a:buClr>
              <a:buNone/>
            </a:pPr>
            <a:r>
              <a:rPr lang="en-US" sz="2600" b="1" dirty="0" smtClean="0">
                <a:solidFill>
                  <a:srgbClr val="92D050"/>
                </a:solidFill>
                <a:latin typeface="Comic Sans MS" panose="030F0702030302020204" pitchFamily="66" charset="0"/>
              </a:rPr>
              <a:t>Recommendation </a:t>
            </a:r>
            <a:r>
              <a:rPr lang="en-US" sz="2600" b="1" dirty="0">
                <a:solidFill>
                  <a:srgbClr val="92D050"/>
                </a:solidFill>
                <a:latin typeface="Comic Sans MS" panose="030F0702030302020204" pitchFamily="66" charset="0"/>
              </a:rPr>
              <a:t>7</a:t>
            </a:r>
            <a:r>
              <a:rPr lang="en-US" sz="2400" b="1" dirty="0">
                <a:solidFill>
                  <a:srgbClr val="92D050"/>
                </a:solidFill>
                <a:latin typeface="Comic Sans MS" panose="030F0702030302020204" pitchFamily="66" charset="0"/>
              </a:rPr>
              <a:t>:</a:t>
            </a:r>
          </a:p>
          <a:p>
            <a:pPr marL="109728" indent="0">
              <a:buClr>
                <a:schemeClr val="accent2"/>
              </a:buClr>
              <a:buNone/>
            </a:pPr>
            <a:r>
              <a:rPr lang="en-US" sz="1800" dirty="0">
                <a:latin typeface="Comic Sans MS" panose="030F0702030302020204" pitchFamily="66" charset="0"/>
              </a:rPr>
              <a:t>Genetic counseling and genetic testing for </a:t>
            </a:r>
            <a:r>
              <a:rPr lang="en-US" sz="1800" i="1" dirty="0">
                <a:latin typeface="Comic Sans MS" panose="030F0702030302020204" pitchFamily="66" charset="0"/>
              </a:rPr>
              <a:t>RET </a:t>
            </a:r>
            <a:r>
              <a:rPr lang="en-US" sz="1800" dirty="0" err="1">
                <a:latin typeface="Comic Sans MS" panose="030F0702030302020204" pitchFamily="66" charset="0"/>
              </a:rPr>
              <a:t>germline</a:t>
            </a:r>
            <a:r>
              <a:rPr lang="en-US" sz="1800" dirty="0">
                <a:latin typeface="Comic Sans MS" panose="030F0702030302020204" pitchFamily="66" charset="0"/>
              </a:rPr>
              <a:t> mutations should be offered to:</a:t>
            </a:r>
          </a:p>
          <a:p>
            <a:pPr marL="452628" indent="-342900">
              <a:buClr>
                <a:schemeClr val="accent2"/>
              </a:buClr>
              <a:buFont typeface="+mj-lt"/>
              <a:buAutoNum type="alphaLcPeriod"/>
            </a:pPr>
            <a:r>
              <a:rPr lang="en-US" sz="1800" dirty="0" smtClean="0">
                <a:latin typeface="Comic Sans MS" panose="030F0702030302020204" pitchFamily="66" charset="0"/>
              </a:rPr>
              <a:t>First </a:t>
            </a:r>
            <a:r>
              <a:rPr lang="en-US" sz="1800" dirty="0">
                <a:latin typeface="Comic Sans MS" panose="030F0702030302020204" pitchFamily="66" charset="0"/>
              </a:rPr>
              <a:t>degree relatives of patients with proven hereditary MTC,</a:t>
            </a:r>
          </a:p>
          <a:p>
            <a:pPr marL="452628" indent="-342900">
              <a:buClr>
                <a:schemeClr val="accent2"/>
              </a:buClr>
              <a:buFont typeface="+mj-lt"/>
              <a:buAutoNum type="alphaLcPeriod"/>
            </a:pPr>
            <a:r>
              <a:rPr lang="en-US" sz="1800" dirty="0" smtClean="0">
                <a:latin typeface="Comic Sans MS" panose="030F0702030302020204" pitchFamily="66" charset="0"/>
              </a:rPr>
              <a:t>Parents </a:t>
            </a:r>
            <a:r>
              <a:rPr lang="en-US" sz="1800" dirty="0">
                <a:latin typeface="Comic Sans MS" panose="030F0702030302020204" pitchFamily="66" charset="0"/>
              </a:rPr>
              <a:t>whose infants or young children have the classic phenotype </a:t>
            </a:r>
            <a:r>
              <a:rPr lang="en-US" sz="1800" dirty="0" smtClean="0">
                <a:latin typeface="Comic Sans MS" panose="030F0702030302020204" pitchFamily="66" charset="0"/>
              </a:rPr>
              <a:t>ofMEN2B</a:t>
            </a:r>
            <a:r>
              <a:rPr lang="en-US" sz="1800" dirty="0">
                <a:latin typeface="Comic Sans MS" panose="030F0702030302020204" pitchFamily="66" charset="0"/>
              </a:rPr>
              <a:t>,</a:t>
            </a:r>
          </a:p>
          <a:p>
            <a:pPr marL="452628" indent="-342900">
              <a:buClr>
                <a:schemeClr val="accent2"/>
              </a:buClr>
              <a:buFont typeface="+mj-lt"/>
              <a:buAutoNum type="alphaLcPeriod"/>
            </a:pPr>
            <a:r>
              <a:rPr lang="en-US" sz="1800" dirty="0" smtClean="0">
                <a:latin typeface="Comic Sans MS" panose="030F0702030302020204" pitchFamily="66" charset="0"/>
              </a:rPr>
              <a:t>Patients </a:t>
            </a:r>
            <a:r>
              <a:rPr lang="en-US" sz="1800" dirty="0">
                <a:latin typeface="Comic Sans MS" panose="030F0702030302020204" pitchFamily="66" charset="0"/>
              </a:rPr>
              <a:t>with CLA, and</a:t>
            </a:r>
          </a:p>
          <a:p>
            <a:pPr marL="109728" indent="0">
              <a:buClr>
                <a:schemeClr val="accent2"/>
              </a:buClr>
              <a:buNone/>
            </a:pPr>
            <a:r>
              <a:rPr lang="en-US" sz="1800" dirty="0" smtClean="0">
                <a:latin typeface="Comic Sans MS" panose="030F0702030302020204" pitchFamily="66" charset="0"/>
              </a:rPr>
              <a:t>Infants </a:t>
            </a:r>
            <a:r>
              <a:rPr lang="en-US" sz="1800" dirty="0">
                <a:latin typeface="Comic Sans MS" panose="030F0702030302020204" pitchFamily="66" charset="0"/>
              </a:rPr>
              <a:t>or young children with HD and exon 10 </a:t>
            </a:r>
            <a:r>
              <a:rPr lang="en-US" sz="1800" i="1" dirty="0">
                <a:latin typeface="Comic Sans MS" panose="030F0702030302020204" pitchFamily="66" charset="0"/>
              </a:rPr>
              <a:t>RET </a:t>
            </a:r>
            <a:r>
              <a:rPr lang="en-US" sz="1800" i="1" dirty="0" smtClean="0">
                <a:latin typeface="Comic Sans MS" panose="030F0702030302020204" pitchFamily="66" charset="0"/>
              </a:rPr>
              <a:t> </a:t>
            </a:r>
            <a:r>
              <a:rPr lang="en-US" sz="1800" dirty="0" err="1" smtClean="0">
                <a:latin typeface="Comic Sans MS" panose="030F0702030302020204" pitchFamily="66" charset="0"/>
              </a:rPr>
              <a:t>germline</a:t>
            </a:r>
            <a:r>
              <a:rPr lang="en-US" sz="1800" dirty="0" smtClean="0">
                <a:latin typeface="Comic Sans MS" panose="030F0702030302020204" pitchFamily="66" charset="0"/>
              </a:rPr>
              <a:t> mutations and </a:t>
            </a:r>
            <a:r>
              <a:rPr lang="en-US" sz="1800" dirty="0">
                <a:latin typeface="Comic Sans MS" panose="030F0702030302020204" pitchFamily="66" charset="0"/>
              </a:rPr>
              <a:t>adults with MEN2A and exon 10 mutations who have </a:t>
            </a:r>
            <a:r>
              <a:rPr lang="en-US" sz="1800" dirty="0" smtClean="0">
                <a:latin typeface="Comic Sans MS" panose="030F0702030302020204" pitchFamily="66" charset="0"/>
              </a:rPr>
              <a:t>symptoms suggestive </a:t>
            </a:r>
            <a:r>
              <a:rPr lang="en-US" sz="1800" dirty="0">
                <a:latin typeface="Comic Sans MS" panose="030F0702030302020204" pitchFamily="66" charset="0"/>
              </a:rPr>
              <a:t>of HD</a:t>
            </a:r>
            <a:r>
              <a:rPr lang="en-US" sz="2000" dirty="0">
                <a:latin typeface="Comic Sans MS" panose="030F0702030302020204" pitchFamily="66" charset="0"/>
              </a:rPr>
              <a:t>.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B</a:t>
            </a:r>
          </a:p>
          <a:p>
            <a:pPr marL="109728" indent="0">
              <a:buClr>
                <a:schemeClr val="accent2"/>
              </a:buClr>
              <a:buNone/>
            </a:pPr>
            <a:r>
              <a:rPr lang="en-US" sz="2600" b="1" dirty="0" smtClean="0">
                <a:solidFill>
                  <a:srgbClr val="92D050"/>
                </a:solidFill>
                <a:latin typeface="Comic Sans MS" panose="030F0702030302020204" pitchFamily="66" charset="0"/>
              </a:rPr>
              <a:t>Recommendation </a:t>
            </a:r>
            <a:r>
              <a:rPr lang="en-US" sz="2600" b="1" dirty="0">
                <a:solidFill>
                  <a:srgbClr val="92D050"/>
                </a:solidFill>
                <a:latin typeface="Comic Sans MS" panose="030F0702030302020204" pitchFamily="66" charset="0"/>
              </a:rPr>
              <a:t>9 </a:t>
            </a:r>
            <a:r>
              <a:rPr lang="en-US" sz="2000" b="1" dirty="0">
                <a:solidFill>
                  <a:srgbClr val="92D050"/>
                </a:solidFill>
                <a:latin typeface="Comic Sans MS" panose="030F0702030302020204" pitchFamily="66" charset="0"/>
              </a:rPr>
              <a:t>:</a:t>
            </a:r>
          </a:p>
          <a:p>
            <a:pPr marL="109728" indent="0">
              <a:buClr>
                <a:schemeClr val="accent2"/>
              </a:buClr>
              <a:buNone/>
            </a:pPr>
            <a:r>
              <a:rPr lang="en-US" sz="1800" dirty="0">
                <a:latin typeface="Comic Sans MS" panose="030F0702030302020204" pitchFamily="66" charset="0"/>
              </a:rPr>
              <a:t>In very rare families who meet the clinical criteria for MEN2A or 2B, despite negative sequencing of the entire </a:t>
            </a:r>
            <a:r>
              <a:rPr lang="en-US" sz="1800" i="1" dirty="0">
                <a:latin typeface="Comic Sans MS" panose="030F0702030302020204" pitchFamily="66" charset="0"/>
              </a:rPr>
              <a:t>RET </a:t>
            </a:r>
            <a:r>
              <a:rPr lang="en-US" sz="1800" dirty="0">
                <a:latin typeface="Comic Sans MS" panose="030F0702030302020204" pitchFamily="66" charset="0"/>
              </a:rPr>
              <a:t>coding region, the relatives at-risk should be periodically screened by conventional methods for MTC, PHEO, and HPTH. After the initial evaluation screening should continue at 1– 3 year intervals. </a:t>
            </a:r>
            <a:r>
              <a:rPr lang="en-US" sz="1600" dirty="0">
                <a:solidFill>
                  <a:srgbClr val="92D050"/>
                </a:solidFill>
                <a:latin typeface="Comic Sans MS" panose="030F0702030302020204" pitchFamily="66" charset="0"/>
              </a:rPr>
              <a:t>Grade C</a:t>
            </a:r>
          </a:p>
          <a:p>
            <a:pPr marL="452628" indent="-342900">
              <a:buClr>
                <a:schemeClr val="accent2"/>
              </a:buClr>
              <a:buFont typeface="+mj-lt"/>
              <a:buAutoNum type="alphaLcPeriod"/>
            </a:pPr>
            <a:endParaRPr lang="en-US" sz="1800" dirty="0" smtClean="0">
              <a:solidFill>
                <a:srgbClr val="92D050"/>
              </a:solidFill>
              <a:latin typeface="Comic Sans MS" panose="030F0702030302020204" pitchFamily="66" charset="0"/>
            </a:endParaRPr>
          </a:p>
          <a:p>
            <a:pPr marL="452628" indent="-342900">
              <a:buClr>
                <a:schemeClr val="accent2"/>
              </a:buClr>
              <a:buFont typeface="+mj-lt"/>
              <a:buAutoNum type="alphaLcPeriod"/>
            </a:pPr>
            <a:endParaRPr lang="en-US" sz="1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3108032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724400"/>
          </a:xfrm>
        </p:spPr>
        <p:txBody>
          <a:bodyPr>
            <a:normAutofit lnSpcReduction="10000"/>
          </a:bodyPr>
          <a:lstStyle/>
          <a:p>
            <a:pPr marL="109728" indent="0">
              <a:buClr>
                <a:schemeClr val="accent2"/>
              </a:buClr>
              <a:buNone/>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it is possible to perform prenatal testing on fetal blood cells obtained from maternal blood ,genotype analysis can detect RET mutations in the serum of patients with MEN2A.</a:t>
            </a:r>
          </a:p>
          <a:p>
            <a:pPr>
              <a:buClr>
                <a:schemeClr val="accent2"/>
              </a:buClr>
              <a:buFont typeface="Wingdings" panose="05000000000000000000" pitchFamily="2" charset="2"/>
              <a:buChar char="§"/>
            </a:pPr>
            <a:r>
              <a:rPr lang="en-US" sz="2000" dirty="0">
                <a:latin typeface="Comic Sans MS" panose="030F0702030302020204" pitchFamily="66" charset="0"/>
              </a:rPr>
              <a:t>Such testing might be offered to couples where only the father has hereditary MTC and the parents wish to know the mutational status of the fetus.</a:t>
            </a:r>
          </a:p>
          <a:p>
            <a:pPr>
              <a:buClr>
                <a:schemeClr val="accent2"/>
              </a:buClr>
              <a:buFont typeface="Wingdings" panose="05000000000000000000" pitchFamily="2" charset="2"/>
              <a:buChar char="§"/>
            </a:pPr>
            <a:endParaRPr lang="en-US" sz="2000" dirty="0">
              <a:latin typeface="Comic Sans MS" panose="030F0702030302020204" pitchFamily="66" charset="0"/>
            </a:endParaRPr>
          </a:p>
          <a:p>
            <a:pPr marL="109728" indent="0">
              <a:buClr>
                <a:schemeClr val="accent2"/>
              </a:buClr>
              <a:buNone/>
            </a:pPr>
            <a:endParaRPr lang="en-US" sz="2000" dirty="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Pre-implantation </a:t>
            </a:r>
            <a:r>
              <a:rPr lang="en-US" sz="2000" dirty="0">
                <a:latin typeface="Comic Sans MS" panose="030F0702030302020204" pitchFamily="66" charset="0"/>
              </a:rPr>
              <a:t>genetic diagnosis (PGD) is an </a:t>
            </a:r>
            <a:r>
              <a:rPr lang="en-US" sz="2000" i="1" dirty="0">
                <a:latin typeface="Comic Sans MS" panose="030F0702030302020204" pitchFamily="66" charset="0"/>
              </a:rPr>
              <a:t>in vitro </a:t>
            </a:r>
            <a:r>
              <a:rPr lang="en-US" sz="2000" dirty="0" smtClean="0">
                <a:latin typeface="Comic Sans MS" panose="030F0702030302020204" pitchFamily="66" charset="0"/>
              </a:rPr>
              <a:t>fertilization </a:t>
            </a:r>
            <a:r>
              <a:rPr lang="en-US" sz="2000" dirty="0">
                <a:latin typeface="Comic Sans MS" panose="030F0702030302020204" pitchFamily="66" charset="0"/>
              </a:rPr>
              <a:t>technique </a:t>
            </a:r>
            <a:r>
              <a:rPr lang="en-US" sz="2000" dirty="0" smtClean="0">
                <a:latin typeface="Comic Sans MS" panose="030F0702030302020204" pitchFamily="66" charset="0"/>
              </a:rPr>
              <a:t>that isolates </a:t>
            </a:r>
            <a:r>
              <a:rPr lang="en-US" sz="2000" dirty="0">
                <a:latin typeface="Comic Sans MS" panose="030F0702030302020204" pitchFamily="66" charset="0"/>
              </a:rPr>
              <a:t>embryonic cells for single-site </a:t>
            </a:r>
            <a:r>
              <a:rPr lang="en-US" sz="2000" i="1" dirty="0">
                <a:latin typeface="Comic Sans MS" panose="030F0702030302020204" pitchFamily="66" charset="0"/>
              </a:rPr>
              <a:t>RET </a:t>
            </a:r>
            <a:r>
              <a:rPr lang="en-US" sz="2000" dirty="0">
                <a:latin typeface="Comic Sans MS" panose="030F0702030302020204" pitchFamily="66" charset="0"/>
              </a:rPr>
              <a:t>testing. The procedure involves removal </a:t>
            </a:r>
            <a:r>
              <a:rPr lang="en-US" sz="2000" dirty="0" smtClean="0">
                <a:latin typeface="Comic Sans MS" panose="030F0702030302020204" pitchFamily="66" charset="0"/>
              </a:rPr>
              <a:t>of one </a:t>
            </a:r>
            <a:r>
              <a:rPr lang="en-US" sz="2000" dirty="0">
                <a:latin typeface="Comic Sans MS" panose="030F0702030302020204" pitchFamily="66" charset="0"/>
              </a:rPr>
              <a:t>or two cells from an 8-cell blastocyst and then sequence analysis of the DNA of </a:t>
            </a:r>
            <a:r>
              <a:rPr lang="en-US" sz="2000" dirty="0" smtClean="0">
                <a:latin typeface="Comic Sans MS" panose="030F0702030302020204" pitchFamily="66" charset="0"/>
              </a:rPr>
              <a:t>the removed </a:t>
            </a:r>
            <a:r>
              <a:rPr lang="en-US" sz="2000" dirty="0">
                <a:latin typeface="Comic Sans MS" panose="030F0702030302020204" pitchFamily="66" charset="0"/>
              </a:rPr>
              <a:t>cells to determine if a </a:t>
            </a:r>
            <a:r>
              <a:rPr lang="en-US" sz="2000" i="1" dirty="0">
                <a:latin typeface="Comic Sans MS" panose="030F0702030302020204" pitchFamily="66" charset="0"/>
              </a:rPr>
              <a:t>RET </a:t>
            </a:r>
            <a:r>
              <a:rPr lang="en-US" sz="2000" dirty="0">
                <a:latin typeface="Comic Sans MS" panose="030F0702030302020204" pitchFamily="66" charset="0"/>
              </a:rPr>
              <a:t>mutation is </a:t>
            </a:r>
            <a:r>
              <a:rPr lang="en-US" sz="2000" dirty="0" smtClean="0">
                <a:latin typeface="Comic Sans MS" panose="030F0702030302020204" pitchFamily="66" charset="0"/>
              </a:rPr>
              <a:t>present.</a:t>
            </a:r>
            <a:endParaRPr lang="en-US" sz="2000" dirty="0">
              <a:latin typeface="Comic Sans MS" panose="030F0702030302020204" pitchFamily="66" charset="0"/>
            </a:endParaRPr>
          </a:p>
        </p:txBody>
      </p:sp>
    </p:spTree>
    <p:extLst>
      <p:ext uri="{BB962C8B-B14F-4D97-AF65-F5344CB8AC3E}">
        <p14:creationId xmlns:p14="http://schemas.microsoft.com/office/powerpoint/2010/main" val="384298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839200" cy="5964936"/>
          </a:xfrm>
        </p:spPr>
        <p:txBody>
          <a:bodyPr>
            <a:normAutofit fontScale="92500" lnSpcReduction="10000"/>
          </a:bodyPr>
          <a:lstStyle/>
          <a:p>
            <a:pPr>
              <a:buClr>
                <a:schemeClr val="accent2"/>
              </a:buClr>
              <a:buFont typeface="Wingdings" panose="05000000000000000000" pitchFamily="2" charset="2"/>
              <a:buChar char="§"/>
            </a:pPr>
            <a:r>
              <a:rPr lang="en-US" sz="2200" dirty="0" smtClean="0">
                <a:solidFill>
                  <a:srgbClr val="7030A0"/>
                </a:solidFill>
                <a:latin typeface="Comic Sans MS" panose="030F0702030302020204" pitchFamily="66" charset="0"/>
              </a:rPr>
              <a:t>F: Secretory </a:t>
            </a:r>
            <a:r>
              <a:rPr lang="en-US" sz="2200" dirty="0">
                <a:solidFill>
                  <a:srgbClr val="7030A0"/>
                </a:solidFill>
                <a:latin typeface="Comic Sans MS" panose="030F0702030302020204" pitchFamily="66" charset="0"/>
              </a:rPr>
              <a:t>products of MTC</a:t>
            </a:r>
            <a:endParaRPr lang="en-US" sz="2200" dirty="0" smtClean="0">
              <a:solidFill>
                <a:srgbClr val="7030A0"/>
              </a:solidFill>
              <a:latin typeface="Comic Sans MS" panose="030F0702030302020204" pitchFamily="66" charset="0"/>
            </a:endParaRPr>
          </a:p>
          <a:p>
            <a:pPr>
              <a:buClr>
                <a:schemeClr val="accent2"/>
              </a:buClr>
              <a:buFont typeface="Wingdings" panose="05000000000000000000" pitchFamily="2" charset="2"/>
              <a:buChar char="§"/>
            </a:pPr>
            <a:endParaRPr lang="en-US" sz="2000" b="1" dirty="0">
              <a:latin typeface="Comic Sans MS" panose="030F0702030302020204" pitchFamily="66" charset="0"/>
            </a:endParaRPr>
          </a:p>
          <a:p>
            <a:pPr>
              <a:buClr>
                <a:schemeClr val="accent2"/>
              </a:buClr>
              <a:buFont typeface="Wingdings" panose="05000000000000000000" pitchFamily="2" charset="2"/>
              <a:buChar char="§"/>
            </a:pPr>
            <a:r>
              <a:rPr lang="en-US" sz="2600" b="1" dirty="0" smtClean="0">
                <a:latin typeface="Comic Sans MS" panose="030F0702030302020204" pitchFamily="66" charset="0"/>
              </a:rPr>
              <a:t>Calcitonin</a:t>
            </a:r>
            <a:r>
              <a:rPr lang="en-US" sz="2000" b="1" dirty="0" smtClean="0">
                <a:latin typeface="Comic Sans MS" panose="030F0702030302020204" pitchFamily="66" charset="0"/>
              </a:rPr>
              <a:t>:</a:t>
            </a:r>
            <a:endParaRPr lang="en-US" sz="2000" dirty="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Calcitonin </a:t>
            </a:r>
            <a:r>
              <a:rPr lang="en-US" sz="2000" dirty="0">
                <a:latin typeface="Comic Sans MS" panose="030F0702030302020204" pitchFamily="66" charset="0"/>
              </a:rPr>
              <a:t>is a 32 amino acid monomeric peptide</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ICMAs </a:t>
            </a:r>
            <a:r>
              <a:rPr lang="en-US" sz="2000" dirty="0">
                <a:latin typeface="Comic Sans MS" panose="030F0702030302020204" pitchFamily="66" charset="0"/>
              </a:rPr>
              <a:t>that are highly sensitive and specific for </a:t>
            </a:r>
            <a:r>
              <a:rPr lang="en-US" sz="2000" dirty="0" smtClean="0">
                <a:latin typeface="Comic Sans MS" panose="030F0702030302020204" pitchFamily="66" charset="0"/>
              </a:rPr>
              <a:t>monomeric </a:t>
            </a:r>
            <a:r>
              <a:rPr lang="en-US" sz="2000" dirty="0" err="1" smtClean="0">
                <a:latin typeface="Comic Sans MS" panose="030F0702030302020204" pitchFamily="66" charset="0"/>
              </a:rPr>
              <a:t>Ctn</a:t>
            </a:r>
            <a:endParaRPr lang="en-US" sz="2000" dirty="0" smtClean="0">
              <a:latin typeface="Comic Sans MS" panose="030F0702030302020204" pitchFamily="66" charset="0"/>
            </a:endParaRPr>
          </a:p>
          <a:p>
            <a:pPr marL="109728" indent="0">
              <a:buClr>
                <a:schemeClr val="accent2"/>
              </a:buClr>
              <a:buNone/>
            </a:pPr>
            <a:r>
              <a:rPr lang="en-US" sz="2000" dirty="0">
                <a:solidFill>
                  <a:schemeClr val="accent1"/>
                </a:solidFill>
                <a:latin typeface="Comic Sans MS" panose="030F0702030302020204" pitchFamily="66" charset="0"/>
              </a:rPr>
              <a:t> </a:t>
            </a:r>
            <a:r>
              <a:rPr lang="en-US" sz="2400" dirty="0">
                <a:solidFill>
                  <a:schemeClr val="accent1"/>
                </a:solidFill>
                <a:latin typeface="Comic Sans MS" panose="030F0702030302020204" pitchFamily="66" charset="0"/>
              </a:rPr>
              <a:t>elevations of </a:t>
            </a:r>
            <a:r>
              <a:rPr lang="en-US" sz="2400" dirty="0" smtClean="0">
                <a:solidFill>
                  <a:schemeClr val="accent1"/>
                </a:solidFill>
                <a:latin typeface="Comic Sans MS" panose="030F0702030302020204" pitchFamily="66" charset="0"/>
              </a:rPr>
              <a:t>calcitonin </a:t>
            </a:r>
            <a:r>
              <a:rPr lang="en-US" sz="2400" dirty="0" smtClean="0">
                <a:solidFill>
                  <a:schemeClr val="accent1"/>
                </a:solidFill>
                <a:latin typeface="Comic Sans MS" panose="030F0702030302020204" pitchFamily="66" charset="0"/>
              </a:rPr>
              <a:t>:</a:t>
            </a:r>
            <a:endParaRPr lang="en-US" sz="2000" dirty="0" smtClean="0">
              <a:solidFill>
                <a:schemeClr val="accent1"/>
              </a:solidFill>
              <a:latin typeface="Comic Sans MS" panose="030F0702030302020204" pitchFamily="66" charset="0"/>
            </a:endParaRPr>
          </a:p>
          <a:p>
            <a:pPr marL="566928" indent="-457200">
              <a:buClr>
                <a:schemeClr val="accent2"/>
              </a:buClr>
              <a:buFont typeface="+mj-lt"/>
              <a:buAutoNum type="arabicPeriod"/>
            </a:pPr>
            <a:r>
              <a:rPr lang="en-US" sz="2000" dirty="0">
                <a:latin typeface="Comic Sans MS" panose="030F0702030302020204" pitchFamily="66" charset="0"/>
              </a:rPr>
              <a:t>S</a:t>
            </a:r>
            <a:r>
              <a:rPr lang="en-US" sz="2000" dirty="0" smtClean="0">
                <a:latin typeface="Comic Sans MS" panose="030F0702030302020204" pitchFamily="66" charset="0"/>
              </a:rPr>
              <a:t>epsis </a:t>
            </a:r>
            <a:r>
              <a:rPr lang="en-US" sz="2000" dirty="0">
                <a:latin typeface="Comic Sans MS" panose="030F0702030302020204" pitchFamily="66" charset="0"/>
              </a:rPr>
              <a:t>or other general inflammatory </a:t>
            </a:r>
            <a:r>
              <a:rPr lang="en-US" sz="2000" dirty="0" smtClean="0">
                <a:latin typeface="Comic Sans MS" panose="030F0702030302020204" pitchFamily="66" charset="0"/>
              </a:rPr>
              <a:t>conditions </a:t>
            </a:r>
          </a:p>
          <a:p>
            <a:pPr marL="566928" indent="-457200">
              <a:buClr>
                <a:schemeClr val="accent2"/>
              </a:buClr>
              <a:buFont typeface="+mj-lt"/>
              <a:buAutoNum type="arabicPeriod"/>
            </a:pPr>
            <a:r>
              <a:rPr lang="en-US" sz="2000" dirty="0">
                <a:latin typeface="Comic Sans MS" panose="030F0702030302020204" pitchFamily="66" charset="0"/>
              </a:rPr>
              <a:t>C</a:t>
            </a:r>
            <a:r>
              <a:rPr lang="en-US" sz="2000" dirty="0" smtClean="0">
                <a:latin typeface="Comic Sans MS" panose="030F0702030302020204" pitchFamily="66" charset="0"/>
              </a:rPr>
              <a:t>hronic </a:t>
            </a:r>
            <a:r>
              <a:rPr lang="en-US" sz="2000" dirty="0">
                <a:latin typeface="Comic Sans MS" panose="030F0702030302020204" pitchFamily="66" charset="0"/>
              </a:rPr>
              <a:t>renal </a:t>
            </a:r>
            <a:r>
              <a:rPr lang="en-US" sz="2000" dirty="0" smtClean="0">
                <a:latin typeface="Comic Sans MS" panose="030F0702030302020204" pitchFamily="66" charset="0"/>
              </a:rPr>
              <a:t>failure</a:t>
            </a:r>
          </a:p>
          <a:p>
            <a:pPr marL="566928" indent="-457200">
              <a:buClr>
                <a:schemeClr val="accent2"/>
              </a:buClr>
              <a:buFont typeface="+mj-lt"/>
              <a:buAutoNum type="arabicPeriod"/>
            </a:pPr>
            <a:r>
              <a:rPr lang="en-US" sz="2000" dirty="0" smtClean="0">
                <a:latin typeface="Comic Sans MS" panose="030F0702030302020204" pitchFamily="66" charset="0"/>
              </a:rPr>
              <a:t>HPTH</a:t>
            </a:r>
            <a:r>
              <a:rPr lang="en-US" sz="2000" dirty="0">
                <a:latin typeface="Comic Sans MS" panose="030F0702030302020204" pitchFamily="66" charset="0"/>
              </a:rPr>
              <a:t>, </a:t>
            </a:r>
            <a:endParaRPr lang="en-US" sz="2000" dirty="0" smtClean="0">
              <a:latin typeface="Comic Sans MS" panose="030F0702030302020204" pitchFamily="66" charset="0"/>
            </a:endParaRPr>
          </a:p>
          <a:p>
            <a:pPr marL="566928" indent="-457200">
              <a:buClr>
                <a:schemeClr val="accent2"/>
              </a:buClr>
              <a:buFont typeface="+mj-lt"/>
              <a:buAutoNum type="arabicPeriod"/>
            </a:pPr>
            <a:r>
              <a:rPr lang="en-US" sz="2000" dirty="0">
                <a:latin typeface="Comic Sans MS" panose="030F0702030302020204" pitchFamily="66" charset="0"/>
              </a:rPr>
              <a:t>A</a:t>
            </a:r>
            <a:r>
              <a:rPr lang="en-US" sz="2000" dirty="0" smtClean="0">
                <a:latin typeface="Comic Sans MS" panose="030F0702030302020204" pitchFamily="66" charset="0"/>
              </a:rPr>
              <a:t>utoimmune </a:t>
            </a:r>
            <a:r>
              <a:rPr lang="en-US" sz="2000" dirty="0">
                <a:latin typeface="Comic Sans MS" panose="030F0702030302020204" pitchFamily="66" charset="0"/>
              </a:rPr>
              <a:t>thyroiditis</a:t>
            </a:r>
            <a:r>
              <a:rPr lang="en-US" sz="2000" dirty="0" smtClean="0">
                <a:latin typeface="Comic Sans MS" panose="030F0702030302020204" pitchFamily="66" charset="0"/>
              </a:rPr>
              <a:t>,</a:t>
            </a:r>
          </a:p>
          <a:p>
            <a:pPr marL="566928" indent="-457200">
              <a:buClr>
                <a:schemeClr val="accent2"/>
              </a:buClr>
              <a:buFont typeface="+mj-lt"/>
              <a:buAutoNum type="arabicPeriod"/>
            </a:pPr>
            <a:r>
              <a:rPr lang="en-US" sz="2000" dirty="0">
                <a:latin typeface="Comic Sans MS" panose="030F0702030302020204" pitchFamily="66" charset="0"/>
              </a:rPr>
              <a:t>S</a:t>
            </a:r>
            <a:r>
              <a:rPr lang="en-US" sz="2000" dirty="0" smtClean="0">
                <a:latin typeface="Comic Sans MS" panose="030F0702030302020204" pitchFamily="66" charset="0"/>
              </a:rPr>
              <a:t>mall </a:t>
            </a:r>
            <a:r>
              <a:rPr lang="en-US" sz="2000" dirty="0">
                <a:latin typeface="Comic Sans MS" panose="030F0702030302020204" pitchFamily="66" charset="0"/>
              </a:rPr>
              <a:t>cell and large cell lung cancers,</a:t>
            </a:r>
          </a:p>
          <a:p>
            <a:pPr marL="566928" indent="-457200">
              <a:buClr>
                <a:schemeClr val="accent2"/>
              </a:buClr>
              <a:buFont typeface="+mj-lt"/>
              <a:buAutoNum type="arabicPeriod"/>
            </a:pPr>
            <a:r>
              <a:rPr lang="en-US" sz="2000" dirty="0">
                <a:latin typeface="Comic Sans MS" panose="030F0702030302020204" pitchFamily="66" charset="0"/>
              </a:rPr>
              <a:t>P</a:t>
            </a:r>
            <a:r>
              <a:rPr lang="en-US" sz="2000" dirty="0" smtClean="0">
                <a:latin typeface="Comic Sans MS" panose="030F0702030302020204" pitchFamily="66" charset="0"/>
              </a:rPr>
              <a:t>rostate </a:t>
            </a:r>
            <a:r>
              <a:rPr lang="en-US" sz="2000" dirty="0">
                <a:latin typeface="Comic Sans MS" panose="030F0702030302020204" pitchFamily="66" charset="0"/>
              </a:rPr>
              <a:t>cancer</a:t>
            </a:r>
            <a:r>
              <a:rPr lang="en-US" sz="2000" dirty="0" smtClean="0">
                <a:latin typeface="Comic Sans MS" panose="030F0702030302020204" pitchFamily="66" charset="0"/>
              </a:rPr>
              <a:t>,</a:t>
            </a:r>
          </a:p>
          <a:p>
            <a:pPr marL="566928" indent="-457200">
              <a:buClr>
                <a:schemeClr val="accent2"/>
              </a:buClr>
              <a:buFont typeface="+mj-lt"/>
              <a:buAutoNum type="arabicPeriod"/>
            </a:pPr>
            <a:r>
              <a:rPr lang="en-US" sz="2000" dirty="0" err="1" smtClean="0">
                <a:latin typeface="Comic Sans MS" panose="030F0702030302020204" pitchFamily="66" charset="0"/>
              </a:rPr>
              <a:t>Mastocytosis,and</a:t>
            </a:r>
            <a:r>
              <a:rPr lang="en-US" sz="2000" dirty="0" smtClean="0">
                <a:latin typeface="Comic Sans MS" panose="030F0702030302020204" pitchFamily="66" charset="0"/>
              </a:rPr>
              <a:t> various enteric </a:t>
            </a:r>
            <a:r>
              <a:rPr lang="en-US" sz="2000" dirty="0">
                <a:latin typeface="Comic Sans MS" panose="030F0702030302020204" pitchFamily="66" charset="0"/>
              </a:rPr>
              <a:t>and </a:t>
            </a:r>
            <a:r>
              <a:rPr lang="en-US" sz="2000" dirty="0" smtClean="0">
                <a:latin typeface="Comic Sans MS" panose="030F0702030302020204" pitchFamily="66" charset="0"/>
              </a:rPr>
              <a:t>pulmonary neuroendocrine tumors</a:t>
            </a:r>
          </a:p>
          <a:p>
            <a:pPr marL="566928" indent="-457200">
              <a:buClr>
                <a:schemeClr val="accent2"/>
              </a:buClr>
              <a:buFont typeface="+mj-lt"/>
              <a:buAutoNum type="arabicPeriod"/>
            </a:pPr>
            <a:r>
              <a:rPr lang="en-US" sz="2100" dirty="0" err="1">
                <a:latin typeface="Comic Sans MS" panose="030F0702030302020204" pitchFamily="66" charset="0"/>
              </a:rPr>
              <a:t>Heterophilic</a:t>
            </a:r>
            <a:r>
              <a:rPr lang="en-US" sz="2100" dirty="0">
                <a:latin typeface="Comic Sans MS" panose="030F0702030302020204" pitchFamily="66" charset="0"/>
              </a:rPr>
              <a:t> antibodies</a:t>
            </a:r>
          </a:p>
          <a:p>
            <a:pPr>
              <a:buClr>
                <a:schemeClr val="accent2"/>
              </a:buClr>
              <a:buFont typeface="Wingdings" panose="05000000000000000000" pitchFamily="2" charset="2"/>
              <a:buChar char="ü"/>
            </a:pPr>
            <a:r>
              <a:rPr lang="en-US" sz="2100" dirty="0" smtClean="0">
                <a:latin typeface="Comic Sans MS" panose="030F0702030302020204" pitchFamily="66" charset="0"/>
              </a:rPr>
              <a:t>‘‘Hook </a:t>
            </a:r>
            <a:r>
              <a:rPr lang="en-US" sz="2100" dirty="0">
                <a:latin typeface="Comic Sans MS" panose="030F0702030302020204" pitchFamily="66" charset="0"/>
              </a:rPr>
              <a:t>effect</a:t>
            </a:r>
            <a:r>
              <a:rPr lang="en-US" sz="2000" dirty="0">
                <a:latin typeface="Comic Sans MS" panose="030F0702030302020204" pitchFamily="66" charset="0"/>
              </a:rPr>
              <a:t>’’</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1900" dirty="0" smtClean="0">
                <a:solidFill>
                  <a:schemeClr val="accent1"/>
                </a:solidFill>
                <a:latin typeface="Comic Sans MS" panose="030F0702030302020204" pitchFamily="66" charset="0"/>
              </a:rPr>
              <a:t>The serum </a:t>
            </a:r>
            <a:r>
              <a:rPr lang="en-US" sz="1900" dirty="0" err="1" smtClean="0">
                <a:solidFill>
                  <a:schemeClr val="accent1"/>
                </a:solidFill>
                <a:latin typeface="Comic Sans MS" panose="030F0702030302020204" pitchFamily="66" charset="0"/>
              </a:rPr>
              <a:t>Ctn</a:t>
            </a:r>
            <a:r>
              <a:rPr lang="en-US" sz="1900" dirty="0" smtClean="0">
                <a:solidFill>
                  <a:schemeClr val="accent1"/>
                </a:solidFill>
                <a:latin typeface="Comic Sans MS" panose="030F0702030302020204" pitchFamily="66" charset="0"/>
              </a:rPr>
              <a:t> levels in non-thyroid malignancies do not increase in response to calcium or </a:t>
            </a:r>
            <a:r>
              <a:rPr lang="en-US" sz="1900" dirty="0" err="1" smtClean="0">
                <a:solidFill>
                  <a:schemeClr val="accent1"/>
                </a:solidFill>
                <a:latin typeface="Comic Sans MS" panose="030F0702030302020204" pitchFamily="66" charset="0"/>
              </a:rPr>
              <a:t>pentagastrin</a:t>
            </a:r>
            <a:r>
              <a:rPr lang="en-US" sz="1900" dirty="0" smtClean="0">
                <a:solidFill>
                  <a:schemeClr val="accent1"/>
                </a:solidFill>
                <a:latin typeface="Comic Sans MS" panose="030F0702030302020204" pitchFamily="66" charset="0"/>
              </a:rPr>
              <a:t>  </a:t>
            </a:r>
            <a:r>
              <a:rPr lang="en-US" sz="1900" dirty="0" err="1" smtClean="0">
                <a:solidFill>
                  <a:schemeClr val="accent1"/>
                </a:solidFill>
                <a:latin typeface="Comic Sans MS" panose="030F0702030302020204" pitchFamily="66" charset="0"/>
              </a:rPr>
              <a:t>stimulation,and</a:t>
            </a:r>
            <a:r>
              <a:rPr lang="en-US" sz="1900" dirty="0" smtClean="0">
                <a:solidFill>
                  <a:schemeClr val="accent1"/>
                </a:solidFill>
                <a:latin typeface="Comic Sans MS" panose="030F0702030302020204" pitchFamily="66" charset="0"/>
              </a:rPr>
              <a:t>  compared to MTC the tumors usually  produce </a:t>
            </a:r>
            <a:r>
              <a:rPr lang="en-US" sz="1900" dirty="0">
                <a:solidFill>
                  <a:schemeClr val="accent1"/>
                </a:solidFill>
                <a:latin typeface="Comic Sans MS" panose="030F0702030302020204" pitchFamily="66" charset="0"/>
              </a:rPr>
              <a:t>less </a:t>
            </a:r>
            <a:r>
              <a:rPr lang="en-US" sz="1900" dirty="0" smtClean="0">
                <a:solidFill>
                  <a:schemeClr val="accent1"/>
                </a:solidFill>
                <a:latin typeface="Comic Sans MS" panose="030F0702030302020204" pitchFamily="66" charset="0"/>
              </a:rPr>
              <a:t> </a:t>
            </a:r>
            <a:r>
              <a:rPr lang="en-US" sz="1900" dirty="0" err="1" smtClean="0">
                <a:solidFill>
                  <a:schemeClr val="accent1"/>
                </a:solidFill>
                <a:latin typeface="Comic Sans MS" panose="030F0702030302020204" pitchFamily="66" charset="0"/>
              </a:rPr>
              <a:t>Ctn</a:t>
            </a:r>
            <a:r>
              <a:rPr lang="en-US" sz="1900" dirty="0" smtClean="0">
                <a:solidFill>
                  <a:schemeClr val="accent1"/>
                </a:solidFill>
                <a:latin typeface="Comic Sans MS" panose="030F0702030302020204" pitchFamily="66" charset="0"/>
              </a:rPr>
              <a:t> </a:t>
            </a:r>
            <a:r>
              <a:rPr lang="en-US" sz="1900" dirty="0">
                <a:solidFill>
                  <a:schemeClr val="accent1"/>
                </a:solidFill>
                <a:latin typeface="Comic Sans MS" panose="030F0702030302020204" pitchFamily="66" charset="0"/>
              </a:rPr>
              <a:t>per gram of </a:t>
            </a:r>
            <a:r>
              <a:rPr lang="en-US" sz="1900" dirty="0" smtClean="0">
                <a:solidFill>
                  <a:schemeClr val="accent1"/>
                </a:solidFill>
                <a:latin typeface="Comic Sans MS" panose="030F0702030302020204" pitchFamily="66" charset="0"/>
              </a:rPr>
              <a:t>tissue.</a:t>
            </a:r>
          </a:p>
          <a:p>
            <a:pPr>
              <a:buClr>
                <a:schemeClr val="accent2"/>
              </a:buClr>
              <a:buFont typeface="Wingdings" panose="05000000000000000000" pitchFamily="2" charset="2"/>
              <a:buChar char="§"/>
            </a:pPr>
            <a:endParaRPr lang="en-US" sz="1900" dirty="0" smtClean="0">
              <a:solidFill>
                <a:srgbClr val="FF0000"/>
              </a:solidFill>
              <a:latin typeface="Comic Sans MS" panose="030F0702030302020204" pitchFamily="66" charset="0"/>
            </a:endParaRP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endParaRPr lang="en-US" sz="2000" dirty="0">
              <a:latin typeface="Comic Sans MS" panose="030F0702030302020204" pitchFamily="66" charset="0"/>
            </a:endParaRPr>
          </a:p>
        </p:txBody>
      </p:sp>
    </p:spTree>
    <p:extLst>
      <p:ext uri="{BB962C8B-B14F-4D97-AF65-F5344CB8AC3E}">
        <p14:creationId xmlns:p14="http://schemas.microsoft.com/office/powerpoint/2010/main" val="844053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fontScale="92500" lnSpcReduction="10000"/>
          </a:bodyPr>
          <a:lstStyle/>
          <a:p>
            <a:pPr>
              <a:buClr>
                <a:schemeClr val="accent2"/>
              </a:buClr>
              <a:buFont typeface="Wingdings" panose="05000000000000000000" pitchFamily="2" charset="2"/>
              <a:buChar char="§"/>
            </a:pPr>
            <a:r>
              <a:rPr lang="en-US" sz="2600" b="1" dirty="0">
                <a:latin typeface="Comic Sans MS" panose="030F0702030302020204" pitchFamily="66" charset="0"/>
              </a:rPr>
              <a:t>Calcitonin:</a:t>
            </a:r>
            <a:endParaRPr lang="en-US" sz="26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95th </a:t>
            </a:r>
            <a:r>
              <a:rPr lang="en-US" sz="2000" dirty="0">
                <a:latin typeface="Comic Sans MS" panose="030F0702030302020204" pitchFamily="66" charset="0"/>
              </a:rPr>
              <a:t>percentile for serum </a:t>
            </a:r>
            <a:r>
              <a:rPr lang="en-US" sz="2000" dirty="0" err="1">
                <a:latin typeface="Comic Sans MS" panose="030F0702030302020204" pitchFamily="66" charset="0"/>
              </a:rPr>
              <a:t>Ctn</a:t>
            </a:r>
            <a:r>
              <a:rPr lang="en-US" sz="2000" dirty="0">
                <a:latin typeface="Comic Sans MS" panose="030F0702030302020204" pitchFamily="66" charset="0"/>
              </a:rPr>
              <a:t> levels to be </a:t>
            </a:r>
            <a:r>
              <a:rPr lang="en-US" sz="2000" dirty="0" smtClean="0">
                <a:latin typeface="Comic Sans MS" panose="030F0702030302020204" pitchFamily="66" charset="0"/>
              </a:rPr>
              <a:t>5.2ng/L   in women</a:t>
            </a:r>
          </a:p>
          <a:p>
            <a:pPr marL="109728" indent="0">
              <a:buClr>
                <a:schemeClr val="accent2"/>
              </a:buClr>
              <a:buNone/>
            </a:pPr>
            <a:r>
              <a:rPr lang="en-US" sz="2000" dirty="0" smtClean="0">
                <a:latin typeface="Comic Sans MS" panose="030F0702030302020204" pitchFamily="66" charset="0"/>
              </a:rPr>
              <a:t>					      11.7 ng/L   </a:t>
            </a:r>
            <a:r>
              <a:rPr lang="en-US" sz="2000" dirty="0">
                <a:latin typeface="Comic Sans MS" panose="030F0702030302020204" pitchFamily="66" charset="0"/>
              </a:rPr>
              <a:t>in </a:t>
            </a:r>
            <a:r>
              <a:rPr lang="en-US" sz="2000" dirty="0" smtClean="0">
                <a:latin typeface="Comic Sans MS" panose="030F0702030302020204" pitchFamily="66" charset="0"/>
              </a:rPr>
              <a:t>men</a:t>
            </a:r>
          </a:p>
          <a:p>
            <a:pPr>
              <a:buClr>
                <a:schemeClr val="accent2"/>
              </a:buClr>
              <a:buFont typeface="Wingdings" panose="05000000000000000000" pitchFamily="2" charset="2"/>
              <a:buChar char="§"/>
            </a:pPr>
            <a:r>
              <a:rPr lang="en-US" sz="2000" dirty="0" smtClean="0">
                <a:latin typeface="Comic Sans MS" panose="030F0702030302020204" pitchFamily="66" charset="0"/>
              </a:rPr>
              <a:t>The </a:t>
            </a:r>
            <a:r>
              <a:rPr lang="en-US" sz="2000" dirty="0">
                <a:latin typeface="Comic Sans MS" panose="030F0702030302020204" pitchFamily="66" charset="0"/>
              </a:rPr>
              <a:t>current revised </a:t>
            </a:r>
            <a:r>
              <a:rPr lang="en-US" sz="2000" dirty="0" smtClean="0">
                <a:latin typeface="Comic Sans MS" panose="030F0702030302020204" pitchFamily="66" charset="0"/>
              </a:rPr>
              <a:t>MTC guidelines </a:t>
            </a:r>
            <a:r>
              <a:rPr lang="en-US" sz="2000" dirty="0">
                <a:latin typeface="Comic Sans MS" panose="030F0702030302020204" pitchFamily="66" charset="0"/>
              </a:rPr>
              <a:t>do not specify reference ranges of basal or stimulated serum </a:t>
            </a:r>
            <a:r>
              <a:rPr lang="en-US" sz="2000" dirty="0" err="1">
                <a:latin typeface="Comic Sans MS" panose="030F0702030302020204" pitchFamily="66" charset="0"/>
              </a:rPr>
              <a:t>Ctn</a:t>
            </a:r>
            <a:r>
              <a:rPr lang="en-US" sz="2000" dirty="0">
                <a:latin typeface="Comic Sans MS" panose="030F0702030302020204" pitchFamily="66" charset="0"/>
              </a:rPr>
              <a:t> </a:t>
            </a:r>
            <a:r>
              <a:rPr lang="en-US" sz="2000" dirty="0" smtClean="0">
                <a:latin typeface="Comic Sans MS" panose="030F0702030302020204" pitchFamily="66" charset="0"/>
              </a:rPr>
              <a:t>levels</a:t>
            </a:r>
          </a:p>
          <a:p>
            <a:pPr>
              <a:buClr>
                <a:schemeClr val="accent2"/>
              </a:buClr>
              <a:buFont typeface="Wingdings" panose="05000000000000000000" pitchFamily="2" charset="2"/>
              <a:buChar char="§"/>
            </a:pPr>
            <a:r>
              <a:rPr lang="en-US" sz="2000" dirty="0" smtClean="0">
                <a:latin typeface="Comic Sans MS" panose="030F0702030302020204" pitchFamily="66" charset="0"/>
              </a:rPr>
              <a:t>High </a:t>
            </a:r>
            <a:r>
              <a:rPr lang="en-US" sz="2000" dirty="0" err="1">
                <a:latin typeface="Comic Sans MS" panose="030F0702030302020204" pitchFamily="66" charset="0"/>
              </a:rPr>
              <a:t>procalcitonin</a:t>
            </a:r>
            <a:r>
              <a:rPr lang="en-US" sz="2000" dirty="0">
                <a:latin typeface="Comic Sans MS" panose="030F0702030302020204" pitchFamily="66" charset="0"/>
              </a:rPr>
              <a:t> to </a:t>
            </a:r>
            <a:r>
              <a:rPr lang="en-US" sz="2000" dirty="0" err="1">
                <a:latin typeface="Comic Sans MS" panose="030F0702030302020204" pitchFamily="66" charset="0"/>
              </a:rPr>
              <a:t>Ctn</a:t>
            </a:r>
            <a:r>
              <a:rPr lang="en-US" sz="2000" dirty="0">
                <a:latin typeface="Comic Sans MS" panose="030F0702030302020204" pitchFamily="66" charset="0"/>
              </a:rPr>
              <a:t> ratio was correlated with an increased risk of progressive disease and a shortened progression-free survival (PFS), potentially useful in predicting prognosis.</a:t>
            </a:r>
          </a:p>
          <a:p>
            <a:pPr>
              <a:buClr>
                <a:schemeClr val="accent2"/>
              </a:buClr>
              <a:buFont typeface="Wingdings" panose="05000000000000000000" pitchFamily="2" charset="2"/>
              <a:buChar char="§"/>
            </a:pPr>
            <a:r>
              <a:rPr lang="en-US" sz="2000" dirty="0" smtClean="0">
                <a:latin typeface="Comic Sans MS" panose="030F0702030302020204" pitchFamily="66" charset="0"/>
              </a:rPr>
              <a:t>Serum </a:t>
            </a:r>
            <a:r>
              <a:rPr lang="en-US" sz="2000" dirty="0" err="1">
                <a:latin typeface="Comic Sans MS" panose="030F0702030302020204" pitchFamily="66" charset="0"/>
              </a:rPr>
              <a:t>Ctn</a:t>
            </a:r>
            <a:r>
              <a:rPr lang="en-US" sz="2000" dirty="0">
                <a:latin typeface="Comic Sans MS" panose="030F0702030302020204" pitchFamily="66" charset="0"/>
              </a:rPr>
              <a:t> concentrations are particularly high during the first week of life and in </a:t>
            </a:r>
            <a:r>
              <a:rPr lang="en-US" sz="2000" dirty="0" smtClean="0">
                <a:latin typeface="Comic Sans MS" panose="030F0702030302020204" pitchFamily="66" charset="0"/>
              </a:rPr>
              <a:t>low-birth weight </a:t>
            </a:r>
            <a:r>
              <a:rPr lang="en-US" sz="2000" dirty="0">
                <a:latin typeface="Comic Sans MS" panose="030F0702030302020204" pitchFamily="66" charset="0"/>
              </a:rPr>
              <a:t>children and premature </a:t>
            </a:r>
            <a:r>
              <a:rPr lang="en-US" sz="2000" dirty="0" smtClean="0">
                <a:latin typeface="Comic Sans MS" panose="030F0702030302020204" pitchFamily="66" charset="0"/>
              </a:rPr>
              <a:t>infants.</a:t>
            </a:r>
          </a:p>
          <a:p>
            <a:pPr marL="109728" indent="0">
              <a:buClr>
                <a:schemeClr val="accent2"/>
              </a:buClr>
              <a:buNone/>
            </a:pPr>
            <a:r>
              <a:rPr lang="en-US" sz="2000" dirty="0" smtClean="0">
                <a:latin typeface="Comic Sans MS" panose="030F0702030302020204" pitchFamily="66" charset="0"/>
              </a:rPr>
              <a:t>&lt;4.5       &lt;75 ng /dl</a:t>
            </a:r>
          </a:p>
          <a:p>
            <a:pPr marL="109728" indent="0">
              <a:buClr>
                <a:schemeClr val="accent2"/>
              </a:buClr>
              <a:buNone/>
            </a:pPr>
            <a:r>
              <a:rPr lang="en-US" sz="2000" dirty="0" smtClean="0">
                <a:latin typeface="Comic Sans MS" panose="030F0702030302020204" pitchFamily="66" charset="0"/>
              </a:rPr>
              <a:t>&lt;6m       &lt;40 ng/dl</a:t>
            </a:r>
          </a:p>
          <a:p>
            <a:pPr marL="109728" indent="0">
              <a:buClr>
                <a:schemeClr val="accent2"/>
              </a:buClr>
              <a:buNone/>
            </a:pPr>
            <a:r>
              <a:rPr lang="en-US" sz="2000" dirty="0" smtClean="0">
                <a:latin typeface="Comic Sans MS" panose="030F0702030302020204" pitchFamily="66" charset="0"/>
              </a:rPr>
              <a:t>6m-3 y  &lt;15 ng/dl</a:t>
            </a:r>
          </a:p>
          <a:p>
            <a:pPr marL="109728" indent="0">
              <a:buClr>
                <a:schemeClr val="accent2"/>
              </a:buClr>
              <a:buNone/>
            </a:pPr>
            <a:r>
              <a:rPr lang="en-US" sz="2600" dirty="0">
                <a:solidFill>
                  <a:schemeClr val="accent1"/>
                </a:solidFill>
                <a:latin typeface="Comic Sans MS" panose="030F0702030302020204" pitchFamily="66" charset="0"/>
              </a:rPr>
              <a:t>provocative </a:t>
            </a:r>
            <a:r>
              <a:rPr lang="en-US" sz="2600" dirty="0" smtClean="0">
                <a:solidFill>
                  <a:schemeClr val="accent1"/>
                </a:solidFill>
                <a:latin typeface="Comic Sans MS" panose="030F0702030302020204" pitchFamily="66" charset="0"/>
              </a:rPr>
              <a:t>testing :</a:t>
            </a:r>
          </a:p>
          <a:p>
            <a:pPr>
              <a:buClr>
                <a:schemeClr val="accent2"/>
              </a:buClr>
              <a:buFont typeface="Wingdings" panose="05000000000000000000" pitchFamily="2" charset="2"/>
              <a:buChar char="§"/>
            </a:pPr>
            <a:r>
              <a:rPr lang="en-US" sz="2200" dirty="0">
                <a:latin typeface="Comic Sans MS" panose="030F0702030302020204" pitchFamily="66" charset="0"/>
              </a:rPr>
              <a:t>I</a:t>
            </a:r>
            <a:r>
              <a:rPr lang="en-US" sz="2200" dirty="0" smtClean="0">
                <a:latin typeface="Comic Sans MS" panose="030F0702030302020204" pitchFamily="66" charset="0"/>
              </a:rPr>
              <a:t>n </a:t>
            </a:r>
            <a:r>
              <a:rPr lang="en-US" sz="2200" dirty="0">
                <a:latin typeface="Comic Sans MS" panose="030F0702030302020204" pitchFamily="66" charset="0"/>
              </a:rPr>
              <a:t>determining the timing of thyroidectomy in children who have inherited a mutated </a:t>
            </a:r>
            <a:r>
              <a:rPr lang="en-US" sz="2200" i="1" dirty="0" smtClean="0">
                <a:latin typeface="Comic Sans MS" panose="030F0702030302020204" pitchFamily="66" charset="0"/>
              </a:rPr>
              <a:t>RET.</a:t>
            </a:r>
          </a:p>
          <a:p>
            <a:pPr>
              <a:buClr>
                <a:schemeClr val="accent2"/>
              </a:buClr>
              <a:buFont typeface="Wingdings" panose="05000000000000000000" pitchFamily="2" charset="2"/>
              <a:buChar char="§"/>
            </a:pPr>
            <a:r>
              <a:rPr lang="en-US" sz="2200" dirty="0" smtClean="0">
                <a:latin typeface="Comic Sans MS" panose="030F0702030302020204" pitchFamily="66" charset="0"/>
              </a:rPr>
              <a:t>In the </a:t>
            </a:r>
            <a:r>
              <a:rPr lang="en-US" sz="2200" dirty="0">
                <a:latin typeface="Comic Sans MS" panose="030F0702030302020204" pitchFamily="66" charset="0"/>
              </a:rPr>
              <a:t>evaluation of patients for persistent or recurrent MTC following </a:t>
            </a:r>
            <a:r>
              <a:rPr lang="en-US" sz="2200" dirty="0" smtClean="0">
                <a:latin typeface="Comic Sans MS" panose="030F0702030302020204" pitchFamily="66" charset="0"/>
              </a:rPr>
              <a:t>thyroidectomy.</a:t>
            </a:r>
          </a:p>
          <a:p>
            <a:pPr>
              <a:buClr>
                <a:schemeClr val="accent2"/>
              </a:buClr>
              <a:buFont typeface="Wingdings" panose="05000000000000000000" pitchFamily="2" charset="2"/>
              <a:buChar char="§"/>
            </a:pPr>
            <a:r>
              <a:rPr lang="en-US" sz="2200" dirty="0" smtClean="0">
                <a:latin typeface="Comic Sans MS" panose="030F0702030302020204" pitchFamily="66" charset="0"/>
              </a:rPr>
              <a:t>Detecting </a:t>
            </a:r>
            <a:r>
              <a:rPr lang="en-US" sz="2200" dirty="0">
                <a:latin typeface="Comic Sans MS" panose="030F0702030302020204" pitchFamily="66" charset="0"/>
              </a:rPr>
              <a:t>MTC in patients with nodular </a:t>
            </a:r>
            <a:r>
              <a:rPr lang="en-US" sz="2200" dirty="0" smtClean="0">
                <a:latin typeface="Comic Sans MS" panose="030F0702030302020204" pitchFamily="66" charset="0"/>
              </a:rPr>
              <a:t>goiters.</a:t>
            </a:r>
          </a:p>
          <a:p>
            <a:pPr>
              <a:buClr>
                <a:schemeClr val="accent2"/>
              </a:buClr>
              <a:buFont typeface="Wingdings" panose="05000000000000000000" pitchFamily="2" charset="2"/>
              <a:buChar char="§"/>
            </a:pPr>
            <a:endParaRPr lang="en-US" sz="2000" dirty="0">
              <a:latin typeface="Comic Sans MS" panose="030F0702030302020204" pitchFamily="66" charset="0"/>
            </a:endParaRPr>
          </a:p>
        </p:txBody>
      </p:sp>
    </p:spTree>
    <p:extLst>
      <p:ext uri="{BB962C8B-B14F-4D97-AF65-F5344CB8AC3E}">
        <p14:creationId xmlns:p14="http://schemas.microsoft.com/office/powerpoint/2010/main" val="3330488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229600" cy="6096000"/>
          </a:xfrm>
        </p:spPr>
        <p:txBody>
          <a:bodyPr>
            <a:noAutofit/>
          </a:bodyPr>
          <a:lstStyle/>
          <a:p>
            <a:pPr>
              <a:buClr>
                <a:schemeClr val="accent2"/>
              </a:buClr>
              <a:buFont typeface="Wingdings" panose="05000000000000000000" pitchFamily="2" charset="2"/>
              <a:buChar char="§"/>
            </a:pPr>
            <a:r>
              <a:rPr lang="en-US" sz="2400" b="1" dirty="0" err="1">
                <a:latin typeface="Comic Sans MS" panose="030F0702030302020204" pitchFamily="66" charset="0"/>
              </a:rPr>
              <a:t>Carcinoembryonic</a:t>
            </a:r>
            <a:r>
              <a:rPr lang="en-US" sz="2400" b="1" dirty="0">
                <a:latin typeface="Comic Sans MS" panose="030F0702030302020204" pitchFamily="66" charset="0"/>
              </a:rPr>
              <a:t> Antigen</a:t>
            </a:r>
            <a:endParaRPr lang="en-US" sz="2400" dirty="0" smtClean="0">
              <a:latin typeface="Comic Sans MS" panose="030F0702030302020204" pitchFamily="66" charset="0"/>
            </a:endParaRPr>
          </a:p>
          <a:p>
            <a:pPr>
              <a:buClr>
                <a:schemeClr val="accent2"/>
              </a:buClr>
              <a:buFont typeface="Wingdings" panose="05000000000000000000" pitchFamily="2" charset="2"/>
              <a:buChar char="§"/>
            </a:pPr>
            <a:r>
              <a:rPr lang="en-US" sz="1900" dirty="0" smtClean="0">
                <a:latin typeface="Comic Sans MS" panose="030F0702030302020204" pitchFamily="66" charset="0"/>
              </a:rPr>
              <a:t>for </a:t>
            </a:r>
            <a:r>
              <a:rPr lang="en-US" sz="1900" dirty="0">
                <a:latin typeface="Comic Sans MS" panose="030F0702030302020204" pitchFamily="66" charset="0"/>
              </a:rPr>
              <a:t>evaluating disease progression in patients with </a:t>
            </a:r>
            <a:r>
              <a:rPr lang="en-US" sz="1900" dirty="0" smtClean="0">
                <a:latin typeface="Comic Sans MS" panose="030F0702030302020204" pitchFamily="66" charset="0"/>
              </a:rPr>
              <a:t>clinically evident </a:t>
            </a:r>
            <a:r>
              <a:rPr lang="en-US" sz="1900" dirty="0">
                <a:latin typeface="Comic Sans MS" panose="030F0702030302020204" pitchFamily="66" charset="0"/>
              </a:rPr>
              <a:t>MTC and for monitoring patients following </a:t>
            </a:r>
            <a:r>
              <a:rPr lang="en-US" sz="1900" dirty="0" smtClean="0">
                <a:latin typeface="Comic Sans MS" panose="030F0702030302020204" pitchFamily="66" charset="0"/>
              </a:rPr>
              <a:t>thyroidectomy.</a:t>
            </a:r>
          </a:p>
          <a:p>
            <a:pPr>
              <a:buClr>
                <a:schemeClr val="accent2"/>
              </a:buClr>
              <a:buFont typeface="Wingdings" panose="05000000000000000000" pitchFamily="2" charset="2"/>
              <a:buChar char="§"/>
            </a:pPr>
            <a:r>
              <a:rPr lang="en-US" sz="1900" dirty="0" smtClean="0">
                <a:solidFill>
                  <a:schemeClr val="accent2"/>
                </a:solidFill>
                <a:latin typeface="Comic Sans MS" panose="030F0702030302020204" pitchFamily="66" charset="0"/>
              </a:rPr>
              <a:t>False elevation </a:t>
            </a:r>
            <a:r>
              <a:rPr lang="en-US" sz="1900" dirty="0" smtClean="0">
                <a:latin typeface="Comic Sans MS" panose="030F0702030302020204" pitchFamily="66" charset="0"/>
              </a:rPr>
              <a:t>CEA </a:t>
            </a:r>
            <a:r>
              <a:rPr lang="en-US" sz="1900" dirty="0" err="1">
                <a:latin typeface="Comic Sans MS" panose="030F0702030302020204" pitchFamily="66" charset="0"/>
              </a:rPr>
              <a:t>heterophilic</a:t>
            </a:r>
            <a:r>
              <a:rPr lang="en-US" sz="1900" dirty="0">
                <a:latin typeface="Comic Sans MS" panose="030F0702030302020204" pitchFamily="66" charset="0"/>
              </a:rPr>
              <a:t> antibodies, smoking tobacco, </a:t>
            </a:r>
            <a:endParaRPr lang="en-US" sz="1900" dirty="0" smtClean="0">
              <a:latin typeface="Comic Sans MS" panose="030F0702030302020204" pitchFamily="66" charset="0"/>
            </a:endParaRPr>
          </a:p>
          <a:p>
            <a:pPr>
              <a:buClr>
                <a:schemeClr val="accent2"/>
              </a:buClr>
              <a:buFont typeface="Wingdings" panose="05000000000000000000" pitchFamily="2" charset="2"/>
              <a:buChar char="§"/>
            </a:pPr>
            <a:r>
              <a:rPr lang="en-US" sz="1900" dirty="0" smtClean="0">
                <a:latin typeface="Comic Sans MS" panose="030F0702030302020204" pitchFamily="66" charset="0"/>
              </a:rPr>
              <a:t>Or other </a:t>
            </a:r>
            <a:r>
              <a:rPr lang="en-US" sz="1900" dirty="0">
                <a:latin typeface="Comic Sans MS" panose="030F0702030302020204" pitchFamily="66" charset="0"/>
              </a:rPr>
              <a:t>conditions, such as gastrointestinal tract inflammatory disease, benign lung disease, or </a:t>
            </a:r>
            <a:r>
              <a:rPr lang="en-US" sz="1900" dirty="0" smtClean="0">
                <a:latin typeface="Comic Sans MS" panose="030F0702030302020204" pitchFamily="66" charset="0"/>
              </a:rPr>
              <a:t>a host </a:t>
            </a:r>
            <a:r>
              <a:rPr lang="en-US" sz="1900" dirty="0">
                <a:latin typeface="Comic Sans MS" panose="030F0702030302020204" pitchFamily="66" charset="0"/>
              </a:rPr>
              <a:t>of non-thyroid </a:t>
            </a:r>
            <a:r>
              <a:rPr lang="en-US" sz="1900" dirty="0" smtClean="0">
                <a:latin typeface="Comic Sans MS" panose="030F0702030302020204" pitchFamily="66" charset="0"/>
              </a:rPr>
              <a:t>malignancies.</a:t>
            </a:r>
          </a:p>
          <a:p>
            <a:pPr>
              <a:buClr>
                <a:schemeClr val="accent2"/>
              </a:buClr>
              <a:buFont typeface="Wingdings" panose="05000000000000000000" pitchFamily="2" charset="2"/>
              <a:buChar char="§"/>
            </a:pPr>
            <a:endParaRPr lang="en-US" sz="1900" dirty="0" smtClean="0">
              <a:latin typeface="Comic Sans MS" panose="030F0702030302020204" pitchFamily="66" charset="0"/>
            </a:endParaRPr>
          </a:p>
          <a:p>
            <a:pPr>
              <a:buClr>
                <a:schemeClr val="accent2"/>
              </a:buClr>
              <a:buFont typeface="Wingdings" panose="05000000000000000000" pitchFamily="2" charset="2"/>
              <a:buChar char="§"/>
            </a:pPr>
            <a:r>
              <a:rPr lang="en-US" sz="1900" dirty="0">
                <a:latin typeface="Comic Sans MS" panose="030F0702030302020204" pitchFamily="66" charset="0"/>
              </a:rPr>
              <a:t>elevations of serum CEA and </a:t>
            </a:r>
            <a:r>
              <a:rPr lang="en-US" sz="1900" dirty="0" err="1">
                <a:latin typeface="Comic Sans MS" panose="030F0702030302020204" pitchFamily="66" charset="0"/>
              </a:rPr>
              <a:t>Ctn</a:t>
            </a:r>
            <a:r>
              <a:rPr lang="en-US" sz="1900" dirty="0">
                <a:latin typeface="Comic Sans MS" panose="030F0702030302020204" pitchFamily="66" charset="0"/>
              </a:rPr>
              <a:t> levels indicate disease progression.</a:t>
            </a:r>
          </a:p>
          <a:p>
            <a:pPr>
              <a:buClr>
                <a:schemeClr val="accent2"/>
              </a:buClr>
              <a:buFont typeface="Wingdings" panose="05000000000000000000" pitchFamily="2" charset="2"/>
              <a:buChar char="§"/>
            </a:pPr>
            <a:r>
              <a:rPr lang="en-US" sz="1900" dirty="0">
                <a:latin typeface="Comic Sans MS" panose="030F0702030302020204" pitchFamily="66" charset="0"/>
              </a:rPr>
              <a:t>increasing serum CEA levels associated with stable or declining serum </a:t>
            </a:r>
            <a:r>
              <a:rPr lang="en-US" sz="1900" dirty="0" err="1">
                <a:latin typeface="Comic Sans MS" panose="030F0702030302020204" pitchFamily="66" charset="0"/>
              </a:rPr>
              <a:t>Ctn</a:t>
            </a:r>
            <a:r>
              <a:rPr lang="en-US" sz="1900" dirty="0">
                <a:latin typeface="Comic Sans MS" panose="030F0702030302020204" pitchFamily="66" charset="0"/>
              </a:rPr>
              <a:t> levels in  poorly differentiated</a:t>
            </a:r>
            <a:r>
              <a:rPr lang="en-US" sz="1900" dirty="0" smtClean="0">
                <a:latin typeface="Comic Sans MS" panose="030F0702030302020204" pitchFamily="66" charset="0"/>
              </a:rPr>
              <a:t>.</a:t>
            </a:r>
          </a:p>
          <a:p>
            <a:pPr>
              <a:buClr>
                <a:schemeClr val="accent2"/>
              </a:buClr>
              <a:buFont typeface="Wingdings" panose="05000000000000000000" pitchFamily="2" charset="2"/>
              <a:buChar char="§"/>
            </a:pPr>
            <a:endParaRPr lang="en-US" sz="1900" dirty="0">
              <a:latin typeface="Comic Sans MS" panose="030F0702030302020204" pitchFamily="66" charset="0"/>
            </a:endParaRPr>
          </a:p>
          <a:p>
            <a:pPr>
              <a:buClr>
                <a:schemeClr val="accent2"/>
              </a:buClr>
              <a:buFont typeface="Wingdings" panose="05000000000000000000" pitchFamily="2" charset="2"/>
              <a:buChar char="§"/>
            </a:pPr>
            <a:r>
              <a:rPr lang="en-US" sz="1900" dirty="0">
                <a:latin typeface="Comic Sans MS" panose="030F0702030302020204" pitchFamily="66" charset="0"/>
              </a:rPr>
              <a:t> The most aggressive tumors had persistent and intense CEA staining  but minimal if any </a:t>
            </a:r>
            <a:r>
              <a:rPr lang="en-US" sz="1900" dirty="0" err="1">
                <a:latin typeface="Comic Sans MS" panose="030F0702030302020204" pitchFamily="66" charset="0"/>
              </a:rPr>
              <a:t>Ctn</a:t>
            </a:r>
            <a:r>
              <a:rPr lang="en-US" sz="1900" dirty="0">
                <a:latin typeface="Comic Sans MS" panose="030F0702030302020204" pitchFamily="66" charset="0"/>
              </a:rPr>
              <a:t> staining. </a:t>
            </a:r>
            <a:endParaRPr lang="en-US" sz="1900" dirty="0" smtClean="0">
              <a:latin typeface="Comic Sans MS" panose="030F0702030302020204" pitchFamily="66" charset="0"/>
            </a:endParaRPr>
          </a:p>
          <a:p>
            <a:pPr>
              <a:buClr>
                <a:schemeClr val="accent2"/>
              </a:buClr>
              <a:buFont typeface="Wingdings" panose="05000000000000000000" pitchFamily="2" charset="2"/>
              <a:buChar char="§"/>
            </a:pPr>
            <a:r>
              <a:rPr lang="en-US" sz="1900" dirty="0" smtClean="0">
                <a:latin typeface="Comic Sans MS" panose="030F0702030302020204" pitchFamily="66" charset="0"/>
              </a:rPr>
              <a:t>It </a:t>
            </a:r>
            <a:r>
              <a:rPr lang="en-US" sz="1900" dirty="0">
                <a:latin typeface="Comic Sans MS" panose="030F0702030302020204" pitchFamily="66" charset="0"/>
              </a:rPr>
              <a:t>was suggested </a:t>
            </a:r>
            <a:r>
              <a:rPr lang="en-US" sz="1900" dirty="0" smtClean="0">
                <a:latin typeface="Comic Sans MS" panose="030F0702030302020204" pitchFamily="66" charset="0"/>
              </a:rPr>
              <a:t>that CEA </a:t>
            </a:r>
            <a:r>
              <a:rPr lang="en-US" sz="1900" dirty="0">
                <a:latin typeface="Comic Sans MS" panose="030F0702030302020204" pitchFamily="66" charset="0"/>
              </a:rPr>
              <a:t>is a marker for early epithelial differentiation and therefore retained, while </a:t>
            </a:r>
            <a:r>
              <a:rPr lang="en-US" sz="1900" dirty="0" err="1">
                <a:latin typeface="Comic Sans MS" panose="030F0702030302020204" pitchFamily="66" charset="0"/>
              </a:rPr>
              <a:t>Ctn</a:t>
            </a:r>
            <a:r>
              <a:rPr lang="en-US" sz="1900" dirty="0">
                <a:latin typeface="Comic Sans MS" panose="030F0702030302020204" pitchFamily="66" charset="0"/>
              </a:rPr>
              <a:t> is a </a:t>
            </a:r>
            <a:r>
              <a:rPr lang="en-US" sz="1900" dirty="0" smtClean="0">
                <a:latin typeface="Comic Sans MS" panose="030F0702030302020204" pitchFamily="66" charset="0"/>
              </a:rPr>
              <a:t>late marker </a:t>
            </a:r>
            <a:r>
              <a:rPr lang="en-US" sz="1900" dirty="0">
                <a:latin typeface="Comic Sans MS" panose="030F0702030302020204" pitchFamily="66" charset="0"/>
              </a:rPr>
              <a:t>for terminal differentiation and therefore lost </a:t>
            </a:r>
            <a:r>
              <a:rPr lang="en-US" sz="1900" dirty="0" smtClean="0">
                <a:latin typeface="Comic Sans MS" panose="030F0702030302020204" pitchFamily="66" charset="0"/>
              </a:rPr>
              <a:t>.</a:t>
            </a:r>
          </a:p>
          <a:p>
            <a:pPr>
              <a:buClr>
                <a:schemeClr val="accent2"/>
              </a:buClr>
              <a:buFont typeface="Wingdings" panose="05000000000000000000" pitchFamily="2" charset="2"/>
              <a:buChar char="§"/>
            </a:pPr>
            <a:endParaRPr lang="en-US" sz="1900" dirty="0">
              <a:latin typeface="Comic Sans MS" panose="030F0702030302020204" pitchFamily="66" charset="0"/>
            </a:endParaRPr>
          </a:p>
          <a:p>
            <a:pPr>
              <a:buClr>
                <a:schemeClr val="accent2"/>
              </a:buClr>
              <a:buFont typeface="Wingdings" panose="05000000000000000000" pitchFamily="2" charset="2"/>
              <a:buChar char="§"/>
            </a:pPr>
            <a:r>
              <a:rPr lang="en-US" sz="1900" dirty="0">
                <a:latin typeface="Comic Sans MS" panose="030F0702030302020204" pitchFamily="66" charset="0"/>
              </a:rPr>
              <a:t>Rarely, patients with advanced MTC have normal or low serum levels of </a:t>
            </a:r>
            <a:r>
              <a:rPr lang="en-US" sz="1900" dirty="0" err="1">
                <a:latin typeface="Comic Sans MS" panose="030F0702030302020204" pitchFamily="66" charset="0"/>
              </a:rPr>
              <a:t>Ctn</a:t>
            </a:r>
            <a:r>
              <a:rPr lang="en-US" sz="1900" dirty="0">
                <a:latin typeface="Comic Sans MS" panose="030F0702030302020204" pitchFamily="66" charset="0"/>
              </a:rPr>
              <a:t> and CEA. which case it conveys a poor prognosis.</a:t>
            </a:r>
          </a:p>
          <a:p>
            <a:pPr>
              <a:buClr>
                <a:schemeClr val="accent2"/>
              </a:buClr>
              <a:buFont typeface="Wingdings" panose="05000000000000000000" pitchFamily="2" charset="2"/>
              <a:buChar char="§"/>
            </a:pPr>
            <a:endParaRPr lang="en-US" sz="1900" dirty="0">
              <a:latin typeface="Comic Sans MS" panose="030F0702030302020204" pitchFamily="66" charset="0"/>
            </a:endParaRPr>
          </a:p>
        </p:txBody>
      </p:sp>
    </p:spTree>
    <p:extLst>
      <p:ext uri="{BB962C8B-B14F-4D97-AF65-F5344CB8AC3E}">
        <p14:creationId xmlns:p14="http://schemas.microsoft.com/office/powerpoint/2010/main" val="1896120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925312"/>
          </a:xfrm>
        </p:spPr>
        <p:txBody>
          <a:bodyPr>
            <a:normAutofit/>
          </a:bodyPr>
          <a:lstStyle/>
          <a:p>
            <a:pPr marL="109728" indent="0">
              <a:buNone/>
            </a:pPr>
            <a:r>
              <a:rPr lang="en-US" sz="2400" b="1" i="1" dirty="0">
                <a:solidFill>
                  <a:srgbClr val="92D050"/>
                </a:solidFill>
                <a:latin typeface="Comic Sans MS" panose="030F0702030302020204" pitchFamily="66" charset="0"/>
              </a:rPr>
              <a:t>Recommend</a:t>
            </a:r>
            <a:r>
              <a:rPr lang="en-US" sz="2400" b="1" dirty="0">
                <a:solidFill>
                  <a:srgbClr val="92D050"/>
                </a:solidFill>
                <a:latin typeface="Comic Sans MS" panose="030F0702030302020204" pitchFamily="66" charset="0"/>
              </a:rPr>
              <a:t>ati</a:t>
            </a:r>
            <a:r>
              <a:rPr lang="en-US" sz="2400" b="1" i="1" dirty="0">
                <a:solidFill>
                  <a:srgbClr val="92D050"/>
                </a:solidFill>
                <a:latin typeface="Comic Sans MS" panose="030F0702030302020204" pitchFamily="66" charset="0"/>
              </a:rPr>
              <a:t>on</a:t>
            </a:r>
            <a:r>
              <a:rPr lang="en-US" sz="2400" b="1" dirty="0" smtClean="0">
                <a:latin typeface="Comic Sans MS" panose="030F0702030302020204" pitchFamily="66" charset="0"/>
              </a:rPr>
              <a:t> </a:t>
            </a:r>
            <a:r>
              <a:rPr lang="en-US" sz="2400" b="1" dirty="0">
                <a:solidFill>
                  <a:srgbClr val="92D050"/>
                </a:solidFill>
                <a:latin typeface="Comic Sans MS" panose="030F0702030302020204" pitchFamily="66" charset="0"/>
              </a:rPr>
              <a:t>13</a:t>
            </a:r>
            <a:r>
              <a:rPr lang="en-US" sz="2400" b="1" dirty="0">
                <a:latin typeface="Comic Sans MS" panose="030F0702030302020204" pitchFamily="66" charset="0"/>
              </a:rPr>
              <a:t>:</a:t>
            </a:r>
          </a:p>
          <a:p>
            <a:pPr marL="109728" indent="0">
              <a:buNone/>
            </a:pPr>
            <a:r>
              <a:rPr lang="en-US" sz="2100" dirty="0">
                <a:latin typeface="Comic Sans MS" panose="030F0702030302020204" pitchFamily="66" charset="0"/>
              </a:rPr>
              <a:t>Clinicians should be aware that falsely high or low serum </a:t>
            </a:r>
            <a:r>
              <a:rPr lang="en-US" sz="2100" dirty="0" err="1">
                <a:latin typeface="Comic Sans MS" panose="030F0702030302020204" pitchFamily="66" charset="0"/>
              </a:rPr>
              <a:t>Ctn</a:t>
            </a:r>
            <a:r>
              <a:rPr lang="en-US" sz="2100" dirty="0">
                <a:latin typeface="Comic Sans MS" panose="030F0702030302020204" pitchFamily="66" charset="0"/>
              </a:rPr>
              <a:t> levels might occur with a </a:t>
            </a:r>
            <a:r>
              <a:rPr lang="en-US" sz="2100" dirty="0" smtClean="0">
                <a:latin typeface="Comic Sans MS" panose="030F0702030302020204" pitchFamily="66" charset="0"/>
              </a:rPr>
              <a:t>variety of </a:t>
            </a:r>
            <a:r>
              <a:rPr lang="en-US" sz="2100" dirty="0">
                <a:latin typeface="Comic Sans MS" panose="030F0702030302020204" pitchFamily="66" charset="0"/>
              </a:rPr>
              <a:t>clinical diseases other than MTC, and consider this this possibility when serum </a:t>
            </a:r>
            <a:r>
              <a:rPr lang="en-US" sz="2100" dirty="0" err="1" smtClean="0">
                <a:latin typeface="Comic Sans MS" panose="030F0702030302020204" pitchFamily="66" charset="0"/>
              </a:rPr>
              <a:t>Ctn</a:t>
            </a:r>
            <a:r>
              <a:rPr lang="en-US" sz="2100" dirty="0">
                <a:latin typeface="Comic Sans MS" panose="030F0702030302020204" pitchFamily="66" charset="0"/>
              </a:rPr>
              <a:t> </a:t>
            </a:r>
            <a:r>
              <a:rPr lang="en-US" sz="2100" dirty="0" smtClean="0">
                <a:latin typeface="Comic Sans MS" panose="030F0702030302020204" pitchFamily="66" charset="0"/>
              </a:rPr>
              <a:t>levels </a:t>
            </a:r>
            <a:r>
              <a:rPr lang="en-US" sz="2100" dirty="0">
                <a:latin typeface="Comic Sans MS" panose="030F0702030302020204" pitchFamily="66" charset="0"/>
              </a:rPr>
              <a:t>are disproportionate to the expected clinical findings. </a:t>
            </a:r>
            <a:r>
              <a:rPr lang="en-US" sz="1900" dirty="0">
                <a:solidFill>
                  <a:srgbClr val="92D050"/>
                </a:solidFill>
                <a:latin typeface="Comic Sans MS" panose="030F0702030302020204" pitchFamily="66" charset="0"/>
              </a:rPr>
              <a:t>Grade C </a:t>
            </a:r>
            <a:endParaRPr lang="en-US" sz="1900" dirty="0" smtClean="0">
              <a:solidFill>
                <a:srgbClr val="92D050"/>
              </a:solidFill>
              <a:latin typeface="Comic Sans MS" panose="030F0702030302020204" pitchFamily="66" charset="0"/>
            </a:endParaRPr>
          </a:p>
          <a:p>
            <a:endParaRPr lang="en-US" sz="2600" b="1" i="1" dirty="0" smtClean="0">
              <a:solidFill>
                <a:srgbClr val="92D050"/>
              </a:solidFill>
              <a:latin typeface="Comic Sans MS" panose="030F0702030302020204" pitchFamily="66" charset="0"/>
            </a:endParaRPr>
          </a:p>
          <a:p>
            <a:pPr marL="109728" indent="0">
              <a:buNone/>
            </a:pPr>
            <a:r>
              <a:rPr lang="en-US" sz="2400" b="1" i="1" dirty="0" smtClean="0">
                <a:solidFill>
                  <a:srgbClr val="92D050"/>
                </a:solidFill>
                <a:latin typeface="Comic Sans MS" panose="030F0702030302020204" pitchFamily="66" charset="0"/>
              </a:rPr>
              <a:t>Recommendation 14:</a:t>
            </a:r>
            <a:endParaRPr lang="en-US" sz="2400" b="1" dirty="0">
              <a:solidFill>
                <a:srgbClr val="92D050"/>
              </a:solidFill>
              <a:latin typeface="Comic Sans MS" panose="030F0702030302020204" pitchFamily="66" charset="0"/>
            </a:endParaRPr>
          </a:p>
          <a:p>
            <a:pPr marL="109728" indent="0">
              <a:buNone/>
            </a:pPr>
            <a:r>
              <a:rPr lang="en-US" sz="2000" dirty="0" smtClean="0">
                <a:latin typeface="Comic Sans MS" panose="030F0702030302020204" pitchFamily="66" charset="0"/>
              </a:rPr>
              <a:t>In </a:t>
            </a:r>
            <a:r>
              <a:rPr lang="en-US" sz="2000" dirty="0">
                <a:latin typeface="Comic Sans MS" panose="030F0702030302020204" pitchFamily="66" charset="0"/>
              </a:rPr>
              <a:t>interpreting serum </a:t>
            </a:r>
            <a:r>
              <a:rPr lang="en-US" sz="2000" dirty="0" err="1">
                <a:latin typeface="Comic Sans MS" panose="030F0702030302020204" pitchFamily="66" charset="0"/>
              </a:rPr>
              <a:t>Ctn</a:t>
            </a:r>
            <a:r>
              <a:rPr lang="en-US" sz="2000" dirty="0">
                <a:latin typeface="Comic Sans MS" panose="030F0702030302020204" pitchFamily="66" charset="0"/>
              </a:rPr>
              <a:t> data, clinicians should be aware that </a:t>
            </a:r>
            <a:r>
              <a:rPr lang="en-US" sz="2000" dirty="0" err="1">
                <a:latin typeface="Comic Sans MS" panose="030F0702030302020204" pitchFamily="66" charset="0"/>
              </a:rPr>
              <a:t>Ctn</a:t>
            </a:r>
            <a:r>
              <a:rPr lang="en-US" sz="2000" dirty="0">
                <a:latin typeface="Comic Sans MS" panose="030F0702030302020204" pitchFamily="66" charset="0"/>
              </a:rPr>
              <a:t> levels are markedly </a:t>
            </a:r>
            <a:r>
              <a:rPr lang="en-US" sz="2000" dirty="0" smtClean="0">
                <a:latin typeface="Comic Sans MS" panose="030F0702030302020204" pitchFamily="66" charset="0"/>
              </a:rPr>
              <a:t>elevated in </a:t>
            </a:r>
            <a:r>
              <a:rPr lang="en-US" sz="2000" dirty="0">
                <a:latin typeface="Comic Sans MS" panose="030F0702030302020204" pitchFamily="66" charset="0"/>
              </a:rPr>
              <a:t>children under 3 years of age, especially under 6 months of age. Also, </a:t>
            </a:r>
            <a:r>
              <a:rPr lang="en-US" sz="2000" dirty="0" err="1">
                <a:latin typeface="Comic Sans MS" panose="030F0702030302020204" pitchFamily="66" charset="0"/>
              </a:rPr>
              <a:t>Ctn</a:t>
            </a:r>
            <a:r>
              <a:rPr lang="en-US" sz="2000" dirty="0">
                <a:latin typeface="Comic Sans MS" panose="030F0702030302020204" pitchFamily="66" charset="0"/>
              </a:rPr>
              <a:t> levels are higher </a:t>
            </a:r>
            <a:r>
              <a:rPr lang="en-US" sz="2000" dirty="0" smtClean="0">
                <a:latin typeface="Comic Sans MS" panose="030F0702030302020204" pitchFamily="66" charset="0"/>
              </a:rPr>
              <a:t>in males </a:t>
            </a:r>
            <a:r>
              <a:rPr lang="en-US" sz="2000" dirty="0">
                <a:latin typeface="Comic Sans MS" panose="030F0702030302020204" pitchFamily="66" charset="0"/>
              </a:rPr>
              <a:t>compared to females. </a:t>
            </a:r>
            <a:r>
              <a:rPr lang="en-US" sz="1800" dirty="0">
                <a:solidFill>
                  <a:srgbClr val="92D050"/>
                </a:solidFill>
                <a:latin typeface="Comic Sans MS" panose="030F0702030302020204" pitchFamily="66" charset="0"/>
              </a:rPr>
              <a:t>Grade B </a:t>
            </a:r>
            <a:endParaRPr lang="en-US" sz="1800" dirty="0" smtClean="0">
              <a:solidFill>
                <a:srgbClr val="92D050"/>
              </a:solidFill>
              <a:latin typeface="Comic Sans MS" panose="030F0702030302020204" pitchFamily="66" charset="0"/>
            </a:endParaRPr>
          </a:p>
          <a:p>
            <a:pPr marL="109728" indent="0">
              <a:buNone/>
            </a:pPr>
            <a:r>
              <a:rPr lang="en-US" sz="2400" b="1" i="1" dirty="0" smtClean="0">
                <a:solidFill>
                  <a:srgbClr val="92D050"/>
                </a:solidFill>
                <a:latin typeface="Comic Sans MS" panose="030F0702030302020204" pitchFamily="66" charset="0"/>
              </a:rPr>
              <a:t>Recommendation </a:t>
            </a:r>
            <a:r>
              <a:rPr lang="en-US" sz="2400" b="1" i="1" dirty="0">
                <a:solidFill>
                  <a:srgbClr val="92D050"/>
                </a:solidFill>
                <a:latin typeface="Comic Sans MS" panose="030F0702030302020204" pitchFamily="66" charset="0"/>
              </a:rPr>
              <a:t>15:</a:t>
            </a:r>
            <a:endParaRPr lang="en-US" sz="2400" b="1" dirty="0">
              <a:solidFill>
                <a:srgbClr val="92D050"/>
              </a:solidFill>
              <a:latin typeface="Comic Sans MS" panose="030F0702030302020204" pitchFamily="66" charset="0"/>
            </a:endParaRPr>
          </a:p>
          <a:p>
            <a:pPr marL="109728" indent="0">
              <a:buClr>
                <a:schemeClr val="accent2"/>
              </a:buClr>
              <a:buNone/>
            </a:pPr>
            <a:r>
              <a:rPr lang="en-US" sz="2000" dirty="0">
                <a:latin typeface="Comic Sans MS" panose="030F0702030302020204" pitchFamily="66" charset="0"/>
              </a:rPr>
              <a:t>Basal levels of serum </a:t>
            </a:r>
            <a:r>
              <a:rPr lang="en-US" sz="2000" dirty="0" err="1">
                <a:latin typeface="Comic Sans MS" panose="030F0702030302020204" pitchFamily="66" charset="0"/>
              </a:rPr>
              <a:t>Ctn</a:t>
            </a:r>
            <a:r>
              <a:rPr lang="en-US" sz="2000" dirty="0">
                <a:latin typeface="Comic Sans MS" panose="030F0702030302020204" pitchFamily="66" charset="0"/>
              </a:rPr>
              <a:t> and CEA should be measured concurrently. In patients with advanced MTC a marked elevation in the serum CEA level out of proportion to a lower serum </a:t>
            </a:r>
            <a:r>
              <a:rPr lang="en-US" sz="2000" dirty="0" err="1">
                <a:latin typeface="Comic Sans MS" panose="030F0702030302020204" pitchFamily="66" charset="0"/>
              </a:rPr>
              <a:t>Ctn</a:t>
            </a:r>
            <a:r>
              <a:rPr lang="en-US" sz="2000" dirty="0">
                <a:latin typeface="Comic Sans MS" panose="030F0702030302020204" pitchFamily="66" charset="0"/>
              </a:rPr>
              <a:t> level, or normal or low levels of both serum </a:t>
            </a:r>
            <a:r>
              <a:rPr lang="en-US" sz="2000" dirty="0" err="1">
                <a:latin typeface="Comic Sans MS" panose="030F0702030302020204" pitchFamily="66" charset="0"/>
              </a:rPr>
              <a:t>Ctn</a:t>
            </a:r>
            <a:r>
              <a:rPr lang="en-US" sz="2000" dirty="0">
                <a:latin typeface="Comic Sans MS" panose="030F0702030302020204" pitchFamily="66" charset="0"/>
              </a:rPr>
              <a:t> and CEA, indicate poorly differentiated MTC</a:t>
            </a:r>
            <a:r>
              <a:rPr lang="en-US" sz="1800" dirty="0">
                <a:solidFill>
                  <a:srgbClr val="92D050"/>
                </a:solidFill>
                <a:latin typeface="Comic Sans MS" panose="030F0702030302020204" pitchFamily="66" charset="0"/>
              </a:rPr>
              <a:t>. Grade B</a:t>
            </a:r>
          </a:p>
        </p:txBody>
      </p:sp>
    </p:spTree>
    <p:extLst>
      <p:ext uri="{BB962C8B-B14F-4D97-AF65-F5344CB8AC3E}">
        <p14:creationId xmlns:p14="http://schemas.microsoft.com/office/powerpoint/2010/main" val="621918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44312"/>
          </a:xfrm>
        </p:spPr>
        <p:txBody>
          <a:bodyPr>
            <a:normAutofit/>
          </a:bodyPr>
          <a:lstStyle/>
          <a:p>
            <a:pPr marL="109728" indent="0">
              <a:buClr>
                <a:schemeClr val="accent2"/>
              </a:buClr>
              <a:buNone/>
            </a:pPr>
            <a:r>
              <a:rPr lang="en-US" sz="2400" dirty="0" smtClean="0">
                <a:solidFill>
                  <a:srgbClr val="7030A0"/>
                </a:solidFill>
                <a:latin typeface="Comic Sans MS" panose="030F0702030302020204" pitchFamily="66" charset="0"/>
              </a:rPr>
              <a:t>G : Morphologic Examination</a:t>
            </a:r>
          </a:p>
          <a:p>
            <a:pPr>
              <a:buClr>
                <a:schemeClr val="accent2"/>
              </a:buClr>
              <a:buFont typeface="Wingdings" panose="05000000000000000000" pitchFamily="2" charset="2"/>
              <a:buChar char="§"/>
            </a:pPr>
            <a:endParaRPr lang="en-US" sz="2400" dirty="0" smtClean="0">
              <a:solidFill>
                <a:srgbClr val="FF0000"/>
              </a:solidFill>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On </a:t>
            </a:r>
            <a:r>
              <a:rPr lang="en-US" sz="2000" dirty="0">
                <a:latin typeface="Comic Sans MS" panose="030F0702030302020204" pitchFamily="66" charset="0"/>
              </a:rPr>
              <a:t>histological examination the MTC-cells are typically round, polyhedral or </a:t>
            </a:r>
            <a:r>
              <a:rPr lang="en-US" sz="2000" dirty="0" smtClean="0">
                <a:latin typeface="Comic Sans MS" panose="030F0702030302020204" pitchFamily="66" charset="0"/>
              </a:rPr>
              <a:t>spindle shaped</a:t>
            </a:r>
            <a:r>
              <a:rPr lang="en-US" sz="2000" dirty="0">
                <a:latin typeface="Comic Sans MS" panose="030F0702030302020204" pitchFamily="66" charset="0"/>
              </a:rPr>
              <a:t>, and form sheets or nests with peripheral palisading in a vascular </a:t>
            </a:r>
            <a:r>
              <a:rPr lang="en-US" sz="2000" dirty="0" err="1">
                <a:latin typeface="Comic Sans MS" panose="030F0702030302020204" pitchFamily="66" charset="0"/>
              </a:rPr>
              <a:t>stroma</a:t>
            </a:r>
            <a:r>
              <a:rPr lang="en-US" sz="2000" dirty="0">
                <a:latin typeface="Comic Sans MS" panose="030F0702030302020204" pitchFamily="66" charset="0"/>
              </a:rPr>
              <a:t>. </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The amyloid material </a:t>
            </a:r>
            <a:r>
              <a:rPr lang="en-US" sz="2000" dirty="0">
                <a:latin typeface="Comic Sans MS" panose="030F0702030302020204" pitchFamily="66" charset="0"/>
              </a:rPr>
              <a:t>present in over half of MTCs is actually composed of full-length </a:t>
            </a:r>
            <a:r>
              <a:rPr lang="en-US" sz="2000" dirty="0" smtClean="0">
                <a:latin typeface="Comic Sans MS" panose="030F0702030302020204" pitchFamily="66" charset="0"/>
              </a:rPr>
              <a:t>Ctn.</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I</a:t>
            </a:r>
            <a:r>
              <a:rPr lang="en-US" sz="2000" dirty="0" smtClean="0">
                <a:latin typeface="Comic Sans MS" panose="030F0702030302020204" pitchFamily="66" charset="0"/>
              </a:rPr>
              <a:t>t </a:t>
            </a:r>
            <a:r>
              <a:rPr lang="en-US" sz="2000" dirty="0">
                <a:latin typeface="Comic Sans MS" panose="030F0702030302020204" pitchFamily="66" charset="0"/>
              </a:rPr>
              <a:t>can </a:t>
            </a:r>
            <a:r>
              <a:rPr lang="en-US" sz="2000" dirty="0" smtClean="0">
                <a:latin typeface="Comic Sans MS" panose="030F0702030302020204" pitchFamily="66" charset="0"/>
              </a:rPr>
              <a:t>be confused </a:t>
            </a:r>
            <a:r>
              <a:rPr lang="en-US" sz="2000" dirty="0">
                <a:latin typeface="Comic Sans MS" panose="030F0702030302020204" pitchFamily="66" charset="0"/>
              </a:rPr>
              <a:t>with </a:t>
            </a:r>
            <a:r>
              <a:rPr lang="en-US" sz="2000" dirty="0" smtClean="0">
                <a:latin typeface="Comic Sans MS" panose="030F0702030302020204" pitchFamily="66" charset="0"/>
              </a:rPr>
              <a:t>PTC, FTC, </a:t>
            </a:r>
            <a:r>
              <a:rPr lang="en-US" sz="2000" dirty="0" err="1">
                <a:latin typeface="Comic Sans MS" panose="030F0702030302020204" pitchFamily="66" charset="0"/>
              </a:rPr>
              <a:t>paraganglioma</a:t>
            </a:r>
            <a:r>
              <a:rPr lang="en-US" sz="2000" dirty="0">
                <a:latin typeface="Comic Sans MS" panose="030F0702030302020204" pitchFamily="66" charset="0"/>
              </a:rPr>
              <a:t>, </a:t>
            </a:r>
            <a:r>
              <a:rPr lang="en-US" sz="2000" dirty="0" smtClean="0">
                <a:latin typeface="Comic Sans MS" panose="030F0702030302020204" pitchFamily="66" charset="0"/>
              </a:rPr>
              <a:t>and lymphoma or sarcoma</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The MTC cells express </a:t>
            </a:r>
            <a:r>
              <a:rPr lang="en-US" sz="2000" dirty="0" err="1">
                <a:latin typeface="Comic Sans MS" panose="030F0702030302020204" pitchFamily="66" charset="0"/>
              </a:rPr>
              <a:t>cytokeratins</a:t>
            </a:r>
            <a:r>
              <a:rPr lang="en-US" sz="2000" dirty="0">
                <a:latin typeface="Comic Sans MS" panose="030F0702030302020204" pitchFamily="66" charset="0"/>
              </a:rPr>
              <a:t>, mainly CK7 and CK18, NKX2.1 (TTF1), </a:t>
            </a:r>
            <a:r>
              <a:rPr lang="en-US" sz="2000" dirty="0" smtClean="0">
                <a:latin typeface="Comic Sans MS" panose="030F0702030302020204" pitchFamily="66" charset="0"/>
              </a:rPr>
              <a:t>and </a:t>
            </a:r>
            <a:r>
              <a:rPr lang="en-US" sz="2000" dirty="0" err="1" smtClean="0">
                <a:latin typeface="Comic Sans MS" panose="030F0702030302020204" pitchFamily="66" charset="0"/>
              </a:rPr>
              <a:t>chromogranin</a:t>
            </a:r>
            <a:r>
              <a:rPr lang="en-US" sz="2000" dirty="0" smtClean="0">
                <a:latin typeface="Comic Sans MS" panose="030F0702030302020204" pitchFamily="66" charset="0"/>
              </a:rPr>
              <a:t> </a:t>
            </a:r>
            <a:r>
              <a:rPr lang="en-US" sz="2000" dirty="0">
                <a:latin typeface="Comic Sans MS" panose="030F0702030302020204" pitchFamily="66" charset="0"/>
              </a:rPr>
              <a:t>A, but the most important diagnostic markers are </a:t>
            </a:r>
            <a:r>
              <a:rPr lang="en-US" sz="2000" dirty="0" err="1">
                <a:latin typeface="Comic Sans MS" panose="030F0702030302020204" pitchFamily="66" charset="0"/>
              </a:rPr>
              <a:t>Ctn</a:t>
            </a:r>
            <a:r>
              <a:rPr lang="en-US" sz="2000" dirty="0">
                <a:latin typeface="Comic Sans MS" panose="030F0702030302020204" pitchFamily="66" charset="0"/>
              </a:rPr>
              <a:t> and </a:t>
            </a:r>
            <a:r>
              <a:rPr lang="en-US" sz="2000" dirty="0" smtClean="0">
                <a:latin typeface="Comic Sans MS" panose="030F0702030302020204" pitchFamily="66" charset="0"/>
              </a:rPr>
              <a:t>CEA.</a:t>
            </a:r>
          </a:p>
          <a:p>
            <a:pPr>
              <a:buClr>
                <a:schemeClr val="accent2"/>
              </a:buClr>
              <a:buFont typeface="Wingdings" panose="05000000000000000000" pitchFamily="2" charset="2"/>
              <a:buChar char="§"/>
            </a:pPr>
            <a:endParaRPr lang="en-US" sz="2000" dirty="0">
              <a:latin typeface="Comic Sans MS" panose="030F0702030302020204" pitchFamily="66" charset="0"/>
            </a:endParaRPr>
          </a:p>
        </p:txBody>
      </p:sp>
    </p:spTree>
    <p:extLst>
      <p:ext uri="{BB962C8B-B14F-4D97-AF65-F5344CB8AC3E}">
        <p14:creationId xmlns:p14="http://schemas.microsoft.com/office/powerpoint/2010/main" val="369519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Clr>
                <a:schemeClr val="accent2"/>
              </a:buClr>
              <a:buFont typeface="Wingdings" panose="05000000000000000000" pitchFamily="2" charset="2"/>
              <a:buChar char="§"/>
            </a:pPr>
            <a:r>
              <a:rPr lang="en-US" sz="2000" dirty="0">
                <a:latin typeface="Comic Sans MS" panose="030F0702030302020204" pitchFamily="66" charset="0"/>
              </a:rPr>
              <a:t>PTC </a:t>
            </a:r>
            <a:r>
              <a:rPr lang="en-US" sz="2000" dirty="0" smtClean="0">
                <a:latin typeface="Comic Sans MS" panose="030F0702030302020204" pitchFamily="66" charset="0"/>
              </a:rPr>
              <a:t>or </a:t>
            </a:r>
            <a:r>
              <a:rPr lang="en-US" sz="2000" dirty="0">
                <a:latin typeface="Comic Sans MS" panose="030F0702030302020204" pitchFamily="66" charset="0"/>
              </a:rPr>
              <a:t>FTC occurs concurrently with </a:t>
            </a:r>
            <a:r>
              <a:rPr lang="en-US" sz="2000" dirty="0" smtClean="0">
                <a:latin typeface="Comic Sans MS" panose="030F0702030302020204" pitchFamily="66" charset="0"/>
              </a:rPr>
              <a:t>MTC</a:t>
            </a:r>
          </a:p>
          <a:p>
            <a:pPr>
              <a:buClr>
                <a:schemeClr val="accent2"/>
              </a:buClr>
              <a:buFont typeface="Wingdings" panose="05000000000000000000" pitchFamily="2" charset="2"/>
              <a:buChar char="§"/>
            </a:pPr>
            <a:r>
              <a:rPr lang="en-US" sz="2000" dirty="0" smtClean="0">
                <a:latin typeface="Comic Sans MS" panose="030F0702030302020204" pitchFamily="66" charset="0"/>
              </a:rPr>
              <a:t>Their </a:t>
            </a:r>
            <a:r>
              <a:rPr lang="en-US" sz="2000" dirty="0">
                <a:latin typeface="Comic Sans MS" panose="030F0702030302020204" pitchFamily="66" charset="0"/>
              </a:rPr>
              <a:t>coexistence represents a </a:t>
            </a:r>
            <a:r>
              <a:rPr lang="en-US" sz="2000" dirty="0" smtClean="0">
                <a:latin typeface="Comic Sans MS" panose="030F0702030302020204" pitchFamily="66" charset="0"/>
              </a:rPr>
              <a:t>coincidental collision </a:t>
            </a:r>
            <a:r>
              <a:rPr lang="en-US" sz="2000" dirty="0">
                <a:latin typeface="Comic Sans MS" panose="030F0702030302020204" pitchFamily="66" charset="0"/>
              </a:rPr>
              <a:t>with intermingling of neoplastic C-cells and follicular </a:t>
            </a:r>
            <a:r>
              <a:rPr lang="en-US" sz="2000" dirty="0" smtClean="0">
                <a:latin typeface="Comic Sans MS" panose="030F0702030302020204" pitchFamily="66" charset="0"/>
              </a:rPr>
              <a:t>cells.</a:t>
            </a:r>
          </a:p>
          <a:p>
            <a:pPr>
              <a:buClr>
                <a:schemeClr val="accent2"/>
              </a:buClr>
              <a:buFont typeface="Wingdings" panose="05000000000000000000" pitchFamily="2" charset="2"/>
              <a:buChar char="§"/>
            </a:pPr>
            <a:r>
              <a:rPr lang="en-US" sz="2000" dirty="0">
                <a:latin typeface="Comic Sans MS" panose="030F0702030302020204" pitchFamily="66" charset="0"/>
              </a:rPr>
              <a:t>A recent </a:t>
            </a:r>
            <a:r>
              <a:rPr lang="en-US" sz="2000" dirty="0" smtClean="0">
                <a:latin typeface="Comic Sans MS" panose="030F0702030302020204" pitchFamily="66" charset="0"/>
              </a:rPr>
              <a:t>study from </a:t>
            </a:r>
            <a:r>
              <a:rPr lang="en-US" sz="2000" dirty="0">
                <a:latin typeface="Comic Sans MS" panose="030F0702030302020204" pitchFamily="66" charset="0"/>
              </a:rPr>
              <a:t>Germany identified simultaneous MTC and PTC in 26 (2.6%) of 1019 PTCs, in 6 (2.6</a:t>
            </a:r>
            <a:r>
              <a:rPr lang="en-US" sz="2000" dirty="0" smtClean="0">
                <a:latin typeface="Comic Sans MS" panose="030F0702030302020204" pitchFamily="66" charset="0"/>
              </a:rPr>
              <a:t>%) of </a:t>
            </a:r>
            <a:r>
              <a:rPr lang="en-US" sz="2000" dirty="0">
                <a:latin typeface="Comic Sans MS" panose="030F0702030302020204" pitchFamily="66" charset="0"/>
              </a:rPr>
              <a:t>235 hereditary MTCs, and in 20 (4.1%) of 492 sporadic </a:t>
            </a:r>
            <a:r>
              <a:rPr lang="en-US" sz="2000" dirty="0" smtClean="0">
                <a:latin typeface="Comic Sans MS" panose="030F0702030302020204" pitchFamily="66" charset="0"/>
              </a:rPr>
              <a:t>MTCs.</a:t>
            </a:r>
            <a:r>
              <a:rPr lang="en-US" sz="2000" b="1" dirty="0">
                <a:latin typeface="Comic Sans MS" panose="030F0702030302020204" pitchFamily="66" charset="0"/>
              </a:rPr>
              <a:t> </a:t>
            </a:r>
            <a:endParaRPr lang="en-US" sz="2000" b="1" dirty="0" smtClean="0">
              <a:latin typeface="Comic Sans MS" panose="030F0702030302020204" pitchFamily="66" charset="0"/>
            </a:endParaRPr>
          </a:p>
          <a:p>
            <a:pPr>
              <a:buClr>
                <a:schemeClr val="accent2"/>
              </a:buClr>
              <a:buFont typeface="Wingdings" panose="05000000000000000000" pitchFamily="2" charset="2"/>
              <a:buChar char="§"/>
            </a:pPr>
            <a:endParaRPr lang="en-US" sz="2000" b="1" dirty="0">
              <a:latin typeface="Comic Sans MS" panose="030F0702030302020204" pitchFamily="66" charset="0"/>
            </a:endParaRPr>
          </a:p>
          <a:p>
            <a:pPr>
              <a:buClr>
                <a:schemeClr val="accent2"/>
              </a:buClr>
              <a:buFont typeface="Wingdings" panose="05000000000000000000" pitchFamily="2" charset="2"/>
              <a:buChar char="§"/>
            </a:pPr>
            <a:r>
              <a:rPr lang="en-US" sz="2400" b="1" dirty="0" smtClean="0">
                <a:latin typeface="Comic Sans MS" panose="030F0702030302020204" pitchFamily="66" charset="0"/>
              </a:rPr>
              <a:t>CCH</a:t>
            </a:r>
          </a:p>
          <a:p>
            <a:pPr>
              <a:buClr>
                <a:schemeClr val="accent2"/>
              </a:buClr>
              <a:buFont typeface="Wingdings" panose="05000000000000000000" pitchFamily="2" charset="2"/>
              <a:buChar char="§"/>
            </a:pPr>
            <a:r>
              <a:rPr lang="en-US" sz="2000" dirty="0" smtClean="0">
                <a:latin typeface="Comic Sans MS" panose="030F0702030302020204" pitchFamily="66" charset="0"/>
              </a:rPr>
              <a:t>C- </a:t>
            </a:r>
            <a:r>
              <a:rPr lang="en-US" sz="2000" dirty="0">
                <a:latin typeface="Comic Sans MS" panose="030F0702030302020204" pitchFamily="66" charset="0"/>
              </a:rPr>
              <a:t>Cell hyperplasia is actually a misnomer. Considering its </a:t>
            </a:r>
            <a:r>
              <a:rPr lang="en-US" sz="2000" dirty="0" err="1">
                <a:latin typeface="Comic Sans MS" panose="030F0702030302020204" pitchFamily="66" charset="0"/>
              </a:rPr>
              <a:t>multicentricity</a:t>
            </a:r>
            <a:r>
              <a:rPr lang="en-US" sz="2000" dirty="0">
                <a:latin typeface="Comic Sans MS" panose="030F0702030302020204" pitchFamily="66" charset="0"/>
              </a:rPr>
              <a:t>, the entity most likely represents clonal proliferation of multiple transformed progenitor C-cells. Therefore, terms such as C-cell carcinoma in situ, or C-cell neoplasia are more appropriate.</a:t>
            </a:r>
          </a:p>
          <a:p>
            <a:pPr>
              <a:buClr>
                <a:schemeClr val="accent2"/>
              </a:buClr>
              <a:buFont typeface="Wingdings" panose="05000000000000000000" pitchFamily="2" charset="2"/>
              <a:buChar char="§"/>
            </a:pPr>
            <a:endParaRPr lang="en-US" sz="2400" dirty="0">
              <a:latin typeface="Comic Sans MS" panose="030F0702030302020204" pitchFamily="66" charset="0"/>
            </a:endParaRP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p:txBody>
      </p:sp>
    </p:spTree>
    <p:extLst>
      <p:ext uri="{BB962C8B-B14F-4D97-AF65-F5344CB8AC3E}">
        <p14:creationId xmlns:p14="http://schemas.microsoft.com/office/powerpoint/2010/main" val="2616204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07736"/>
          </a:xfrm>
        </p:spPr>
        <p:txBody>
          <a:bodyPr>
            <a:noAutofit/>
          </a:bodyPr>
          <a:lstStyle/>
          <a:p>
            <a:pPr marL="109728" indent="0">
              <a:buClr>
                <a:schemeClr val="accent2"/>
              </a:buClr>
              <a:buNone/>
            </a:pPr>
            <a:r>
              <a:rPr lang="en-US" sz="2400" dirty="0" smtClean="0">
                <a:solidFill>
                  <a:schemeClr val="accent1"/>
                </a:solidFill>
                <a:latin typeface="Comic Sans MS" panose="030F0702030302020204" pitchFamily="66" charset="0"/>
              </a:rPr>
              <a:t>The </a:t>
            </a:r>
            <a:r>
              <a:rPr lang="en-US" sz="2400" dirty="0">
                <a:solidFill>
                  <a:schemeClr val="accent1"/>
                </a:solidFill>
                <a:latin typeface="Comic Sans MS" panose="030F0702030302020204" pitchFamily="66" charset="0"/>
              </a:rPr>
              <a:t>criteria for the diagnosis of </a:t>
            </a:r>
            <a:r>
              <a:rPr lang="en-US" sz="2400" dirty="0" smtClean="0">
                <a:solidFill>
                  <a:schemeClr val="accent1"/>
                </a:solidFill>
                <a:latin typeface="Comic Sans MS" panose="030F0702030302020204" pitchFamily="66" charset="0"/>
              </a:rPr>
              <a:t>CCH :</a:t>
            </a:r>
            <a:endParaRPr lang="en-US" sz="24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there </a:t>
            </a:r>
            <a:r>
              <a:rPr lang="en-US" sz="2000" dirty="0">
                <a:latin typeface="Comic Sans MS" panose="030F0702030302020204" pitchFamily="66" charset="0"/>
              </a:rPr>
              <a:t>are greater than 7 </a:t>
            </a:r>
            <a:r>
              <a:rPr lang="en-US" sz="2000" dirty="0" smtClean="0">
                <a:latin typeface="Comic Sans MS" panose="030F0702030302020204" pitchFamily="66" charset="0"/>
              </a:rPr>
              <a:t>C-cells per </a:t>
            </a:r>
            <a:r>
              <a:rPr lang="en-US" sz="2000" dirty="0">
                <a:latin typeface="Comic Sans MS" panose="030F0702030302020204" pitchFamily="66" charset="0"/>
              </a:rPr>
              <a:t>cluster, </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complete </a:t>
            </a:r>
            <a:r>
              <a:rPr lang="en-US" sz="2000" dirty="0">
                <a:latin typeface="Comic Sans MS" panose="030F0702030302020204" pitchFamily="66" charset="0"/>
              </a:rPr>
              <a:t>follicles surrounded by C-cells, </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distribution </a:t>
            </a:r>
            <a:r>
              <a:rPr lang="en-US" sz="2000" dirty="0">
                <a:latin typeface="Comic Sans MS" panose="030F0702030302020204" pitchFamily="66" charset="0"/>
              </a:rPr>
              <a:t>of C-cells beyond </a:t>
            </a:r>
            <a:r>
              <a:rPr lang="en-US" sz="2000" dirty="0" smtClean="0">
                <a:latin typeface="Comic Sans MS" panose="030F0702030302020204" pitchFamily="66" charset="0"/>
              </a:rPr>
              <a:t>the normal </a:t>
            </a:r>
            <a:r>
              <a:rPr lang="en-US" sz="2000" dirty="0">
                <a:latin typeface="Comic Sans MS" panose="030F0702030302020204" pitchFamily="66" charset="0"/>
              </a:rPr>
              <a:t>anatomical location</a:t>
            </a:r>
          </a:p>
          <a:p>
            <a:pPr marL="109728" indent="0">
              <a:buClr>
                <a:schemeClr val="accent2"/>
              </a:buClr>
              <a:buNone/>
            </a:pPr>
            <a:endParaRPr lang="en-US" sz="2000" dirty="0">
              <a:latin typeface="Comic Sans MS" panose="030F0702030302020204" pitchFamily="66" charset="0"/>
            </a:endParaRPr>
          </a:p>
          <a:p>
            <a:pPr>
              <a:buClr>
                <a:schemeClr val="accent2"/>
              </a:buClr>
              <a:buFont typeface="Wingdings" panose="05000000000000000000" pitchFamily="2" charset="2"/>
              <a:buChar char="ü"/>
            </a:pPr>
            <a:r>
              <a:rPr lang="en-US" sz="2000" dirty="0">
                <a:latin typeface="Comic Sans MS" panose="030F0702030302020204" pitchFamily="66" charset="0"/>
              </a:rPr>
              <a:t>The CCH that occurs secondarily in association with </a:t>
            </a:r>
            <a:r>
              <a:rPr lang="en-US" sz="2000" b="1" dirty="0">
                <a:solidFill>
                  <a:schemeClr val="accent1"/>
                </a:solidFill>
                <a:latin typeface="Comic Sans MS" panose="030F0702030302020204" pitchFamily="66" charset="0"/>
              </a:rPr>
              <a:t>hyperparathyroidism</a:t>
            </a:r>
            <a:r>
              <a:rPr lang="en-US" sz="2000" dirty="0">
                <a:latin typeface="Comic Sans MS" panose="030F0702030302020204" pitchFamily="66" charset="0"/>
              </a:rPr>
              <a:t>, </a:t>
            </a:r>
            <a:r>
              <a:rPr lang="en-US" sz="2000" b="1" dirty="0">
                <a:solidFill>
                  <a:schemeClr val="accent1"/>
                </a:solidFill>
                <a:latin typeface="Comic Sans MS" panose="030F0702030302020204" pitchFamily="66" charset="0"/>
              </a:rPr>
              <a:t>chronic </a:t>
            </a:r>
            <a:r>
              <a:rPr lang="en-US" sz="2000" b="1" dirty="0" smtClean="0">
                <a:solidFill>
                  <a:schemeClr val="accent1"/>
                </a:solidFill>
                <a:latin typeface="Comic Sans MS" panose="030F0702030302020204" pitchFamily="66" charset="0"/>
              </a:rPr>
              <a:t>lymphocytic thyroiditis </a:t>
            </a:r>
            <a:r>
              <a:rPr lang="en-US" sz="2000" b="1" dirty="0" smtClean="0">
                <a:latin typeface="Comic Sans MS" panose="030F0702030302020204" pitchFamily="66" charset="0"/>
              </a:rPr>
              <a:t>,</a:t>
            </a:r>
            <a:r>
              <a:rPr lang="en-US" sz="2000" b="1" dirty="0" smtClean="0">
                <a:solidFill>
                  <a:schemeClr val="accent1"/>
                </a:solidFill>
                <a:latin typeface="Comic Sans MS" panose="030F0702030302020204" pitchFamily="66" charset="0"/>
              </a:rPr>
              <a:t>renal </a:t>
            </a:r>
            <a:r>
              <a:rPr lang="en-US" sz="2000" b="1" dirty="0">
                <a:solidFill>
                  <a:schemeClr val="accent1"/>
                </a:solidFill>
                <a:latin typeface="Comic Sans MS" panose="030F0702030302020204" pitchFamily="66" charset="0"/>
              </a:rPr>
              <a:t>insufficiency</a:t>
            </a:r>
            <a:r>
              <a:rPr lang="en-US" sz="2000" dirty="0">
                <a:latin typeface="Comic Sans MS" panose="030F0702030302020204" pitchFamily="66" charset="0"/>
              </a:rPr>
              <a:t>, and </a:t>
            </a:r>
            <a:r>
              <a:rPr lang="en-US" sz="2000" b="1" dirty="0">
                <a:solidFill>
                  <a:schemeClr val="accent1"/>
                </a:solidFill>
                <a:latin typeface="Comic Sans MS" panose="030F0702030302020204" pitchFamily="66" charset="0"/>
              </a:rPr>
              <a:t>aging</a:t>
            </a:r>
            <a:r>
              <a:rPr lang="en-US" sz="2000" dirty="0">
                <a:latin typeface="Comic Sans MS" panose="030F0702030302020204" pitchFamily="66" charset="0"/>
              </a:rPr>
              <a:t>, is not a premalignant </a:t>
            </a:r>
            <a:r>
              <a:rPr lang="en-US" sz="2000" dirty="0" smtClean="0">
                <a:latin typeface="Comic Sans MS" panose="030F0702030302020204" pitchFamily="66" charset="0"/>
              </a:rPr>
              <a:t>condition.</a:t>
            </a:r>
          </a:p>
          <a:p>
            <a:pPr marL="109728" indent="0">
              <a:buClr>
                <a:schemeClr val="accent2"/>
              </a:buClr>
              <a:buNone/>
            </a:pPr>
            <a:r>
              <a:rPr lang="en-US" sz="1800" dirty="0">
                <a:latin typeface="Comic Sans MS" panose="030F0702030302020204" pitchFamily="66" charset="0"/>
              </a:rPr>
              <a:t>The distinction of CCH from </a:t>
            </a:r>
            <a:r>
              <a:rPr lang="en-US" sz="1800" dirty="0" err="1" smtClean="0">
                <a:latin typeface="Comic Sans MS" panose="030F0702030302020204" pitchFamily="66" charset="0"/>
              </a:rPr>
              <a:t>microcarcinoma</a:t>
            </a:r>
            <a:r>
              <a:rPr lang="en-US" sz="1800" dirty="0" smtClean="0">
                <a:latin typeface="Comic Sans MS" panose="030F0702030302020204" pitchFamily="66" charset="0"/>
              </a:rPr>
              <a:t>  </a:t>
            </a:r>
            <a:r>
              <a:rPr lang="en-US" sz="1800" dirty="0">
                <a:latin typeface="Comic Sans MS" panose="030F0702030302020204" pitchFamily="66" charset="0"/>
              </a:rPr>
              <a:t>(MTC less than 1 cm and without </a:t>
            </a:r>
            <a:r>
              <a:rPr lang="en-US" sz="1800" dirty="0" smtClean="0">
                <a:latin typeface="Comic Sans MS" panose="030F0702030302020204" pitchFamily="66" charset="0"/>
              </a:rPr>
              <a:t>capsular invasion</a:t>
            </a:r>
            <a:r>
              <a:rPr lang="en-US" sz="1800" dirty="0">
                <a:latin typeface="Comic Sans MS" panose="030F0702030302020204" pitchFamily="66" charset="0"/>
              </a:rPr>
              <a:t>) is challenging but clinically </a:t>
            </a:r>
            <a:r>
              <a:rPr lang="en-US" sz="1800" dirty="0" smtClean="0">
                <a:latin typeface="Comic Sans MS" panose="030F0702030302020204" pitchFamily="66" charset="0"/>
              </a:rPr>
              <a:t>significant.</a:t>
            </a:r>
          </a:p>
          <a:p>
            <a:pPr marL="109728" indent="0">
              <a:buClr>
                <a:schemeClr val="accent2"/>
              </a:buClr>
              <a:buNone/>
            </a:pPr>
            <a:endParaRPr lang="en-US" sz="2400" b="1" dirty="0" smtClean="0">
              <a:solidFill>
                <a:srgbClr val="92D050"/>
              </a:solidFill>
              <a:latin typeface="Comic Sans MS" panose="030F0702030302020204" pitchFamily="66" charset="0"/>
            </a:endParaRPr>
          </a:p>
          <a:p>
            <a:pPr marL="109728" indent="0">
              <a:buClr>
                <a:schemeClr val="accent2"/>
              </a:buClr>
              <a:buNone/>
            </a:pPr>
            <a:r>
              <a:rPr lang="en-US" sz="2400" b="1" dirty="0" smtClean="0">
                <a:solidFill>
                  <a:srgbClr val="92D050"/>
                </a:solidFill>
                <a:latin typeface="Comic Sans MS" panose="030F0702030302020204" pitchFamily="66" charset="0"/>
              </a:rPr>
              <a:t> </a:t>
            </a:r>
            <a:r>
              <a:rPr lang="en-US" sz="2400" b="1" dirty="0">
                <a:solidFill>
                  <a:srgbClr val="92D050"/>
                </a:solidFill>
                <a:latin typeface="Comic Sans MS" panose="030F0702030302020204" pitchFamily="66" charset="0"/>
              </a:rPr>
              <a:t>Recommendation 16 :</a:t>
            </a:r>
          </a:p>
          <a:p>
            <a:pPr marL="109728" indent="0">
              <a:buClr>
                <a:schemeClr val="accent2"/>
              </a:buClr>
              <a:buNone/>
            </a:pPr>
            <a:r>
              <a:rPr lang="en-US" sz="2000" dirty="0">
                <a:latin typeface="Comic Sans MS" panose="030F0702030302020204" pitchFamily="66" charset="0"/>
              </a:rPr>
              <a:t>The assessment of a thyroid tumor with any feature suggestive of MTC should include IHC analysis to determine the presence markers such as </a:t>
            </a:r>
            <a:r>
              <a:rPr lang="en-US" sz="2000" dirty="0" err="1">
                <a:latin typeface="Comic Sans MS" panose="030F0702030302020204" pitchFamily="66" charset="0"/>
              </a:rPr>
              <a:t>Ctn</a:t>
            </a:r>
            <a:r>
              <a:rPr lang="en-US" sz="2000" dirty="0">
                <a:latin typeface="Comic Sans MS" panose="030F0702030302020204" pitchFamily="66" charset="0"/>
              </a:rPr>
              <a:t>, </a:t>
            </a:r>
            <a:r>
              <a:rPr lang="en-US" sz="2000" dirty="0" err="1">
                <a:latin typeface="Comic Sans MS" panose="030F0702030302020204" pitchFamily="66" charset="0"/>
              </a:rPr>
              <a:t>chromogranin</a:t>
            </a:r>
            <a:r>
              <a:rPr lang="en-US" sz="2000" dirty="0">
                <a:latin typeface="Comic Sans MS" panose="030F0702030302020204" pitchFamily="66" charset="0"/>
              </a:rPr>
              <a:t>, and CEA, and the absence of thyroglobulin</a:t>
            </a:r>
            <a:r>
              <a:rPr lang="en-US" sz="1800" dirty="0">
                <a:solidFill>
                  <a:srgbClr val="92D050"/>
                </a:solidFill>
                <a:latin typeface="Comic Sans MS" panose="030F0702030302020204" pitchFamily="66" charset="0"/>
              </a:rPr>
              <a:t>. Grade B</a:t>
            </a:r>
          </a:p>
          <a:p>
            <a:pPr>
              <a:buClr>
                <a:schemeClr val="accent2"/>
              </a:buClr>
              <a:buFont typeface="Wingdings" panose="05000000000000000000" pitchFamily="2" charset="2"/>
              <a:buChar char="ü"/>
            </a:pPr>
            <a:endParaRPr lang="en-US" sz="2000" dirty="0" smtClean="0">
              <a:latin typeface="Comic Sans MS" panose="030F0702030302020204" pitchFamily="66" charset="0"/>
            </a:endParaRPr>
          </a:p>
          <a:p>
            <a:pPr>
              <a:buClr>
                <a:schemeClr val="accent2"/>
              </a:buClr>
              <a:buFont typeface="Wingdings" panose="05000000000000000000" pitchFamily="2" charset="2"/>
              <a:buChar char="ü"/>
            </a:pPr>
            <a:endParaRPr lang="en-US" sz="2000" dirty="0">
              <a:latin typeface="Comic Sans MS" panose="030F0702030302020204" pitchFamily="66" charset="0"/>
            </a:endParaRPr>
          </a:p>
        </p:txBody>
      </p:sp>
    </p:spTree>
    <p:extLst>
      <p:ext uri="{BB962C8B-B14F-4D97-AF65-F5344CB8AC3E}">
        <p14:creationId xmlns:p14="http://schemas.microsoft.com/office/powerpoint/2010/main" val="1197896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08281294"/>
              </p:ext>
            </p:extLst>
          </p:nvPr>
        </p:nvGraphicFramePr>
        <p:xfrm>
          <a:off x="152400" y="1676400"/>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5082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915400" cy="5736336"/>
          </a:xfrm>
        </p:spPr>
        <p:txBody>
          <a:bodyPr>
            <a:normAutofit/>
          </a:bodyPr>
          <a:lstStyle/>
          <a:p>
            <a:pPr marL="109728" indent="0">
              <a:buClr>
                <a:schemeClr val="accent2"/>
              </a:buClr>
              <a:buNone/>
            </a:pPr>
            <a:r>
              <a:rPr lang="en-US" sz="2000" dirty="0" smtClean="0">
                <a:solidFill>
                  <a:srgbClr val="7030A0"/>
                </a:solidFill>
                <a:latin typeface="Comic Sans MS" panose="030F0702030302020204" pitchFamily="66" charset="0"/>
              </a:rPr>
              <a:t>H : The </a:t>
            </a:r>
            <a:r>
              <a:rPr lang="en-US" sz="2000" dirty="0">
                <a:solidFill>
                  <a:srgbClr val="7030A0"/>
                </a:solidFill>
                <a:latin typeface="Comic Sans MS" panose="030F0702030302020204" pitchFamily="66" charset="0"/>
              </a:rPr>
              <a:t>diagnosis of MTC in patients presenting with a </a:t>
            </a:r>
            <a:r>
              <a:rPr lang="en-US" sz="2000" dirty="0" smtClean="0">
                <a:solidFill>
                  <a:srgbClr val="7030A0"/>
                </a:solidFill>
                <a:latin typeface="Comic Sans MS" panose="030F0702030302020204" pitchFamily="66" charset="0"/>
              </a:rPr>
              <a:t>thyroid nodule</a:t>
            </a:r>
          </a:p>
          <a:p>
            <a:pPr marL="109728" indent="0">
              <a:buClr>
                <a:schemeClr val="accent2"/>
              </a:buClr>
              <a:buNone/>
            </a:pPr>
            <a:r>
              <a:rPr lang="en-US" sz="2000" b="1" dirty="0" smtClean="0">
                <a:latin typeface="Comic Sans MS" panose="030F0702030302020204" pitchFamily="66" charset="0"/>
              </a:rPr>
              <a:t>1) FNA</a:t>
            </a:r>
            <a:endParaRPr lang="en-US" sz="2000" b="1" dirty="0">
              <a:latin typeface="Comic Sans MS" panose="030F0702030302020204" pitchFamily="66" charset="0"/>
            </a:endParaRPr>
          </a:p>
          <a:p>
            <a:pPr>
              <a:buClr>
                <a:schemeClr val="accent2"/>
              </a:buClr>
              <a:buFont typeface="Wingdings" panose="05000000000000000000" pitchFamily="2" charset="2"/>
              <a:buChar char="§"/>
            </a:pPr>
            <a:r>
              <a:rPr lang="en-US" sz="2000" dirty="0" err="1" smtClean="0">
                <a:solidFill>
                  <a:srgbClr val="002060"/>
                </a:solidFill>
                <a:latin typeface="Comic Sans MS" panose="030F0702030302020204" pitchFamily="66" charset="0"/>
              </a:rPr>
              <a:t>Epithelioid</a:t>
            </a:r>
            <a:r>
              <a:rPr lang="en-US" sz="2000" dirty="0" smtClean="0">
                <a:solidFill>
                  <a:srgbClr val="002060"/>
                </a:solidFill>
                <a:latin typeface="Comic Sans MS" panose="030F0702030302020204" pitchFamily="66" charset="0"/>
              </a:rPr>
              <a:t> Tumors : Follicular lesion</a:t>
            </a:r>
          </a:p>
          <a:p>
            <a:pPr>
              <a:buClr>
                <a:schemeClr val="accent2"/>
              </a:buClr>
              <a:buFont typeface="Wingdings" panose="05000000000000000000" pitchFamily="2" charset="2"/>
              <a:buChar char="§"/>
            </a:pPr>
            <a:r>
              <a:rPr lang="en-US" sz="2000" dirty="0" err="1" smtClean="0">
                <a:solidFill>
                  <a:srgbClr val="002060"/>
                </a:solidFill>
                <a:latin typeface="Comic Sans MS" panose="030F0702030302020204" pitchFamily="66" charset="0"/>
              </a:rPr>
              <a:t>Plasmacytoid</a:t>
            </a:r>
            <a:r>
              <a:rPr lang="en-US" sz="2000" dirty="0" smtClean="0">
                <a:solidFill>
                  <a:srgbClr val="002060"/>
                </a:solidFill>
                <a:latin typeface="Comic Sans MS" panose="030F0702030302020204" pitchFamily="66" charset="0"/>
              </a:rPr>
              <a:t> tumors : </a:t>
            </a:r>
            <a:r>
              <a:rPr lang="en-US" sz="2000" dirty="0" err="1" smtClean="0">
                <a:solidFill>
                  <a:srgbClr val="002060"/>
                </a:solidFill>
                <a:latin typeface="Comic Sans MS" panose="030F0702030302020204" pitchFamily="66" charset="0"/>
              </a:rPr>
              <a:t>Plasmacytomas</a:t>
            </a:r>
            <a:endParaRPr lang="en-US" sz="2000" dirty="0" smtClean="0">
              <a:solidFill>
                <a:srgbClr val="002060"/>
              </a:solidFill>
              <a:latin typeface="Comic Sans MS" panose="030F0702030302020204" pitchFamily="66" charset="0"/>
            </a:endParaRPr>
          </a:p>
          <a:p>
            <a:pPr>
              <a:buClr>
                <a:schemeClr val="accent2"/>
              </a:buClr>
              <a:buFont typeface="Wingdings" panose="05000000000000000000" pitchFamily="2" charset="2"/>
              <a:buChar char="§"/>
            </a:pPr>
            <a:r>
              <a:rPr lang="en-US" sz="2000" dirty="0" smtClean="0">
                <a:solidFill>
                  <a:srgbClr val="002060"/>
                </a:solidFill>
                <a:latin typeface="Comic Sans MS" panose="030F0702030302020204" pitchFamily="66" charset="0"/>
              </a:rPr>
              <a:t>Spindle </a:t>
            </a:r>
            <a:r>
              <a:rPr lang="en-US" sz="2000" dirty="0">
                <a:solidFill>
                  <a:srgbClr val="002060"/>
                </a:solidFill>
                <a:latin typeface="Comic Sans MS" panose="030F0702030302020204" pitchFamily="66" charset="0"/>
              </a:rPr>
              <a:t>cell </a:t>
            </a:r>
            <a:r>
              <a:rPr lang="en-US" sz="2000" dirty="0" smtClean="0">
                <a:solidFill>
                  <a:srgbClr val="002060"/>
                </a:solidFill>
                <a:latin typeface="Comic Sans MS" panose="030F0702030302020204" pitchFamily="66" charset="0"/>
              </a:rPr>
              <a:t>tumors : Sarcomas</a:t>
            </a:r>
          </a:p>
          <a:p>
            <a:pPr>
              <a:buClr>
                <a:schemeClr val="accent2"/>
              </a:buClr>
              <a:buFont typeface="Wingdings" panose="05000000000000000000" pitchFamily="2" charset="2"/>
              <a:buChar char="§"/>
            </a:pPr>
            <a:r>
              <a:rPr lang="en-US" sz="2000" dirty="0" smtClean="0">
                <a:solidFill>
                  <a:srgbClr val="002060"/>
                </a:solidFill>
                <a:latin typeface="Comic Sans MS" panose="030F0702030302020204" pitchFamily="66" charset="0"/>
              </a:rPr>
              <a:t>Amyloid : Not diagnostic</a:t>
            </a:r>
          </a:p>
          <a:p>
            <a:pPr marL="109728" indent="0">
              <a:buClr>
                <a:schemeClr val="accent2"/>
              </a:buClr>
              <a:buNone/>
            </a:pPr>
            <a:endParaRPr lang="en-US" sz="2000" dirty="0"/>
          </a:p>
          <a:p>
            <a:pPr marL="109728" indent="0">
              <a:buNone/>
            </a:pPr>
            <a:r>
              <a:rPr lang="en-US" sz="2000" dirty="0">
                <a:latin typeface="Comic Sans MS" panose="030F0702030302020204" pitchFamily="66" charset="0"/>
              </a:rPr>
              <a:t> </a:t>
            </a:r>
            <a:r>
              <a:rPr lang="en-US" sz="2000" dirty="0" smtClean="0">
                <a:latin typeface="Comic Sans MS" panose="030F0702030302020204" pitchFamily="66" charset="0"/>
              </a:rPr>
              <a:t>Although </a:t>
            </a:r>
            <a:r>
              <a:rPr lang="en-US" sz="2000" dirty="0">
                <a:latin typeface="Comic Sans MS" panose="030F0702030302020204" pitchFamily="66" charset="0"/>
              </a:rPr>
              <a:t>in a meta-analysis of 15 publications the accuracy of FNA in </a:t>
            </a:r>
            <a:r>
              <a:rPr lang="en-US" sz="2000" dirty="0" smtClean="0">
                <a:latin typeface="Comic Sans MS" panose="030F0702030302020204" pitchFamily="66" charset="0"/>
              </a:rPr>
              <a:t>diagnosing MTC </a:t>
            </a:r>
            <a:r>
              <a:rPr lang="en-US" sz="2000" dirty="0">
                <a:latin typeface="Comic Sans MS" panose="030F0702030302020204" pitchFamily="66" charset="0"/>
              </a:rPr>
              <a:t>in patients with MTC nodules was less than 50</a:t>
            </a:r>
            <a:r>
              <a:rPr lang="en-US" sz="2000" dirty="0" smtClean="0">
                <a:latin typeface="Comic Sans MS" panose="030F0702030302020204" pitchFamily="66" charset="0"/>
              </a:rPr>
              <a:t>%.</a:t>
            </a:r>
            <a:r>
              <a:rPr lang="en-US" sz="2400" b="1" dirty="0">
                <a:solidFill>
                  <a:srgbClr val="92D050"/>
                </a:solidFill>
                <a:latin typeface="Comic Sans MS" panose="030F0702030302020204" pitchFamily="66" charset="0"/>
              </a:rPr>
              <a:t> </a:t>
            </a:r>
            <a:endParaRPr lang="en-US" sz="2400" b="1" dirty="0" smtClean="0">
              <a:solidFill>
                <a:srgbClr val="92D05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19:</a:t>
            </a:r>
          </a:p>
          <a:p>
            <a:pPr marL="109728" indent="0">
              <a:buClr>
                <a:schemeClr val="accent2"/>
              </a:buClr>
              <a:buNone/>
            </a:pPr>
            <a:r>
              <a:rPr lang="en-US" sz="2000" dirty="0" smtClean="0">
                <a:latin typeface="Comic Sans MS" panose="030F0702030302020204" pitchFamily="66" charset="0"/>
              </a:rPr>
              <a:t>Thyroid </a:t>
            </a:r>
            <a:r>
              <a:rPr lang="en-US" sz="2000" dirty="0">
                <a:latin typeface="Comic Sans MS" panose="030F0702030302020204" pitchFamily="66" charset="0"/>
              </a:rPr>
              <a:t>nodules that are 1 cm or greater in size should be evaluated by FNA. FNA findings that are inconclusive or suggestive of MTC should have calcitonin measured in the FNA washout fluid and IHC staining of the FNA sample to detect the presence of markers such as </a:t>
            </a:r>
            <a:r>
              <a:rPr lang="en-US" sz="2000" dirty="0" err="1">
                <a:latin typeface="Comic Sans MS" panose="030F0702030302020204" pitchFamily="66" charset="0"/>
              </a:rPr>
              <a:t>Ctn</a:t>
            </a:r>
            <a:r>
              <a:rPr lang="en-US" sz="2000" dirty="0">
                <a:latin typeface="Comic Sans MS" panose="030F0702030302020204" pitchFamily="66" charset="0"/>
              </a:rPr>
              <a:t>, </a:t>
            </a:r>
            <a:r>
              <a:rPr lang="en-US" sz="2000" dirty="0" err="1">
                <a:latin typeface="Comic Sans MS" panose="030F0702030302020204" pitchFamily="66" charset="0"/>
              </a:rPr>
              <a:t>chromogranin</a:t>
            </a:r>
            <a:r>
              <a:rPr lang="en-US" sz="2000" dirty="0">
                <a:latin typeface="Comic Sans MS" panose="030F0702030302020204" pitchFamily="66" charset="0"/>
              </a:rPr>
              <a:t>, and CEA, and the absence of thyroglobulin. </a:t>
            </a:r>
            <a:r>
              <a:rPr lang="en-US" sz="1800" dirty="0">
                <a:solidFill>
                  <a:srgbClr val="92D050"/>
                </a:solidFill>
                <a:latin typeface="Comic Sans MS" panose="030F0702030302020204" pitchFamily="66" charset="0"/>
              </a:rPr>
              <a:t>Grade B</a:t>
            </a:r>
          </a:p>
          <a:p>
            <a:pPr marL="109728" indent="0">
              <a:buClr>
                <a:schemeClr val="accent2"/>
              </a:buClr>
              <a:buNone/>
            </a:pPr>
            <a:endParaRPr lang="en-US" sz="2000" dirty="0" smtClean="0">
              <a:latin typeface="Comic Sans MS" panose="030F0702030302020204" pitchFamily="66" charset="0"/>
            </a:endParaRPr>
          </a:p>
          <a:p>
            <a:pPr marL="109728" indent="0">
              <a:buClr>
                <a:schemeClr val="accent2"/>
              </a:buClr>
              <a:buNone/>
            </a:pPr>
            <a:endParaRPr lang="en-US" sz="2000" dirty="0" smtClean="0">
              <a:latin typeface="Comic Sans MS" panose="030F0702030302020204" pitchFamily="66" charset="0"/>
            </a:endParaRPr>
          </a:p>
        </p:txBody>
      </p:sp>
    </p:spTree>
    <p:extLst>
      <p:ext uri="{BB962C8B-B14F-4D97-AF65-F5344CB8AC3E}">
        <p14:creationId xmlns:p14="http://schemas.microsoft.com/office/powerpoint/2010/main" val="3177087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Clr>
                <a:schemeClr val="accent2"/>
              </a:buClr>
              <a:buFont typeface="Wingdings" panose="05000000000000000000" pitchFamily="2" charset="2"/>
              <a:buChar char="§"/>
            </a:pPr>
            <a:r>
              <a:rPr lang="en-US" sz="2000" b="1" dirty="0" smtClean="0">
                <a:latin typeface="Comic Sans MS" panose="030F0702030302020204" pitchFamily="66" charset="0"/>
              </a:rPr>
              <a:t>2) </a:t>
            </a:r>
            <a:r>
              <a:rPr lang="en-US" sz="2000" b="1" dirty="0" err="1" smtClean="0">
                <a:latin typeface="Comic Sans MS" panose="030F0702030302020204" pitchFamily="66" charset="0"/>
              </a:rPr>
              <a:t>Ctn</a:t>
            </a:r>
            <a:r>
              <a:rPr lang="en-US" sz="2000" b="1" dirty="0" smtClean="0">
                <a:latin typeface="Comic Sans MS" panose="030F0702030302020204" pitchFamily="66" charset="0"/>
              </a:rPr>
              <a:t> </a:t>
            </a:r>
            <a:r>
              <a:rPr lang="en-US" sz="2000" b="1" dirty="0">
                <a:latin typeface="Comic Sans MS" panose="030F0702030302020204" pitchFamily="66" charset="0"/>
              </a:rPr>
              <a:t>level</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 measured serum </a:t>
            </a:r>
            <a:r>
              <a:rPr lang="en-US" sz="2000" dirty="0" err="1">
                <a:latin typeface="Comic Sans MS" panose="030F0702030302020204" pitchFamily="66" charset="0"/>
              </a:rPr>
              <a:t>Ctn</a:t>
            </a:r>
            <a:r>
              <a:rPr lang="en-US" sz="2000" dirty="0">
                <a:latin typeface="Comic Sans MS" panose="030F0702030302020204" pitchFamily="66" charset="0"/>
              </a:rPr>
              <a:t> levels in 10,864 patients with nodular </a:t>
            </a:r>
            <a:r>
              <a:rPr lang="en-US" sz="2000" dirty="0" smtClean="0">
                <a:latin typeface="Comic Sans MS" panose="030F0702030302020204" pitchFamily="66" charset="0"/>
              </a:rPr>
              <a:t>thyroid disease </a:t>
            </a:r>
            <a:r>
              <a:rPr lang="en-US" sz="2000" dirty="0">
                <a:latin typeface="Comic Sans MS" panose="030F0702030302020204" pitchFamily="66" charset="0"/>
              </a:rPr>
              <a:t>and detected MTC in 0.40</a:t>
            </a:r>
            <a:r>
              <a:rPr lang="en-US" sz="2000" dirty="0" smtClean="0">
                <a:latin typeface="Comic Sans MS" panose="030F0702030302020204" pitchFamily="66" charset="0"/>
              </a:rPr>
              <a:t>% (0.3-1.4)</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serum </a:t>
            </a:r>
            <a:r>
              <a:rPr lang="en-US" sz="2000" dirty="0" err="1">
                <a:latin typeface="Comic Sans MS" panose="030F0702030302020204" pitchFamily="66" charset="0"/>
              </a:rPr>
              <a:t>Ctn</a:t>
            </a:r>
            <a:r>
              <a:rPr lang="en-US" sz="2000" dirty="0">
                <a:latin typeface="Comic Sans MS" panose="030F0702030302020204" pitchFamily="66" charset="0"/>
              </a:rPr>
              <a:t> measurements had </a:t>
            </a:r>
            <a:r>
              <a:rPr lang="en-US" sz="2000" dirty="0" smtClean="0">
                <a:latin typeface="Comic Sans MS" panose="030F0702030302020204" pitchFamily="66" charset="0"/>
              </a:rPr>
              <a:t>a higher </a:t>
            </a:r>
            <a:r>
              <a:rPr lang="en-US" sz="2000" dirty="0">
                <a:latin typeface="Comic Sans MS" panose="030F0702030302020204" pitchFamily="66" charset="0"/>
              </a:rPr>
              <a:t>diagnostic sensitivity and specificity compared to FNA </a:t>
            </a:r>
            <a:r>
              <a:rPr lang="en-US" sz="2000" dirty="0" smtClean="0">
                <a:latin typeface="Comic Sans MS" panose="030F0702030302020204" pitchFamily="66" charset="0"/>
              </a:rPr>
              <a:t>finding.</a:t>
            </a:r>
          </a:p>
          <a:p>
            <a:pPr>
              <a:buClr>
                <a:schemeClr val="accent2"/>
              </a:buClr>
              <a:buFont typeface="Wingdings" panose="05000000000000000000" pitchFamily="2" charset="2"/>
              <a:buChar char="§"/>
            </a:pPr>
            <a:r>
              <a:rPr lang="en-US" sz="2000" dirty="0">
                <a:latin typeface="Comic Sans MS" panose="030F0702030302020204" pitchFamily="66" charset="0"/>
              </a:rPr>
              <a:t>MTC is present in only 0.3–1.4% of patients with thyroid </a:t>
            </a:r>
            <a:r>
              <a:rPr lang="en-US" sz="2000" dirty="0" smtClean="0">
                <a:latin typeface="Comic Sans MS" panose="030F0702030302020204" pitchFamily="66" charset="0"/>
              </a:rPr>
              <a:t>nodules , routine </a:t>
            </a:r>
            <a:r>
              <a:rPr lang="en-US" sz="2000" dirty="0">
                <a:latin typeface="Comic Sans MS" panose="030F0702030302020204" pitchFamily="66" charset="0"/>
              </a:rPr>
              <a:t>serum </a:t>
            </a:r>
            <a:r>
              <a:rPr lang="en-US" sz="2000" dirty="0" err="1" smtClean="0">
                <a:latin typeface="Comic Sans MS" panose="030F0702030302020204" pitchFamily="66" charset="0"/>
              </a:rPr>
              <a:t>Ctn</a:t>
            </a:r>
            <a:r>
              <a:rPr lang="en-US" sz="2000" dirty="0">
                <a:latin typeface="Comic Sans MS" panose="030F0702030302020204" pitchFamily="66" charset="0"/>
              </a:rPr>
              <a:t> </a:t>
            </a:r>
            <a:r>
              <a:rPr lang="en-US" sz="2000" dirty="0" smtClean="0">
                <a:latin typeface="Comic Sans MS" panose="030F0702030302020204" pitchFamily="66" charset="0"/>
              </a:rPr>
              <a:t>measurement </a:t>
            </a:r>
            <a:r>
              <a:rPr lang="en-US" sz="2000" dirty="0">
                <a:latin typeface="Comic Sans MS" panose="030F0702030302020204" pitchFamily="66" charset="0"/>
              </a:rPr>
              <a:t>in this population has raised concerns of cost-effectiveness, especially when </a:t>
            </a:r>
            <a:r>
              <a:rPr lang="en-US" sz="2000" dirty="0" smtClean="0">
                <a:latin typeface="Comic Sans MS" panose="030F0702030302020204" pitchFamily="66" charset="0"/>
              </a:rPr>
              <a:t>many of </a:t>
            </a:r>
            <a:r>
              <a:rPr lang="en-US" sz="2000" dirty="0">
                <a:latin typeface="Comic Sans MS" panose="030F0702030302020204" pitchFamily="66" charset="0"/>
              </a:rPr>
              <a:t>the operated patients would have no MTC based on imperfect specificity if a cut-off </a:t>
            </a:r>
            <a:r>
              <a:rPr lang="en-US" sz="2000" dirty="0" smtClean="0">
                <a:latin typeface="Comic Sans MS" panose="030F0702030302020204" pitchFamily="66" charset="0"/>
              </a:rPr>
              <a:t>was chosen </a:t>
            </a:r>
            <a:r>
              <a:rPr lang="en-US" sz="2000" dirty="0">
                <a:latin typeface="Comic Sans MS" panose="030F0702030302020204" pitchFamily="66" charset="0"/>
              </a:rPr>
              <a:t>that optimized </a:t>
            </a:r>
            <a:r>
              <a:rPr lang="en-US" sz="2000" dirty="0" smtClean="0">
                <a:latin typeface="Comic Sans MS" panose="030F0702030302020204" pitchFamily="66" charset="0"/>
              </a:rPr>
              <a:t>sensitivity.</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err="1">
                <a:latin typeface="Comic Sans MS" panose="030F0702030302020204" pitchFamily="66" charset="0"/>
              </a:rPr>
              <a:t>Ctn</a:t>
            </a:r>
            <a:r>
              <a:rPr lang="en-US" sz="2000" dirty="0">
                <a:latin typeface="Comic Sans MS" panose="030F0702030302020204" pitchFamily="66" charset="0"/>
              </a:rPr>
              <a:t> measurement of </a:t>
            </a:r>
            <a:r>
              <a:rPr lang="en-US" sz="2000" dirty="0" smtClean="0">
                <a:latin typeface="Comic Sans MS" panose="030F0702030302020204" pitchFamily="66" charset="0"/>
              </a:rPr>
              <a:t>thyroid nodule </a:t>
            </a:r>
            <a:r>
              <a:rPr lang="en-US" sz="2000" dirty="0">
                <a:latin typeface="Comic Sans MS" panose="030F0702030302020204" pitchFamily="66" charset="0"/>
              </a:rPr>
              <a:t>FNA washings may significantly improve the sensitivity of the test, questions of </a:t>
            </a:r>
            <a:r>
              <a:rPr lang="en-US" sz="2000" dirty="0" smtClean="0">
                <a:latin typeface="Comic Sans MS" panose="030F0702030302020204" pitchFamily="66" charset="0"/>
              </a:rPr>
              <a:t>cost effectiveness</a:t>
            </a:r>
            <a:r>
              <a:rPr lang="en-US" sz="2000" dirty="0">
                <a:latin typeface="Comic Sans MS" panose="030F0702030302020204" pitchFamily="66" charset="0"/>
              </a:rPr>
              <a:t> </a:t>
            </a:r>
            <a:r>
              <a:rPr lang="en-US" sz="2000" dirty="0" smtClean="0">
                <a:latin typeface="Comic Sans MS" panose="030F0702030302020204" pitchFamily="66" charset="0"/>
              </a:rPr>
              <a:t>are </a:t>
            </a:r>
            <a:r>
              <a:rPr lang="en-US" sz="2000" dirty="0">
                <a:latin typeface="Comic Sans MS" panose="030F0702030302020204" pitchFamily="66" charset="0"/>
              </a:rPr>
              <a:t>likely to </a:t>
            </a:r>
            <a:r>
              <a:rPr lang="en-US" sz="2000" dirty="0" smtClean="0">
                <a:latin typeface="Comic Sans MS" panose="030F0702030302020204" pitchFamily="66" charset="0"/>
              </a:rPr>
              <a:t>remain.</a:t>
            </a:r>
          </a:p>
          <a:p>
            <a:pPr>
              <a:buClr>
                <a:schemeClr val="accent2"/>
              </a:buClr>
              <a:buFont typeface="Wingdings" panose="05000000000000000000" pitchFamily="2" charset="2"/>
              <a:buChar char="§"/>
            </a:pPr>
            <a:endParaRPr lang="en-US" sz="2000" dirty="0">
              <a:latin typeface="Comic Sans MS" panose="030F0702030302020204" pitchFamily="66" charset="0"/>
            </a:endParaRPr>
          </a:p>
        </p:txBody>
      </p:sp>
    </p:spTree>
    <p:extLst>
      <p:ext uri="{BB962C8B-B14F-4D97-AF65-F5344CB8AC3E}">
        <p14:creationId xmlns:p14="http://schemas.microsoft.com/office/powerpoint/2010/main" val="3641232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3069336"/>
          </a:xfrm>
        </p:spPr>
        <p:txBody>
          <a:bodyPr>
            <a:normAutofit/>
          </a:bodyPr>
          <a:lstStyle/>
          <a:p>
            <a:pPr>
              <a:buClr>
                <a:schemeClr val="accent2"/>
              </a:buClr>
              <a:buFont typeface="Wingdings" panose="05000000000000000000" pitchFamily="2" charset="2"/>
              <a:buChar char="§"/>
            </a:pPr>
            <a:r>
              <a:rPr lang="en-US" sz="2000" dirty="0">
                <a:latin typeface="Comic Sans MS" panose="030F0702030302020204" pitchFamily="66" charset="0"/>
              </a:rPr>
              <a:t>An elevated level of serum calcitonin is a highly </a:t>
            </a:r>
            <a:r>
              <a:rPr lang="en-US" sz="2000" dirty="0" smtClean="0">
                <a:latin typeface="Comic Sans MS" panose="030F0702030302020204" pitchFamily="66" charset="0"/>
              </a:rPr>
              <a:t>sensitive marker </a:t>
            </a:r>
            <a:r>
              <a:rPr lang="en-US" sz="2000" dirty="0">
                <a:latin typeface="Comic Sans MS" panose="030F0702030302020204" pitchFamily="66" charset="0"/>
              </a:rPr>
              <a:t>for MTC, but it is not especially </a:t>
            </a:r>
            <a:r>
              <a:rPr lang="en-US" sz="2000" dirty="0" smtClean="0">
                <a:latin typeface="Comic Sans MS" panose="030F0702030302020204" pitchFamily="66" charset="0"/>
              </a:rPr>
              <a:t>specific.</a:t>
            </a:r>
          </a:p>
          <a:p>
            <a:pPr>
              <a:buClr>
                <a:schemeClr val="accent2"/>
              </a:buClr>
              <a:buFont typeface="Wingdings" panose="05000000000000000000" pitchFamily="2" charset="2"/>
              <a:buChar char="§"/>
            </a:pPr>
            <a:r>
              <a:rPr lang="en-US" sz="2000" dirty="0" smtClean="0">
                <a:latin typeface="Comic Sans MS" panose="030F0702030302020204" pitchFamily="66" charset="0"/>
              </a:rPr>
              <a:t> Only 10</a:t>
            </a:r>
            <a:r>
              <a:rPr lang="en-US" sz="2000" dirty="0">
                <a:latin typeface="Comic Sans MS" panose="030F0702030302020204" pitchFamily="66" charset="0"/>
              </a:rPr>
              <a:t>% to 40% of all patients with thyroid nodules associated</a:t>
            </a:r>
          </a:p>
          <a:p>
            <a:pPr marL="109728" indent="0">
              <a:buClr>
                <a:schemeClr val="accent2"/>
              </a:buClr>
              <a:buNone/>
            </a:pPr>
            <a:r>
              <a:rPr lang="en-US" sz="2000" dirty="0">
                <a:latin typeface="Comic Sans MS" panose="030F0702030302020204" pitchFamily="66" charset="0"/>
              </a:rPr>
              <a:t>with high basal levels of calcitonin also had MTC</a:t>
            </a:r>
            <a:r>
              <a:rPr lang="en-US" sz="2000" dirty="0" smtClean="0">
                <a:latin typeface="Comic Sans MS" panose="030F0702030302020204" pitchFamily="66" charset="0"/>
              </a:rPr>
              <a:t>.</a:t>
            </a:r>
          </a:p>
          <a:p>
            <a:pPr>
              <a:buClr>
                <a:schemeClr val="accent2"/>
              </a:buClr>
              <a:buFont typeface="Wingdings" panose="05000000000000000000" pitchFamily="2" charset="2"/>
              <a:buChar char="§"/>
            </a:pPr>
            <a:r>
              <a:rPr lang="en-US" sz="2000" dirty="0" smtClean="0">
                <a:latin typeface="Comic Sans MS" panose="030F0702030302020204" pitchFamily="66" charset="0"/>
              </a:rPr>
              <a:t> Therefore</a:t>
            </a:r>
            <a:r>
              <a:rPr lang="en-US" sz="2000" dirty="0">
                <a:latin typeface="Comic Sans MS" panose="030F0702030302020204" pitchFamily="66" charset="0"/>
              </a:rPr>
              <a:t>, in the remaining 60% to 90% of patients, elevated</a:t>
            </a:r>
          </a:p>
          <a:p>
            <a:pPr marL="109728" indent="0">
              <a:buClr>
                <a:schemeClr val="accent2"/>
              </a:buClr>
              <a:buNone/>
            </a:pPr>
            <a:r>
              <a:rPr lang="en-US" sz="2000" dirty="0">
                <a:latin typeface="Comic Sans MS" panose="030F0702030302020204" pitchFamily="66" charset="0"/>
              </a:rPr>
              <a:t>calcitonin values are secondary to other conditions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458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556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382" y="533400"/>
            <a:ext cx="4819650" cy="581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152400" y="6345238"/>
            <a:ext cx="2870662" cy="457200"/>
          </a:xfrm>
        </p:spPr>
        <p:txBody>
          <a:bodyPr/>
          <a:lstStyle/>
          <a:p>
            <a:r>
              <a:rPr lang="en-US" sz="1200" dirty="0">
                <a:solidFill>
                  <a:schemeClr val="tx1"/>
                </a:solidFill>
                <a:latin typeface="Comic Sans MS" panose="030F0702030302020204" pitchFamily="66" charset="0"/>
              </a:rPr>
              <a:t>CLINICS 2009;64(6):699-706</a:t>
            </a:r>
          </a:p>
        </p:txBody>
      </p:sp>
    </p:spTree>
    <p:extLst>
      <p:ext uri="{BB962C8B-B14F-4D97-AF65-F5344CB8AC3E}">
        <p14:creationId xmlns:p14="http://schemas.microsoft.com/office/powerpoint/2010/main" val="2594833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229600" cy="199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8686800" cy="322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7927" y="6074737"/>
            <a:ext cx="8382000" cy="338554"/>
          </a:xfrm>
          <a:prstGeom prst="rect">
            <a:avLst/>
          </a:prstGeom>
        </p:spPr>
        <p:txBody>
          <a:bodyPr wrap="square">
            <a:spAutoFit/>
          </a:bodyPr>
          <a:lstStyle/>
          <a:p>
            <a:r>
              <a:rPr lang="en-US" sz="1600" dirty="0" smtClean="0">
                <a:latin typeface="Comic Sans MS" panose="030F0702030302020204" pitchFamily="66" charset="0"/>
              </a:rPr>
              <a:t>CEA, </a:t>
            </a:r>
            <a:r>
              <a:rPr lang="en-US" sz="1600" dirty="0" err="1">
                <a:latin typeface="Comic Sans MS" panose="030F0702030302020204" pitchFamily="66" charset="0"/>
              </a:rPr>
              <a:t>procalcitonin</a:t>
            </a:r>
            <a:r>
              <a:rPr lang="en-US" sz="1600" dirty="0">
                <a:latin typeface="Comic Sans MS" panose="030F0702030302020204" pitchFamily="66" charset="0"/>
              </a:rPr>
              <a:t>, CT stimulation, CT in </a:t>
            </a:r>
            <a:r>
              <a:rPr lang="en-US" sz="1600" dirty="0" smtClean="0">
                <a:latin typeface="Comic Sans MS" panose="030F0702030302020204" pitchFamily="66" charset="0"/>
              </a:rPr>
              <a:t>washout of </a:t>
            </a:r>
            <a:r>
              <a:rPr lang="en-US" sz="1600" dirty="0">
                <a:latin typeface="Comic Sans MS" panose="030F0702030302020204" pitchFamily="66" charset="0"/>
              </a:rPr>
              <a:t>nodule ’ s aspiration</a:t>
            </a:r>
          </a:p>
        </p:txBody>
      </p:sp>
    </p:spTree>
    <p:extLst>
      <p:ext uri="{BB962C8B-B14F-4D97-AF65-F5344CB8AC3E}">
        <p14:creationId xmlns:p14="http://schemas.microsoft.com/office/powerpoint/2010/main" val="3695494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534400" cy="5736336"/>
          </a:xfrm>
        </p:spPr>
        <p:txBody>
          <a:bodyPr>
            <a:normAutofit/>
          </a:bodyPr>
          <a:lstStyle/>
          <a:p>
            <a:pPr marL="109728" indent="0">
              <a:buClr>
                <a:schemeClr val="accent2"/>
              </a:buClr>
              <a:buNone/>
            </a:pPr>
            <a:r>
              <a:rPr lang="en-US" sz="2400" b="1" dirty="0">
                <a:solidFill>
                  <a:srgbClr val="92D050"/>
                </a:solidFill>
                <a:latin typeface="Comic Sans MS" panose="030F0702030302020204" pitchFamily="66" charset="0"/>
              </a:rPr>
              <a:t>Recommendation </a:t>
            </a:r>
            <a:r>
              <a:rPr lang="en-US" sz="2400" b="1" dirty="0" smtClean="0">
                <a:solidFill>
                  <a:srgbClr val="92D050"/>
                </a:solidFill>
                <a:latin typeface="Comic Sans MS" panose="030F0702030302020204" pitchFamily="66" charset="0"/>
              </a:rPr>
              <a:t>20</a:t>
            </a:r>
            <a:r>
              <a:rPr lang="en-US" sz="2000" b="1" dirty="0" smtClean="0">
                <a:solidFill>
                  <a:srgbClr val="92D050"/>
                </a:solidFill>
                <a:latin typeface="Comic Sans MS" panose="030F0702030302020204" pitchFamily="66" charset="0"/>
              </a:rPr>
              <a:t>:</a:t>
            </a:r>
            <a:endParaRPr lang="en-US" sz="2000" b="1" dirty="0">
              <a:solidFill>
                <a:srgbClr val="92D050"/>
              </a:solidFill>
              <a:latin typeface="Comic Sans MS" panose="030F0702030302020204" pitchFamily="66" charset="0"/>
            </a:endParaRPr>
          </a:p>
          <a:p>
            <a:pPr marL="109728" indent="0">
              <a:buNone/>
            </a:pPr>
            <a:r>
              <a:rPr lang="en-US" sz="2000" dirty="0" smtClean="0">
                <a:latin typeface="Comic Sans MS" panose="030F0702030302020204" pitchFamily="66" charset="0"/>
              </a:rPr>
              <a:t>Realizing </a:t>
            </a:r>
            <a:r>
              <a:rPr lang="en-US" sz="2000" dirty="0">
                <a:latin typeface="Comic Sans MS" panose="030F0702030302020204" pitchFamily="66" charset="0"/>
              </a:rPr>
              <a:t>that opinions of experts vary regarding the usefulness of measuring serum </a:t>
            </a:r>
            <a:r>
              <a:rPr lang="en-US" sz="2000" dirty="0" err="1">
                <a:latin typeface="Comic Sans MS" panose="030F0702030302020204" pitchFamily="66" charset="0"/>
              </a:rPr>
              <a:t>Ctn</a:t>
            </a:r>
            <a:r>
              <a:rPr lang="en-US" sz="2000" dirty="0">
                <a:latin typeface="Comic Sans MS" panose="030F0702030302020204" pitchFamily="66" charset="0"/>
              </a:rPr>
              <a:t> levels in patients with nodular goiters, the Task Force recommends that physicians decide whether the technique is useful in the management of patients in their clinic. </a:t>
            </a:r>
            <a:r>
              <a:rPr lang="en-US" sz="1800" dirty="0">
                <a:solidFill>
                  <a:srgbClr val="92D050"/>
                </a:solidFill>
                <a:latin typeface="Comic Sans MS" panose="030F0702030302020204" pitchFamily="66" charset="0"/>
              </a:rPr>
              <a:t>Grade I </a:t>
            </a:r>
            <a:endParaRPr lang="en-US" sz="1800" dirty="0" smtClean="0">
              <a:solidFill>
                <a:srgbClr val="92D050"/>
              </a:solidFill>
              <a:latin typeface="Comic Sans MS" panose="030F0702030302020204" pitchFamily="66" charset="0"/>
            </a:endParaRPr>
          </a:p>
          <a:p>
            <a:pPr marL="109728" indent="0">
              <a:buNone/>
            </a:pPr>
            <a:r>
              <a:rPr lang="en-US" sz="2000" dirty="0" smtClean="0">
                <a:solidFill>
                  <a:srgbClr val="7030A0"/>
                </a:solidFill>
                <a:latin typeface="Comic Sans MS" panose="030F0702030302020204" pitchFamily="66" charset="0"/>
              </a:rPr>
              <a:t>I : Management </a:t>
            </a:r>
            <a:r>
              <a:rPr lang="en-US" sz="2000" dirty="0">
                <a:solidFill>
                  <a:srgbClr val="7030A0"/>
                </a:solidFill>
                <a:latin typeface="Comic Sans MS" panose="030F0702030302020204" pitchFamily="66" charset="0"/>
              </a:rPr>
              <a:t>of patients with a thyroid nodule and histological documentation </a:t>
            </a:r>
            <a:r>
              <a:rPr lang="en-US" sz="2000" dirty="0" smtClean="0">
                <a:solidFill>
                  <a:srgbClr val="7030A0"/>
                </a:solidFill>
                <a:latin typeface="Comic Sans MS" panose="030F0702030302020204" pitchFamily="66" charset="0"/>
              </a:rPr>
              <a:t>of MTC</a:t>
            </a:r>
          </a:p>
          <a:p>
            <a:pPr marL="109728" indent="0">
              <a:buNone/>
            </a:pPr>
            <a:r>
              <a:rPr lang="en-US" sz="2000" b="1" dirty="0" smtClean="0">
                <a:latin typeface="Comic Sans MS" panose="030F0702030302020204" pitchFamily="66" charset="0"/>
              </a:rPr>
              <a:t>1) Preoperative image studies</a:t>
            </a:r>
            <a:endParaRPr lang="en-US" sz="2000" dirty="0" smtClean="0">
              <a:latin typeface="Comic Sans MS" panose="030F0702030302020204" pitchFamily="66" charset="0"/>
            </a:endParaRPr>
          </a:p>
          <a:p>
            <a:pPr marL="109728" indent="0">
              <a:buClr>
                <a:schemeClr val="accent2"/>
              </a:buClr>
              <a:buNone/>
            </a:pPr>
            <a:r>
              <a:rPr lang="en-US" sz="2000" dirty="0">
                <a:latin typeface="Comic Sans MS" panose="030F0702030302020204" pitchFamily="66" charset="0"/>
              </a:rPr>
              <a:t>If hereditary </a:t>
            </a:r>
            <a:r>
              <a:rPr lang="en-US" sz="2000" dirty="0" smtClean="0">
                <a:latin typeface="Comic Sans MS" panose="030F0702030302020204" pitchFamily="66" charset="0"/>
              </a:rPr>
              <a:t>MTC or bilateral </a:t>
            </a:r>
            <a:r>
              <a:rPr lang="en-US" sz="2000" dirty="0">
                <a:latin typeface="Comic Sans MS" panose="030F0702030302020204" pitchFamily="66" charset="0"/>
              </a:rPr>
              <a:t>MTC </a:t>
            </a:r>
            <a:r>
              <a:rPr lang="en-US" sz="2000" dirty="0" smtClean="0">
                <a:latin typeface="Comic Sans MS" panose="030F0702030302020204" pitchFamily="66" charset="0"/>
              </a:rPr>
              <a:t> </a:t>
            </a:r>
            <a:r>
              <a:rPr lang="en-US" sz="2000" dirty="0">
                <a:latin typeface="Comic Sans MS" panose="030F0702030302020204" pitchFamily="66" charset="0"/>
              </a:rPr>
              <a:t>is evident, PHEOs and HPTH should </a:t>
            </a:r>
            <a:r>
              <a:rPr lang="en-US" sz="2000" dirty="0" smtClean="0">
                <a:latin typeface="Comic Sans MS" panose="030F0702030302020204" pitchFamily="66" charset="0"/>
              </a:rPr>
              <a:t>be excluded.</a:t>
            </a:r>
          </a:p>
          <a:p>
            <a:pPr marL="109728" indent="0">
              <a:buClr>
                <a:schemeClr val="accent2"/>
              </a:buClr>
              <a:buNone/>
            </a:pPr>
            <a:r>
              <a:rPr lang="en-US" sz="2000" dirty="0">
                <a:latin typeface="Comic Sans MS" panose="030F0702030302020204" pitchFamily="66" charset="0"/>
              </a:rPr>
              <a:t>The presence of bilateral MTC does not necessarily assure that the tumor is </a:t>
            </a:r>
            <a:r>
              <a:rPr lang="en-US" sz="2000" dirty="0" smtClean="0">
                <a:latin typeface="Comic Sans MS" panose="030F0702030302020204" pitchFamily="66" charset="0"/>
              </a:rPr>
              <a:t>hereditary since </a:t>
            </a:r>
            <a:r>
              <a:rPr lang="en-US" sz="2000" dirty="0">
                <a:latin typeface="Comic Sans MS" panose="030F0702030302020204" pitchFamily="66" charset="0"/>
              </a:rPr>
              <a:t>the frequency of disease in both thyroid lobes ranges from 0-9% in patients with sporadic MTC who have no RET </a:t>
            </a:r>
            <a:r>
              <a:rPr lang="en-US" sz="2000" dirty="0" err="1">
                <a:latin typeface="Comic Sans MS" panose="030F0702030302020204" pitchFamily="66" charset="0"/>
              </a:rPr>
              <a:t>germline</a:t>
            </a:r>
            <a:r>
              <a:rPr lang="en-US" sz="2000" dirty="0">
                <a:latin typeface="Comic Sans MS" panose="030F0702030302020204" pitchFamily="66" charset="0"/>
              </a:rPr>
              <a:t> </a:t>
            </a:r>
            <a:r>
              <a:rPr lang="en-US" sz="2000" dirty="0" smtClean="0">
                <a:latin typeface="Comic Sans MS" panose="030F0702030302020204" pitchFamily="66" charset="0"/>
              </a:rPr>
              <a:t>mutations</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p:txBody>
      </p:sp>
    </p:spTree>
    <p:extLst>
      <p:ext uri="{BB962C8B-B14F-4D97-AF65-F5344CB8AC3E}">
        <p14:creationId xmlns:p14="http://schemas.microsoft.com/office/powerpoint/2010/main" val="1374379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660136"/>
          </a:xfrm>
        </p:spPr>
        <p:txBody>
          <a:bodyPr>
            <a:normAutofit fontScale="92500" lnSpcReduction="10000"/>
          </a:bodyPr>
          <a:lstStyle/>
          <a:p>
            <a:pPr marL="109728" indent="0">
              <a:buNone/>
            </a:pPr>
            <a:endParaRPr lang="en-US" sz="2400" i="1" dirty="0" smtClean="0">
              <a:solidFill>
                <a:schemeClr val="accent1"/>
              </a:solidFill>
              <a:latin typeface="Comic Sans MS" panose="030F0702030302020204" pitchFamily="66" charset="0"/>
            </a:endParaRPr>
          </a:p>
          <a:p>
            <a:pPr marL="109728" indent="0">
              <a:buClr>
                <a:schemeClr val="accent2"/>
              </a:buClr>
              <a:buNone/>
            </a:pPr>
            <a:r>
              <a:rPr lang="en-US" sz="2600" b="1" dirty="0">
                <a:solidFill>
                  <a:srgbClr val="92D050"/>
                </a:solidFill>
                <a:latin typeface="Comic Sans MS" panose="030F0702030302020204" pitchFamily="66" charset="0"/>
              </a:rPr>
              <a:t>Recommendation 21:</a:t>
            </a:r>
          </a:p>
          <a:p>
            <a:pPr marL="109728" indent="0">
              <a:buClr>
                <a:schemeClr val="accent2"/>
              </a:buClr>
              <a:buNone/>
            </a:pPr>
            <a:r>
              <a:rPr lang="en-US" sz="2000" dirty="0">
                <a:latin typeface="Comic Sans MS" panose="030F0702030302020204" pitchFamily="66" charset="0"/>
              </a:rPr>
              <a:t>Patients presenting with a thyroid nodule and a cytological or histological diagnosis of MTC should have a physical examination, determination of serum levels of </a:t>
            </a:r>
            <a:r>
              <a:rPr lang="en-US" sz="2000" dirty="0" err="1">
                <a:latin typeface="Comic Sans MS" panose="030F0702030302020204" pitchFamily="66" charset="0"/>
              </a:rPr>
              <a:t>Ctn</a:t>
            </a:r>
            <a:r>
              <a:rPr lang="en-US" sz="2000" dirty="0">
                <a:latin typeface="Comic Sans MS" panose="030F0702030302020204" pitchFamily="66" charset="0"/>
              </a:rPr>
              <a:t> and CEA, and genetic testing for a RET </a:t>
            </a:r>
            <a:r>
              <a:rPr lang="en-US" sz="2000" dirty="0" err="1">
                <a:latin typeface="Comic Sans MS" panose="030F0702030302020204" pitchFamily="66" charset="0"/>
              </a:rPr>
              <a:t>germline</a:t>
            </a:r>
            <a:r>
              <a:rPr lang="en-US" sz="2000" dirty="0">
                <a:latin typeface="Comic Sans MS" panose="030F0702030302020204" pitchFamily="66" charset="0"/>
              </a:rPr>
              <a:t> mutation. </a:t>
            </a:r>
          </a:p>
          <a:p>
            <a:pPr marL="109728" indent="0">
              <a:buClr>
                <a:schemeClr val="accent2"/>
              </a:buClr>
              <a:buNone/>
            </a:pPr>
            <a:r>
              <a:rPr lang="en-US" sz="2000" dirty="0">
                <a:latin typeface="Comic Sans MS" panose="030F0702030302020204" pitchFamily="66" charset="0"/>
              </a:rPr>
              <a:t>The presence of a PHEO and HPTH should be excluded in patients with hereditary MTC</a:t>
            </a:r>
            <a:r>
              <a:rPr lang="en-US" sz="2000" dirty="0"/>
              <a:t>.</a:t>
            </a:r>
            <a:endParaRPr lang="en-US" sz="2000" dirty="0">
              <a:latin typeface="Comic Sans MS" panose="030F0702030302020204" pitchFamily="66" charset="0"/>
            </a:endParaRPr>
          </a:p>
          <a:p>
            <a:pPr marL="109728" indent="0">
              <a:buNone/>
            </a:pPr>
            <a:endParaRPr lang="en-US" sz="2200" i="1" dirty="0">
              <a:solidFill>
                <a:schemeClr val="accent1"/>
              </a:solidFill>
              <a:latin typeface="Comic Sans MS" panose="030F0702030302020204" pitchFamily="66" charset="0"/>
            </a:endParaRPr>
          </a:p>
          <a:p>
            <a:pPr marL="109728" indent="0">
              <a:buNone/>
            </a:pPr>
            <a:r>
              <a:rPr lang="en-US" sz="2600" b="1" i="1" dirty="0" smtClean="0">
                <a:solidFill>
                  <a:srgbClr val="92D050"/>
                </a:solidFill>
                <a:latin typeface="Comic Sans MS" panose="030F0702030302020204" pitchFamily="66" charset="0"/>
              </a:rPr>
              <a:t>Recommendation </a:t>
            </a:r>
            <a:r>
              <a:rPr lang="en-US" sz="2600" b="1" i="1" dirty="0">
                <a:solidFill>
                  <a:srgbClr val="92D050"/>
                </a:solidFill>
                <a:latin typeface="Comic Sans MS" panose="030F0702030302020204" pitchFamily="66" charset="0"/>
              </a:rPr>
              <a:t>22</a:t>
            </a:r>
            <a:r>
              <a:rPr lang="en-US" sz="2600" b="1" i="1" dirty="0" smtClean="0">
                <a:solidFill>
                  <a:srgbClr val="92D050"/>
                </a:solidFill>
                <a:latin typeface="Comic Sans MS" panose="030F0702030302020204" pitchFamily="66" charset="0"/>
              </a:rPr>
              <a:t>:</a:t>
            </a:r>
            <a:endParaRPr lang="en-US" sz="2600" b="1" dirty="0">
              <a:solidFill>
                <a:srgbClr val="92D050"/>
              </a:solidFill>
              <a:latin typeface="Comic Sans MS" panose="030F0702030302020204" pitchFamily="66" charset="0"/>
            </a:endParaRPr>
          </a:p>
          <a:p>
            <a:pPr marL="109728" indent="0">
              <a:buNone/>
            </a:pPr>
            <a:r>
              <a:rPr lang="en-US" sz="2000" b="1" dirty="0">
                <a:latin typeface="Comic Sans MS" panose="030F0702030302020204" pitchFamily="66" charset="0"/>
              </a:rPr>
              <a:t>Ultrasoun</a:t>
            </a:r>
            <a:r>
              <a:rPr lang="en-US" sz="2000" dirty="0">
                <a:latin typeface="Comic Sans MS" panose="030F0702030302020204" pitchFamily="66" charset="0"/>
              </a:rPr>
              <a:t>d examination of the neck should be performed in all patients with MTC</a:t>
            </a:r>
            <a:r>
              <a:rPr lang="en-US" sz="2000" dirty="0" smtClean="0">
                <a:latin typeface="Comic Sans MS" panose="030F0702030302020204" pitchFamily="66" charset="0"/>
              </a:rPr>
              <a:t>.</a:t>
            </a:r>
          </a:p>
          <a:p>
            <a:pPr marL="109728" indent="0">
              <a:buNone/>
            </a:pPr>
            <a:r>
              <a:rPr lang="en-US" sz="2000" dirty="0" smtClean="0">
                <a:latin typeface="Comic Sans MS" panose="030F0702030302020204" pitchFamily="66" charset="0"/>
              </a:rPr>
              <a:t> Contrast enhanced </a:t>
            </a:r>
            <a:r>
              <a:rPr lang="en-US" sz="2000" b="1" dirty="0">
                <a:latin typeface="Comic Sans MS" panose="030F0702030302020204" pitchFamily="66" charset="0"/>
              </a:rPr>
              <a:t>CT</a:t>
            </a:r>
            <a:r>
              <a:rPr lang="en-US" sz="2000" dirty="0">
                <a:latin typeface="Comic Sans MS" panose="030F0702030302020204" pitchFamily="66" charset="0"/>
              </a:rPr>
              <a:t> of the neck and chest, three-phase contrast-enhanced multi-detector liver CT, </a:t>
            </a:r>
            <a:r>
              <a:rPr lang="en-US" sz="2000" dirty="0" smtClean="0">
                <a:latin typeface="Comic Sans MS" panose="030F0702030302020204" pitchFamily="66" charset="0"/>
              </a:rPr>
              <a:t>or contrast-enhanced </a:t>
            </a:r>
            <a:r>
              <a:rPr lang="en-US" sz="2000" dirty="0">
                <a:latin typeface="Comic Sans MS" panose="030F0702030302020204" pitchFamily="66" charset="0"/>
              </a:rPr>
              <a:t>MRI of the liver, and axial MRI and bone </a:t>
            </a:r>
            <a:r>
              <a:rPr lang="en-US" sz="2000" dirty="0" err="1">
                <a:latin typeface="Comic Sans MS" panose="030F0702030302020204" pitchFamily="66" charset="0"/>
              </a:rPr>
              <a:t>scintigraphy</a:t>
            </a:r>
            <a:r>
              <a:rPr lang="en-US" sz="2000" dirty="0">
                <a:latin typeface="Comic Sans MS" panose="030F0702030302020204" pitchFamily="66" charset="0"/>
              </a:rPr>
              <a:t> are recommended </a:t>
            </a:r>
            <a:r>
              <a:rPr lang="en-US" sz="2000" dirty="0" smtClean="0">
                <a:latin typeface="Comic Sans MS" panose="030F0702030302020204" pitchFamily="66" charset="0"/>
              </a:rPr>
              <a:t>in patients </a:t>
            </a:r>
            <a:r>
              <a:rPr lang="en-US" sz="2000" dirty="0">
                <a:latin typeface="Comic Sans MS" panose="030F0702030302020204" pitchFamily="66" charset="0"/>
              </a:rPr>
              <a:t>with </a:t>
            </a:r>
            <a:r>
              <a:rPr lang="en-US" sz="2200" b="1" dirty="0">
                <a:latin typeface="Comic Sans MS" panose="030F0702030302020204" pitchFamily="66" charset="0"/>
              </a:rPr>
              <a:t>extensive neck disease and signs or symptoms of regional or distant </a:t>
            </a:r>
            <a:r>
              <a:rPr lang="en-US" sz="2200" b="1" dirty="0" smtClean="0">
                <a:latin typeface="Comic Sans MS" panose="030F0702030302020204" pitchFamily="66" charset="0"/>
              </a:rPr>
              <a:t>metastases , and </a:t>
            </a:r>
            <a:r>
              <a:rPr lang="en-US" sz="2200" b="1" dirty="0">
                <a:latin typeface="Comic Sans MS" panose="030F0702030302020204" pitchFamily="66" charset="0"/>
              </a:rPr>
              <a:t>in all patients with a serum </a:t>
            </a:r>
            <a:r>
              <a:rPr lang="en-US" sz="2200" b="1" dirty="0" err="1">
                <a:latin typeface="Comic Sans MS" panose="030F0702030302020204" pitchFamily="66" charset="0"/>
              </a:rPr>
              <a:t>Ctn</a:t>
            </a:r>
            <a:r>
              <a:rPr lang="en-US" sz="2200" b="1" dirty="0">
                <a:latin typeface="Comic Sans MS" panose="030F0702030302020204" pitchFamily="66" charset="0"/>
              </a:rPr>
              <a:t> level greater than 500 </a:t>
            </a:r>
            <a:r>
              <a:rPr lang="en-US" sz="2200" b="1" dirty="0" err="1">
                <a:latin typeface="Comic Sans MS" panose="030F0702030302020204" pitchFamily="66" charset="0"/>
              </a:rPr>
              <a:t>pg</a:t>
            </a:r>
            <a:r>
              <a:rPr lang="en-US" sz="2200" b="1" dirty="0">
                <a:latin typeface="Comic Sans MS" panose="030F0702030302020204" pitchFamily="66" charset="0"/>
              </a:rPr>
              <a:t>/</a:t>
            </a:r>
            <a:r>
              <a:rPr lang="en-US" sz="2200" b="1" dirty="0" err="1">
                <a:latin typeface="Comic Sans MS" panose="030F0702030302020204" pitchFamily="66" charset="0"/>
              </a:rPr>
              <a:t>mL</a:t>
            </a:r>
            <a:r>
              <a:rPr lang="en-US" sz="2000" dirty="0" err="1">
                <a:latin typeface="Comic Sans MS" panose="030F0702030302020204" pitchFamily="66" charset="0"/>
              </a:rPr>
              <a:t>.</a:t>
            </a:r>
            <a:r>
              <a:rPr lang="en-US" sz="2000" dirty="0">
                <a:latin typeface="Comic Sans MS" panose="030F0702030302020204" pitchFamily="66" charset="0"/>
              </a:rPr>
              <a:t> </a:t>
            </a:r>
            <a:r>
              <a:rPr lang="en-US" sz="1900" dirty="0">
                <a:solidFill>
                  <a:srgbClr val="92D050"/>
                </a:solidFill>
                <a:latin typeface="Comic Sans MS" panose="030F0702030302020204" pitchFamily="66" charset="0"/>
              </a:rPr>
              <a:t>Grade </a:t>
            </a:r>
            <a:r>
              <a:rPr lang="en-US" sz="1900" dirty="0" smtClean="0">
                <a:solidFill>
                  <a:srgbClr val="92D050"/>
                </a:solidFill>
                <a:latin typeface="Comic Sans MS" panose="030F0702030302020204" pitchFamily="66" charset="0"/>
              </a:rPr>
              <a:t>C</a:t>
            </a:r>
            <a:endParaRPr lang="en-US" sz="19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1409754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14756" cy="5562600"/>
          </a:xfrm>
        </p:spPr>
        <p:txBody>
          <a:bodyPr numCol="1">
            <a:normAutofit fontScale="92500" lnSpcReduction="10000"/>
          </a:bodyPr>
          <a:lstStyle/>
          <a:p>
            <a:pPr algn="just">
              <a:buClr>
                <a:schemeClr val="accent2"/>
              </a:buClr>
              <a:buFont typeface="Wingdings" panose="05000000000000000000" pitchFamily="2" charset="2"/>
              <a:buChar char="§"/>
            </a:pPr>
            <a:r>
              <a:rPr lang="en-US" sz="1800" dirty="0" smtClean="0">
                <a:latin typeface="Comic Sans MS" panose="030F0702030302020204" pitchFamily="66" charset="0"/>
              </a:rPr>
              <a:t>Patients with unilateral  </a:t>
            </a:r>
            <a:r>
              <a:rPr lang="en-US" sz="1800" dirty="0" err="1" smtClean="0">
                <a:latin typeface="Comic Sans MS" panose="030F0702030302020204" pitchFamily="66" charset="0"/>
              </a:rPr>
              <a:t>intrathyroidal</a:t>
            </a:r>
            <a:r>
              <a:rPr lang="en-US" sz="1800" dirty="0" smtClean="0">
                <a:latin typeface="Comic Sans MS" panose="030F0702030302020204" pitchFamily="66" charset="0"/>
              </a:rPr>
              <a:t> </a:t>
            </a:r>
            <a:r>
              <a:rPr lang="en-US" sz="1800" dirty="0">
                <a:latin typeface="Comic Sans MS" panose="030F0702030302020204" pitchFamily="66" charset="0"/>
              </a:rPr>
              <a:t>tumors had </a:t>
            </a:r>
            <a:endParaRPr lang="en-US" sz="1800" dirty="0" smtClean="0">
              <a:latin typeface="Comic Sans MS" panose="030F0702030302020204" pitchFamily="66" charset="0"/>
            </a:endParaRPr>
          </a:p>
          <a:p>
            <a:pPr algn="just">
              <a:buClr>
                <a:schemeClr val="accent2"/>
              </a:buClr>
              <a:buFont typeface="Wingdings" panose="05000000000000000000" pitchFamily="2" charset="2"/>
              <a:buChar char="§"/>
            </a:pPr>
            <a:r>
              <a:rPr lang="en-US" sz="1800" dirty="0" smtClean="0">
                <a:latin typeface="Comic Sans MS" panose="030F0702030302020204" pitchFamily="66" charset="0"/>
              </a:rPr>
              <a:t>lymph </a:t>
            </a:r>
            <a:r>
              <a:rPr lang="en-US" sz="1800" dirty="0" err="1" smtClean="0">
                <a:latin typeface="Comic Sans MS" panose="030F0702030302020204" pitchFamily="66" charset="0"/>
              </a:rPr>
              <a:t>nodemetastases</a:t>
            </a:r>
            <a:r>
              <a:rPr lang="en-US" sz="1800" dirty="0" smtClean="0">
                <a:latin typeface="Comic Sans MS" panose="030F0702030302020204" pitchFamily="66" charset="0"/>
              </a:rPr>
              <a:t> </a:t>
            </a:r>
            <a:r>
              <a:rPr lang="en-US" sz="1800" dirty="0">
                <a:latin typeface="Comic Sans MS" panose="030F0702030302020204" pitchFamily="66" charset="0"/>
              </a:rPr>
              <a:t>in 81% of central </a:t>
            </a:r>
            <a:r>
              <a:rPr lang="en-US" sz="1800" dirty="0" smtClean="0">
                <a:latin typeface="Comic Sans MS" panose="030F0702030302020204" pitchFamily="66" charset="0"/>
              </a:rPr>
              <a:t>compartment (level VI) dissections</a:t>
            </a:r>
            <a:r>
              <a:rPr lang="en-US" sz="1800" dirty="0">
                <a:latin typeface="Comic Sans MS" panose="030F0702030302020204" pitchFamily="66" charset="0"/>
              </a:rPr>
              <a:t>, </a:t>
            </a:r>
            <a:endParaRPr lang="en-US" sz="1800" dirty="0" smtClean="0">
              <a:latin typeface="Comic Sans MS" panose="030F0702030302020204" pitchFamily="66" charset="0"/>
            </a:endParaRPr>
          </a:p>
          <a:p>
            <a:pPr algn="just">
              <a:buClr>
                <a:schemeClr val="accent2"/>
              </a:buClr>
              <a:buFont typeface="Wingdings" panose="05000000000000000000" pitchFamily="2" charset="2"/>
              <a:buChar char="§"/>
            </a:pPr>
            <a:r>
              <a:rPr lang="en-US" sz="1800" dirty="0" smtClean="0">
                <a:latin typeface="Comic Sans MS" panose="030F0702030302020204" pitchFamily="66" charset="0"/>
              </a:rPr>
              <a:t>81%of ipsilateral </a:t>
            </a:r>
            <a:r>
              <a:rPr lang="en-US" sz="1800" dirty="0">
                <a:latin typeface="Comic Sans MS" panose="030F0702030302020204" pitchFamily="66" charset="0"/>
              </a:rPr>
              <a:t>lateral compartment (levels II to V) </a:t>
            </a:r>
            <a:r>
              <a:rPr lang="en-US" sz="1800" dirty="0" smtClean="0">
                <a:latin typeface="Comic Sans MS" panose="030F0702030302020204" pitchFamily="66" charset="0"/>
              </a:rPr>
              <a:t>dissections</a:t>
            </a:r>
            <a:r>
              <a:rPr lang="en-US" sz="1800" dirty="0">
                <a:latin typeface="Comic Sans MS" panose="030F0702030302020204" pitchFamily="66" charset="0"/>
              </a:rPr>
              <a:t>, </a:t>
            </a:r>
            <a:endParaRPr lang="en-US" sz="1800" dirty="0" smtClean="0">
              <a:latin typeface="Comic Sans MS" panose="030F0702030302020204" pitchFamily="66" charset="0"/>
            </a:endParaRPr>
          </a:p>
          <a:p>
            <a:pPr algn="just">
              <a:buClr>
                <a:schemeClr val="accent2"/>
              </a:buClr>
              <a:buFont typeface="Wingdings" panose="05000000000000000000" pitchFamily="2" charset="2"/>
              <a:buChar char="§"/>
            </a:pPr>
            <a:r>
              <a:rPr lang="en-US" sz="1800" dirty="0">
                <a:latin typeface="Comic Sans MS" panose="030F0702030302020204" pitchFamily="66" charset="0"/>
              </a:rPr>
              <a:t> </a:t>
            </a:r>
            <a:r>
              <a:rPr lang="en-US" sz="1800" dirty="0" smtClean="0">
                <a:latin typeface="Comic Sans MS" panose="030F0702030302020204" pitchFamily="66" charset="0"/>
              </a:rPr>
              <a:t> 44</a:t>
            </a:r>
            <a:r>
              <a:rPr lang="en-US" sz="1800" dirty="0">
                <a:latin typeface="Comic Sans MS" panose="030F0702030302020204" pitchFamily="66" charset="0"/>
              </a:rPr>
              <a:t>% of contralateral </a:t>
            </a:r>
            <a:r>
              <a:rPr lang="en-US" sz="1800" dirty="0" smtClean="0">
                <a:latin typeface="Comic Sans MS" panose="030F0702030302020204" pitchFamily="66" charset="0"/>
              </a:rPr>
              <a:t> lateral </a:t>
            </a:r>
            <a:r>
              <a:rPr lang="en-US" sz="1800" dirty="0">
                <a:latin typeface="Comic Sans MS" panose="030F0702030302020204" pitchFamily="66" charset="0"/>
              </a:rPr>
              <a:t>compartment (levels II to V) </a:t>
            </a:r>
            <a:r>
              <a:rPr lang="en-US" sz="1800" dirty="0" smtClean="0">
                <a:latin typeface="Comic Sans MS" panose="030F0702030302020204" pitchFamily="66" charset="0"/>
              </a:rPr>
              <a:t>dissections</a:t>
            </a:r>
          </a:p>
          <a:p>
            <a:pPr algn="just">
              <a:buClr>
                <a:schemeClr val="accent2"/>
              </a:buClr>
              <a:buFont typeface="Wingdings" panose="05000000000000000000" pitchFamily="2" charset="2"/>
              <a:buChar char="§"/>
            </a:pPr>
            <a:endParaRPr lang="en-US" sz="1800" dirty="0" smtClean="0">
              <a:latin typeface="Comic Sans MS" panose="030F0702030302020204" pitchFamily="66" charset="0"/>
            </a:endParaRPr>
          </a:p>
          <a:p>
            <a:pPr algn="just">
              <a:buClr>
                <a:schemeClr val="accent2"/>
              </a:buClr>
              <a:buFont typeface="Wingdings" panose="05000000000000000000" pitchFamily="2" charset="2"/>
              <a:buChar char="§"/>
            </a:pPr>
            <a:endParaRPr lang="en-US" sz="1800" dirty="0">
              <a:latin typeface="Comic Sans MS" panose="030F0702030302020204" pitchFamily="66" charset="0"/>
            </a:endParaRPr>
          </a:p>
          <a:p>
            <a:pPr algn="just">
              <a:buClr>
                <a:schemeClr val="accent2"/>
              </a:buClr>
              <a:buFont typeface="Wingdings" panose="05000000000000000000" pitchFamily="2" charset="2"/>
              <a:buChar char="§"/>
            </a:pPr>
            <a:r>
              <a:rPr lang="en-US" sz="1800" dirty="0" smtClean="0">
                <a:latin typeface="Comic Sans MS" panose="030F0702030302020204" pitchFamily="66" charset="0"/>
              </a:rPr>
              <a:t>  In </a:t>
            </a:r>
            <a:r>
              <a:rPr lang="en-US" sz="1800" dirty="0">
                <a:latin typeface="Comic Sans MS" panose="030F0702030302020204" pitchFamily="66" charset="0"/>
              </a:rPr>
              <a:t>patients with </a:t>
            </a:r>
            <a:r>
              <a:rPr lang="en-US" sz="1800" dirty="0" smtClean="0">
                <a:latin typeface="Comic Sans MS" panose="030F0702030302020204" pitchFamily="66" charset="0"/>
              </a:rPr>
              <a:t>bilateral </a:t>
            </a:r>
            <a:r>
              <a:rPr lang="en-US" sz="1800" dirty="0" err="1" smtClean="0">
                <a:latin typeface="Comic Sans MS" panose="030F0702030302020204" pitchFamily="66" charset="0"/>
              </a:rPr>
              <a:t>intrathyroidal</a:t>
            </a:r>
            <a:r>
              <a:rPr lang="en-US" sz="1800" dirty="0" smtClean="0">
                <a:latin typeface="Comic Sans MS" panose="030F0702030302020204" pitchFamily="66" charset="0"/>
              </a:rPr>
              <a:t> </a:t>
            </a:r>
            <a:r>
              <a:rPr lang="en-US" sz="1800" dirty="0">
                <a:latin typeface="Comic Sans MS" panose="030F0702030302020204" pitchFamily="66" charset="0"/>
              </a:rPr>
              <a:t>tumors, nodal metastases were present in 78% of central </a:t>
            </a:r>
            <a:r>
              <a:rPr lang="en-US" sz="1800" dirty="0" smtClean="0">
                <a:latin typeface="Comic Sans MS" panose="030F0702030302020204" pitchFamily="66" charset="0"/>
              </a:rPr>
              <a:t>compartment dissections</a:t>
            </a:r>
            <a:r>
              <a:rPr lang="en-US" sz="1800" dirty="0">
                <a:latin typeface="Comic Sans MS" panose="030F0702030302020204" pitchFamily="66" charset="0"/>
              </a:rPr>
              <a:t>, </a:t>
            </a:r>
            <a:endParaRPr lang="en-US" sz="1800" dirty="0" smtClean="0">
              <a:latin typeface="Comic Sans MS" panose="030F0702030302020204" pitchFamily="66" charset="0"/>
            </a:endParaRPr>
          </a:p>
          <a:p>
            <a:pPr algn="just">
              <a:buClr>
                <a:schemeClr val="accent2"/>
              </a:buClr>
              <a:buFont typeface="Wingdings" panose="05000000000000000000" pitchFamily="2" charset="2"/>
              <a:buChar char="§"/>
            </a:pPr>
            <a:r>
              <a:rPr lang="en-US" sz="1800" dirty="0" smtClean="0">
                <a:latin typeface="Comic Sans MS" panose="030F0702030302020204" pitchFamily="66" charset="0"/>
              </a:rPr>
              <a:t>71</a:t>
            </a:r>
            <a:r>
              <a:rPr lang="en-US" sz="1800" dirty="0">
                <a:latin typeface="Comic Sans MS" panose="030F0702030302020204" pitchFamily="66" charset="0"/>
              </a:rPr>
              <a:t>% of lateral compartment dissections </a:t>
            </a:r>
            <a:r>
              <a:rPr lang="en-US" sz="1800" dirty="0" smtClean="0">
                <a:latin typeface="Comic Sans MS" panose="030F0702030302020204" pitchFamily="66" charset="0"/>
              </a:rPr>
              <a:t>ipsilateral  </a:t>
            </a:r>
            <a:r>
              <a:rPr lang="en-US" sz="1800" dirty="0">
                <a:latin typeface="Comic Sans MS" panose="030F0702030302020204" pitchFamily="66" charset="0"/>
              </a:rPr>
              <a:t>to the </a:t>
            </a:r>
            <a:r>
              <a:rPr lang="en-US" sz="1800" dirty="0" smtClean="0">
                <a:latin typeface="Comic Sans MS" panose="030F0702030302020204" pitchFamily="66" charset="0"/>
              </a:rPr>
              <a:t>largest  </a:t>
            </a:r>
            <a:r>
              <a:rPr lang="en-US" sz="1800" dirty="0" err="1" smtClean="0">
                <a:latin typeface="Comic Sans MS" panose="030F0702030302020204" pitchFamily="66" charset="0"/>
              </a:rPr>
              <a:t>intrathyroid</a:t>
            </a:r>
            <a:r>
              <a:rPr lang="en-US" sz="1800" dirty="0" smtClean="0">
                <a:latin typeface="Comic Sans MS" panose="030F0702030302020204" pitchFamily="66" charset="0"/>
              </a:rPr>
              <a:t> </a:t>
            </a:r>
            <a:r>
              <a:rPr lang="en-US" sz="1800" dirty="0">
                <a:latin typeface="Comic Sans MS" panose="030F0702030302020204" pitchFamily="66" charset="0"/>
              </a:rPr>
              <a:t>tumor,</a:t>
            </a:r>
          </a:p>
          <a:p>
            <a:pPr algn="just">
              <a:buClr>
                <a:schemeClr val="accent2"/>
              </a:buClr>
              <a:buFont typeface="Wingdings" panose="05000000000000000000" pitchFamily="2" charset="2"/>
              <a:buChar char="§"/>
            </a:pPr>
            <a:r>
              <a:rPr lang="en-US" sz="1800" dirty="0" smtClean="0">
                <a:latin typeface="Comic Sans MS" panose="030F0702030302020204" pitchFamily="66" charset="0"/>
              </a:rPr>
              <a:t>and </a:t>
            </a:r>
            <a:r>
              <a:rPr lang="en-US" sz="1800" dirty="0">
                <a:latin typeface="Comic Sans MS" panose="030F0702030302020204" pitchFamily="66" charset="0"/>
              </a:rPr>
              <a:t>49% of lateral compartment </a:t>
            </a:r>
            <a:r>
              <a:rPr lang="en-US" sz="1800" dirty="0" smtClean="0">
                <a:latin typeface="Comic Sans MS" panose="030F0702030302020204" pitchFamily="66" charset="0"/>
              </a:rPr>
              <a:t>dissections contralateral </a:t>
            </a:r>
            <a:r>
              <a:rPr lang="en-US" sz="1800" dirty="0">
                <a:latin typeface="Comic Sans MS" panose="030F0702030302020204" pitchFamily="66" charset="0"/>
              </a:rPr>
              <a:t>to the largest thyroid </a:t>
            </a:r>
            <a:r>
              <a:rPr lang="en-US" sz="1800" dirty="0" smtClean="0">
                <a:latin typeface="Comic Sans MS" panose="030F0702030302020204" pitchFamily="66" charset="0"/>
              </a:rPr>
              <a:t>tumor</a:t>
            </a:r>
          </a:p>
          <a:p>
            <a:pPr marL="109728" indent="0">
              <a:buNone/>
            </a:pPr>
            <a:endParaRPr lang="en-US" sz="1800" dirty="0" smtClean="0">
              <a:latin typeface="Comic Sans MS" panose="030F0702030302020204" pitchFamily="66" charset="0"/>
            </a:endParaRPr>
          </a:p>
          <a:p>
            <a:pPr marL="109728" indent="0">
              <a:buNone/>
            </a:pPr>
            <a:r>
              <a:rPr lang="en-US" sz="1800" dirty="0" smtClean="0">
                <a:latin typeface="Comic Sans MS" panose="030F0702030302020204" pitchFamily="66" charset="0"/>
              </a:rPr>
              <a:t>Surprisingly</a:t>
            </a:r>
            <a:r>
              <a:rPr lang="en-US" sz="1800" dirty="0">
                <a:latin typeface="Comic Sans MS" panose="030F0702030302020204" pitchFamily="66" charset="0"/>
              </a:rPr>
              <a:t>, the frequency of lymph </a:t>
            </a:r>
            <a:r>
              <a:rPr lang="en-US" sz="1800" dirty="0" smtClean="0">
                <a:latin typeface="Comic Sans MS" panose="030F0702030302020204" pitchFamily="66" charset="0"/>
              </a:rPr>
              <a:t>node</a:t>
            </a:r>
          </a:p>
          <a:p>
            <a:pPr marL="109728" indent="0">
              <a:buNone/>
            </a:pPr>
            <a:r>
              <a:rPr lang="en-US" sz="1800" dirty="0" smtClean="0">
                <a:latin typeface="Comic Sans MS" panose="030F0702030302020204" pitchFamily="66" charset="0"/>
              </a:rPr>
              <a:t> </a:t>
            </a:r>
            <a:r>
              <a:rPr lang="en-US" sz="1800" dirty="0">
                <a:latin typeface="Comic Sans MS" panose="030F0702030302020204" pitchFamily="66" charset="0"/>
              </a:rPr>
              <a:t>metastases in the central and </a:t>
            </a:r>
            <a:endParaRPr lang="en-US" sz="1800" dirty="0" smtClean="0">
              <a:latin typeface="Comic Sans MS" panose="030F0702030302020204" pitchFamily="66" charset="0"/>
            </a:endParaRPr>
          </a:p>
          <a:p>
            <a:pPr marL="109728" indent="0">
              <a:buNone/>
            </a:pPr>
            <a:r>
              <a:rPr lang="en-US" sz="1800" dirty="0" smtClean="0">
                <a:latin typeface="Comic Sans MS" panose="030F0702030302020204" pitchFamily="66" charset="0"/>
              </a:rPr>
              <a:t>ipsilateral compartments </a:t>
            </a:r>
            <a:r>
              <a:rPr lang="en-US" sz="1800" dirty="0">
                <a:latin typeface="Comic Sans MS" panose="030F0702030302020204" pitchFamily="66" charset="0"/>
              </a:rPr>
              <a:t>ranged </a:t>
            </a:r>
            <a:endParaRPr lang="en-US" sz="1800" dirty="0" smtClean="0">
              <a:latin typeface="Comic Sans MS" panose="030F0702030302020204" pitchFamily="66" charset="0"/>
            </a:endParaRPr>
          </a:p>
          <a:p>
            <a:pPr marL="109728" indent="0">
              <a:buNone/>
            </a:pPr>
            <a:r>
              <a:rPr lang="en-US" sz="1800" dirty="0" smtClean="0">
                <a:latin typeface="Comic Sans MS" panose="030F0702030302020204" pitchFamily="66" charset="0"/>
              </a:rPr>
              <a:t>from </a:t>
            </a:r>
            <a:r>
              <a:rPr lang="en-US" sz="1800" dirty="0">
                <a:latin typeface="Comic Sans MS" panose="030F0702030302020204" pitchFamily="66" charset="0"/>
              </a:rPr>
              <a:t>50% to 75%, whether the </a:t>
            </a:r>
            <a:endParaRPr lang="en-US" sz="1800" dirty="0" smtClean="0">
              <a:latin typeface="Comic Sans MS" panose="030F0702030302020204" pitchFamily="66" charset="0"/>
            </a:endParaRPr>
          </a:p>
          <a:p>
            <a:pPr marL="109728" indent="0">
              <a:buNone/>
            </a:pPr>
            <a:r>
              <a:rPr lang="en-US" sz="1800" dirty="0" smtClean="0">
                <a:latin typeface="Comic Sans MS" panose="030F0702030302020204" pitchFamily="66" charset="0"/>
              </a:rPr>
              <a:t>primary </a:t>
            </a:r>
            <a:r>
              <a:rPr lang="en-US" sz="1800" dirty="0">
                <a:latin typeface="Comic Sans MS" panose="030F0702030302020204" pitchFamily="66" charset="0"/>
              </a:rPr>
              <a:t>tumors was less than 1 cm </a:t>
            </a:r>
            <a:endParaRPr lang="en-US" sz="1800" dirty="0" smtClean="0">
              <a:latin typeface="Comic Sans MS" panose="030F0702030302020204" pitchFamily="66" charset="0"/>
            </a:endParaRPr>
          </a:p>
          <a:p>
            <a:pPr marL="109728" indent="0">
              <a:buNone/>
            </a:pPr>
            <a:r>
              <a:rPr lang="en-US" sz="1800" dirty="0" smtClean="0">
                <a:latin typeface="Comic Sans MS" panose="030F0702030302020204" pitchFamily="66" charset="0"/>
              </a:rPr>
              <a:t>Or greater </a:t>
            </a:r>
            <a:r>
              <a:rPr lang="en-US" sz="1800" dirty="0">
                <a:latin typeface="Comic Sans MS" panose="030F0702030302020204" pitchFamily="66" charset="0"/>
              </a:rPr>
              <a:t>than 4 cm.</a:t>
            </a:r>
          </a:p>
          <a:p>
            <a:pPr marL="109728" indent="0" algn="just">
              <a:buClr>
                <a:schemeClr val="accent2"/>
              </a:buClr>
              <a:buNone/>
            </a:pPr>
            <a:r>
              <a:rPr lang="en-US" sz="1800" dirty="0" smtClean="0">
                <a:latin typeface="Comic Sans MS" panose="030F0702030302020204" pitchFamily="66" charset="0"/>
              </a:rPr>
              <a:t> </a:t>
            </a:r>
            <a:endParaRPr lang="en-US" sz="1800" dirty="0">
              <a:latin typeface="Comic Sans MS" panose="030F0702030302020204" pitchFamily="66" charset="0"/>
            </a:endParaRPr>
          </a:p>
        </p:txBody>
      </p:sp>
      <p:pic>
        <p:nvPicPr>
          <p:cNvPr id="1026" name="Picture 2" descr="C:\Users\Hosna\Desktop\1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86200"/>
            <a:ext cx="3733800" cy="255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13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Autofit/>
          </a:bodyPr>
          <a:lstStyle/>
          <a:p>
            <a:pPr>
              <a:buClr>
                <a:schemeClr val="accent2"/>
              </a:buClr>
              <a:buFont typeface="Wingdings" panose="05000000000000000000" pitchFamily="2" charset="2"/>
              <a:buChar char="§"/>
            </a:pPr>
            <a:r>
              <a:rPr lang="en-US" sz="2000" dirty="0">
                <a:latin typeface="Comic Sans MS" panose="030F0702030302020204" pitchFamily="66" charset="0"/>
              </a:rPr>
              <a:t>Tumors located in the upper thyroid pole </a:t>
            </a:r>
            <a:r>
              <a:rPr lang="en-US" sz="2000" dirty="0" smtClean="0">
                <a:latin typeface="Comic Sans MS" panose="030F0702030302020204" pitchFamily="66" charset="0"/>
              </a:rPr>
              <a:t>metastasize first </a:t>
            </a:r>
            <a:r>
              <a:rPr lang="en-US" sz="2000" dirty="0">
                <a:latin typeface="Comic Sans MS" panose="030F0702030302020204" pitchFamily="66" charset="0"/>
              </a:rPr>
              <a:t>to the upper portion of the ipsilateral lateral </a:t>
            </a:r>
            <a:r>
              <a:rPr lang="en-US" sz="2000" dirty="0" smtClean="0">
                <a:latin typeface="Comic Sans MS" panose="030F0702030302020204" pitchFamily="66" charset="0"/>
              </a:rPr>
              <a:t>compartment whereas </a:t>
            </a:r>
            <a:r>
              <a:rPr lang="en-US" sz="2000" dirty="0">
                <a:latin typeface="Comic Sans MS" panose="030F0702030302020204" pitchFamily="66" charset="0"/>
              </a:rPr>
              <a:t>tumors in the middle </a:t>
            </a:r>
            <a:r>
              <a:rPr lang="en-US" sz="2000" dirty="0" smtClean="0">
                <a:latin typeface="Comic Sans MS" panose="030F0702030302020204" pitchFamily="66" charset="0"/>
              </a:rPr>
              <a:t>and lower </a:t>
            </a:r>
            <a:r>
              <a:rPr lang="en-US" sz="2000" dirty="0">
                <a:latin typeface="Comic Sans MS" panose="030F0702030302020204" pitchFamily="66" charset="0"/>
              </a:rPr>
              <a:t>portions of the gland spread first to the central </a:t>
            </a:r>
            <a:r>
              <a:rPr lang="en-US" sz="2000" dirty="0" smtClean="0">
                <a:latin typeface="Comic Sans MS" panose="030F0702030302020204" pitchFamily="66" charset="0"/>
              </a:rPr>
              <a:t>compartment.</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Apart from the location of the </a:t>
            </a:r>
            <a:r>
              <a:rPr lang="en-US" sz="2000" dirty="0" smtClean="0">
                <a:latin typeface="Comic Sans MS" panose="030F0702030302020204" pitchFamily="66" charset="0"/>
              </a:rPr>
              <a:t>primary </a:t>
            </a:r>
            <a:r>
              <a:rPr lang="en-US" sz="2000" dirty="0" err="1" smtClean="0">
                <a:latin typeface="Comic Sans MS" panose="030F0702030302020204" pitchFamily="66" charset="0"/>
              </a:rPr>
              <a:t>intrathyroidal</a:t>
            </a:r>
            <a:r>
              <a:rPr lang="en-US" sz="2000" dirty="0" smtClean="0">
                <a:latin typeface="Comic Sans MS" panose="030F0702030302020204" pitchFamily="66" charset="0"/>
              </a:rPr>
              <a:t> </a:t>
            </a:r>
            <a:r>
              <a:rPr lang="en-US" sz="2000" dirty="0">
                <a:latin typeface="Comic Sans MS" panose="030F0702030302020204" pitchFamily="66" charset="0"/>
              </a:rPr>
              <a:t>tumor, the overall incidence of lateral compartment lymph node metastases is </a:t>
            </a:r>
            <a:r>
              <a:rPr lang="en-US" sz="2000" dirty="0" smtClean="0">
                <a:latin typeface="Comic Sans MS" panose="030F0702030302020204" pitchFamily="66" charset="0"/>
              </a:rPr>
              <a:t>related to </a:t>
            </a:r>
            <a:r>
              <a:rPr lang="en-US" sz="2000" dirty="0">
                <a:latin typeface="Comic Sans MS" panose="030F0702030302020204" pitchFamily="66" charset="0"/>
              </a:rPr>
              <a:t>the frequency of central compartment lymph node metastases</a:t>
            </a:r>
            <a:r>
              <a:rPr lang="en-US" sz="2200" dirty="0" smtClean="0">
                <a:latin typeface="Comic Sans MS" panose="030F0702030302020204" pitchFamily="66" charset="0"/>
              </a:rPr>
              <a:t>.</a:t>
            </a:r>
          </a:p>
          <a:p>
            <a:pPr marL="109728" indent="0">
              <a:buClr>
                <a:schemeClr val="accent2"/>
              </a:buClr>
              <a:buNone/>
            </a:pPr>
            <a:endParaRPr lang="en-US" sz="22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With </a:t>
            </a:r>
            <a:r>
              <a:rPr lang="en-US" sz="2000" dirty="0">
                <a:latin typeface="Comic Sans MS" panose="030F0702030302020204" pitchFamily="66" charset="0"/>
              </a:rPr>
              <a:t>ipsilateral lymphatic drainage of tumor cells (i.e., involvement of only the central and </a:t>
            </a:r>
            <a:r>
              <a:rPr lang="en-US" sz="2000" dirty="0" smtClean="0">
                <a:latin typeface="Comic Sans MS" panose="030F0702030302020204" pitchFamily="66" charset="0"/>
              </a:rPr>
              <a:t>lateral cervical </a:t>
            </a:r>
            <a:r>
              <a:rPr lang="en-US" sz="2000" dirty="0">
                <a:latin typeface="Comic Sans MS" panose="030F0702030302020204" pitchFamily="66" charset="0"/>
              </a:rPr>
              <a:t>lymph node compartments on the side of the primary neoplasm), surgical cure may </a:t>
            </a:r>
            <a:r>
              <a:rPr lang="en-US" sz="2000" dirty="0" smtClean="0">
                <a:latin typeface="Comic Sans MS" panose="030F0702030302020204" pitchFamily="66" charset="0"/>
              </a:rPr>
              <a:t>be attainable </a:t>
            </a:r>
            <a:r>
              <a:rPr lang="en-US" sz="2000" dirty="0">
                <a:latin typeface="Comic Sans MS" panose="030F0702030302020204" pitchFamily="66" charset="0"/>
              </a:rPr>
              <a:t>in some patients, whereas metastases in the contralateral lateral compartment </a:t>
            </a:r>
            <a:r>
              <a:rPr lang="en-US" sz="2000" dirty="0" smtClean="0">
                <a:latin typeface="Comic Sans MS" panose="030F0702030302020204" pitchFamily="66" charset="0"/>
              </a:rPr>
              <a:t>herald incurable disease.</a:t>
            </a:r>
            <a:endParaRPr lang="en-US" sz="2000" dirty="0">
              <a:latin typeface="Comic Sans MS" panose="030F0702030302020204" pitchFamily="66" charset="0"/>
            </a:endParaRPr>
          </a:p>
          <a:p>
            <a:pPr algn="just">
              <a:buClr>
                <a:schemeClr val="accent2"/>
              </a:buClr>
              <a:buFont typeface="Wingdings" panose="05000000000000000000" pitchFamily="2" charset="2"/>
              <a:buChar char="§"/>
            </a:pPr>
            <a:endParaRPr lang="en-US" sz="2000" dirty="0">
              <a:latin typeface="Comic Sans MS" panose="030F0702030302020204" pitchFamily="66" charset="0"/>
            </a:endParaRPr>
          </a:p>
        </p:txBody>
      </p:sp>
    </p:spTree>
    <p:extLst>
      <p:ext uri="{BB962C8B-B14F-4D97-AF65-F5344CB8AC3E}">
        <p14:creationId xmlns:p14="http://schemas.microsoft.com/office/powerpoint/2010/main" val="3044402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marL="109728" indent="0">
              <a:buNone/>
            </a:pPr>
            <a:r>
              <a:rPr lang="en-US" sz="1800" dirty="0">
                <a:latin typeface="Comic Sans MS" panose="030F0702030302020204" pitchFamily="66" charset="0"/>
              </a:rPr>
              <a:t>The preoperative basal serum </a:t>
            </a:r>
            <a:r>
              <a:rPr lang="en-US" sz="1800" dirty="0" err="1">
                <a:latin typeface="Comic Sans MS" panose="030F0702030302020204" pitchFamily="66" charset="0"/>
              </a:rPr>
              <a:t>Ctn</a:t>
            </a:r>
            <a:r>
              <a:rPr lang="en-US" sz="1800" dirty="0">
                <a:latin typeface="Comic Sans MS" panose="030F0702030302020204" pitchFamily="66" charset="0"/>
              </a:rPr>
              <a:t> level is also useful in determining the extent of lymph </a:t>
            </a:r>
            <a:r>
              <a:rPr lang="en-US" sz="1800" dirty="0" smtClean="0">
                <a:latin typeface="Comic Sans MS" panose="030F0702030302020204" pitchFamily="66" charset="0"/>
              </a:rPr>
              <a:t>node Metastases</a:t>
            </a:r>
          </a:p>
          <a:p>
            <a:pPr marL="109728" indent="0">
              <a:buNone/>
            </a:pPr>
            <a:r>
              <a:rPr lang="en-US" sz="1800" dirty="0" smtClean="0">
                <a:latin typeface="Comic Sans MS" panose="030F0702030302020204" pitchFamily="66" charset="0"/>
              </a:rPr>
              <a:t>Basal serum </a:t>
            </a:r>
            <a:r>
              <a:rPr lang="en-US" sz="1800" dirty="0" err="1" smtClean="0">
                <a:latin typeface="Comic Sans MS" panose="030F0702030302020204" pitchFamily="66" charset="0"/>
              </a:rPr>
              <a:t>Ctn</a:t>
            </a:r>
            <a:r>
              <a:rPr lang="en-US" sz="1800" dirty="0" smtClean="0">
                <a:latin typeface="Comic Sans MS" panose="030F0702030302020204" pitchFamily="66" charset="0"/>
              </a:rPr>
              <a:t> levels &gt; 20 </a:t>
            </a:r>
            <a:r>
              <a:rPr lang="en-US" sz="1800" dirty="0" err="1" smtClean="0">
                <a:latin typeface="Comic Sans MS" panose="030F0702030302020204" pitchFamily="66" charset="0"/>
              </a:rPr>
              <a:t>pg</a:t>
            </a:r>
            <a:r>
              <a:rPr lang="en-US" sz="1800" dirty="0" smtClean="0">
                <a:latin typeface="Comic Sans MS" panose="030F0702030302020204" pitchFamily="66" charset="0"/>
              </a:rPr>
              <a:t>/mL,            </a:t>
            </a:r>
            <a:r>
              <a:rPr lang="en-US" sz="1800" dirty="0">
                <a:latin typeface="Comic Sans MS" panose="030F0702030302020204" pitchFamily="66" charset="0"/>
              </a:rPr>
              <a:t>ipsilateral central </a:t>
            </a:r>
            <a:endParaRPr lang="en-US" sz="1800" dirty="0" smtClean="0">
              <a:latin typeface="Comic Sans MS" panose="030F0702030302020204" pitchFamily="66" charset="0"/>
            </a:endParaRPr>
          </a:p>
          <a:p>
            <a:pPr marL="109728" indent="0">
              <a:buNone/>
            </a:pPr>
            <a:r>
              <a:rPr lang="en-US" sz="1800" dirty="0" smtClean="0">
                <a:latin typeface="Comic Sans MS" panose="030F0702030302020204" pitchFamily="66" charset="0"/>
              </a:rPr>
              <a:t>                                    &gt; 50 </a:t>
            </a:r>
            <a:r>
              <a:rPr lang="en-US" sz="1800" dirty="0" err="1" smtClean="0">
                <a:latin typeface="Comic Sans MS" panose="030F0702030302020204" pitchFamily="66" charset="0"/>
              </a:rPr>
              <a:t>pg</a:t>
            </a:r>
            <a:r>
              <a:rPr lang="en-US" sz="1800" dirty="0" smtClean="0">
                <a:latin typeface="Comic Sans MS" panose="030F0702030302020204" pitchFamily="66" charset="0"/>
              </a:rPr>
              <a:t>/mL,            </a:t>
            </a:r>
            <a:r>
              <a:rPr lang="en-US" sz="1800" dirty="0">
                <a:latin typeface="Comic Sans MS" panose="030F0702030302020204" pitchFamily="66" charset="0"/>
              </a:rPr>
              <a:t>ipsilateral lateral </a:t>
            </a:r>
            <a:endParaRPr lang="en-US" sz="1800" dirty="0" smtClean="0">
              <a:latin typeface="Comic Sans MS" panose="030F0702030302020204" pitchFamily="66" charset="0"/>
            </a:endParaRPr>
          </a:p>
          <a:p>
            <a:pPr marL="109728" indent="0">
              <a:buNone/>
            </a:pPr>
            <a:r>
              <a:rPr lang="en-US" sz="1800" dirty="0" smtClean="0">
                <a:latin typeface="Comic Sans MS" panose="030F0702030302020204" pitchFamily="66" charset="0"/>
              </a:rPr>
              <a:t>                                    &gt;200 </a:t>
            </a:r>
            <a:r>
              <a:rPr lang="en-US" sz="1800" dirty="0" err="1" smtClean="0">
                <a:latin typeface="Comic Sans MS" panose="030F0702030302020204" pitchFamily="66" charset="0"/>
              </a:rPr>
              <a:t>pg</a:t>
            </a:r>
            <a:r>
              <a:rPr lang="en-US" sz="1800" dirty="0" smtClean="0">
                <a:latin typeface="Comic Sans MS" panose="030F0702030302020204" pitchFamily="66" charset="0"/>
              </a:rPr>
              <a:t>/mL,           </a:t>
            </a:r>
            <a:r>
              <a:rPr lang="en-US" sz="1800" dirty="0">
                <a:latin typeface="Comic Sans MS" panose="030F0702030302020204" pitchFamily="66" charset="0"/>
              </a:rPr>
              <a:t>contralateral central </a:t>
            </a:r>
            <a:endParaRPr lang="en-US" sz="1800" dirty="0" smtClean="0">
              <a:latin typeface="Comic Sans MS" panose="030F0702030302020204" pitchFamily="66" charset="0"/>
            </a:endParaRPr>
          </a:p>
          <a:p>
            <a:pPr marL="109728" indent="0">
              <a:buNone/>
            </a:pPr>
            <a:r>
              <a:rPr lang="en-US" sz="1800" dirty="0" smtClean="0">
                <a:latin typeface="Comic Sans MS" panose="030F0702030302020204" pitchFamily="66" charset="0"/>
              </a:rPr>
              <a:t>                                   and &gt;500 </a:t>
            </a:r>
            <a:r>
              <a:rPr lang="en-US" sz="1800" dirty="0" err="1" smtClean="0">
                <a:latin typeface="Comic Sans MS" panose="030F0702030302020204" pitchFamily="66" charset="0"/>
              </a:rPr>
              <a:t>pg</a:t>
            </a:r>
            <a:r>
              <a:rPr lang="en-US" sz="1800" dirty="0" smtClean="0">
                <a:latin typeface="Comic Sans MS" panose="030F0702030302020204" pitchFamily="66" charset="0"/>
              </a:rPr>
              <a:t>/mL      </a:t>
            </a:r>
            <a:r>
              <a:rPr lang="en-US" sz="1800" dirty="0">
                <a:latin typeface="Comic Sans MS" panose="030F0702030302020204" pitchFamily="66" charset="0"/>
              </a:rPr>
              <a:t>contralateral </a:t>
            </a:r>
            <a:r>
              <a:rPr lang="en-US" sz="1800" dirty="0" smtClean="0">
                <a:latin typeface="Comic Sans MS" panose="030F0702030302020204" pitchFamily="66" charset="0"/>
              </a:rPr>
              <a:t>lateral lymph node</a:t>
            </a:r>
          </a:p>
          <a:p>
            <a:endParaRPr lang="en-US" sz="1800" dirty="0" smtClean="0">
              <a:latin typeface="Comic Sans MS" panose="030F0702030302020204" pitchFamily="66" charset="0"/>
            </a:endParaRPr>
          </a:p>
          <a:p>
            <a:pPr marL="109728" indent="0">
              <a:buNone/>
            </a:pPr>
            <a:endParaRPr lang="en-US" sz="1800" dirty="0" smtClean="0">
              <a:latin typeface="Comic Sans MS" panose="030F0702030302020204" pitchFamily="66" charset="0"/>
            </a:endParaRPr>
          </a:p>
          <a:p>
            <a:pPr marL="109728" indent="0">
              <a:buNone/>
            </a:pPr>
            <a:endParaRPr lang="en-US" sz="1800" dirty="0">
              <a:latin typeface="Comic Sans MS" panose="030F0702030302020204" pitchFamily="66" charset="0"/>
            </a:endParaRPr>
          </a:p>
          <a:p>
            <a:pPr marL="109728" indent="0">
              <a:buNone/>
            </a:pPr>
            <a:r>
              <a:rPr lang="en-US" sz="1800" dirty="0" smtClean="0">
                <a:latin typeface="Comic Sans MS" panose="030F0702030302020204" pitchFamily="66" charset="0"/>
              </a:rPr>
              <a:t>Bilateral </a:t>
            </a:r>
            <a:r>
              <a:rPr lang="en-US" sz="1800" dirty="0">
                <a:latin typeface="Comic Sans MS" panose="030F0702030302020204" pitchFamily="66" charset="0"/>
              </a:rPr>
              <a:t>compartment-oriented neck </a:t>
            </a:r>
            <a:r>
              <a:rPr lang="en-US" sz="1800" dirty="0" smtClean="0">
                <a:latin typeface="Comic Sans MS" panose="030F0702030302020204" pitchFamily="66" charset="0"/>
              </a:rPr>
              <a:t>dissection achieved </a:t>
            </a:r>
            <a:r>
              <a:rPr lang="en-US" sz="1800" dirty="0">
                <a:latin typeface="Comic Sans MS" panose="030F0702030302020204" pitchFamily="66" charset="0"/>
              </a:rPr>
              <a:t>postoperative biochemical cure in at least half of the patients with pretreatment </a:t>
            </a:r>
            <a:r>
              <a:rPr lang="en-US" sz="1800" dirty="0" smtClean="0">
                <a:latin typeface="Comic Sans MS" panose="030F0702030302020204" pitchFamily="66" charset="0"/>
              </a:rPr>
              <a:t>basal </a:t>
            </a:r>
            <a:r>
              <a:rPr lang="en-US" sz="1800" dirty="0" err="1" smtClean="0">
                <a:latin typeface="Comic Sans MS" panose="030F0702030302020204" pitchFamily="66" charset="0"/>
              </a:rPr>
              <a:t>Ctn</a:t>
            </a:r>
            <a:r>
              <a:rPr lang="en-US" sz="1800" dirty="0" smtClean="0">
                <a:latin typeface="Comic Sans MS" panose="030F0702030302020204" pitchFamily="66" charset="0"/>
              </a:rPr>
              <a:t> </a:t>
            </a:r>
            <a:r>
              <a:rPr lang="en-US" sz="1800" dirty="0">
                <a:latin typeface="Comic Sans MS" panose="030F0702030302020204" pitchFamily="66" charset="0"/>
              </a:rPr>
              <a:t>levels of 1,000 </a:t>
            </a:r>
            <a:r>
              <a:rPr lang="en-US" sz="1800" dirty="0" err="1">
                <a:latin typeface="Comic Sans MS" panose="030F0702030302020204" pitchFamily="66" charset="0"/>
              </a:rPr>
              <a:t>pg</a:t>
            </a:r>
            <a:r>
              <a:rPr lang="en-US" sz="1800" dirty="0">
                <a:latin typeface="Comic Sans MS" panose="030F0702030302020204" pitchFamily="66" charset="0"/>
              </a:rPr>
              <a:t>/mL or less</a:t>
            </a:r>
            <a:r>
              <a:rPr lang="en-US" sz="1800" dirty="0" smtClean="0">
                <a:latin typeface="Comic Sans MS" panose="030F0702030302020204" pitchFamily="66" charset="0"/>
              </a:rPr>
              <a:t>,</a:t>
            </a:r>
            <a:r>
              <a:rPr lang="en-US" sz="1800" dirty="0"/>
              <a:t> </a:t>
            </a:r>
            <a:r>
              <a:rPr lang="en-US" sz="1800" dirty="0">
                <a:latin typeface="Comic Sans MS" panose="030F0702030302020204" pitchFamily="66" charset="0"/>
              </a:rPr>
              <a:t>but not in patients with levels greater than 10,000 </a:t>
            </a:r>
            <a:r>
              <a:rPr lang="en-US" sz="1800" dirty="0" err="1" smtClean="0">
                <a:latin typeface="Comic Sans MS" panose="030F0702030302020204" pitchFamily="66" charset="0"/>
              </a:rPr>
              <a:t>pg</a:t>
            </a:r>
            <a:r>
              <a:rPr lang="en-US" sz="1800" dirty="0" smtClean="0">
                <a:latin typeface="Comic Sans MS" panose="030F0702030302020204" pitchFamily="66" charset="0"/>
              </a:rPr>
              <a:t>/</a:t>
            </a:r>
            <a:r>
              <a:rPr lang="en-US" sz="1800" dirty="0" err="1" smtClean="0">
                <a:latin typeface="Comic Sans MS" panose="030F0702030302020204" pitchFamily="66" charset="0"/>
              </a:rPr>
              <a:t>mL.</a:t>
            </a:r>
            <a:endParaRPr lang="en-US" sz="1800" dirty="0">
              <a:latin typeface="Comic Sans MS" panose="030F0702030302020204" pitchFamily="66" charset="0"/>
            </a:endParaRPr>
          </a:p>
          <a:p>
            <a:pPr marL="109728" indent="0">
              <a:buNone/>
            </a:pPr>
            <a:r>
              <a:rPr lang="en-US" sz="1800" dirty="0" smtClean="0">
                <a:latin typeface="Comic Sans MS" panose="030F0702030302020204" pitchFamily="66" charset="0"/>
              </a:rPr>
              <a:t> </a:t>
            </a:r>
            <a:endParaRPr lang="en-US" sz="1800" dirty="0">
              <a:latin typeface="Comic Sans MS" panose="030F0702030302020204" pitchFamily="66" charset="0"/>
            </a:endParaRPr>
          </a:p>
        </p:txBody>
      </p:sp>
    </p:spTree>
    <p:extLst>
      <p:ext uri="{BB962C8B-B14F-4D97-AF65-F5344CB8AC3E}">
        <p14:creationId xmlns:p14="http://schemas.microsoft.com/office/powerpoint/2010/main" val="3972007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normAutofit/>
          </a:bodyPr>
          <a:lstStyle/>
          <a:p>
            <a:r>
              <a:rPr lang="en-US" sz="2800" b="1" dirty="0" smtClean="0">
                <a:latin typeface="Comic Sans MS" panose="030F0702030302020204" pitchFamily="66" charset="0"/>
              </a:rPr>
              <a:t>Agenda</a:t>
            </a:r>
            <a:endParaRPr lang="en-US" sz="2800" b="1" dirty="0">
              <a:latin typeface="Comic Sans MS" panose="030F0702030302020204" pitchFamily="66" charset="0"/>
            </a:endParaRPr>
          </a:p>
        </p:txBody>
      </p:sp>
      <p:sp>
        <p:nvSpPr>
          <p:cNvPr id="3" name="Content Placeholder 2"/>
          <p:cNvSpPr>
            <a:spLocks noGrp="1"/>
          </p:cNvSpPr>
          <p:nvPr>
            <p:ph idx="1"/>
          </p:nvPr>
        </p:nvSpPr>
        <p:spPr>
          <a:xfrm>
            <a:off x="76200" y="1447800"/>
            <a:ext cx="8839200" cy="5126736"/>
          </a:xfrm>
        </p:spPr>
        <p:txBody>
          <a:bodyPr>
            <a:normAutofit/>
          </a:bodyPr>
          <a:lstStyle/>
          <a:p>
            <a:pPr>
              <a:buClr>
                <a:schemeClr val="accent2"/>
              </a:buClr>
              <a:buFont typeface="Wingdings" panose="05000000000000000000" pitchFamily="2" charset="2"/>
              <a:buChar char="§"/>
            </a:pPr>
            <a:r>
              <a:rPr lang="en-US" sz="1800" dirty="0" smtClean="0">
                <a:latin typeface="Comic Sans MS" panose="030F0702030302020204" pitchFamily="66" charset="0"/>
              </a:rPr>
              <a:t>A : Background</a:t>
            </a:r>
          </a:p>
          <a:p>
            <a:pPr>
              <a:buClr>
                <a:schemeClr val="accent2"/>
              </a:buClr>
              <a:buFont typeface="Wingdings" panose="05000000000000000000" pitchFamily="2" charset="2"/>
              <a:buChar char="§"/>
            </a:pPr>
            <a:r>
              <a:rPr lang="en-US" sz="1800" dirty="0" smtClean="0">
                <a:latin typeface="Comic Sans MS" panose="030F0702030302020204" pitchFamily="66" charset="0"/>
              </a:rPr>
              <a:t>B : Etiology </a:t>
            </a:r>
            <a:r>
              <a:rPr lang="en-US" sz="1800" dirty="0">
                <a:latin typeface="Comic Sans MS" panose="030F0702030302020204" pitchFamily="66" charset="0"/>
              </a:rPr>
              <a:t>of sporadic and hereditary </a:t>
            </a:r>
            <a:r>
              <a:rPr lang="en-US" sz="1800" dirty="0" smtClean="0">
                <a:latin typeface="Comic Sans MS" panose="030F0702030302020204" pitchFamily="66" charset="0"/>
              </a:rPr>
              <a:t>MTC</a:t>
            </a:r>
          </a:p>
          <a:p>
            <a:pPr>
              <a:buClr>
                <a:schemeClr val="accent2"/>
              </a:buClr>
              <a:buFont typeface="Wingdings" panose="05000000000000000000" pitchFamily="2" charset="2"/>
              <a:buChar char="§"/>
            </a:pPr>
            <a:r>
              <a:rPr lang="en-US" sz="1800" dirty="0" smtClean="0">
                <a:latin typeface="Comic Sans MS" panose="030F0702030302020204" pitchFamily="66" charset="0"/>
              </a:rPr>
              <a:t>C : Clinical </a:t>
            </a:r>
            <a:r>
              <a:rPr lang="en-US" sz="1800" dirty="0">
                <a:latin typeface="Comic Sans MS" panose="030F0702030302020204" pitchFamily="66" charset="0"/>
              </a:rPr>
              <a:t>characteristics and relationship </a:t>
            </a:r>
            <a:r>
              <a:rPr lang="en-US" sz="1800" dirty="0" smtClean="0">
                <a:latin typeface="Comic Sans MS" panose="030F0702030302020204" pitchFamily="66" charset="0"/>
              </a:rPr>
              <a:t>between genotype </a:t>
            </a:r>
            <a:r>
              <a:rPr lang="en-US" sz="1800" dirty="0">
                <a:latin typeface="Comic Sans MS" panose="030F0702030302020204" pitchFamily="66" charset="0"/>
              </a:rPr>
              <a:t>and </a:t>
            </a:r>
            <a:r>
              <a:rPr lang="en-US" sz="1800" dirty="0" smtClean="0">
                <a:latin typeface="Comic Sans MS" panose="030F0702030302020204" pitchFamily="66" charset="0"/>
              </a:rPr>
              <a:t>phenotype</a:t>
            </a:r>
          </a:p>
          <a:p>
            <a:pPr>
              <a:buClr>
                <a:schemeClr val="accent2"/>
              </a:buClr>
              <a:buFont typeface="Wingdings" panose="05000000000000000000" pitchFamily="2" charset="2"/>
              <a:buChar char="§"/>
            </a:pPr>
            <a:r>
              <a:rPr lang="en-US" sz="1800" dirty="0" smtClean="0">
                <a:latin typeface="Comic Sans MS" panose="030F0702030302020204" pitchFamily="66" charset="0"/>
              </a:rPr>
              <a:t>D : Direct </a:t>
            </a:r>
            <a:r>
              <a:rPr lang="en-US" sz="1800" dirty="0">
                <a:latin typeface="Comic Sans MS" panose="030F0702030302020204" pitchFamily="66" charset="0"/>
              </a:rPr>
              <a:t>DNA analysis to detect mutations in the </a:t>
            </a:r>
            <a:r>
              <a:rPr lang="en-US" sz="1800" dirty="0" smtClean="0">
                <a:latin typeface="Comic Sans MS" panose="030F0702030302020204" pitchFamily="66" charset="0"/>
              </a:rPr>
              <a:t> </a:t>
            </a:r>
            <a:r>
              <a:rPr lang="en-US" sz="1800" i="1" dirty="0" smtClean="0">
                <a:latin typeface="Comic Sans MS" panose="030F0702030302020204" pitchFamily="66" charset="0"/>
              </a:rPr>
              <a:t>RET  </a:t>
            </a:r>
            <a:r>
              <a:rPr lang="en-US" sz="1800" dirty="0" smtClean="0">
                <a:latin typeface="Comic Sans MS" panose="030F0702030302020204" pitchFamily="66" charset="0"/>
              </a:rPr>
              <a:t>proto oncogene</a:t>
            </a:r>
          </a:p>
          <a:p>
            <a:pPr>
              <a:buClr>
                <a:schemeClr val="accent2"/>
              </a:buClr>
              <a:buFont typeface="Wingdings" panose="05000000000000000000" pitchFamily="2" charset="2"/>
              <a:buChar char="§"/>
            </a:pPr>
            <a:r>
              <a:rPr lang="en-US" sz="1800" dirty="0" smtClean="0">
                <a:latin typeface="Comic Sans MS" panose="030F0702030302020204" pitchFamily="66" charset="0"/>
              </a:rPr>
              <a:t>F : Secretory </a:t>
            </a:r>
            <a:r>
              <a:rPr lang="en-US" sz="1800" dirty="0">
                <a:latin typeface="Comic Sans MS" panose="030F0702030302020204" pitchFamily="66" charset="0"/>
              </a:rPr>
              <a:t>products of </a:t>
            </a:r>
            <a:r>
              <a:rPr lang="en-US" sz="1800" dirty="0" smtClean="0">
                <a:latin typeface="Comic Sans MS" panose="030F0702030302020204" pitchFamily="66" charset="0"/>
              </a:rPr>
              <a:t>MTC</a:t>
            </a:r>
          </a:p>
          <a:p>
            <a:pPr>
              <a:buClr>
                <a:schemeClr val="accent2"/>
              </a:buClr>
              <a:buFont typeface="Wingdings" panose="05000000000000000000" pitchFamily="2" charset="2"/>
              <a:buChar char="§"/>
            </a:pPr>
            <a:r>
              <a:rPr lang="en-US" sz="1800" dirty="0" smtClean="0">
                <a:latin typeface="Comic Sans MS" panose="030F0702030302020204" pitchFamily="66" charset="0"/>
              </a:rPr>
              <a:t>G : Morphological examination</a:t>
            </a:r>
          </a:p>
          <a:p>
            <a:pPr>
              <a:buClr>
                <a:schemeClr val="accent2"/>
              </a:buClr>
              <a:buFont typeface="Wingdings" panose="05000000000000000000" pitchFamily="2" charset="2"/>
              <a:buChar char="§"/>
            </a:pPr>
            <a:r>
              <a:rPr lang="en-US" sz="1800" dirty="0" smtClean="0">
                <a:latin typeface="Comic Sans MS" panose="030F0702030302020204" pitchFamily="66" charset="0"/>
              </a:rPr>
              <a:t>H : The </a:t>
            </a:r>
            <a:r>
              <a:rPr lang="en-US" sz="1800" dirty="0">
                <a:latin typeface="Comic Sans MS" panose="030F0702030302020204" pitchFamily="66" charset="0"/>
              </a:rPr>
              <a:t>diagnosis of MTC in patients presenting with a </a:t>
            </a:r>
            <a:r>
              <a:rPr lang="en-US" sz="1800" dirty="0" smtClean="0">
                <a:latin typeface="Comic Sans MS" panose="030F0702030302020204" pitchFamily="66" charset="0"/>
              </a:rPr>
              <a:t>thyroid nodule</a:t>
            </a:r>
          </a:p>
          <a:p>
            <a:pPr>
              <a:buClr>
                <a:schemeClr val="accent2"/>
              </a:buClr>
              <a:buFont typeface="Wingdings" panose="05000000000000000000" pitchFamily="2" charset="2"/>
              <a:buChar char="§"/>
            </a:pPr>
            <a:r>
              <a:rPr lang="en-US" sz="1800" dirty="0" smtClean="0">
                <a:latin typeface="Comic Sans MS" panose="030F0702030302020204" pitchFamily="66" charset="0"/>
              </a:rPr>
              <a:t>I : Management </a:t>
            </a:r>
            <a:r>
              <a:rPr lang="en-US" sz="1800" dirty="0">
                <a:latin typeface="Comic Sans MS" panose="030F0702030302020204" pitchFamily="66" charset="0"/>
              </a:rPr>
              <a:t>of patients with a thyroid nodule and </a:t>
            </a:r>
            <a:r>
              <a:rPr lang="en-US" sz="1800" dirty="0" smtClean="0">
                <a:latin typeface="Comic Sans MS" panose="030F0702030302020204" pitchFamily="66" charset="0"/>
              </a:rPr>
              <a:t>histological documentation </a:t>
            </a:r>
            <a:r>
              <a:rPr lang="en-US" sz="1800" dirty="0">
                <a:latin typeface="Comic Sans MS" panose="030F0702030302020204" pitchFamily="66" charset="0"/>
              </a:rPr>
              <a:t>of </a:t>
            </a:r>
            <a:r>
              <a:rPr lang="en-US" sz="1800" dirty="0" smtClean="0">
                <a:latin typeface="Comic Sans MS" panose="030F0702030302020204" pitchFamily="66" charset="0"/>
              </a:rPr>
              <a:t>MTC</a:t>
            </a:r>
          </a:p>
          <a:p>
            <a:pPr>
              <a:buClr>
                <a:schemeClr val="accent2"/>
              </a:buClr>
              <a:buFont typeface="Wingdings" panose="05000000000000000000" pitchFamily="2" charset="2"/>
              <a:buChar char="§"/>
            </a:pPr>
            <a:endParaRPr lang="en-US" sz="1800" dirty="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K : Management </a:t>
            </a:r>
            <a:r>
              <a:rPr lang="en-US" sz="1800" dirty="0">
                <a:latin typeface="Comic Sans MS" panose="030F0702030302020204" pitchFamily="66" charset="0"/>
              </a:rPr>
              <a:t>of patients with locally advanced or metastatic MTC </a:t>
            </a:r>
            <a:r>
              <a:rPr lang="en-US" sz="1800" dirty="0" smtClean="0">
                <a:latin typeface="Comic Sans MS" panose="030F0702030302020204" pitchFamily="66" charset="0"/>
              </a:rPr>
              <a:t>L </a:t>
            </a:r>
          </a:p>
          <a:p>
            <a:pPr>
              <a:buClr>
                <a:schemeClr val="accent2"/>
              </a:buClr>
              <a:buFont typeface="Wingdings" panose="05000000000000000000" pitchFamily="2" charset="2"/>
              <a:buChar char="§"/>
            </a:pPr>
            <a:r>
              <a:rPr lang="en-US" sz="1800" dirty="0" smtClean="0">
                <a:latin typeface="Comic Sans MS" panose="030F0702030302020204" pitchFamily="66" charset="0"/>
              </a:rPr>
              <a:t>L: Management </a:t>
            </a:r>
            <a:r>
              <a:rPr lang="en-US" sz="1800" dirty="0">
                <a:latin typeface="Comic Sans MS" panose="030F0702030302020204" pitchFamily="66" charset="0"/>
              </a:rPr>
              <a:t>of patients following an incomplete thyroidectomy and </a:t>
            </a:r>
            <a:endParaRPr lang="en-US" sz="1800" dirty="0" smtClean="0">
              <a:latin typeface="Comic Sans MS" panose="030F0702030302020204" pitchFamily="66" charset="0"/>
            </a:endParaRPr>
          </a:p>
          <a:p>
            <a:pPr marL="109728" indent="0">
              <a:buClr>
                <a:schemeClr val="accent2"/>
              </a:buClr>
              <a:buNone/>
            </a:pPr>
            <a:r>
              <a:rPr lang="en-US" sz="1800" dirty="0" smtClean="0">
                <a:latin typeface="Comic Sans MS" panose="030F0702030302020204" pitchFamily="66" charset="0"/>
              </a:rPr>
              <a:t>lymph </a:t>
            </a:r>
            <a:r>
              <a:rPr lang="en-US" sz="1800" dirty="0">
                <a:latin typeface="Comic Sans MS" panose="030F0702030302020204" pitchFamily="66" charset="0"/>
              </a:rPr>
              <a:t>node dissection</a:t>
            </a:r>
          </a:p>
          <a:p>
            <a:endParaRPr lang="en-US" sz="1800" b="1" dirty="0" smtClean="0"/>
          </a:p>
          <a:p>
            <a:endParaRPr lang="en-US" sz="1800" b="1" dirty="0" smtClean="0"/>
          </a:p>
          <a:p>
            <a:endParaRPr lang="en-US" sz="1800" dirty="0">
              <a:latin typeface="Comic Sans MS" panose="030F0702030302020204" pitchFamily="66" charset="0"/>
            </a:endParaRPr>
          </a:p>
        </p:txBody>
      </p:sp>
    </p:spTree>
    <p:extLst>
      <p:ext uri="{BB962C8B-B14F-4D97-AF65-F5344CB8AC3E}">
        <p14:creationId xmlns:p14="http://schemas.microsoft.com/office/powerpoint/2010/main" val="26980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anim calcmode="lin" valueType="num">
                                      <p:cBhvr>
                                        <p:cTn id="2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1000"/>
                                        <p:tgtEl>
                                          <p:spTgt spid="3">
                                            <p:txEl>
                                              <p:pRg st="11" end="11"/>
                                            </p:txEl>
                                          </p:spTgt>
                                        </p:tgtEl>
                                      </p:cBhvr>
                                    </p:animEffect>
                                    <p:anim calcmode="lin" valueType="num">
                                      <p:cBhvr>
                                        <p:cTn id="3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229600" cy="5181600"/>
          </a:xfrm>
        </p:spPr>
        <p:txBody>
          <a:bodyPr>
            <a:normAutofit fontScale="92500" lnSpcReduction="10000"/>
          </a:bodyPr>
          <a:lstStyle/>
          <a:p>
            <a:pPr marL="109728" indent="0" algn="just">
              <a:buNone/>
            </a:pPr>
            <a:r>
              <a:rPr lang="en-US" sz="2600" b="1" dirty="0" smtClean="0">
                <a:solidFill>
                  <a:srgbClr val="92D050"/>
                </a:solidFill>
                <a:latin typeface="Comic Sans MS" panose="030F0702030302020204" pitchFamily="66" charset="0"/>
              </a:rPr>
              <a:t>Recommendation 24</a:t>
            </a:r>
            <a:r>
              <a:rPr lang="en-US" sz="2600" b="1" dirty="0">
                <a:solidFill>
                  <a:srgbClr val="92D050"/>
                </a:solidFill>
                <a:latin typeface="Comic Sans MS" panose="030F0702030302020204" pitchFamily="66" charset="0"/>
              </a:rPr>
              <a:t>:</a:t>
            </a:r>
          </a:p>
          <a:p>
            <a:pPr marL="109728" indent="0">
              <a:buNone/>
            </a:pPr>
            <a:r>
              <a:rPr lang="en-US" sz="2200" dirty="0">
                <a:latin typeface="Comic Sans MS" panose="030F0702030302020204" pitchFamily="66" charset="0"/>
              </a:rPr>
              <a:t>Patients with MTC and no evidence of neck lymph node metastases by US examination and </a:t>
            </a:r>
            <a:r>
              <a:rPr lang="en-US" sz="2200" dirty="0" smtClean="0">
                <a:latin typeface="Comic Sans MS" panose="030F0702030302020204" pitchFamily="66" charset="0"/>
              </a:rPr>
              <a:t>no evidence </a:t>
            </a:r>
            <a:r>
              <a:rPr lang="en-US" sz="2200" dirty="0">
                <a:latin typeface="Comic Sans MS" panose="030F0702030302020204" pitchFamily="66" charset="0"/>
              </a:rPr>
              <a:t>of distant metastases should have a total thyroidectomy and dissection of </a:t>
            </a:r>
            <a:endParaRPr lang="en-US" sz="2200" dirty="0" smtClean="0">
              <a:latin typeface="Comic Sans MS" panose="030F0702030302020204" pitchFamily="66" charset="0"/>
            </a:endParaRPr>
          </a:p>
          <a:p>
            <a:pPr marL="109728" indent="0">
              <a:buNone/>
            </a:pPr>
            <a:r>
              <a:rPr lang="en-US" sz="2200" dirty="0" smtClean="0">
                <a:latin typeface="Comic Sans MS" panose="030F0702030302020204" pitchFamily="66" charset="0"/>
              </a:rPr>
              <a:t>the lymph nodes </a:t>
            </a:r>
            <a:r>
              <a:rPr lang="en-US" sz="2200" dirty="0">
                <a:latin typeface="Comic Sans MS" panose="030F0702030302020204" pitchFamily="66" charset="0"/>
              </a:rPr>
              <a:t>in the central compartment (level VI). </a:t>
            </a:r>
            <a:r>
              <a:rPr lang="en-US" sz="1900" dirty="0">
                <a:solidFill>
                  <a:srgbClr val="92D050"/>
                </a:solidFill>
                <a:latin typeface="Comic Sans MS" panose="030F0702030302020204" pitchFamily="66" charset="0"/>
              </a:rPr>
              <a:t>Grade B</a:t>
            </a:r>
            <a:r>
              <a:rPr lang="en-US" sz="2200" dirty="0" smtClean="0">
                <a:latin typeface="Comic Sans MS" panose="030F0702030302020204" pitchFamily="66" charset="0"/>
              </a:rPr>
              <a:t>.</a:t>
            </a:r>
            <a:r>
              <a:rPr lang="en-US" sz="2200" b="1" dirty="0">
                <a:latin typeface="Comic Sans MS" panose="030F0702030302020204" pitchFamily="66" charset="0"/>
              </a:rPr>
              <a:t> </a:t>
            </a:r>
            <a:endParaRPr lang="en-US" sz="2200" b="1" dirty="0" smtClean="0">
              <a:latin typeface="Comic Sans MS" panose="030F0702030302020204" pitchFamily="66" charset="0"/>
            </a:endParaRPr>
          </a:p>
          <a:p>
            <a:pPr marL="109728" indent="0" algn="just">
              <a:buNone/>
            </a:pPr>
            <a:r>
              <a:rPr lang="en-US" sz="2600" b="1" dirty="0">
                <a:solidFill>
                  <a:srgbClr val="92D050"/>
                </a:solidFill>
                <a:latin typeface="Comic Sans MS" panose="030F0702030302020204" pitchFamily="66" charset="0"/>
              </a:rPr>
              <a:t>Recommendation </a:t>
            </a:r>
            <a:r>
              <a:rPr lang="en-US" sz="2600" b="1" dirty="0" smtClean="0">
                <a:solidFill>
                  <a:srgbClr val="92D050"/>
                </a:solidFill>
                <a:latin typeface="Comic Sans MS" panose="030F0702030302020204" pitchFamily="66" charset="0"/>
              </a:rPr>
              <a:t>25</a:t>
            </a:r>
            <a:r>
              <a:rPr lang="en-US" sz="2400" b="1" dirty="0" smtClean="0">
                <a:solidFill>
                  <a:srgbClr val="92D050"/>
                </a:solidFill>
                <a:latin typeface="Comic Sans MS" panose="030F0702030302020204" pitchFamily="66" charset="0"/>
              </a:rPr>
              <a:t>:</a:t>
            </a:r>
            <a:endParaRPr lang="en-US" sz="2200" b="1" dirty="0" smtClean="0">
              <a:latin typeface="Comic Sans MS" panose="030F0702030302020204" pitchFamily="66" charset="0"/>
            </a:endParaRPr>
          </a:p>
          <a:p>
            <a:pPr marL="109728" indent="0" algn="just">
              <a:buNone/>
            </a:pPr>
            <a:r>
              <a:rPr lang="en-US" sz="2200" dirty="0" smtClean="0">
                <a:latin typeface="Comic Sans MS" panose="030F0702030302020204" pitchFamily="66" charset="0"/>
              </a:rPr>
              <a:t>In </a:t>
            </a:r>
            <a:r>
              <a:rPr lang="en-US" sz="2200" dirty="0">
                <a:latin typeface="Comic Sans MS" panose="030F0702030302020204" pitchFamily="66" charset="0"/>
              </a:rPr>
              <a:t>patients with MTC and no evidence of neck metastases on US, and no distant </a:t>
            </a:r>
            <a:r>
              <a:rPr lang="en-US" sz="2200" dirty="0" smtClean="0">
                <a:latin typeface="Comic Sans MS" panose="030F0702030302020204" pitchFamily="66" charset="0"/>
              </a:rPr>
              <a:t>metastases, dissection </a:t>
            </a:r>
            <a:r>
              <a:rPr lang="en-US" sz="2200" dirty="0">
                <a:latin typeface="Comic Sans MS" panose="030F0702030302020204" pitchFamily="66" charset="0"/>
              </a:rPr>
              <a:t>of lymph nodes in the lateral compartments (levels II-V) may be considered based on</a:t>
            </a:r>
          </a:p>
          <a:p>
            <a:pPr marL="109728" indent="0" algn="just">
              <a:buNone/>
            </a:pPr>
            <a:r>
              <a:rPr lang="en-US" sz="2200" dirty="0">
                <a:latin typeface="Comic Sans MS" panose="030F0702030302020204" pitchFamily="66" charset="0"/>
              </a:rPr>
              <a:t>serum </a:t>
            </a:r>
            <a:r>
              <a:rPr lang="en-US" sz="2200" dirty="0" err="1">
                <a:latin typeface="Comic Sans MS" panose="030F0702030302020204" pitchFamily="66" charset="0"/>
              </a:rPr>
              <a:t>Ctn</a:t>
            </a:r>
            <a:r>
              <a:rPr lang="en-US" sz="2200" dirty="0">
                <a:latin typeface="Comic Sans MS" panose="030F0702030302020204" pitchFamily="66" charset="0"/>
              </a:rPr>
              <a:t> levels.  </a:t>
            </a:r>
            <a:r>
              <a:rPr lang="en-US" sz="2200" dirty="0" smtClean="0">
                <a:latin typeface="Comic Sans MS" panose="030F0702030302020204" pitchFamily="66" charset="0"/>
              </a:rPr>
              <a:t>The </a:t>
            </a:r>
            <a:r>
              <a:rPr lang="en-US" sz="2200" dirty="0">
                <a:latin typeface="Comic Sans MS" panose="030F0702030302020204" pitchFamily="66" charset="0"/>
              </a:rPr>
              <a:t>Task Force did not achieve consensus on </a:t>
            </a:r>
            <a:r>
              <a:rPr lang="en-US" sz="2200" dirty="0" smtClean="0">
                <a:latin typeface="Comic Sans MS" panose="030F0702030302020204" pitchFamily="66" charset="0"/>
              </a:rPr>
              <a:t>this recommendation</a:t>
            </a:r>
            <a:r>
              <a:rPr lang="en-US" sz="2200" dirty="0">
                <a:latin typeface="Comic Sans MS" panose="030F0702030302020204" pitchFamily="66" charset="0"/>
              </a:rPr>
              <a:t>. </a:t>
            </a:r>
            <a:r>
              <a:rPr lang="en-US" sz="1900" dirty="0">
                <a:solidFill>
                  <a:srgbClr val="92D050"/>
                </a:solidFill>
                <a:latin typeface="Comic Sans MS" panose="030F0702030302020204" pitchFamily="66" charset="0"/>
              </a:rPr>
              <a:t>Grade </a:t>
            </a:r>
            <a:r>
              <a:rPr lang="en-US" sz="1900" dirty="0" smtClean="0">
                <a:solidFill>
                  <a:srgbClr val="92D050"/>
                </a:solidFill>
                <a:latin typeface="Comic Sans MS" panose="030F0702030302020204" pitchFamily="66" charset="0"/>
              </a:rPr>
              <a:t>I</a:t>
            </a:r>
            <a:r>
              <a:rPr lang="en-US" sz="2200" dirty="0" smtClean="0">
                <a:latin typeface="Comic Sans MS" panose="030F0702030302020204" pitchFamily="66" charset="0"/>
              </a:rPr>
              <a:t> (</a:t>
            </a:r>
            <a:r>
              <a:rPr lang="en-US" sz="2200" dirty="0" err="1" smtClean="0">
                <a:latin typeface="Comic Sans MS" panose="030F0702030302020204" pitchFamily="66" charset="0"/>
              </a:rPr>
              <a:t>Ctn</a:t>
            </a:r>
            <a:r>
              <a:rPr lang="en-US" sz="2200" dirty="0" smtClean="0">
                <a:latin typeface="Comic Sans MS" panose="030F0702030302020204" pitchFamily="66" charset="0"/>
              </a:rPr>
              <a:t>&gt;20pg/ml)</a:t>
            </a:r>
            <a:endParaRPr lang="en-US" sz="2200" dirty="0">
              <a:latin typeface="Comic Sans MS" panose="030F0702030302020204" pitchFamily="66" charset="0"/>
            </a:endParaRPr>
          </a:p>
          <a:p>
            <a:pPr algn="just"/>
            <a:endParaRPr lang="en-US" sz="2200" dirty="0" smtClean="0">
              <a:latin typeface="Comic Sans MS" panose="030F0702030302020204" pitchFamily="66" charset="0"/>
            </a:endParaRPr>
          </a:p>
          <a:p>
            <a:pPr algn="just">
              <a:buClr>
                <a:schemeClr val="accent2"/>
              </a:buClr>
              <a:buFont typeface="Wingdings" panose="05000000000000000000" pitchFamily="2" charset="2"/>
              <a:buChar char="§"/>
            </a:pPr>
            <a:r>
              <a:rPr lang="en-US" sz="2200" dirty="0" smtClean="0">
                <a:latin typeface="Comic Sans MS" panose="030F0702030302020204" pitchFamily="66" charset="0"/>
              </a:rPr>
              <a:t>Clearance </a:t>
            </a:r>
            <a:r>
              <a:rPr lang="en-US" sz="2200" dirty="0">
                <a:latin typeface="Comic Sans MS" panose="030F0702030302020204" pitchFamily="66" charset="0"/>
              </a:rPr>
              <a:t>of lymph nodes in the lateral neck is not without complications, primarily lymphatic leakage, occurring in 0.5 to 8% of patients, and damage to a spinal accessory nerve with resulting shoulder dysfunction, occurring in 25-50% of </a:t>
            </a:r>
            <a:r>
              <a:rPr lang="en-US" sz="2200" dirty="0" smtClean="0">
                <a:latin typeface="Comic Sans MS" panose="030F0702030302020204" pitchFamily="66" charset="0"/>
              </a:rPr>
              <a:t>patients.</a:t>
            </a:r>
            <a:endParaRPr lang="en-US" sz="2200" dirty="0">
              <a:latin typeface="Comic Sans MS" panose="030F0702030302020204" pitchFamily="66" charset="0"/>
            </a:endParaRPr>
          </a:p>
          <a:p>
            <a:pPr algn="just">
              <a:buClr>
                <a:schemeClr val="accent2"/>
              </a:buClr>
              <a:buFont typeface="Wingdings" panose="05000000000000000000" pitchFamily="2" charset="2"/>
              <a:buChar char="§"/>
            </a:pPr>
            <a:endParaRPr lang="en-US" sz="2200" dirty="0">
              <a:latin typeface="Comic Sans MS" panose="030F0702030302020204" pitchFamily="66" charset="0"/>
            </a:endParaRPr>
          </a:p>
          <a:p>
            <a:pPr algn="just"/>
            <a:endParaRPr lang="en-US" sz="2000" dirty="0" smtClean="0">
              <a:latin typeface="Comic Sans MS" panose="030F0702030302020204" pitchFamily="66" charset="0"/>
            </a:endParaRPr>
          </a:p>
          <a:p>
            <a:pPr algn="just"/>
            <a:endParaRPr lang="en-US" sz="2000" dirty="0">
              <a:latin typeface="Comic Sans MS" panose="030F0702030302020204" pitchFamily="66" charset="0"/>
            </a:endParaRPr>
          </a:p>
          <a:p>
            <a:pPr algn="just"/>
            <a:endParaRPr lang="en-US" sz="2000" dirty="0">
              <a:latin typeface="Comic Sans MS" panose="030F0702030302020204" pitchFamily="66" charset="0"/>
            </a:endParaRPr>
          </a:p>
        </p:txBody>
      </p:sp>
    </p:spTree>
    <p:extLst>
      <p:ext uri="{BB962C8B-B14F-4D97-AF65-F5344CB8AC3E}">
        <p14:creationId xmlns:p14="http://schemas.microsoft.com/office/powerpoint/2010/main" val="356562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763000" cy="5583936"/>
          </a:xfrm>
        </p:spPr>
        <p:txBody>
          <a:bodyPr>
            <a:normAutofit/>
          </a:bodyPr>
          <a:lstStyle/>
          <a:p>
            <a:pPr marL="109728" indent="0" algn="just">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26:</a:t>
            </a:r>
          </a:p>
          <a:p>
            <a:pPr marL="109728" indent="0" algn="just">
              <a:buNone/>
            </a:pPr>
            <a:r>
              <a:rPr lang="en-US" sz="2000" dirty="0">
                <a:latin typeface="Comic Sans MS" panose="030F0702030302020204" pitchFamily="66" charset="0"/>
              </a:rPr>
              <a:t>Patients with MTC confined to the neck and cervical lymph nodes should have a </a:t>
            </a:r>
            <a:r>
              <a:rPr lang="en-US" sz="2000" dirty="0" smtClean="0">
                <a:latin typeface="Comic Sans MS" panose="030F0702030302020204" pitchFamily="66" charset="0"/>
              </a:rPr>
              <a:t>total thyroidectomy</a:t>
            </a:r>
            <a:r>
              <a:rPr lang="en-US" sz="2000" dirty="0">
                <a:latin typeface="Comic Sans MS" panose="030F0702030302020204" pitchFamily="66" charset="0"/>
              </a:rPr>
              <a:t>, dissection of the central lymph node compartment (level VI), and resection of </a:t>
            </a:r>
            <a:r>
              <a:rPr lang="en-US" sz="2000" dirty="0" smtClean="0">
                <a:latin typeface="Comic Sans MS" panose="030F0702030302020204" pitchFamily="66" charset="0"/>
              </a:rPr>
              <a:t>the involved </a:t>
            </a:r>
            <a:r>
              <a:rPr lang="en-US" sz="2000" dirty="0">
                <a:latin typeface="Comic Sans MS" panose="030F0702030302020204" pitchFamily="66" charset="0"/>
              </a:rPr>
              <a:t>lateral neck compartments (level II-V). </a:t>
            </a:r>
            <a:endParaRPr lang="en-US" sz="2000" dirty="0" smtClean="0">
              <a:latin typeface="Comic Sans MS" panose="030F0702030302020204" pitchFamily="66" charset="0"/>
            </a:endParaRPr>
          </a:p>
          <a:p>
            <a:pPr marL="109728" indent="0" algn="just">
              <a:buNone/>
            </a:pPr>
            <a:r>
              <a:rPr lang="en-US" sz="2000" dirty="0" smtClean="0">
                <a:latin typeface="Comic Sans MS" panose="030F0702030302020204" pitchFamily="66" charset="0"/>
              </a:rPr>
              <a:t>When </a:t>
            </a:r>
            <a:r>
              <a:rPr lang="en-US" sz="2000" dirty="0">
                <a:latin typeface="Comic Sans MS" panose="030F0702030302020204" pitchFamily="66" charset="0"/>
              </a:rPr>
              <a:t>preoperative imaging is positive in </a:t>
            </a:r>
            <a:r>
              <a:rPr lang="en-US" sz="2000" dirty="0" smtClean="0">
                <a:latin typeface="Comic Sans MS" panose="030F0702030302020204" pitchFamily="66" charset="0"/>
              </a:rPr>
              <a:t>the ipsilateral </a:t>
            </a:r>
            <a:r>
              <a:rPr lang="en-US" sz="2000" dirty="0">
                <a:latin typeface="Comic Sans MS" panose="030F0702030302020204" pitchFamily="66" charset="0"/>
              </a:rPr>
              <a:t>lateral neck compartment but negative in the contralateral neck </a:t>
            </a:r>
            <a:r>
              <a:rPr lang="en-US" sz="2000" dirty="0" smtClean="0">
                <a:latin typeface="Comic Sans MS" panose="030F0702030302020204" pitchFamily="66" charset="0"/>
              </a:rPr>
              <a:t>compartment, contralateral </a:t>
            </a:r>
            <a:r>
              <a:rPr lang="en-US" sz="2000" dirty="0">
                <a:latin typeface="Comic Sans MS" panose="030F0702030302020204" pitchFamily="66" charset="0"/>
              </a:rPr>
              <a:t>neck dissection should be considered if the basal calcitonin level is </a:t>
            </a:r>
            <a:r>
              <a:rPr lang="en-US" sz="2000" dirty="0" smtClean="0">
                <a:latin typeface="Comic Sans MS" panose="030F0702030302020204" pitchFamily="66" charset="0"/>
              </a:rPr>
              <a:t>&gt; 200 </a:t>
            </a:r>
            <a:r>
              <a:rPr lang="en-US" sz="2000" dirty="0" err="1" smtClean="0">
                <a:latin typeface="Comic Sans MS" panose="030F0702030302020204" pitchFamily="66" charset="0"/>
              </a:rPr>
              <a:t>pg</a:t>
            </a:r>
            <a:r>
              <a:rPr lang="en-US" sz="2000" dirty="0" smtClean="0">
                <a:latin typeface="Comic Sans MS" panose="030F0702030302020204" pitchFamily="66" charset="0"/>
              </a:rPr>
              <a:t>/</a:t>
            </a:r>
            <a:r>
              <a:rPr lang="en-US" sz="2000" dirty="0" err="1" smtClean="0">
                <a:latin typeface="Comic Sans MS" panose="030F0702030302020204" pitchFamily="66" charset="0"/>
              </a:rPr>
              <a:t>mL</a:t>
            </a:r>
            <a:r>
              <a:rPr lang="en-US" sz="2000" dirty="0" err="1">
                <a:latin typeface="Comic Sans MS" panose="030F0702030302020204" pitchFamily="66" charset="0"/>
              </a:rPr>
              <a:t>.</a:t>
            </a:r>
            <a:r>
              <a:rPr lang="en-US" sz="2000" dirty="0">
                <a:latin typeface="Comic Sans MS" panose="030F0702030302020204" pitchFamily="66" charset="0"/>
              </a:rPr>
              <a:t>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p>
          <a:p>
            <a:pPr marL="109728" indent="0" algn="just">
              <a:buNone/>
            </a:pPr>
            <a:endParaRPr lang="en-US" sz="1800" dirty="0" smtClean="0">
              <a:solidFill>
                <a:srgbClr val="92D050"/>
              </a:solidFill>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In another study metastases to 10 or more lymph nodes, or</a:t>
            </a:r>
          </a:p>
          <a:p>
            <a:pPr marL="109728" indent="0">
              <a:buClr>
                <a:schemeClr val="accent2"/>
              </a:buClr>
              <a:buNone/>
            </a:pPr>
            <a:r>
              <a:rPr lang="en-US" sz="2000" dirty="0">
                <a:latin typeface="Comic Sans MS" panose="030F0702030302020204" pitchFamily="66" charset="0"/>
              </a:rPr>
              <a:t>involvement of more than two lymph node compartments, precluded normalization of serum </a:t>
            </a:r>
            <a:r>
              <a:rPr lang="en-US" sz="2000" dirty="0" err="1">
                <a:latin typeface="Comic Sans MS" panose="030F0702030302020204" pitchFamily="66" charset="0"/>
              </a:rPr>
              <a:t>Ctn</a:t>
            </a:r>
            <a:endParaRPr lang="en-US" sz="2000" dirty="0" smtClean="0">
              <a:latin typeface="Comic Sans MS" panose="030F0702030302020204" pitchFamily="66" charset="0"/>
            </a:endParaRPr>
          </a:p>
          <a:p>
            <a:pPr algn="just">
              <a:buClr>
                <a:schemeClr val="accent2"/>
              </a:buClr>
              <a:buFont typeface="Wingdings" panose="05000000000000000000" pitchFamily="2" charset="2"/>
              <a:buChar char="§"/>
            </a:pPr>
            <a:r>
              <a:rPr lang="en-US" sz="1800" dirty="0" smtClean="0">
                <a:latin typeface="Comic Sans MS" panose="030F0702030302020204" pitchFamily="66" charset="0"/>
              </a:rPr>
              <a:t>Unfortunately</a:t>
            </a:r>
            <a:r>
              <a:rPr lang="en-US" sz="1800" dirty="0">
                <a:latin typeface="Comic Sans MS" panose="030F0702030302020204" pitchFamily="66" charset="0"/>
              </a:rPr>
              <a:t>, most patients with MTC and regional lymph node metastases have systemic disease and are not cured by total thyroidectomy and bilateral neck dissection.</a:t>
            </a:r>
          </a:p>
          <a:p>
            <a:pPr algn="just">
              <a:buClr>
                <a:schemeClr val="accent2"/>
              </a:buClr>
              <a:buFont typeface="Wingdings" panose="05000000000000000000" pitchFamily="2" charset="2"/>
              <a:buChar char="§"/>
            </a:pPr>
            <a:endParaRPr lang="en-US" sz="1800" dirty="0" smtClean="0">
              <a:solidFill>
                <a:srgbClr val="92D050"/>
              </a:solidFill>
              <a:latin typeface="Comic Sans MS" panose="030F0702030302020204" pitchFamily="66" charset="0"/>
            </a:endParaRPr>
          </a:p>
          <a:p>
            <a:pPr marL="109728" indent="0" algn="just">
              <a:buNone/>
            </a:pPr>
            <a:endParaRPr lang="en-US" sz="1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58200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10600" cy="5736336"/>
          </a:xfrm>
        </p:spPr>
        <p:txBody>
          <a:bodyPr>
            <a:normAutofit lnSpcReduction="10000"/>
          </a:bodyPr>
          <a:lstStyle/>
          <a:p>
            <a:pPr marL="109728" indent="0">
              <a:buNone/>
            </a:pPr>
            <a:r>
              <a:rPr lang="en-US" sz="2000" dirty="0" smtClean="0">
                <a:solidFill>
                  <a:srgbClr val="7030A0"/>
                </a:solidFill>
                <a:latin typeface="Comic Sans MS" panose="030F0702030302020204" pitchFamily="66" charset="0"/>
              </a:rPr>
              <a:t>K: </a:t>
            </a:r>
            <a:r>
              <a:rPr lang="en-US" sz="2000" dirty="0">
                <a:solidFill>
                  <a:srgbClr val="7030A0"/>
                </a:solidFill>
                <a:latin typeface="Comic Sans MS" panose="030F0702030302020204" pitchFamily="66" charset="0"/>
              </a:rPr>
              <a:t>Management of patients with locally advanced or metastatic MTC</a:t>
            </a:r>
            <a:endParaRPr lang="en-US" sz="2000" dirty="0" smtClean="0">
              <a:solidFill>
                <a:srgbClr val="7030A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27</a:t>
            </a:r>
          </a:p>
          <a:p>
            <a:pPr marL="109728" indent="0">
              <a:buNone/>
            </a:pPr>
            <a:r>
              <a:rPr lang="en-US" sz="2000" dirty="0" smtClean="0">
                <a:latin typeface="Comic Sans MS" panose="030F0702030302020204" pitchFamily="66" charset="0"/>
              </a:rPr>
              <a:t>In </a:t>
            </a:r>
            <a:r>
              <a:rPr lang="en-US" sz="2000" dirty="0">
                <a:latin typeface="Comic Sans MS" panose="030F0702030302020204" pitchFamily="66" charset="0"/>
              </a:rPr>
              <a:t>the presence of extensive regional or metastatic disease less aggressive surgery in the </a:t>
            </a:r>
            <a:r>
              <a:rPr lang="en-US" sz="2000" dirty="0" smtClean="0">
                <a:latin typeface="Comic Sans MS" panose="030F0702030302020204" pitchFamily="66" charset="0"/>
              </a:rPr>
              <a:t>central and </a:t>
            </a:r>
            <a:r>
              <a:rPr lang="en-US" sz="2000" dirty="0">
                <a:latin typeface="Comic Sans MS" panose="030F0702030302020204" pitchFamily="66" charset="0"/>
              </a:rPr>
              <a:t>lateral neck may be appropriate to preserve speech, swallowing, </a:t>
            </a:r>
            <a:r>
              <a:rPr lang="en-US" sz="2000" dirty="0" smtClean="0">
                <a:latin typeface="Comic Sans MS" panose="030F0702030302020204" pitchFamily="66" charset="0"/>
              </a:rPr>
              <a:t>parathyroid function</a:t>
            </a:r>
            <a:r>
              <a:rPr lang="en-US" sz="2000" dirty="0">
                <a:latin typeface="Comic Sans MS" panose="030F0702030302020204" pitchFamily="66" charset="0"/>
              </a:rPr>
              <a:t>, </a:t>
            </a:r>
            <a:r>
              <a:rPr lang="en-US" sz="2000" dirty="0" smtClean="0">
                <a:latin typeface="Comic Sans MS" panose="030F0702030302020204" pitchFamily="66" charset="0"/>
              </a:rPr>
              <a:t>and shoulder </a:t>
            </a:r>
            <a:r>
              <a:rPr lang="en-US" sz="2000" dirty="0">
                <a:latin typeface="Comic Sans MS" panose="030F0702030302020204" pitchFamily="66" charset="0"/>
              </a:rPr>
              <a:t>mobility. External beam radiotherapy (EBRT), systemic medical therapy, and </a:t>
            </a:r>
            <a:r>
              <a:rPr lang="en-US" sz="2000" dirty="0" smtClean="0">
                <a:latin typeface="Comic Sans MS" panose="030F0702030302020204" pitchFamily="66" charset="0"/>
              </a:rPr>
              <a:t>other nonsurgical </a:t>
            </a:r>
            <a:r>
              <a:rPr lang="en-US" sz="2000" dirty="0">
                <a:latin typeface="Comic Sans MS" panose="030F0702030302020204" pitchFamily="66" charset="0"/>
              </a:rPr>
              <a:t>therapies should be considered to achieve local tumor control.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r>
              <a:rPr lang="en-US" sz="1800" b="1" i="1" dirty="0">
                <a:latin typeface="Comic Sans MS" panose="030F0702030302020204" pitchFamily="66" charset="0"/>
              </a:rPr>
              <a:t> </a:t>
            </a:r>
            <a:endParaRPr lang="en-US" sz="1800" b="1" i="1" dirty="0" smtClean="0">
              <a:latin typeface="Comic Sans MS" panose="030F0702030302020204" pitchFamily="66" charset="0"/>
            </a:endParaRPr>
          </a:p>
          <a:p>
            <a:pPr marL="109728" indent="0">
              <a:buNone/>
            </a:pPr>
            <a:endParaRPr lang="en-US" sz="2000" dirty="0">
              <a:solidFill>
                <a:srgbClr val="FF0000"/>
              </a:solidFill>
              <a:latin typeface="Comic Sans MS" panose="030F0702030302020204" pitchFamily="66" charset="0"/>
            </a:endParaRPr>
          </a:p>
          <a:p>
            <a:pPr marL="109728" indent="0">
              <a:buNone/>
            </a:pPr>
            <a:r>
              <a:rPr lang="en-US" sz="2000" dirty="0" smtClean="0">
                <a:solidFill>
                  <a:srgbClr val="7030A0"/>
                </a:solidFill>
                <a:latin typeface="Comic Sans MS" panose="030F0702030302020204" pitchFamily="66" charset="0"/>
              </a:rPr>
              <a:t>L : Management </a:t>
            </a:r>
            <a:r>
              <a:rPr lang="en-US" sz="2000" dirty="0">
                <a:solidFill>
                  <a:srgbClr val="7030A0"/>
                </a:solidFill>
                <a:latin typeface="Comic Sans MS" panose="030F0702030302020204" pitchFamily="66" charset="0"/>
              </a:rPr>
              <a:t>of patients following an incomplete thyroidectomy and lymph node dissection</a:t>
            </a:r>
            <a:endParaRPr lang="en-US" sz="2000" dirty="0" smtClean="0">
              <a:solidFill>
                <a:srgbClr val="7030A0"/>
              </a:solidFill>
              <a:latin typeface="Comic Sans MS" panose="030F0702030302020204" pitchFamily="66" charset="0"/>
            </a:endParaRPr>
          </a:p>
          <a:p>
            <a:pPr marL="109728" indent="0">
              <a:buNone/>
            </a:pPr>
            <a:r>
              <a:rPr lang="en-US" sz="2400" b="1" dirty="0">
                <a:solidFill>
                  <a:srgbClr val="92D050"/>
                </a:solidFill>
                <a:latin typeface="Comic Sans MS" panose="030F0702030302020204" pitchFamily="66" charset="0"/>
              </a:rPr>
              <a:t>Recommendation </a:t>
            </a:r>
            <a:r>
              <a:rPr lang="en-US" sz="2400" b="1" dirty="0" smtClean="0">
                <a:solidFill>
                  <a:srgbClr val="92D050"/>
                </a:solidFill>
                <a:latin typeface="Comic Sans MS" panose="030F0702030302020204" pitchFamily="66" charset="0"/>
              </a:rPr>
              <a:t>28</a:t>
            </a:r>
          </a:p>
          <a:p>
            <a:pPr marL="109728" indent="0">
              <a:buNone/>
            </a:pPr>
            <a:r>
              <a:rPr lang="en-US" sz="1800" dirty="0" smtClean="0">
                <a:latin typeface="Comic Sans MS" panose="030F0702030302020204" pitchFamily="66" charset="0"/>
              </a:rPr>
              <a:t>Following </a:t>
            </a:r>
            <a:r>
              <a:rPr lang="en-US" sz="1800" dirty="0">
                <a:latin typeface="Comic Sans MS" panose="030F0702030302020204" pitchFamily="66" charset="0"/>
              </a:rPr>
              <a:t>unilateral thyroidectomy for presumed sporadic </a:t>
            </a:r>
            <a:r>
              <a:rPr lang="en-US" sz="1800" dirty="0" smtClean="0">
                <a:latin typeface="Comic Sans MS" panose="030F0702030302020204" pitchFamily="66" charset="0"/>
              </a:rPr>
              <a:t>MTC</a:t>
            </a:r>
          </a:p>
          <a:p>
            <a:pPr marL="109728" indent="0">
              <a:buNone/>
            </a:pPr>
            <a:r>
              <a:rPr lang="en-US" sz="1800" dirty="0" smtClean="0">
                <a:latin typeface="Comic Sans MS" panose="030F0702030302020204" pitchFamily="66" charset="0"/>
              </a:rPr>
              <a:t> </a:t>
            </a:r>
            <a:r>
              <a:rPr lang="en-US" sz="1800" dirty="0">
                <a:latin typeface="Comic Sans MS" panose="030F0702030302020204" pitchFamily="66" charset="0"/>
              </a:rPr>
              <a:t>completion thyroidectomy is recommended </a:t>
            </a:r>
          </a:p>
          <a:p>
            <a:pPr>
              <a:buClr>
                <a:schemeClr val="accent2"/>
              </a:buClr>
              <a:buFont typeface="Wingdings" panose="05000000000000000000" pitchFamily="2" charset="2"/>
              <a:buChar char="§"/>
            </a:pPr>
            <a:r>
              <a:rPr lang="en-US" sz="1800" dirty="0">
                <a:latin typeface="Comic Sans MS" panose="030F0702030302020204" pitchFamily="66" charset="0"/>
                <a:cs typeface="Arial" panose="020B0604020202020204" pitchFamily="34" charset="0"/>
              </a:rPr>
              <a:t>in patients with a </a:t>
            </a:r>
            <a:r>
              <a:rPr lang="en-US" sz="1800" i="1" dirty="0">
                <a:latin typeface="Comic Sans MS" panose="030F0702030302020204" pitchFamily="66" charset="0"/>
                <a:cs typeface="Arial" panose="020B0604020202020204" pitchFamily="34" charset="0"/>
              </a:rPr>
              <a:t>RET </a:t>
            </a:r>
            <a:r>
              <a:rPr lang="en-US" sz="1800" dirty="0" err="1">
                <a:latin typeface="Comic Sans MS" panose="030F0702030302020204" pitchFamily="66" charset="0"/>
                <a:cs typeface="Arial" panose="020B0604020202020204" pitchFamily="34" charset="0"/>
              </a:rPr>
              <a:t>germline</a:t>
            </a:r>
            <a:r>
              <a:rPr lang="en-US" sz="1800" dirty="0">
                <a:latin typeface="Comic Sans MS" panose="030F0702030302020204" pitchFamily="66" charset="0"/>
                <a:cs typeface="Arial" panose="020B0604020202020204" pitchFamily="34" charset="0"/>
              </a:rPr>
              <a:t> mutation,</a:t>
            </a:r>
          </a:p>
          <a:p>
            <a:pPr>
              <a:buClr>
                <a:schemeClr val="accent2"/>
              </a:buClr>
              <a:buFont typeface="Wingdings" panose="05000000000000000000" pitchFamily="2" charset="2"/>
              <a:buChar char="§"/>
            </a:pPr>
            <a:r>
              <a:rPr lang="en-US" sz="1800" dirty="0">
                <a:latin typeface="Comic Sans MS" panose="030F0702030302020204" pitchFamily="66" charset="0"/>
                <a:cs typeface="Arial" panose="020B0604020202020204" pitchFamily="34" charset="0"/>
              </a:rPr>
              <a:t> an elevated postoperative serum </a:t>
            </a:r>
            <a:r>
              <a:rPr lang="en-US" sz="1800" dirty="0" err="1">
                <a:latin typeface="Comic Sans MS" panose="030F0702030302020204" pitchFamily="66" charset="0"/>
                <a:cs typeface="Arial" panose="020B0604020202020204" pitchFamily="34" charset="0"/>
              </a:rPr>
              <a:t>Ctn</a:t>
            </a:r>
            <a:r>
              <a:rPr lang="en-US" sz="1800" dirty="0">
                <a:latin typeface="Comic Sans MS" panose="030F0702030302020204" pitchFamily="66" charset="0"/>
                <a:cs typeface="Arial" panose="020B0604020202020204" pitchFamily="34" charset="0"/>
              </a:rPr>
              <a:t> level,</a:t>
            </a:r>
          </a:p>
          <a:p>
            <a:pPr>
              <a:buClr>
                <a:schemeClr val="accent2"/>
              </a:buClr>
              <a:buFont typeface="Wingdings" panose="05000000000000000000" pitchFamily="2" charset="2"/>
              <a:buChar char="§"/>
            </a:pPr>
            <a:r>
              <a:rPr lang="en-US" sz="1800" dirty="0">
                <a:latin typeface="Comic Sans MS" panose="030F0702030302020204" pitchFamily="66" charset="0"/>
                <a:cs typeface="Arial" panose="020B0604020202020204" pitchFamily="34" charset="0"/>
              </a:rPr>
              <a:t> or imaging studies indicating residual MTC. </a:t>
            </a:r>
          </a:p>
          <a:p>
            <a:pPr>
              <a:buClr>
                <a:schemeClr val="accent2"/>
              </a:buClr>
              <a:buFont typeface="Wingdings" panose="05000000000000000000" pitchFamily="2" charset="2"/>
              <a:buChar char="§"/>
            </a:pPr>
            <a:r>
              <a:rPr lang="en-US" sz="1800" dirty="0">
                <a:latin typeface="Comic Sans MS" panose="030F0702030302020204" pitchFamily="66" charset="0"/>
                <a:cs typeface="Arial" panose="020B0604020202020204" pitchFamily="34" charset="0"/>
              </a:rPr>
              <a:t>The presence of an enlarged lymph node in </a:t>
            </a:r>
            <a:r>
              <a:rPr lang="en-US" sz="1800" dirty="0">
                <a:latin typeface="Comic Sans MS" panose="030F0702030302020204" pitchFamily="66" charset="0"/>
              </a:rPr>
              <a:t>association with a normal serum </a:t>
            </a:r>
            <a:r>
              <a:rPr lang="en-US" sz="1800" dirty="0" err="1">
                <a:latin typeface="Comic Sans MS" panose="030F0702030302020204" pitchFamily="66" charset="0"/>
              </a:rPr>
              <a:t>Ctn</a:t>
            </a:r>
            <a:r>
              <a:rPr lang="en-US" sz="1800" dirty="0">
                <a:latin typeface="Comic Sans MS" panose="030F0702030302020204" pitchFamily="66" charset="0"/>
              </a:rPr>
              <a:t> level is not an indication for repeat surgery</a:t>
            </a:r>
            <a:r>
              <a:rPr lang="en-US" sz="1800" dirty="0">
                <a:solidFill>
                  <a:srgbClr val="92D050"/>
                </a:solidFill>
                <a:latin typeface="Comic Sans MS" panose="030F0702030302020204" pitchFamily="66" charset="0"/>
              </a:rPr>
              <a:t>. Grade B</a:t>
            </a:r>
          </a:p>
          <a:p>
            <a:pPr marL="109728" indent="0">
              <a:buNone/>
            </a:pPr>
            <a:endParaRPr lang="en-US" sz="1800" dirty="0">
              <a:solidFill>
                <a:srgbClr val="92D050"/>
              </a:solidFill>
              <a:latin typeface="Comic Sans MS" panose="030F0702030302020204" pitchFamily="66" charset="0"/>
            </a:endParaRPr>
          </a:p>
          <a:p>
            <a:pPr marL="109728" indent="0">
              <a:buNone/>
            </a:pPr>
            <a:endParaRPr lang="en-US" sz="1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575243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458200" cy="5660136"/>
          </a:xfrm>
        </p:spPr>
        <p:txBody>
          <a:bodyPr>
            <a:normAutofit/>
          </a:bodyPr>
          <a:lstStyle/>
          <a:p>
            <a:pPr marL="109728" indent="0">
              <a:buNone/>
            </a:pPr>
            <a:r>
              <a:rPr lang="en-US" sz="2400" b="1" dirty="0" smtClean="0">
                <a:solidFill>
                  <a:srgbClr val="92D050"/>
                </a:solidFill>
                <a:latin typeface="Comic Sans MS" panose="030F0702030302020204" pitchFamily="66" charset="0"/>
              </a:rPr>
              <a:t>Recommendation  29</a:t>
            </a:r>
            <a:r>
              <a:rPr lang="en-US" sz="2000" dirty="0">
                <a:latin typeface="Comic Sans MS" panose="030F0702030302020204" pitchFamily="66" charset="0"/>
              </a:rPr>
              <a:t/>
            </a:r>
            <a:br>
              <a:rPr lang="en-US" sz="2000" dirty="0">
                <a:latin typeface="Comic Sans MS" panose="030F0702030302020204" pitchFamily="66" charset="0"/>
              </a:rPr>
            </a:br>
            <a:r>
              <a:rPr lang="en-US" sz="2000" dirty="0" smtClean="0">
                <a:latin typeface="Comic Sans MS" panose="030F0702030302020204" pitchFamily="66" charset="0"/>
              </a:rPr>
              <a:t>In </a:t>
            </a:r>
            <a:r>
              <a:rPr lang="en-US" sz="2000" dirty="0">
                <a:latin typeface="Comic Sans MS" panose="030F0702030302020204" pitchFamily="66" charset="0"/>
              </a:rPr>
              <a:t>patients having an inadequate lymph node dissection at the initial thyroidectomy a </a:t>
            </a:r>
            <a:r>
              <a:rPr lang="en-US" sz="2000" dirty="0" smtClean="0">
                <a:latin typeface="Comic Sans MS" panose="030F0702030302020204" pitchFamily="66" charset="0"/>
              </a:rPr>
              <a:t>repeat operation</a:t>
            </a:r>
            <a:r>
              <a:rPr lang="en-US" sz="2000" dirty="0">
                <a:latin typeface="Comic Sans MS" panose="030F0702030302020204" pitchFamily="66" charset="0"/>
              </a:rPr>
              <a:t>, including compartment oriented lymph node dissection, should be considered if </a:t>
            </a:r>
            <a:endParaRPr lang="en-US" sz="2000" dirty="0" smtClean="0">
              <a:latin typeface="Comic Sans MS" panose="030F0702030302020204" pitchFamily="66" charset="0"/>
            </a:endParaRPr>
          </a:p>
          <a:p>
            <a:pPr marL="109728" indent="0">
              <a:buNone/>
            </a:pPr>
            <a:r>
              <a:rPr lang="en-US" sz="2000" dirty="0" smtClean="0">
                <a:latin typeface="Comic Sans MS" panose="030F0702030302020204" pitchFamily="66" charset="0"/>
              </a:rPr>
              <a:t>The preoperative </a:t>
            </a:r>
            <a:r>
              <a:rPr lang="en-US" sz="2000" dirty="0">
                <a:latin typeface="Comic Sans MS" panose="030F0702030302020204" pitchFamily="66" charset="0"/>
              </a:rPr>
              <a:t>basal serum CTN level is less than 1,000 </a:t>
            </a:r>
            <a:r>
              <a:rPr lang="en-US" sz="2000" dirty="0" err="1">
                <a:latin typeface="Comic Sans MS" panose="030F0702030302020204" pitchFamily="66" charset="0"/>
              </a:rPr>
              <a:t>pg</a:t>
            </a:r>
            <a:r>
              <a:rPr lang="en-US" sz="2000" dirty="0">
                <a:latin typeface="Comic Sans MS" panose="030F0702030302020204" pitchFamily="66" charset="0"/>
              </a:rPr>
              <a:t>/mL and 5 or fewer metastatic </a:t>
            </a:r>
            <a:r>
              <a:rPr lang="en-US" sz="2000" dirty="0" smtClean="0">
                <a:latin typeface="Comic Sans MS" panose="030F0702030302020204" pitchFamily="66" charset="0"/>
              </a:rPr>
              <a:t>lymph nodes </a:t>
            </a:r>
            <a:r>
              <a:rPr lang="en-US" sz="2000" dirty="0">
                <a:latin typeface="Comic Sans MS" panose="030F0702030302020204" pitchFamily="66" charset="0"/>
              </a:rPr>
              <a:t>were removed at the initial surgery</a:t>
            </a:r>
            <a:r>
              <a:rPr lang="en-US" sz="2000" dirty="0">
                <a:solidFill>
                  <a:srgbClr val="92D050"/>
                </a:solidFill>
                <a:latin typeface="Comic Sans MS" panose="030F0702030302020204" pitchFamily="66" charset="0"/>
              </a:rPr>
              <a:t>. </a:t>
            </a:r>
            <a:r>
              <a:rPr lang="en-US" sz="1800" dirty="0" smtClean="0">
                <a:solidFill>
                  <a:srgbClr val="92D050"/>
                </a:solidFill>
                <a:latin typeface="Comic Sans MS" panose="030F0702030302020204" pitchFamily="66" charset="0"/>
              </a:rPr>
              <a:t>Grade </a:t>
            </a:r>
            <a:r>
              <a:rPr lang="en-US" sz="1800" dirty="0">
                <a:solidFill>
                  <a:srgbClr val="92D050"/>
                </a:solidFill>
                <a:latin typeface="Comic Sans MS" panose="030F0702030302020204" pitchFamily="66" charset="0"/>
              </a:rPr>
              <a:t>C</a:t>
            </a:r>
            <a:r>
              <a:rPr lang="en-US" sz="1800" dirty="0" smtClean="0">
                <a:solidFill>
                  <a:srgbClr val="92D050"/>
                </a:solidFill>
                <a:latin typeface="Comic Sans MS" panose="030F0702030302020204" pitchFamily="66" charset="0"/>
              </a:rPr>
              <a:t>.</a:t>
            </a:r>
          </a:p>
          <a:p>
            <a:pPr marL="109728" indent="0">
              <a:buNone/>
            </a:pPr>
            <a:endParaRPr lang="en-US" sz="1800" dirty="0" smtClean="0">
              <a:solidFill>
                <a:srgbClr val="92D050"/>
              </a:solidFill>
              <a:latin typeface="Comic Sans MS" panose="030F0702030302020204" pitchFamily="66" charset="0"/>
            </a:endParaRPr>
          </a:p>
          <a:p>
            <a:pPr marL="109728" indent="0">
              <a:buNone/>
            </a:pPr>
            <a:r>
              <a:rPr lang="en-US" sz="2000" dirty="0">
                <a:latin typeface="Comic Sans MS" panose="030F0702030302020204" pitchFamily="66" charset="0"/>
              </a:rPr>
              <a:t>If more than 5 metastatic lymph nodes were resected at prior surgery </a:t>
            </a:r>
            <a:r>
              <a:rPr lang="en-US" sz="2000" dirty="0" smtClean="0">
                <a:latin typeface="Comic Sans MS" panose="030F0702030302020204" pitchFamily="66" charset="0"/>
              </a:rPr>
              <a:t>the biochemical </a:t>
            </a:r>
            <a:r>
              <a:rPr lang="en-US" sz="2000" dirty="0">
                <a:latin typeface="Comic Sans MS" panose="030F0702030302020204" pitchFamily="66" charset="0"/>
              </a:rPr>
              <a:t>cure rate fell to 5% (2 of 43 patients). When preoperative basal serum </a:t>
            </a:r>
            <a:r>
              <a:rPr lang="en-US" sz="2000" dirty="0" err="1">
                <a:latin typeface="Comic Sans MS" panose="030F0702030302020204" pitchFamily="66" charset="0"/>
              </a:rPr>
              <a:t>Ctn</a:t>
            </a:r>
            <a:r>
              <a:rPr lang="en-US" sz="2000" dirty="0">
                <a:latin typeface="Comic Sans MS" panose="030F0702030302020204" pitchFamily="66" charset="0"/>
              </a:rPr>
              <a:t> </a:t>
            </a:r>
            <a:r>
              <a:rPr lang="en-US" sz="2000" dirty="0" smtClean="0">
                <a:latin typeface="Comic Sans MS" panose="030F0702030302020204" pitchFamily="66" charset="0"/>
              </a:rPr>
              <a:t>levels exceeded </a:t>
            </a:r>
            <a:r>
              <a:rPr lang="en-US" sz="2000" dirty="0">
                <a:latin typeface="Comic Sans MS" panose="030F0702030302020204" pitchFamily="66" charset="0"/>
              </a:rPr>
              <a:t>1,000 </a:t>
            </a:r>
            <a:r>
              <a:rPr lang="en-US" sz="2000" dirty="0" err="1">
                <a:latin typeface="Comic Sans MS" panose="030F0702030302020204" pitchFamily="66" charset="0"/>
              </a:rPr>
              <a:t>pg</a:t>
            </a:r>
            <a:r>
              <a:rPr lang="en-US" sz="2000" dirty="0">
                <a:latin typeface="Comic Sans MS" panose="030F0702030302020204" pitchFamily="66" charset="0"/>
              </a:rPr>
              <a:t>/mL (reference range less than10 </a:t>
            </a:r>
            <a:r>
              <a:rPr lang="en-US" sz="2000" dirty="0" err="1">
                <a:latin typeface="Comic Sans MS" panose="030F0702030302020204" pitchFamily="66" charset="0"/>
              </a:rPr>
              <a:t>pg</a:t>
            </a:r>
            <a:r>
              <a:rPr lang="en-US" sz="2000" dirty="0">
                <a:latin typeface="Comic Sans MS" panose="030F0702030302020204" pitchFamily="66" charset="0"/>
              </a:rPr>
              <a:t>/mL) biochemical cure was </a:t>
            </a:r>
            <a:r>
              <a:rPr lang="en-US" sz="2000" dirty="0" smtClean="0">
                <a:latin typeface="Comic Sans MS" panose="030F0702030302020204" pitchFamily="66" charset="0"/>
              </a:rPr>
              <a:t>exceptional.</a:t>
            </a:r>
            <a:endParaRPr lang="en-US" sz="2000" dirty="0">
              <a:latin typeface="Comic Sans MS" panose="030F0702030302020204" pitchFamily="66" charset="0"/>
            </a:endParaRPr>
          </a:p>
          <a:p>
            <a:pPr marL="109728" indent="0">
              <a:buNone/>
            </a:pPr>
            <a:endParaRPr lang="en-US" sz="1800" dirty="0">
              <a:solidFill>
                <a:srgbClr val="92D050"/>
              </a:solidFill>
              <a:latin typeface="Comic Sans MS" panose="030F0702030302020204" pitchFamily="66" charset="0"/>
            </a:endParaRPr>
          </a:p>
          <a:p>
            <a:pPr marL="109728" indent="0">
              <a:buNone/>
            </a:pPr>
            <a:r>
              <a:rPr lang="en-US" sz="1800" dirty="0" smtClean="0">
                <a:solidFill>
                  <a:srgbClr val="FF0000"/>
                </a:solidFill>
                <a:latin typeface="Comic Sans MS" panose="030F0702030302020204" pitchFamily="66" charset="0"/>
              </a:rPr>
              <a:t> </a:t>
            </a:r>
            <a:r>
              <a:rPr lang="en-US" sz="1800" dirty="0">
                <a:solidFill>
                  <a:srgbClr val="7030A0"/>
                </a:solidFill>
                <a:latin typeface="Comic Sans MS" panose="030F0702030302020204" pitchFamily="66" charset="0"/>
              </a:rPr>
              <a:t>M: Management of normal parathyroid glands resected or </a:t>
            </a:r>
            <a:r>
              <a:rPr lang="en-US" sz="1800" dirty="0" err="1">
                <a:solidFill>
                  <a:srgbClr val="7030A0"/>
                </a:solidFill>
                <a:latin typeface="Comic Sans MS" panose="030F0702030302020204" pitchFamily="66" charset="0"/>
              </a:rPr>
              <a:t>devascularized</a:t>
            </a:r>
            <a:r>
              <a:rPr lang="en-US" sz="1800" dirty="0">
                <a:solidFill>
                  <a:srgbClr val="7030A0"/>
                </a:solidFill>
                <a:latin typeface="Comic Sans MS" panose="030F0702030302020204" pitchFamily="66" charset="0"/>
              </a:rPr>
              <a:t> during surgery</a:t>
            </a:r>
          </a:p>
          <a:p>
            <a:pPr marL="109728" indent="0">
              <a:buNone/>
            </a:pPr>
            <a:endParaRPr lang="en-US" sz="1800" dirty="0" smtClean="0">
              <a:solidFill>
                <a:srgbClr val="92D050"/>
              </a:solidFill>
              <a:latin typeface="Comic Sans MS" panose="030F0702030302020204" pitchFamily="66" charset="0"/>
            </a:endParaRPr>
          </a:p>
          <a:p>
            <a:pPr marL="109728" indent="0">
              <a:buNone/>
            </a:pPr>
            <a:endParaRPr lang="en-US" sz="1800" dirty="0">
              <a:solidFill>
                <a:srgbClr val="92D050"/>
              </a:solidFill>
              <a:latin typeface="Comic Sans MS" panose="030F0702030302020204" pitchFamily="66" charset="0"/>
            </a:endParaRPr>
          </a:p>
          <a:p>
            <a:pPr marL="109728" indent="0">
              <a:buNone/>
            </a:pPr>
            <a:endParaRPr lang="en-US" sz="1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2229069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943600"/>
          </a:xfrm>
        </p:spPr>
        <p:txBody>
          <a:bodyPr>
            <a:noAutofit/>
          </a:bodyPr>
          <a:lstStyle/>
          <a:p>
            <a:pPr marL="109728" indent="0">
              <a:buNone/>
            </a:pPr>
            <a:r>
              <a:rPr lang="en-US" sz="2400" b="1" dirty="0" smtClean="0">
                <a:solidFill>
                  <a:srgbClr val="92D050"/>
                </a:solidFill>
                <a:latin typeface="Comic Sans MS" panose="030F0702030302020204" pitchFamily="66" charset="0"/>
              </a:rPr>
              <a:t>Recommendation 30</a:t>
            </a:r>
            <a:endParaRPr lang="en-US" sz="2000" dirty="0" smtClean="0">
              <a:latin typeface="Comic Sans MS" panose="030F0702030302020204" pitchFamily="66" charset="0"/>
            </a:endParaRPr>
          </a:p>
          <a:p>
            <a:pPr marL="109728" indent="0">
              <a:buNone/>
            </a:pPr>
            <a:r>
              <a:rPr lang="en-US" sz="2000" dirty="0" smtClean="0">
                <a:latin typeface="Comic Sans MS" panose="030F0702030302020204" pitchFamily="66" charset="0"/>
              </a:rPr>
              <a:t>During </a:t>
            </a:r>
            <a:r>
              <a:rPr lang="en-US" sz="2000" dirty="0">
                <a:latin typeface="Comic Sans MS" panose="030F0702030302020204" pitchFamily="66" charset="0"/>
              </a:rPr>
              <a:t>a total thyroidectomy for MTC normal parathyroid glands should be preserved </a:t>
            </a:r>
            <a:r>
              <a:rPr lang="en-US" sz="2000" i="1" dirty="0">
                <a:latin typeface="Comic Sans MS" panose="030F0702030302020204" pitchFamily="66" charset="0"/>
              </a:rPr>
              <a:t>in </a:t>
            </a:r>
            <a:r>
              <a:rPr lang="en-US" sz="2000" i="1" dirty="0" smtClean="0">
                <a:latin typeface="Comic Sans MS" panose="030F0702030302020204" pitchFamily="66" charset="0"/>
              </a:rPr>
              <a:t>situ </a:t>
            </a:r>
            <a:r>
              <a:rPr lang="en-US" sz="2000" dirty="0" smtClean="0">
                <a:latin typeface="Comic Sans MS" panose="030F0702030302020204" pitchFamily="66" charset="0"/>
              </a:rPr>
              <a:t>on </a:t>
            </a:r>
            <a:r>
              <a:rPr lang="en-US" sz="2000" dirty="0">
                <a:latin typeface="Comic Sans MS" panose="030F0702030302020204" pitchFamily="66" charset="0"/>
              </a:rPr>
              <a:t>a vascular pedicle. If all normal parathyroid glands are resected, or if none appear viable at</a:t>
            </a:r>
          </a:p>
          <a:p>
            <a:pPr marL="109728" indent="0">
              <a:buNone/>
            </a:pPr>
            <a:r>
              <a:rPr lang="en-US" sz="2000" dirty="0">
                <a:latin typeface="Comic Sans MS" panose="030F0702030302020204" pitchFamily="66" charset="0"/>
              </a:rPr>
              <a:t>the termination of the procedure, slivers of a parathyroid gland should be transplanted into </a:t>
            </a:r>
            <a:r>
              <a:rPr lang="en-US" sz="2000" dirty="0" smtClean="0">
                <a:latin typeface="Comic Sans MS" panose="030F0702030302020204" pitchFamily="66" charset="0"/>
              </a:rPr>
              <a:t>the SCM in </a:t>
            </a:r>
            <a:r>
              <a:rPr lang="en-US" sz="2000" dirty="0">
                <a:latin typeface="Comic Sans MS" panose="030F0702030302020204" pitchFamily="66" charset="0"/>
              </a:rPr>
              <a:t>patients with sporadic MTC, MEN2B, or MEN2A and a </a:t>
            </a:r>
            <a:r>
              <a:rPr lang="en-US" sz="2000" i="1" dirty="0" smtClean="0">
                <a:latin typeface="Comic Sans MS" panose="030F0702030302020204" pitchFamily="66" charset="0"/>
              </a:rPr>
              <a:t>RET </a:t>
            </a:r>
            <a:r>
              <a:rPr lang="en-US" sz="2000" dirty="0" smtClean="0">
                <a:latin typeface="Comic Sans MS" panose="030F0702030302020204" pitchFamily="66" charset="0"/>
              </a:rPr>
              <a:t>mutation </a:t>
            </a:r>
            <a:r>
              <a:rPr lang="en-US" sz="2000" dirty="0">
                <a:latin typeface="Comic Sans MS" panose="030F0702030302020204" pitchFamily="66" charset="0"/>
              </a:rPr>
              <a:t>rarely associated with HPTH</a:t>
            </a:r>
            <a:r>
              <a:rPr lang="en-US" sz="2000" dirty="0" smtClean="0">
                <a:latin typeface="Comic Sans MS" panose="030F0702030302020204" pitchFamily="66" charset="0"/>
              </a:rPr>
              <a:t>.</a:t>
            </a:r>
          </a:p>
          <a:p>
            <a:pPr marL="109728" indent="0">
              <a:buNone/>
            </a:pPr>
            <a:r>
              <a:rPr lang="en-US" sz="2000" dirty="0" smtClean="0">
                <a:latin typeface="Comic Sans MS" panose="030F0702030302020204" pitchFamily="66" charset="0"/>
              </a:rPr>
              <a:t> </a:t>
            </a:r>
            <a:r>
              <a:rPr lang="en-US" sz="2000" dirty="0">
                <a:latin typeface="Comic Sans MS" panose="030F0702030302020204" pitchFamily="66" charset="0"/>
              </a:rPr>
              <a:t>In patients with MEN2A and a </a:t>
            </a:r>
            <a:r>
              <a:rPr lang="en-US" sz="2000" i="1" dirty="0">
                <a:latin typeface="Comic Sans MS" panose="030F0702030302020204" pitchFamily="66" charset="0"/>
              </a:rPr>
              <a:t>RET </a:t>
            </a:r>
            <a:r>
              <a:rPr lang="en-US" sz="2000" dirty="0" smtClean="0">
                <a:latin typeface="Comic Sans MS" panose="030F0702030302020204" pitchFamily="66" charset="0"/>
              </a:rPr>
              <a:t>mutation associated </a:t>
            </a:r>
            <a:r>
              <a:rPr lang="en-US" sz="2000" dirty="0">
                <a:latin typeface="Comic Sans MS" panose="030F0702030302020204" pitchFamily="66" charset="0"/>
              </a:rPr>
              <a:t>with a high incidence of HPTH the parathyroid tissue should be transplanted in </a:t>
            </a:r>
            <a:r>
              <a:rPr lang="en-US" sz="2000" dirty="0" smtClean="0">
                <a:latin typeface="Comic Sans MS" panose="030F0702030302020204" pitchFamily="66" charset="0"/>
              </a:rPr>
              <a:t>a heterotopic </a:t>
            </a:r>
            <a:r>
              <a:rPr lang="en-US" sz="2000" dirty="0">
                <a:latin typeface="Comic Sans MS" panose="030F0702030302020204" pitchFamily="66" charset="0"/>
              </a:rPr>
              <a:t>muscle bed</a:t>
            </a:r>
            <a:r>
              <a:rPr lang="en-US" sz="2000" dirty="0" smtClean="0">
                <a:latin typeface="Comic Sans MS" panose="030F0702030302020204" pitchFamily="66" charset="0"/>
              </a:rPr>
              <a:t>.</a:t>
            </a:r>
            <a:r>
              <a:rPr lang="en-US" sz="2000" b="1" dirty="0">
                <a:latin typeface="Comic Sans MS" panose="030F0702030302020204" pitchFamily="66" charset="0"/>
              </a:rPr>
              <a:t> </a:t>
            </a:r>
            <a:endParaRPr lang="en-US" sz="2000" b="1" dirty="0" smtClean="0">
              <a:latin typeface="Comic Sans MS" panose="030F0702030302020204" pitchFamily="66" charset="0"/>
            </a:endParaRPr>
          </a:p>
          <a:p>
            <a:pPr marL="109728" indent="0">
              <a:buNone/>
            </a:pPr>
            <a:r>
              <a:rPr lang="en-US" sz="2000" dirty="0" smtClean="0">
                <a:solidFill>
                  <a:srgbClr val="7030A0"/>
                </a:solidFill>
                <a:latin typeface="Comic Sans MS" panose="030F0702030302020204" pitchFamily="66" charset="0"/>
              </a:rPr>
              <a:t>N: </a:t>
            </a:r>
            <a:r>
              <a:rPr lang="en-US" sz="2000" dirty="0">
                <a:solidFill>
                  <a:srgbClr val="7030A0"/>
                </a:solidFill>
                <a:latin typeface="Comic Sans MS" panose="030F0702030302020204" pitchFamily="66" charset="0"/>
              </a:rPr>
              <a:t>Hormone replacement following thyroidectomy</a:t>
            </a:r>
            <a:endParaRPr lang="en-US" sz="2000" dirty="0" smtClean="0">
              <a:solidFill>
                <a:srgbClr val="7030A0"/>
              </a:solidFill>
              <a:latin typeface="Comic Sans MS" panose="030F0702030302020204" pitchFamily="66" charset="0"/>
            </a:endParaRPr>
          </a:p>
          <a:p>
            <a:pPr marL="109728" indent="0">
              <a:buNone/>
            </a:pPr>
            <a:r>
              <a:rPr lang="en-US" sz="2400" b="1" dirty="0">
                <a:solidFill>
                  <a:srgbClr val="92D050"/>
                </a:solidFill>
                <a:latin typeface="Comic Sans MS" panose="030F0702030302020204" pitchFamily="66" charset="0"/>
              </a:rPr>
              <a:t>Recommendation </a:t>
            </a:r>
            <a:r>
              <a:rPr lang="en-US" sz="2400" b="1" dirty="0" smtClean="0">
                <a:solidFill>
                  <a:srgbClr val="92D050"/>
                </a:solidFill>
                <a:latin typeface="Comic Sans MS" panose="030F0702030302020204" pitchFamily="66" charset="0"/>
              </a:rPr>
              <a:t>31</a:t>
            </a:r>
          </a:p>
          <a:p>
            <a:pPr marL="109728" indent="0">
              <a:buNone/>
            </a:pPr>
            <a:r>
              <a:rPr lang="en-US" sz="2000" dirty="0" smtClean="0">
                <a:latin typeface="Comic Sans MS" panose="030F0702030302020204" pitchFamily="66" charset="0"/>
              </a:rPr>
              <a:t>Serum </a:t>
            </a:r>
            <a:r>
              <a:rPr lang="en-US" sz="2000" dirty="0">
                <a:latin typeface="Comic Sans MS" panose="030F0702030302020204" pitchFamily="66" charset="0"/>
              </a:rPr>
              <a:t>TSH should be measured within 4–6 weeks  postoperatively. Replacement therapy with levothyroxine should be administered with the goal of maintaining serum TSH levels in the </a:t>
            </a:r>
            <a:r>
              <a:rPr lang="en-US" sz="2000" dirty="0" err="1">
                <a:latin typeface="Comic Sans MS" panose="030F0702030302020204" pitchFamily="66" charset="0"/>
              </a:rPr>
              <a:t>euthyroid</a:t>
            </a:r>
            <a:r>
              <a:rPr lang="en-US" sz="2000" dirty="0">
                <a:latin typeface="Comic Sans MS" panose="030F0702030302020204" pitchFamily="66" charset="0"/>
              </a:rPr>
              <a:t> range. </a:t>
            </a:r>
            <a:r>
              <a:rPr lang="en-US" sz="1800" dirty="0">
                <a:solidFill>
                  <a:srgbClr val="92D050"/>
                </a:solidFill>
                <a:latin typeface="Comic Sans MS" panose="030F0702030302020204" pitchFamily="66" charset="0"/>
              </a:rPr>
              <a:t>Grade B</a:t>
            </a:r>
          </a:p>
          <a:p>
            <a:endParaRPr lang="en-US" sz="2000" dirty="0">
              <a:latin typeface="Comic Sans MS" panose="030F0702030302020204" pitchFamily="66" charset="0"/>
            </a:endParaRPr>
          </a:p>
        </p:txBody>
      </p:sp>
    </p:spTree>
    <p:extLst>
      <p:ext uri="{BB962C8B-B14F-4D97-AF65-F5344CB8AC3E}">
        <p14:creationId xmlns:p14="http://schemas.microsoft.com/office/powerpoint/2010/main" val="1526213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5715000"/>
          </a:xfrm>
        </p:spPr>
        <p:txBody>
          <a:bodyPr>
            <a:normAutofit/>
          </a:bodyPr>
          <a:lstStyle/>
          <a:p>
            <a:pPr marL="109728" indent="0" algn="just">
              <a:buNone/>
            </a:pPr>
            <a:r>
              <a:rPr lang="en-US" sz="2000" dirty="0" smtClean="0">
                <a:solidFill>
                  <a:srgbClr val="7030A0"/>
                </a:solidFill>
                <a:latin typeface="Comic Sans MS" panose="030F0702030302020204" pitchFamily="66" charset="0"/>
              </a:rPr>
              <a:t>O: </a:t>
            </a:r>
            <a:r>
              <a:rPr lang="en-US" sz="2000" dirty="0">
                <a:solidFill>
                  <a:srgbClr val="7030A0"/>
                </a:solidFill>
                <a:latin typeface="Comic Sans MS" panose="030F0702030302020204" pitchFamily="66" charset="0"/>
              </a:rPr>
              <a:t>Prophylactic thyroidectomy in children with hereditary MTC</a:t>
            </a:r>
            <a:endParaRPr lang="en-US" sz="2000" dirty="0" smtClean="0">
              <a:solidFill>
                <a:srgbClr val="7030A0"/>
              </a:solidFill>
              <a:latin typeface="Comic Sans MS" panose="030F0702030302020204" pitchFamily="66" charset="0"/>
            </a:endParaRPr>
          </a:p>
          <a:p>
            <a:pPr marL="109728" indent="0">
              <a:buNone/>
            </a:pPr>
            <a:r>
              <a:rPr lang="en-US" sz="1900" dirty="0" smtClean="0">
                <a:latin typeface="Comic Sans MS" panose="030F0702030302020204" pitchFamily="66" charset="0"/>
              </a:rPr>
              <a:t>Two groups </a:t>
            </a:r>
            <a:r>
              <a:rPr lang="en-US" sz="1900" dirty="0">
                <a:latin typeface="Comic Sans MS" panose="030F0702030302020204" pitchFamily="66" charset="0"/>
              </a:rPr>
              <a:t>of patients with MEN2B should be considered separately: </a:t>
            </a:r>
            <a:r>
              <a:rPr lang="en-US" sz="1900" dirty="0" smtClean="0">
                <a:latin typeface="Comic Sans MS" panose="030F0702030302020204" pitchFamily="66" charset="0"/>
              </a:rPr>
              <a:t>&lt; </a:t>
            </a:r>
            <a:r>
              <a:rPr lang="en-US" sz="1900" dirty="0">
                <a:latin typeface="Comic Sans MS" panose="030F0702030302020204" pitchFamily="66" charset="0"/>
              </a:rPr>
              <a:t>25% </a:t>
            </a:r>
            <a:r>
              <a:rPr lang="en-US" sz="1900" dirty="0" smtClean="0">
                <a:latin typeface="Comic Sans MS" panose="030F0702030302020204" pitchFamily="66" charset="0"/>
              </a:rPr>
              <a:t>who have known </a:t>
            </a:r>
            <a:r>
              <a:rPr lang="en-US" sz="1900" dirty="0">
                <a:latin typeface="Comic Sans MS" panose="030F0702030302020204" pitchFamily="66" charset="0"/>
              </a:rPr>
              <a:t>hereditary MEN2B and &gt;</a:t>
            </a:r>
            <a:r>
              <a:rPr lang="en-US" sz="1900" dirty="0" smtClean="0">
                <a:latin typeface="Comic Sans MS" panose="030F0702030302020204" pitchFamily="66" charset="0"/>
              </a:rPr>
              <a:t>75</a:t>
            </a:r>
            <a:r>
              <a:rPr lang="en-US" sz="1900" dirty="0">
                <a:latin typeface="Comic Sans MS" panose="030F0702030302020204" pitchFamily="66" charset="0"/>
              </a:rPr>
              <a:t>% </a:t>
            </a:r>
            <a:r>
              <a:rPr lang="en-US" sz="1900" dirty="0" smtClean="0">
                <a:latin typeface="Comic Sans MS" panose="030F0702030302020204" pitchFamily="66" charset="0"/>
              </a:rPr>
              <a:t>who </a:t>
            </a:r>
            <a:r>
              <a:rPr lang="en-US" sz="1900" dirty="0">
                <a:latin typeface="Comic Sans MS" panose="030F0702030302020204" pitchFamily="66" charset="0"/>
              </a:rPr>
              <a:t>have </a:t>
            </a:r>
            <a:r>
              <a:rPr lang="en-US" sz="1900" i="1" dirty="0">
                <a:latin typeface="Comic Sans MS" panose="030F0702030302020204" pitchFamily="66" charset="0"/>
              </a:rPr>
              <a:t>de novo RET </a:t>
            </a:r>
            <a:r>
              <a:rPr lang="en-US" sz="1900" dirty="0">
                <a:latin typeface="Comic Sans MS" panose="030F0702030302020204" pitchFamily="66" charset="0"/>
              </a:rPr>
              <a:t>mutations </a:t>
            </a:r>
            <a:r>
              <a:rPr lang="en-US" sz="1900" dirty="0" smtClean="0">
                <a:latin typeface="Comic Sans MS" panose="030F0702030302020204" pitchFamily="66" charset="0"/>
              </a:rPr>
              <a:t>and phenotypically </a:t>
            </a:r>
            <a:r>
              <a:rPr lang="en-US" sz="1900" dirty="0">
                <a:latin typeface="Comic Sans MS" panose="030F0702030302020204" pitchFamily="66" charset="0"/>
              </a:rPr>
              <a:t>normal parents</a:t>
            </a:r>
            <a:r>
              <a:rPr lang="en-US" sz="1900" dirty="0" smtClean="0">
                <a:latin typeface="Comic Sans MS" panose="030F0702030302020204" pitchFamily="66" charset="0"/>
              </a:rPr>
              <a:t>.</a:t>
            </a:r>
            <a:r>
              <a:rPr lang="en-US" sz="1900" b="1" dirty="0">
                <a:latin typeface="Comic Sans MS" panose="030F0702030302020204" pitchFamily="66" charset="0"/>
              </a:rPr>
              <a:t> </a:t>
            </a:r>
            <a:endParaRPr lang="en-US" sz="1900" b="1" dirty="0" smtClean="0">
              <a:latin typeface="Comic Sans MS" panose="030F0702030302020204" pitchFamily="66" charset="0"/>
            </a:endParaRPr>
          </a:p>
          <a:p>
            <a:endParaRPr lang="en-US" sz="1900" b="1" dirty="0" smtClean="0">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34</a:t>
            </a:r>
            <a:r>
              <a:rPr lang="en-US" sz="2400" b="1" dirty="0" smtClean="0">
                <a:solidFill>
                  <a:srgbClr val="92D050"/>
                </a:solidFill>
                <a:latin typeface="Comic Sans MS" panose="030F0702030302020204" pitchFamily="66" charset="0"/>
              </a:rPr>
              <a:t>:</a:t>
            </a:r>
            <a:endParaRPr lang="en-US" sz="2400" b="1" dirty="0">
              <a:solidFill>
                <a:srgbClr val="92D050"/>
              </a:solidFill>
              <a:latin typeface="Comic Sans MS" panose="030F0702030302020204" pitchFamily="66" charset="0"/>
            </a:endParaRPr>
          </a:p>
          <a:p>
            <a:pPr marL="109728" indent="0">
              <a:buNone/>
            </a:pPr>
            <a:r>
              <a:rPr lang="en-US" sz="1900" dirty="0">
                <a:latin typeface="Comic Sans MS" panose="030F0702030302020204" pitchFamily="66" charset="0"/>
              </a:rPr>
              <a:t>Children in the ATA-HST category with a </a:t>
            </a:r>
            <a:r>
              <a:rPr lang="en-US" sz="1900" i="1" dirty="0">
                <a:latin typeface="Comic Sans MS" panose="030F0702030302020204" pitchFamily="66" charset="0"/>
              </a:rPr>
              <a:t>RET </a:t>
            </a:r>
            <a:r>
              <a:rPr lang="en-US" sz="1900" dirty="0">
                <a:latin typeface="Comic Sans MS" panose="030F0702030302020204" pitchFamily="66" charset="0"/>
              </a:rPr>
              <a:t>codon </a:t>
            </a:r>
            <a:r>
              <a:rPr lang="en-US" sz="1900" i="1" dirty="0">
                <a:latin typeface="Comic Sans MS" panose="030F0702030302020204" pitchFamily="66" charset="0"/>
              </a:rPr>
              <a:t>M918T </a:t>
            </a:r>
            <a:r>
              <a:rPr lang="en-US" sz="1900" dirty="0">
                <a:latin typeface="Comic Sans MS" panose="030F0702030302020204" pitchFamily="66" charset="0"/>
              </a:rPr>
              <a:t>mutation should have a thyroidectomy in the first year of life, perhaps even in the first months of life. </a:t>
            </a:r>
            <a:endParaRPr lang="en-US" sz="1900" dirty="0" smtClean="0">
              <a:latin typeface="Comic Sans MS" panose="030F0702030302020204" pitchFamily="66" charset="0"/>
            </a:endParaRPr>
          </a:p>
          <a:p>
            <a:pPr marL="109728" indent="0">
              <a:buNone/>
            </a:pPr>
            <a:r>
              <a:rPr lang="en-US" sz="1900" dirty="0" smtClean="0">
                <a:latin typeface="Comic Sans MS" panose="030F0702030302020204" pitchFamily="66" charset="0"/>
              </a:rPr>
              <a:t>In </a:t>
            </a:r>
            <a:r>
              <a:rPr lang="en-US" sz="1900" dirty="0">
                <a:latin typeface="Comic Sans MS" panose="030F0702030302020204" pitchFamily="66" charset="0"/>
              </a:rPr>
              <a:t>the absence </a:t>
            </a:r>
            <a:r>
              <a:rPr lang="en-US" sz="1900" dirty="0" smtClean="0">
                <a:latin typeface="Comic Sans MS" panose="030F0702030302020204" pitchFamily="66" charset="0"/>
              </a:rPr>
              <a:t>of suspicious </a:t>
            </a:r>
            <a:r>
              <a:rPr lang="en-US" sz="1900" dirty="0">
                <a:latin typeface="Comic Sans MS" panose="030F0702030302020204" pitchFamily="66" charset="0"/>
              </a:rPr>
              <a:t>lymph nodes the performance of a central neck dissection should be based on whether the parathyroid glands can be identified and left </a:t>
            </a:r>
            <a:r>
              <a:rPr lang="en-US" sz="1900" i="1" dirty="0">
                <a:latin typeface="Comic Sans MS" panose="030F0702030302020204" pitchFamily="66" charset="0"/>
              </a:rPr>
              <a:t>in situ </a:t>
            </a:r>
            <a:r>
              <a:rPr lang="en-US" sz="1900" dirty="0">
                <a:latin typeface="Comic Sans MS" panose="030F0702030302020204" pitchFamily="66" charset="0"/>
              </a:rPr>
              <a:t>or </a:t>
            </a:r>
            <a:r>
              <a:rPr lang="en-US" sz="1900" dirty="0" err="1">
                <a:latin typeface="Comic Sans MS" panose="030F0702030302020204" pitchFamily="66" charset="0"/>
              </a:rPr>
              <a:t>autotransplanted</a:t>
            </a:r>
            <a:r>
              <a:rPr lang="en-US" sz="1900" dirty="0">
                <a:latin typeface="Comic Sans MS" panose="030F0702030302020204" pitchFamily="66" charset="0"/>
              </a:rPr>
              <a:t>. The surgeon and pediatrician caring for the patient, in consultation with the child’s parents should decide the timing of thyroidectomy. </a:t>
            </a:r>
            <a:r>
              <a:rPr lang="en-US" sz="1800" dirty="0">
                <a:solidFill>
                  <a:srgbClr val="92D050"/>
                </a:solidFill>
                <a:latin typeface="Comic Sans MS" panose="030F0702030302020204" pitchFamily="66" charset="0"/>
              </a:rPr>
              <a:t>Grade C</a:t>
            </a:r>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557768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r>
              <a:rPr lang="en-US" sz="2000" dirty="0">
                <a:latin typeface="Comic Sans MS" panose="030F0702030302020204" pitchFamily="66" charset="0"/>
              </a:rPr>
              <a:t>In children with </a:t>
            </a:r>
            <a:r>
              <a:rPr lang="en-US" sz="2000" i="1" dirty="0">
                <a:latin typeface="Comic Sans MS" panose="030F0702030302020204" pitchFamily="66" charset="0"/>
              </a:rPr>
              <a:t>de novo RET </a:t>
            </a:r>
            <a:r>
              <a:rPr lang="en-US" sz="2000" dirty="0">
                <a:latin typeface="Comic Sans MS" panose="030F0702030302020204" pitchFamily="66" charset="0"/>
              </a:rPr>
              <a:t>codon M918T mutations the diagnosis of MEN2B is usually </a:t>
            </a:r>
            <a:r>
              <a:rPr lang="en-US" sz="2000" dirty="0" smtClean="0">
                <a:latin typeface="Comic Sans MS" panose="030F0702030302020204" pitchFamily="66" charset="0"/>
              </a:rPr>
              <a:t>made upon </a:t>
            </a:r>
            <a:r>
              <a:rPr lang="en-US" sz="2000" dirty="0">
                <a:latin typeface="Comic Sans MS" panose="030F0702030302020204" pitchFamily="66" charset="0"/>
              </a:rPr>
              <a:t>detection of a thyroid </a:t>
            </a:r>
            <a:r>
              <a:rPr lang="en-US" sz="2000" dirty="0" smtClean="0">
                <a:latin typeface="Comic Sans MS" panose="030F0702030302020204" pitchFamily="66" charset="0"/>
              </a:rPr>
              <a:t>nodule. </a:t>
            </a:r>
          </a:p>
          <a:p>
            <a:r>
              <a:rPr lang="en-US" sz="2000" dirty="0" smtClean="0">
                <a:latin typeface="Comic Sans MS" panose="030F0702030302020204" pitchFamily="66" charset="0"/>
              </a:rPr>
              <a:t>It </a:t>
            </a:r>
            <a:r>
              <a:rPr lang="en-US" sz="2000" dirty="0">
                <a:latin typeface="Comic Sans MS" panose="030F0702030302020204" pitchFamily="66" charset="0"/>
              </a:rPr>
              <a:t>is critically important that physicians be aware of </a:t>
            </a:r>
            <a:r>
              <a:rPr lang="en-US" sz="2000" dirty="0" smtClean="0">
                <a:latin typeface="Comic Sans MS" panose="030F0702030302020204" pitchFamily="66" charset="0"/>
              </a:rPr>
              <a:t>the characteristic </a:t>
            </a:r>
            <a:r>
              <a:rPr lang="en-US" sz="2000" dirty="0">
                <a:latin typeface="Comic Sans MS" panose="030F0702030302020204" pitchFamily="66" charset="0"/>
              </a:rPr>
              <a:t>phenotype associated with MEN2B, since it is almost always evident prior to </a:t>
            </a:r>
            <a:r>
              <a:rPr lang="en-US" sz="2000" dirty="0" smtClean="0">
                <a:latin typeface="Comic Sans MS" panose="030F0702030302020204" pitchFamily="66" charset="0"/>
              </a:rPr>
              <a:t>the detection </a:t>
            </a:r>
            <a:r>
              <a:rPr lang="en-US" sz="2000" dirty="0">
                <a:latin typeface="Comic Sans MS" panose="030F0702030302020204" pitchFamily="66" charset="0"/>
              </a:rPr>
              <a:t>of a thyroid nodule or a </a:t>
            </a:r>
            <a:r>
              <a:rPr lang="en-US" sz="2000" dirty="0" smtClean="0">
                <a:latin typeface="Comic Sans MS" panose="030F0702030302020204" pitchFamily="66" charset="0"/>
              </a:rPr>
              <a:t>PHEO.(skeletal ,oral ,ocular ,</a:t>
            </a:r>
            <a:r>
              <a:rPr lang="en-US" sz="2000" dirty="0" err="1" smtClean="0">
                <a:latin typeface="Comic Sans MS" panose="030F0702030302020204" pitchFamily="66" charset="0"/>
              </a:rPr>
              <a:t>ganglioneuromatosis</a:t>
            </a:r>
            <a:r>
              <a:rPr lang="en-US" sz="2000" dirty="0" smtClean="0">
                <a:latin typeface="Comic Sans MS" panose="030F0702030302020204" pitchFamily="66" charset="0"/>
              </a:rPr>
              <a:t>)</a:t>
            </a:r>
          </a:p>
          <a:p>
            <a:endParaRPr lang="en-US" sz="2000" dirty="0" smtClean="0">
              <a:latin typeface="Comic Sans MS" panose="030F0702030302020204" pitchFamily="66" charset="0"/>
            </a:endParaRPr>
          </a:p>
          <a:p>
            <a:pPr algn="just"/>
            <a:r>
              <a:rPr lang="en-US" sz="2000" dirty="0">
                <a:latin typeface="Comic Sans MS" panose="030F0702030302020204" pitchFamily="66" charset="0"/>
              </a:rPr>
              <a:t>Children with MEN2A and </a:t>
            </a:r>
            <a:r>
              <a:rPr lang="en-US" sz="2000" i="1" dirty="0">
                <a:latin typeface="Comic Sans MS" panose="030F0702030302020204" pitchFamily="66" charset="0"/>
              </a:rPr>
              <a:t>RET </a:t>
            </a:r>
            <a:r>
              <a:rPr lang="en-US" sz="2000" dirty="0">
                <a:latin typeface="Comic Sans MS" panose="030F0702030302020204" pitchFamily="66" charset="0"/>
              </a:rPr>
              <a:t>codon 634 mutations (ATA-H category) often develop MTC during the first years of life, therefore, annual physical examination, cervical US, and measurement of serum </a:t>
            </a:r>
            <a:r>
              <a:rPr lang="en-US" sz="2000" dirty="0" err="1">
                <a:latin typeface="Comic Sans MS" panose="030F0702030302020204" pitchFamily="66" charset="0"/>
              </a:rPr>
              <a:t>Ctn</a:t>
            </a:r>
            <a:r>
              <a:rPr lang="en-US" sz="2000" dirty="0">
                <a:latin typeface="Comic Sans MS" panose="030F0702030302020204" pitchFamily="66" charset="0"/>
              </a:rPr>
              <a:t> levels should begin at 3 years of </a:t>
            </a:r>
            <a:r>
              <a:rPr lang="en-US" sz="2000" dirty="0" smtClean="0">
                <a:latin typeface="Comic Sans MS" panose="030F0702030302020204" pitchFamily="66" charset="0"/>
              </a:rPr>
              <a:t>age.</a:t>
            </a:r>
            <a:endParaRPr lang="en-US" sz="2000" dirty="0">
              <a:latin typeface="Comic Sans MS" panose="030F0702030302020204" pitchFamily="66" charset="0"/>
            </a:endParaRPr>
          </a:p>
          <a:p>
            <a:pPr algn="just"/>
            <a:endParaRPr lang="en-US" sz="2000" dirty="0">
              <a:latin typeface="Comic Sans MS" panose="030F0702030302020204" pitchFamily="66" charset="0"/>
            </a:endParaRPr>
          </a:p>
          <a:p>
            <a:endParaRPr lang="en-US" sz="2000" dirty="0">
              <a:latin typeface="Comic Sans MS" panose="030F0702030302020204" pitchFamily="66" charset="0"/>
            </a:endParaRPr>
          </a:p>
        </p:txBody>
      </p:sp>
    </p:spTree>
    <p:extLst>
      <p:ext uri="{BB962C8B-B14F-4D97-AF65-F5344CB8AC3E}">
        <p14:creationId xmlns:p14="http://schemas.microsoft.com/office/powerpoint/2010/main" val="3469979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736336"/>
          </a:xfrm>
        </p:spPr>
        <p:txBody>
          <a:bodyPr>
            <a:noAutofit/>
          </a:bodyPr>
          <a:lstStyle/>
          <a:p>
            <a:pPr marL="109728" indent="0">
              <a:buClr>
                <a:schemeClr val="accent2"/>
              </a:buClr>
              <a:buNone/>
            </a:pPr>
            <a:r>
              <a:rPr lang="en-US" sz="2400" b="1" dirty="0" smtClean="0">
                <a:solidFill>
                  <a:srgbClr val="92D050"/>
                </a:solidFill>
                <a:latin typeface="Comic Sans MS" panose="030F0702030302020204" pitchFamily="66" charset="0"/>
              </a:rPr>
              <a:t>Recommendation 35</a:t>
            </a:r>
            <a:endParaRPr lang="en-US" sz="2000" dirty="0">
              <a:latin typeface="Comic Sans MS" panose="030F0702030302020204" pitchFamily="66" charset="0"/>
            </a:endParaRPr>
          </a:p>
          <a:p>
            <a:pPr algn="just">
              <a:buClr>
                <a:schemeClr val="accent2"/>
              </a:buClr>
              <a:buFont typeface="Wingdings" panose="05000000000000000000" pitchFamily="2" charset="2"/>
              <a:buChar char="§"/>
            </a:pPr>
            <a:r>
              <a:rPr lang="en-US" sz="2000" dirty="0">
                <a:latin typeface="Comic Sans MS" panose="030F0702030302020204" pitchFamily="66" charset="0"/>
              </a:rPr>
              <a:t>Children in the ATA-H category should have a thyroidectomy performed at age 5 years, </a:t>
            </a:r>
            <a:r>
              <a:rPr lang="en-US" sz="2000" dirty="0" smtClean="0">
                <a:latin typeface="Comic Sans MS" panose="030F0702030302020204" pitchFamily="66" charset="0"/>
              </a:rPr>
              <a:t>or earlier </a:t>
            </a:r>
            <a:r>
              <a:rPr lang="en-US" sz="2000" dirty="0">
                <a:latin typeface="Comic Sans MS" panose="030F0702030302020204" pitchFamily="66" charset="0"/>
              </a:rPr>
              <a:t>based on the detection of elevated serum </a:t>
            </a:r>
            <a:r>
              <a:rPr lang="en-US" sz="2000" dirty="0" err="1">
                <a:latin typeface="Comic Sans MS" panose="030F0702030302020204" pitchFamily="66" charset="0"/>
              </a:rPr>
              <a:t>Ctn</a:t>
            </a:r>
            <a:r>
              <a:rPr lang="en-US" sz="2000" dirty="0">
                <a:latin typeface="Comic Sans MS" panose="030F0702030302020204" pitchFamily="66" charset="0"/>
              </a:rPr>
              <a:t> levels. A central neck dissection should </a:t>
            </a:r>
            <a:r>
              <a:rPr lang="en-US" sz="2000" dirty="0" smtClean="0">
                <a:latin typeface="Comic Sans MS" panose="030F0702030302020204" pitchFamily="66" charset="0"/>
              </a:rPr>
              <a:t>be performed </a:t>
            </a:r>
            <a:r>
              <a:rPr lang="en-US" sz="2000" dirty="0">
                <a:latin typeface="Comic Sans MS" panose="030F0702030302020204" pitchFamily="66" charset="0"/>
              </a:rPr>
              <a:t>in children with </a:t>
            </a:r>
            <a:r>
              <a:rPr lang="en-US" sz="2000" b="1" dirty="0">
                <a:latin typeface="Comic Sans MS" panose="030F0702030302020204" pitchFamily="66" charset="0"/>
              </a:rPr>
              <a:t>serum </a:t>
            </a:r>
            <a:r>
              <a:rPr lang="en-US" sz="2000" b="1" dirty="0" err="1">
                <a:latin typeface="Comic Sans MS" panose="030F0702030302020204" pitchFamily="66" charset="0"/>
              </a:rPr>
              <a:t>Ctn</a:t>
            </a:r>
            <a:r>
              <a:rPr lang="en-US" sz="2000" b="1" dirty="0">
                <a:latin typeface="Comic Sans MS" panose="030F0702030302020204" pitchFamily="66" charset="0"/>
              </a:rPr>
              <a:t> levels above 40 </a:t>
            </a:r>
            <a:r>
              <a:rPr lang="en-US" sz="2000" b="1" dirty="0" err="1">
                <a:latin typeface="Comic Sans MS" panose="030F0702030302020204" pitchFamily="66" charset="0"/>
              </a:rPr>
              <a:t>pg</a:t>
            </a:r>
            <a:r>
              <a:rPr lang="en-US" sz="2000" b="1" dirty="0">
                <a:latin typeface="Comic Sans MS" panose="030F0702030302020204" pitchFamily="66" charset="0"/>
              </a:rPr>
              <a:t>/mL, or with evidence on imaging </a:t>
            </a:r>
            <a:r>
              <a:rPr lang="en-US" sz="2000" b="1" dirty="0" smtClean="0">
                <a:latin typeface="Comic Sans MS" panose="030F0702030302020204" pitchFamily="66" charset="0"/>
              </a:rPr>
              <a:t>or direct </a:t>
            </a:r>
            <a:r>
              <a:rPr lang="en-US" sz="2000" b="1" dirty="0">
                <a:latin typeface="Comic Sans MS" panose="030F0702030302020204" pitchFamily="66" charset="0"/>
              </a:rPr>
              <a:t>observation of lymph node metastases</a:t>
            </a:r>
            <a:r>
              <a:rPr lang="en-US" sz="2000" dirty="0">
                <a:latin typeface="Comic Sans MS" panose="030F0702030302020204" pitchFamily="66" charset="0"/>
              </a:rPr>
              <a:t>. The surgeon and pediatrician caring for the </a:t>
            </a:r>
            <a:r>
              <a:rPr lang="en-US" sz="2000" dirty="0" smtClean="0">
                <a:latin typeface="Comic Sans MS" panose="030F0702030302020204" pitchFamily="66" charset="0"/>
              </a:rPr>
              <a:t>patient, in </a:t>
            </a:r>
            <a:r>
              <a:rPr lang="en-US" sz="2000" dirty="0">
                <a:latin typeface="Comic Sans MS" panose="030F0702030302020204" pitchFamily="66" charset="0"/>
              </a:rPr>
              <a:t>consultation with the child’s parents should decide the timing of thyroidectomy. </a:t>
            </a:r>
            <a:r>
              <a:rPr lang="en-US" sz="1800" dirty="0">
                <a:solidFill>
                  <a:srgbClr val="92D050"/>
                </a:solidFill>
                <a:latin typeface="Comic Sans MS" panose="030F0702030302020204" pitchFamily="66" charset="0"/>
              </a:rPr>
              <a:t>Grade B</a:t>
            </a:r>
          </a:p>
          <a:p>
            <a:pPr algn="just">
              <a:buClr>
                <a:schemeClr val="accent2"/>
              </a:buClr>
              <a:buFont typeface="Wingdings" panose="05000000000000000000" pitchFamily="2" charset="2"/>
              <a:buChar char="§"/>
            </a:pPr>
            <a:endParaRPr lang="en-US" sz="2000" dirty="0">
              <a:latin typeface="Comic Sans MS" panose="030F0702030302020204" pitchFamily="66" charset="0"/>
            </a:endParaRPr>
          </a:p>
        </p:txBody>
      </p:sp>
    </p:spTree>
    <p:extLst>
      <p:ext uri="{BB962C8B-B14F-4D97-AF65-F5344CB8AC3E}">
        <p14:creationId xmlns:p14="http://schemas.microsoft.com/office/powerpoint/2010/main" val="3386484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458200" cy="4325112"/>
          </a:xfrm>
        </p:spPr>
        <p:txBody>
          <a:bodyPr>
            <a:normAutofit/>
          </a:bodyPr>
          <a:lstStyle/>
          <a:p>
            <a:pPr marL="109728" indent="0">
              <a:buClr>
                <a:schemeClr val="accent2"/>
              </a:buClr>
              <a:buNone/>
            </a:pPr>
            <a:r>
              <a:rPr lang="en-US" sz="2400" b="1" dirty="0" smtClean="0">
                <a:solidFill>
                  <a:srgbClr val="92D050"/>
                </a:solidFill>
                <a:latin typeface="Comic Sans MS" panose="030F0702030302020204" pitchFamily="66" charset="0"/>
              </a:rPr>
              <a:t>Recommendation36</a:t>
            </a:r>
          </a:p>
          <a:p>
            <a:pPr>
              <a:buClr>
                <a:schemeClr val="accent2"/>
              </a:buClr>
              <a:buFont typeface="Wingdings" panose="05000000000000000000" pitchFamily="2" charset="2"/>
              <a:buChar char="§"/>
            </a:pPr>
            <a:r>
              <a:rPr lang="en-US" sz="2000" dirty="0" smtClean="0">
                <a:latin typeface="Comic Sans MS" panose="030F0702030302020204" pitchFamily="66" charset="0"/>
              </a:rPr>
              <a:t>Children </a:t>
            </a:r>
            <a:r>
              <a:rPr lang="en-US" sz="2000" dirty="0">
                <a:latin typeface="Comic Sans MS" panose="030F0702030302020204" pitchFamily="66" charset="0"/>
              </a:rPr>
              <a:t>in the ATA-MOD category should have a physical examination, US of the neck, </a:t>
            </a:r>
            <a:r>
              <a:rPr lang="en-US" sz="2000" dirty="0" smtClean="0">
                <a:latin typeface="Comic Sans MS" panose="030F0702030302020204" pitchFamily="66" charset="0"/>
              </a:rPr>
              <a:t>and measurement </a:t>
            </a:r>
            <a:r>
              <a:rPr lang="en-US" sz="2000" dirty="0">
                <a:latin typeface="Comic Sans MS" panose="030F0702030302020204" pitchFamily="66" charset="0"/>
              </a:rPr>
              <a:t>of serum </a:t>
            </a:r>
            <a:r>
              <a:rPr lang="en-US" sz="2000" dirty="0" err="1">
                <a:latin typeface="Comic Sans MS" panose="030F0702030302020204" pitchFamily="66" charset="0"/>
              </a:rPr>
              <a:t>Ctn</a:t>
            </a:r>
            <a:r>
              <a:rPr lang="en-US" sz="2000" dirty="0">
                <a:latin typeface="Comic Sans MS" panose="030F0702030302020204" pitchFamily="66" charset="0"/>
              </a:rPr>
              <a:t> levels beginning around 5 years of age. </a:t>
            </a: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The </a:t>
            </a:r>
            <a:r>
              <a:rPr lang="en-US" sz="2000" dirty="0">
                <a:latin typeface="Comic Sans MS" panose="030F0702030302020204" pitchFamily="66" charset="0"/>
              </a:rPr>
              <a:t>timing of </a:t>
            </a:r>
            <a:r>
              <a:rPr lang="en-US" sz="2000" dirty="0" smtClean="0">
                <a:latin typeface="Comic Sans MS" panose="030F0702030302020204" pitchFamily="66" charset="0"/>
              </a:rPr>
              <a:t>thyroidectomy should </a:t>
            </a:r>
            <a:r>
              <a:rPr lang="en-US" sz="2000" dirty="0">
                <a:latin typeface="Comic Sans MS" panose="030F0702030302020204" pitchFamily="66" charset="0"/>
              </a:rPr>
              <a:t>be based on the detection of an elevated serum </a:t>
            </a:r>
            <a:r>
              <a:rPr lang="en-US" sz="2000" dirty="0" err="1">
                <a:latin typeface="Comic Sans MS" panose="030F0702030302020204" pitchFamily="66" charset="0"/>
              </a:rPr>
              <a:t>Ctn</a:t>
            </a:r>
            <a:r>
              <a:rPr lang="en-US" sz="2000" dirty="0">
                <a:latin typeface="Comic Sans MS" panose="030F0702030302020204" pitchFamily="66" charset="0"/>
              </a:rPr>
              <a:t> level; however, 6-month or </a:t>
            </a:r>
            <a:r>
              <a:rPr lang="en-US" sz="2000" dirty="0" smtClean="0">
                <a:latin typeface="Comic Sans MS" panose="030F0702030302020204" pitchFamily="66" charset="0"/>
              </a:rPr>
              <a:t>annual evaluations </a:t>
            </a:r>
            <a:r>
              <a:rPr lang="en-US" sz="2000" dirty="0">
                <a:latin typeface="Comic Sans MS" panose="030F0702030302020204" pitchFamily="66" charset="0"/>
              </a:rPr>
              <a:t>may extend to several years or decades</a:t>
            </a:r>
            <a:r>
              <a:rPr lang="en-US" sz="2000" dirty="0" smtClean="0">
                <a:latin typeface="Comic Sans MS" panose="030F0702030302020204" pitchFamily="66" charset="0"/>
              </a:rPr>
              <a:t>.</a:t>
            </a:r>
          </a:p>
          <a:p>
            <a:pPr>
              <a:buClr>
                <a:schemeClr val="accent2"/>
              </a:buClr>
              <a:buFont typeface="Wingdings" panose="05000000000000000000" pitchFamily="2" charset="2"/>
              <a:buChar char="§"/>
            </a:pPr>
            <a:r>
              <a:rPr lang="en-US" sz="2000" dirty="0" smtClean="0">
                <a:latin typeface="Comic Sans MS" panose="030F0702030302020204" pitchFamily="66" charset="0"/>
              </a:rPr>
              <a:t> </a:t>
            </a:r>
            <a:r>
              <a:rPr lang="en-US" sz="2000" dirty="0">
                <a:latin typeface="Comic Sans MS" panose="030F0702030302020204" pitchFamily="66" charset="0"/>
              </a:rPr>
              <a:t>Parents who are concerned about a </a:t>
            </a:r>
            <a:r>
              <a:rPr lang="en-US" sz="2000" dirty="0" smtClean="0">
                <a:latin typeface="Comic Sans MS" panose="030F0702030302020204" pitchFamily="66" charset="0"/>
              </a:rPr>
              <a:t>long-</a:t>
            </a:r>
            <a:r>
              <a:rPr lang="en-US" sz="2000" dirty="0">
                <a:latin typeface="Comic Sans MS" panose="030F0702030302020204" pitchFamily="66" charset="0"/>
              </a:rPr>
              <a:t>term evaluation program, may opt to have their child’s thyroid gland removed around 5 years </a:t>
            </a:r>
            <a:r>
              <a:rPr lang="en-US" sz="2000" dirty="0" smtClean="0">
                <a:latin typeface="Comic Sans MS" panose="030F0702030302020204" pitchFamily="66" charset="0"/>
              </a:rPr>
              <a:t>of age</a:t>
            </a:r>
            <a:r>
              <a:rPr lang="en-US" sz="2000" dirty="0">
                <a:latin typeface="Comic Sans MS" panose="030F0702030302020204" pitchFamily="66" charset="0"/>
              </a:rPr>
              <a:t>. The surgeon and pediatrician caring for the patient, in consultation with the child’s </a:t>
            </a:r>
            <a:r>
              <a:rPr lang="en-US" sz="2000" dirty="0" smtClean="0">
                <a:latin typeface="Comic Sans MS" panose="030F0702030302020204" pitchFamily="66" charset="0"/>
              </a:rPr>
              <a:t>parents should </a:t>
            </a:r>
            <a:r>
              <a:rPr lang="en-US" sz="2000" dirty="0">
                <a:latin typeface="Comic Sans MS" panose="030F0702030302020204" pitchFamily="66" charset="0"/>
              </a:rPr>
              <a:t>decide the timing of thyroidectomy. </a:t>
            </a:r>
            <a:r>
              <a:rPr lang="en-US" sz="1800" dirty="0">
                <a:solidFill>
                  <a:srgbClr val="92D050"/>
                </a:solidFill>
                <a:latin typeface="Comic Sans MS" panose="030F0702030302020204" pitchFamily="66" charset="0"/>
              </a:rPr>
              <a:t>Grade B</a:t>
            </a:r>
          </a:p>
        </p:txBody>
      </p:sp>
    </p:spTree>
    <p:extLst>
      <p:ext uri="{BB962C8B-B14F-4D97-AF65-F5344CB8AC3E}">
        <p14:creationId xmlns:p14="http://schemas.microsoft.com/office/powerpoint/2010/main" val="1967237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lgn="just">
              <a:buClr>
                <a:schemeClr val="accent2"/>
              </a:buClr>
              <a:buNone/>
            </a:pPr>
            <a:r>
              <a:rPr lang="en-US" sz="2000" dirty="0" smtClean="0">
                <a:solidFill>
                  <a:srgbClr val="7030A0"/>
                </a:solidFill>
                <a:latin typeface="Comic Sans MS" panose="030F0702030302020204" pitchFamily="66" charset="0"/>
              </a:rPr>
              <a:t>P: </a:t>
            </a:r>
            <a:r>
              <a:rPr lang="en-US" sz="2000" dirty="0">
                <a:solidFill>
                  <a:srgbClr val="7030A0"/>
                </a:solidFill>
                <a:latin typeface="Comic Sans MS" panose="030F0702030302020204" pitchFamily="66" charset="0"/>
              </a:rPr>
              <a:t>Management of PHEO in Patients with MEN2A and MEN2B</a:t>
            </a:r>
            <a:r>
              <a:rPr lang="en-US" sz="2000" dirty="0">
                <a:solidFill>
                  <a:srgbClr val="FF0000"/>
                </a:solidFill>
                <a:latin typeface="Comic Sans MS" panose="030F0702030302020204" pitchFamily="66" charset="0"/>
              </a:rPr>
              <a:t>:</a:t>
            </a:r>
            <a:endParaRPr lang="en-US" sz="2000" dirty="0" smtClean="0">
              <a:solidFill>
                <a:srgbClr val="FF0000"/>
              </a:solidFill>
              <a:latin typeface="Comic Sans MS" panose="030F0702030302020204" pitchFamily="66" charset="0"/>
            </a:endParaRPr>
          </a:p>
          <a:p>
            <a:pPr marL="109728" indent="0" algn="just">
              <a:buClr>
                <a:schemeClr val="accent2"/>
              </a:buClr>
              <a:buNone/>
            </a:pPr>
            <a:r>
              <a:rPr lang="en-US" sz="2400" b="1" dirty="0" smtClean="0">
                <a:solidFill>
                  <a:srgbClr val="92D050"/>
                </a:solidFill>
                <a:latin typeface="Comic Sans MS" panose="030F0702030302020204" pitchFamily="66" charset="0"/>
              </a:rPr>
              <a:t>Recommendation37</a:t>
            </a:r>
            <a:endParaRPr lang="en-US" sz="2000" b="1" dirty="0">
              <a:latin typeface="Comic Sans MS" panose="030F0702030302020204" pitchFamily="66" charset="0"/>
            </a:endParaRPr>
          </a:p>
          <a:p>
            <a:pPr algn="just">
              <a:buClr>
                <a:schemeClr val="accent2"/>
              </a:buClr>
              <a:buFont typeface="Wingdings" panose="05000000000000000000" pitchFamily="2" charset="2"/>
              <a:buChar char="§"/>
            </a:pPr>
            <a:r>
              <a:rPr lang="en-US" sz="2000" dirty="0">
                <a:latin typeface="Comic Sans MS" panose="030F0702030302020204" pitchFamily="66" charset="0"/>
              </a:rPr>
              <a:t>Screening for PHEO should begin by age 11 years for children in the ATA-H and </a:t>
            </a:r>
            <a:r>
              <a:rPr lang="en-US" sz="2000" dirty="0" smtClean="0">
                <a:latin typeface="Comic Sans MS" panose="030F0702030302020204" pitchFamily="66" charset="0"/>
              </a:rPr>
              <a:t>ATA-HST categories </a:t>
            </a:r>
            <a:r>
              <a:rPr lang="en-US" sz="2000" dirty="0">
                <a:latin typeface="Comic Sans MS" panose="030F0702030302020204" pitchFamily="66" charset="0"/>
              </a:rPr>
              <a:t>and by age 16 years in children in the ATA-MOD category. </a:t>
            </a:r>
            <a:endParaRPr lang="en-US" sz="2000" dirty="0" smtClean="0">
              <a:latin typeface="Comic Sans MS" panose="030F0702030302020204" pitchFamily="66" charset="0"/>
            </a:endParaRPr>
          </a:p>
          <a:p>
            <a:pPr algn="just">
              <a:buClr>
                <a:schemeClr val="accent2"/>
              </a:buClr>
              <a:buFont typeface="Wingdings" panose="05000000000000000000" pitchFamily="2" charset="2"/>
              <a:buChar char="§"/>
            </a:pPr>
            <a:r>
              <a:rPr lang="en-US" sz="2000" dirty="0" smtClean="0">
                <a:latin typeface="Comic Sans MS" panose="030F0702030302020204" pitchFamily="66" charset="0"/>
              </a:rPr>
              <a:t>Screening </a:t>
            </a:r>
            <a:r>
              <a:rPr lang="en-US" sz="2000" dirty="0">
                <a:latin typeface="Comic Sans MS" panose="030F0702030302020204" pitchFamily="66" charset="0"/>
              </a:rPr>
              <a:t>consists </a:t>
            </a:r>
            <a:r>
              <a:rPr lang="en-US" sz="2000" dirty="0" smtClean="0">
                <a:latin typeface="Comic Sans MS" panose="030F0702030302020204" pitchFamily="66" charset="0"/>
              </a:rPr>
              <a:t>of measuring </a:t>
            </a:r>
            <a:r>
              <a:rPr lang="en-US" sz="2000" dirty="0">
                <a:latin typeface="Comic Sans MS" panose="030F0702030302020204" pitchFamily="66" charset="0"/>
              </a:rPr>
              <a:t>free plasma </a:t>
            </a:r>
            <a:r>
              <a:rPr lang="en-US" sz="2000" dirty="0" err="1">
                <a:latin typeface="Comic Sans MS" panose="030F0702030302020204" pitchFamily="66" charset="0"/>
              </a:rPr>
              <a:t>metanephrines</a:t>
            </a:r>
            <a:r>
              <a:rPr lang="en-US" sz="2000" dirty="0">
                <a:latin typeface="Comic Sans MS" panose="030F0702030302020204" pitchFamily="66" charset="0"/>
              </a:rPr>
              <a:t> and </a:t>
            </a:r>
            <a:r>
              <a:rPr lang="en-US" sz="2000" dirty="0" err="1">
                <a:latin typeface="Comic Sans MS" panose="030F0702030302020204" pitchFamily="66" charset="0"/>
              </a:rPr>
              <a:t>normetanephrines</a:t>
            </a:r>
            <a:r>
              <a:rPr lang="en-US" sz="2000" dirty="0">
                <a:latin typeface="Comic Sans MS" panose="030F0702030302020204" pitchFamily="66" charset="0"/>
              </a:rPr>
              <a:t>, or 24-hour urinary </a:t>
            </a:r>
            <a:r>
              <a:rPr lang="en-US" sz="2000" dirty="0" err="1" smtClean="0">
                <a:latin typeface="Comic Sans MS" panose="030F0702030302020204" pitchFamily="66" charset="0"/>
              </a:rPr>
              <a:t>metanephrines</a:t>
            </a:r>
            <a:r>
              <a:rPr lang="en-US" sz="2000" dirty="0">
                <a:latin typeface="Comic Sans MS" panose="030F0702030302020204" pitchFamily="66" charset="0"/>
              </a:rPr>
              <a:t> </a:t>
            </a:r>
            <a:r>
              <a:rPr lang="en-US" sz="2000" dirty="0" smtClean="0">
                <a:latin typeface="Comic Sans MS" panose="030F0702030302020204" pitchFamily="66" charset="0"/>
              </a:rPr>
              <a:t>and </a:t>
            </a:r>
            <a:r>
              <a:rPr lang="en-US" sz="2000" dirty="0" err="1">
                <a:latin typeface="Comic Sans MS" panose="030F0702030302020204" pitchFamily="66" charset="0"/>
              </a:rPr>
              <a:t>normetanephrines</a:t>
            </a:r>
            <a:r>
              <a:rPr lang="en-US" sz="2000" dirty="0">
                <a:latin typeface="Comic Sans MS" panose="030F0702030302020204" pitchFamily="66" charset="0"/>
              </a:rPr>
              <a:t>. </a:t>
            </a:r>
            <a:endParaRPr lang="en-US" sz="2000" dirty="0" smtClean="0">
              <a:latin typeface="Comic Sans MS" panose="030F0702030302020204" pitchFamily="66" charset="0"/>
            </a:endParaRPr>
          </a:p>
          <a:p>
            <a:pPr algn="just">
              <a:buClr>
                <a:schemeClr val="accent2"/>
              </a:buClr>
              <a:buFont typeface="Wingdings" panose="05000000000000000000" pitchFamily="2" charset="2"/>
              <a:buChar char="§"/>
            </a:pPr>
            <a:r>
              <a:rPr lang="en-US" sz="2000" dirty="0" smtClean="0">
                <a:latin typeface="Comic Sans MS" panose="030F0702030302020204" pitchFamily="66" charset="0"/>
              </a:rPr>
              <a:t>Adrenal </a:t>
            </a:r>
            <a:r>
              <a:rPr lang="en-US" sz="2000" dirty="0">
                <a:latin typeface="Comic Sans MS" panose="030F0702030302020204" pitchFamily="66" charset="0"/>
              </a:rPr>
              <a:t>imaging with CT or MRI is indicated in patients with </a:t>
            </a:r>
            <a:r>
              <a:rPr lang="en-US" sz="2000" dirty="0" smtClean="0">
                <a:latin typeface="Comic Sans MS" panose="030F0702030302020204" pitchFamily="66" charset="0"/>
              </a:rPr>
              <a:t>positive biochemical </a:t>
            </a:r>
            <a:r>
              <a:rPr lang="en-US" sz="2000" dirty="0">
                <a:latin typeface="Comic Sans MS" panose="030F0702030302020204" pitchFamily="66" charset="0"/>
              </a:rPr>
              <a:t>results. </a:t>
            </a:r>
            <a:r>
              <a:rPr lang="en-US" sz="1800" dirty="0" smtClean="0">
                <a:solidFill>
                  <a:srgbClr val="92D050"/>
                </a:solidFill>
                <a:latin typeface="Comic Sans MS" panose="030F0702030302020204" pitchFamily="66" charset="0"/>
              </a:rPr>
              <a:t>Grade </a:t>
            </a:r>
            <a:r>
              <a:rPr lang="en-US" sz="1800" dirty="0">
                <a:solidFill>
                  <a:srgbClr val="92D050"/>
                </a:solidFill>
                <a:latin typeface="Comic Sans MS" panose="030F0702030302020204" pitchFamily="66" charset="0"/>
              </a:rPr>
              <a:t>C</a:t>
            </a:r>
          </a:p>
        </p:txBody>
      </p:sp>
    </p:spTree>
    <p:extLst>
      <p:ext uri="{BB962C8B-B14F-4D97-AF65-F5344CB8AC3E}">
        <p14:creationId xmlns:p14="http://schemas.microsoft.com/office/powerpoint/2010/main" val="360143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a:bodyPr>
          <a:lstStyle/>
          <a:p>
            <a:r>
              <a:rPr lang="en-US" sz="2800" b="1" dirty="0">
                <a:latin typeface="Comic Sans MS" panose="030F0702030302020204" pitchFamily="66" charset="0"/>
              </a:rPr>
              <a:t>Agenda</a:t>
            </a:r>
            <a:endParaRPr lang="en-US" sz="2800" dirty="0"/>
          </a:p>
        </p:txBody>
      </p:sp>
      <p:sp>
        <p:nvSpPr>
          <p:cNvPr id="3" name="Content Placeholder 2"/>
          <p:cNvSpPr>
            <a:spLocks noGrp="1"/>
          </p:cNvSpPr>
          <p:nvPr>
            <p:ph idx="1"/>
          </p:nvPr>
        </p:nvSpPr>
        <p:spPr>
          <a:xfrm>
            <a:off x="457200" y="1752600"/>
            <a:ext cx="8229600" cy="4821936"/>
          </a:xfrm>
        </p:spPr>
        <p:txBody>
          <a:bodyPr>
            <a:normAutofit/>
          </a:bodyPr>
          <a:lstStyle/>
          <a:p>
            <a:pPr>
              <a:buClr>
                <a:schemeClr val="accent2"/>
              </a:buClr>
              <a:buFont typeface="Wingdings" panose="05000000000000000000" pitchFamily="2" charset="2"/>
              <a:buChar char="§"/>
            </a:pPr>
            <a:r>
              <a:rPr lang="en-US" sz="2000" dirty="0">
                <a:latin typeface="Comic Sans MS" panose="030F0702030302020204" pitchFamily="66" charset="0"/>
              </a:rPr>
              <a:t>M : Management of normal parathyroid glands resected or </a:t>
            </a:r>
            <a:r>
              <a:rPr lang="en-US" sz="2000" dirty="0" err="1">
                <a:latin typeface="Comic Sans MS" panose="030F0702030302020204" pitchFamily="66" charset="0"/>
              </a:rPr>
              <a:t>devascularized</a:t>
            </a:r>
            <a:r>
              <a:rPr lang="en-US" sz="2000" dirty="0">
                <a:latin typeface="Comic Sans MS" panose="030F0702030302020204" pitchFamily="66" charset="0"/>
              </a:rPr>
              <a:t> during surgery</a:t>
            </a:r>
          </a:p>
          <a:p>
            <a:pPr>
              <a:buClr>
                <a:schemeClr val="accent2"/>
              </a:buClr>
              <a:buFont typeface="Wingdings" panose="05000000000000000000" pitchFamily="2" charset="2"/>
              <a:buChar char="§"/>
            </a:pPr>
            <a:r>
              <a:rPr lang="en-US" sz="2000" dirty="0">
                <a:latin typeface="Comic Sans MS" panose="030F0702030302020204" pitchFamily="66" charset="0"/>
              </a:rPr>
              <a:t>N : Hormone replacement following thyroidectomy</a:t>
            </a:r>
          </a:p>
          <a:p>
            <a:pPr>
              <a:buClr>
                <a:schemeClr val="accent2"/>
              </a:buClr>
              <a:buFont typeface="Wingdings" panose="05000000000000000000" pitchFamily="2" charset="2"/>
              <a:buChar char="§"/>
            </a:pPr>
            <a:r>
              <a:rPr lang="en-US" sz="2000" dirty="0">
                <a:latin typeface="Comic Sans MS" panose="030F0702030302020204" pitchFamily="66" charset="0"/>
              </a:rPr>
              <a:t>O : Prophylactic thyroidectomy in children with hereditary </a:t>
            </a:r>
            <a:r>
              <a:rPr lang="en-US" sz="2000" dirty="0" smtClean="0">
                <a:latin typeface="Comic Sans MS" panose="030F0702030302020204" pitchFamily="66" charset="0"/>
              </a:rPr>
              <a:t>MTC</a:t>
            </a:r>
          </a:p>
          <a:p>
            <a:pPr>
              <a:buClr>
                <a:schemeClr val="accent2"/>
              </a:buClr>
              <a:buFont typeface="Wingdings" panose="05000000000000000000" pitchFamily="2" charset="2"/>
              <a:buChar char="§"/>
            </a:pPr>
            <a:r>
              <a:rPr lang="en-US" sz="1900" dirty="0" smtClean="0">
                <a:latin typeface="Comic Sans MS" panose="030F0702030302020204" pitchFamily="66" charset="0"/>
              </a:rPr>
              <a:t>Q : Management </a:t>
            </a:r>
            <a:r>
              <a:rPr lang="en-US" sz="1900" dirty="0">
                <a:latin typeface="Comic Sans MS" panose="030F0702030302020204" pitchFamily="66" charset="0"/>
              </a:rPr>
              <a:t>of HPTH in patients with MEN2A</a:t>
            </a:r>
          </a:p>
          <a:p>
            <a:pPr>
              <a:buClr>
                <a:schemeClr val="accent2"/>
              </a:buClr>
              <a:buFont typeface="Wingdings" panose="05000000000000000000" pitchFamily="2" charset="2"/>
              <a:buChar char="§"/>
            </a:pPr>
            <a:r>
              <a:rPr lang="en-US" sz="1900" dirty="0" smtClean="0">
                <a:latin typeface="Comic Sans MS" panose="030F0702030302020204" pitchFamily="66" charset="0"/>
              </a:rPr>
              <a:t>R : Evaluation </a:t>
            </a:r>
            <a:r>
              <a:rPr lang="en-US" sz="1900" dirty="0">
                <a:latin typeface="Comic Sans MS" panose="030F0702030302020204" pitchFamily="66" charset="0"/>
              </a:rPr>
              <a:t>of patients following thyroidectomy</a:t>
            </a:r>
          </a:p>
          <a:p>
            <a:pPr>
              <a:buClr>
                <a:schemeClr val="accent2"/>
              </a:buClr>
              <a:buFont typeface="Wingdings" panose="05000000000000000000" pitchFamily="2" charset="2"/>
              <a:buChar char="§"/>
            </a:pPr>
            <a:r>
              <a:rPr lang="en-US" sz="1900" dirty="0" smtClean="0">
                <a:latin typeface="Comic Sans MS" panose="030F0702030302020204" pitchFamily="66" charset="0"/>
              </a:rPr>
              <a:t>S : Treatment </a:t>
            </a:r>
            <a:r>
              <a:rPr lang="en-US" sz="1900" dirty="0">
                <a:latin typeface="Comic Sans MS" panose="030F0702030302020204" pitchFamily="66" charset="0"/>
              </a:rPr>
              <a:t>of patients with regional metastatic MTC</a:t>
            </a:r>
          </a:p>
          <a:p>
            <a:pPr>
              <a:buClr>
                <a:schemeClr val="accent2"/>
              </a:buClr>
              <a:buFont typeface="Wingdings" panose="05000000000000000000" pitchFamily="2" charset="2"/>
              <a:buChar char="§"/>
            </a:pPr>
            <a:r>
              <a:rPr lang="en-US" sz="1900" dirty="0" smtClean="0">
                <a:latin typeface="Comic Sans MS" panose="030F0702030302020204" pitchFamily="66" charset="0"/>
              </a:rPr>
              <a:t>T :Evaluation </a:t>
            </a:r>
            <a:r>
              <a:rPr lang="en-US" sz="1900" dirty="0">
                <a:latin typeface="Comic Sans MS" panose="030F0702030302020204" pitchFamily="66" charset="0"/>
              </a:rPr>
              <a:t>of patients with distant </a:t>
            </a:r>
            <a:r>
              <a:rPr lang="en-US" sz="1900" dirty="0" smtClean="0">
                <a:latin typeface="Comic Sans MS" panose="030F0702030302020204" pitchFamily="66" charset="0"/>
              </a:rPr>
              <a:t>metastases</a:t>
            </a:r>
          </a:p>
          <a:p>
            <a:pPr>
              <a:buClr>
                <a:schemeClr val="accent2"/>
              </a:buClr>
              <a:buFont typeface="Wingdings" panose="05000000000000000000" pitchFamily="2" charset="2"/>
              <a:buChar char="§"/>
            </a:pPr>
            <a:r>
              <a:rPr lang="en-US" sz="1900" dirty="0" smtClean="0">
                <a:latin typeface="Comic Sans MS" panose="030F0702030302020204" pitchFamily="66" charset="0"/>
              </a:rPr>
              <a:t>U : Diagnosis </a:t>
            </a:r>
            <a:r>
              <a:rPr lang="en-US" sz="1900" dirty="0">
                <a:latin typeface="Comic Sans MS" panose="030F0702030302020204" pitchFamily="66" charset="0"/>
              </a:rPr>
              <a:t>and treatment of patients with clinically evident metastases</a:t>
            </a:r>
          </a:p>
          <a:p>
            <a:pPr>
              <a:buClr>
                <a:schemeClr val="accent2"/>
              </a:buClr>
              <a:buFont typeface="Wingdings" panose="05000000000000000000" pitchFamily="2" charset="2"/>
              <a:buChar char="§"/>
            </a:pPr>
            <a:r>
              <a:rPr lang="en-US" sz="1900" dirty="0" smtClean="0">
                <a:latin typeface="Comic Sans MS" panose="030F0702030302020204" pitchFamily="66" charset="0"/>
              </a:rPr>
              <a:t>V :Systemic </a:t>
            </a:r>
            <a:r>
              <a:rPr lang="en-US" sz="1900" dirty="0">
                <a:latin typeface="Comic Sans MS" panose="030F0702030302020204" pitchFamily="66" charset="0"/>
              </a:rPr>
              <a:t>Therapy</a:t>
            </a:r>
          </a:p>
          <a:p>
            <a:pPr>
              <a:buClr>
                <a:schemeClr val="accent2"/>
              </a:buClr>
              <a:buFont typeface="Wingdings" panose="05000000000000000000" pitchFamily="2" charset="2"/>
              <a:buChar char="§"/>
            </a:pPr>
            <a:r>
              <a:rPr lang="en-US" sz="1900" dirty="0" smtClean="0">
                <a:latin typeface="Comic Sans MS" panose="030F0702030302020204" pitchFamily="66" charset="0"/>
              </a:rPr>
              <a:t>W :Treatment </a:t>
            </a:r>
            <a:r>
              <a:rPr lang="en-US" sz="1900" dirty="0">
                <a:latin typeface="Comic Sans MS" panose="030F0702030302020204" pitchFamily="66" charset="0"/>
              </a:rPr>
              <a:t>of patients with hormonally active metastases</a:t>
            </a:r>
          </a:p>
          <a:p>
            <a:endParaRPr lang="en-US" b="1" dirty="0" smtClean="0"/>
          </a:p>
          <a:p>
            <a:endParaRPr lang="en-US" b="1" dirty="0" smtClean="0"/>
          </a:p>
          <a:p>
            <a:endParaRPr lang="en-US" dirty="0"/>
          </a:p>
        </p:txBody>
      </p:sp>
    </p:spTree>
    <p:extLst>
      <p:ext uri="{BB962C8B-B14F-4D97-AF65-F5344CB8AC3E}">
        <p14:creationId xmlns:p14="http://schemas.microsoft.com/office/powerpoint/2010/main" val="10423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849112"/>
          </a:xfrm>
        </p:spPr>
        <p:txBody>
          <a:bodyPr>
            <a:normAutofit/>
          </a:bodyPr>
          <a:lstStyle/>
          <a:p>
            <a:pPr marL="109728" indent="0" algn="just">
              <a:buClr>
                <a:schemeClr val="accent2"/>
              </a:buClr>
              <a:buNone/>
            </a:pPr>
            <a:r>
              <a:rPr lang="en-US" sz="2400" b="1" dirty="0" smtClean="0">
                <a:solidFill>
                  <a:srgbClr val="92D050"/>
                </a:solidFill>
                <a:latin typeface="Comic Sans MS" panose="030F0702030302020204" pitchFamily="66" charset="0"/>
              </a:rPr>
              <a:t>Recommendation 38</a:t>
            </a:r>
          </a:p>
          <a:p>
            <a:pPr marL="109728" indent="0" algn="just">
              <a:buClr>
                <a:schemeClr val="accent2"/>
              </a:buClr>
              <a:buNone/>
            </a:pPr>
            <a:r>
              <a:rPr lang="en-US" sz="2000" dirty="0" smtClean="0">
                <a:latin typeface="Comic Sans MS" panose="030F0702030302020204" pitchFamily="66" charset="0"/>
              </a:rPr>
              <a:t>Patients with MEN2A or MEN2B and a histological diagnosis of MTC regardless of age and presenting symptoms must have a PHEO excluded prior to any interventional procedure. </a:t>
            </a:r>
          </a:p>
          <a:p>
            <a:pPr marL="109728" indent="0" algn="just">
              <a:buClr>
                <a:schemeClr val="accent2"/>
              </a:buClr>
              <a:buNone/>
            </a:pPr>
            <a:r>
              <a:rPr lang="en-US" sz="2000" dirty="0" smtClean="0">
                <a:latin typeface="Comic Sans MS" panose="030F0702030302020204" pitchFamily="66" charset="0"/>
              </a:rPr>
              <a:t>The</a:t>
            </a:r>
            <a:r>
              <a:rPr lang="en-US" sz="2000" dirty="0">
                <a:latin typeface="Comic Sans MS" panose="030F0702030302020204" pitchFamily="66" charset="0"/>
              </a:rPr>
              <a:t> </a:t>
            </a:r>
            <a:r>
              <a:rPr lang="en-US" sz="2000" dirty="0" smtClean="0">
                <a:latin typeface="Comic Sans MS" panose="030F0702030302020204" pitchFamily="66" charset="0"/>
              </a:rPr>
              <a:t>presence of a PHEO must be excluded in women with MEN2A or MEN2B who are planning a pregnancy or are pregnant. If a PHEO is detected it should be treated preferably during pregnancy</a:t>
            </a:r>
            <a:r>
              <a:rPr lang="en-US" sz="1800" dirty="0" smtClean="0">
                <a:solidFill>
                  <a:srgbClr val="92D050"/>
                </a:solidFill>
                <a:latin typeface="Comic Sans MS" panose="030F0702030302020204" pitchFamily="66" charset="0"/>
              </a:rPr>
              <a:t>. Grade C</a:t>
            </a:r>
          </a:p>
          <a:p>
            <a:pPr marL="109728" indent="0">
              <a:buClr>
                <a:schemeClr val="accent2"/>
              </a:buClr>
              <a:buNone/>
            </a:pPr>
            <a:r>
              <a:rPr lang="en-US" sz="2400" b="1" dirty="0" smtClean="0">
                <a:solidFill>
                  <a:srgbClr val="92D050"/>
                </a:solidFill>
                <a:latin typeface="Comic Sans MS" panose="030F0702030302020204" pitchFamily="66" charset="0"/>
              </a:rPr>
              <a:t>Recommendation39:</a:t>
            </a:r>
          </a:p>
          <a:p>
            <a:pPr>
              <a:buClr>
                <a:schemeClr val="accent2"/>
              </a:buClr>
              <a:buFont typeface="Wingdings" panose="05000000000000000000" pitchFamily="2" charset="2"/>
              <a:buChar char="§"/>
            </a:pPr>
            <a:r>
              <a:rPr lang="en-US" sz="2000" dirty="0" smtClean="0">
                <a:latin typeface="Comic Sans MS" panose="030F0702030302020204" pitchFamily="66" charset="0"/>
              </a:rPr>
              <a:t>If they coexist, a PHEO should be removed prior to surgery for either MTC or HPTH. </a:t>
            </a:r>
            <a:r>
              <a:rPr lang="en-US" sz="2000" dirty="0" smtClean="0">
                <a:solidFill>
                  <a:srgbClr val="92D050"/>
                </a:solidFill>
                <a:latin typeface="Comic Sans MS" panose="030F0702030302020204" pitchFamily="66" charset="0"/>
              </a:rPr>
              <a:t>Grade B</a:t>
            </a:r>
          </a:p>
          <a:p>
            <a:pPr marL="109728" indent="0">
              <a:buClr>
                <a:schemeClr val="accent2"/>
              </a:buClr>
              <a:buNone/>
            </a:pPr>
            <a:r>
              <a:rPr lang="en-US" sz="2400" b="1" dirty="0">
                <a:solidFill>
                  <a:srgbClr val="92D050"/>
                </a:solidFill>
                <a:latin typeface="Comic Sans MS" panose="030F0702030302020204" pitchFamily="66" charset="0"/>
              </a:rPr>
              <a:t>Recommendation 40</a:t>
            </a:r>
          </a:p>
          <a:p>
            <a:pPr marL="109728" indent="0">
              <a:buClr>
                <a:schemeClr val="accent2"/>
              </a:buClr>
              <a:buNone/>
            </a:pPr>
            <a:r>
              <a:rPr lang="en-US" sz="2000" dirty="0">
                <a:latin typeface="Comic Sans MS" panose="030F0702030302020204" pitchFamily="66" charset="0"/>
              </a:rPr>
              <a:t>After appropriate preoperative preparation a PHEO should be resected by laparoscopic or </a:t>
            </a:r>
            <a:r>
              <a:rPr lang="en-US" sz="2000" dirty="0" err="1">
                <a:latin typeface="Comic Sans MS" panose="030F0702030302020204" pitchFamily="66" charset="0"/>
              </a:rPr>
              <a:t>retroperitoneoscopic</a:t>
            </a:r>
            <a:r>
              <a:rPr lang="en-US" sz="2000" dirty="0">
                <a:latin typeface="Comic Sans MS" panose="030F0702030302020204" pitchFamily="66" charset="0"/>
              </a:rPr>
              <a:t> </a:t>
            </a:r>
            <a:r>
              <a:rPr lang="en-US" sz="2000" dirty="0" err="1">
                <a:latin typeface="Comic Sans MS" panose="030F0702030302020204" pitchFamily="66" charset="0"/>
              </a:rPr>
              <a:t>adrenalectomy</a:t>
            </a:r>
            <a:r>
              <a:rPr lang="en-US" sz="2000" dirty="0">
                <a:latin typeface="Comic Sans MS" panose="030F0702030302020204" pitchFamily="66" charset="0"/>
              </a:rPr>
              <a:t>.</a:t>
            </a:r>
          </a:p>
          <a:p>
            <a:pPr marL="109728" indent="0">
              <a:buClr>
                <a:schemeClr val="accent2"/>
              </a:buClr>
              <a:buNone/>
            </a:pPr>
            <a:r>
              <a:rPr lang="en-US" sz="2000" dirty="0">
                <a:latin typeface="Comic Sans MS" panose="030F0702030302020204" pitchFamily="66" charset="0"/>
              </a:rPr>
              <a:t> Subtotal </a:t>
            </a:r>
            <a:r>
              <a:rPr lang="en-US" sz="2000" dirty="0" err="1">
                <a:latin typeface="Comic Sans MS" panose="030F0702030302020204" pitchFamily="66" charset="0"/>
              </a:rPr>
              <a:t>adrenalectomy</a:t>
            </a:r>
            <a:r>
              <a:rPr lang="en-US" sz="2000" dirty="0">
                <a:latin typeface="Comic Sans MS" panose="030F0702030302020204" pitchFamily="66" charset="0"/>
              </a:rPr>
              <a:t> to preserve adrenal cortical function should be considered as an alternative procedure. </a:t>
            </a:r>
            <a:r>
              <a:rPr lang="en-US" sz="1800" dirty="0">
                <a:solidFill>
                  <a:srgbClr val="92D050"/>
                </a:solidFill>
                <a:latin typeface="Comic Sans MS" panose="030F0702030302020204" pitchFamily="66" charset="0"/>
              </a:rPr>
              <a:t>Grade B</a:t>
            </a:r>
          </a:p>
          <a:p>
            <a:pPr>
              <a:buClr>
                <a:schemeClr val="accent2"/>
              </a:buClr>
              <a:buFont typeface="Wingdings" panose="05000000000000000000" pitchFamily="2" charset="2"/>
              <a:buChar char="§"/>
            </a:pPr>
            <a:endParaRPr lang="en-US" sz="20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3936241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5812536"/>
          </a:xfrm>
        </p:spPr>
        <p:txBody>
          <a:bodyPr>
            <a:normAutofit/>
          </a:bodyPr>
          <a:lstStyle/>
          <a:p>
            <a:pPr marL="109728" indent="0">
              <a:buClr>
                <a:schemeClr val="accent2"/>
              </a:buClr>
              <a:buNone/>
            </a:pPr>
            <a:r>
              <a:rPr lang="en-US" sz="2000" dirty="0" smtClean="0">
                <a:solidFill>
                  <a:srgbClr val="7030A0"/>
                </a:solidFill>
                <a:latin typeface="Comic Sans MS" panose="030F0702030302020204" pitchFamily="66" charset="0"/>
              </a:rPr>
              <a:t>Q: </a:t>
            </a:r>
            <a:r>
              <a:rPr lang="en-US" sz="2000" dirty="0">
                <a:solidFill>
                  <a:srgbClr val="7030A0"/>
                </a:solidFill>
                <a:latin typeface="Comic Sans MS" panose="030F0702030302020204" pitchFamily="66" charset="0"/>
              </a:rPr>
              <a:t>Management of HPTH in patients with MEN2A</a:t>
            </a:r>
            <a:endParaRPr lang="en-US" sz="2000" dirty="0" smtClean="0">
              <a:solidFill>
                <a:srgbClr val="7030A0"/>
              </a:solidFill>
              <a:latin typeface="Comic Sans MS" panose="030F0702030302020204" pitchFamily="66" charset="0"/>
            </a:endParaRPr>
          </a:p>
          <a:p>
            <a:pPr marL="109728" indent="0">
              <a:buClr>
                <a:schemeClr val="accent2"/>
              </a:buClr>
              <a:buNone/>
            </a:pPr>
            <a:r>
              <a:rPr lang="en-US" sz="2400" b="1" dirty="0" smtClean="0">
                <a:solidFill>
                  <a:srgbClr val="92D050"/>
                </a:solidFill>
                <a:latin typeface="Comic Sans MS" panose="030F0702030302020204" pitchFamily="66" charset="0"/>
              </a:rPr>
              <a:t>Recommendation 42</a:t>
            </a:r>
          </a:p>
          <a:p>
            <a:pPr marL="109728" indent="0" algn="just">
              <a:buNone/>
            </a:pPr>
            <a:r>
              <a:rPr lang="en-US" sz="2000" dirty="0" smtClean="0">
                <a:latin typeface="Comic Sans MS" panose="030F0702030302020204" pitchFamily="66" charset="0"/>
              </a:rPr>
              <a:t>Patients </a:t>
            </a:r>
            <a:r>
              <a:rPr lang="en-US" sz="2000" dirty="0">
                <a:latin typeface="Comic Sans MS" panose="030F0702030302020204" pitchFamily="66" charset="0"/>
              </a:rPr>
              <a:t>in the ATA-H and ATA-MOD categories should be screened for HPTH at the time of screening for PHEO (by age 11 years in patients in the ATA-H category and by age 16 years in patients in the ATA-MOD category).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p>
          <a:p>
            <a:pPr marL="109728" indent="0" algn="just">
              <a:buNone/>
            </a:pPr>
            <a:endParaRPr lang="en-US" sz="1800" i="1" dirty="0">
              <a:solidFill>
                <a:srgbClr val="92D050"/>
              </a:solidFill>
              <a:latin typeface="Comic Sans MS" panose="030F0702030302020204" pitchFamily="66" charset="0"/>
            </a:endParaRPr>
          </a:p>
          <a:p>
            <a:pPr marL="109728" indent="0" algn="just">
              <a:buNone/>
            </a:pPr>
            <a:r>
              <a:rPr lang="en-US" sz="2400" b="1" dirty="0" smtClean="0">
                <a:solidFill>
                  <a:srgbClr val="92D050"/>
                </a:solidFill>
                <a:latin typeface="Comic Sans MS" panose="030F0702030302020204" pitchFamily="66" charset="0"/>
              </a:rPr>
              <a:t>Recommendation 43</a:t>
            </a:r>
            <a:endParaRPr lang="en-US" sz="1800" b="1" dirty="0">
              <a:latin typeface="Comic Sans MS" panose="030F0702030302020204" pitchFamily="66" charset="0"/>
            </a:endParaRPr>
          </a:p>
          <a:p>
            <a:pPr marL="109728" indent="0" algn="just">
              <a:buClr>
                <a:schemeClr val="accent2"/>
              </a:buClr>
              <a:buNone/>
            </a:pPr>
            <a:r>
              <a:rPr lang="en-US" sz="1800" dirty="0">
                <a:latin typeface="Comic Sans MS" panose="030F0702030302020204" pitchFamily="66" charset="0"/>
              </a:rPr>
              <a:t>In patients with HPTH only visibly enlarged parathyroid glands should be resected . If all four glands are enlarged surgical options include subtotal </a:t>
            </a:r>
            <a:r>
              <a:rPr lang="en-US" sz="1800" dirty="0" err="1">
                <a:latin typeface="Comic Sans MS" panose="030F0702030302020204" pitchFamily="66" charset="0"/>
              </a:rPr>
              <a:t>parathyroidectomy</a:t>
            </a:r>
            <a:r>
              <a:rPr lang="en-US" sz="1800" dirty="0">
                <a:latin typeface="Comic Sans MS" panose="030F0702030302020204" pitchFamily="66" charset="0"/>
              </a:rPr>
              <a:t> with a piece of one gland left </a:t>
            </a:r>
            <a:r>
              <a:rPr lang="en-US" sz="1800" i="1" dirty="0">
                <a:latin typeface="Comic Sans MS" panose="030F0702030302020204" pitchFamily="66" charset="0"/>
              </a:rPr>
              <a:t>in situ </a:t>
            </a:r>
            <a:r>
              <a:rPr lang="en-US" sz="1800" dirty="0">
                <a:latin typeface="Comic Sans MS" panose="030F0702030302020204" pitchFamily="66" charset="0"/>
              </a:rPr>
              <a:t>on a vascular pedicle, or </a:t>
            </a:r>
            <a:r>
              <a:rPr lang="en-US" sz="1800" dirty="0" smtClean="0">
                <a:latin typeface="Comic Sans MS" panose="030F0702030302020204" pitchFamily="66" charset="0"/>
              </a:rPr>
              <a:t>total  </a:t>
            </a:r>
            <a:r>
              <a:rPr lang="en-US" sz="1800" dirty="0" err="1" smtClean="0">
                <a:latin typeface="Comic Sans MS" panose="030F0702030302020204" pitchFamily="66" charset="0"/>
              </a:rPr>
              <a:t>parathyroidectomy</a:t>
            </a:r>
            <a:r>
              <a:rPr lang="en-US" sz="1800" dirty="0" smtClean="0">
                <a:latin typeface="Comic Sans MS" panose="030F0702030302020204" pitchFamily="66" charset="0"/>
              </a:rPr>
              <a:t> </a:t>
            </a:r>
            <a:r>
              <a:rPr lang="en-US" sz="1800" dirty="0">
                <a:latin typeface="Comic Sans MS" panose="030F0702030302020204" pitchFamily="66" charset="0"/>
              </a:rPr>
              <a:t>with a heterotopic </a:t>
            </a:r>
            <a:r>
              <a:rPr lang="en-US" sz="1800" dirty="0" err="1">
                <a:latin typeface="Comic Sans MS" panose="030F0702030302020204" pitchFamily="66" charset="0"/>
              </a:rPr>
              <a:t>autograft</a:t>
            </a:r>
            <a:r>
              <a:rPr lang="en-US" sz="1800" dirty="0">
                <a:latin typeface="Comic Sans MS" panose="030F0702030302020204" pitchFamily="66" charset="0"/>
              </a:rPr>
              <a:t>. </a:t>
            </a:r>
            <a:r>
              <a:rPr lang="en-US" sz="1800" dirty="0">
                <a:solidFill>
                  <a:srgbClr val="92D050"/>
                </a:solidFill>
                <a:latin typeface="Comic Sans MS" panose="030F0702030302020204" pitchFamily="66" charset="0"/>
              </a:rPr>
              <a:t>Grade C</a:t>
            </a:r>
          </a:p>
          <a:p>
            <a:pPr marL="109728" indent="0">
              <a:buClr>
                <a:schemeClr val="accent2"/>
              </a:buClr>
              <a:buNone/>
            </a:pPr>
            <a:endParaRPr lang="en-US" sz="1800" dirty="0" smtClean="0">
              <a:solidFill>
                <a:srgbClr val="92D050"/>
              </a:solidFill>
              <a:latin typeface="Comic Sans MS" panose="030F0702030302020204" pitchFamily="66" charset="0"/>
            </a:endParaRPr>
          </a:p>
          <a:p>
            <a:pPr marL="109728" indent="0">
              <a:buClr>
                <a:schemeClr val="accent2"/>
              </a:buClr>
              <a:buNone/>
            </a:pPr>
            <a:endParaRPr lang="en-US" sz="1800" dirty="0">
              <a:solidFill>
                <a:srgbClr val="92D050"/>
              </a:solidFill>
              <a:latin typeface="Comic Sans MS" panose="030F0702030302020204" pitchFamily="66" charset="0"/>
            </a:endParaRPr>
          </a:p>
          <a:p>
            <a:pPr marL="109728" indent="0">
              <a:buClr>
                <a:schemeClr val="accent2"/>
              </a:buClr>
              <a:buNone/>
            </a:pPr>
            <a:endParaRPr lang="en-US" sz="1800" dirty="0">
              <a:solidFill>
                <a:srgbClr val="92D050"/>
              </a:solidFill>
              <a:latin typeface="Comic Sans MS" panose="030F0702030302020204" pitchFamily="66" charset="0"/>
            </a:endParaRPr>
          </a:p>
          <a:p>
            <a:pPr marL="109728" indent="0">
              <a:buNone/>
            </a:pPr>
            <a:endParaRPr lang="en-US" sz="2000" dirty="0">
              <a:latin typeface="Comic Sans MS" panose="030F0702030302020204" pitchFamily="66" charset="0"/>
            </a:endParaRPr>
          </a:p>
        </p:txBody>
      </p:sp>
    </p:spTree>
    <p:extLst>
      <p:ext uri="{BB962C8B-B14F-4D97-AF65-F5344CB8AC3E}">
        <p14:creationId xmlns:p14="http://schemas.microsoft.com/office/powerpoint/2010/main" val="2621405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buNone/>
            </a:pPr>
            <a:r>
              <a:rPr lang="en-US" sz="2000" dirty="0" smtClean="0">
                <a:solidFill>
                  <a:srgbClr val="7030A0"/>
                </a:solidFill>
                <a:latin typeface="Comic Sans MS" panose="030F0702030302020204" pitchFamily="66" charset="0"/>
              </a:rPr>
              <a:t>R: </a:t>
            </a:r>
            <a:r>
              <a:rPr lang="en-US" sz="2000" dirty="0">
                <a:solidFill>
                  <a:srgbClr val="7030A0"/>
                </a:solidFill>
                <a:latin typeface="Comic Sans MS" panose="030F0702030302020204" pitchFamily="66" charset="0"/>
              </a:rPr>
              <a:t>Evaluation of patients following thyroidectomy</a:t>
            </a:r>
            <a:endParaRPr lang="en-US" sz="2000" dirty="0" smtClean="0">
              <a:solidFill>
                <a:srgbClr val="7030A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45</a:t>
            </a:r>
            <a:endParaRPr lang="en-US" sz="2400" i="1" dirty="0">
              <a:solidFill>
                <a:schemeClr val="accent1"/>
              </a:solidFill>
              <a:latin typeface="Comic Sans MS" panose="030F0702030302020204" pitchFamily="66" charset="0"/>
            </a:endParaRPr>
          </a:p>
          <a:p>
            <a:pPr marL="109728" indent="0">
              <a:buClr>
                <a:schemeClr val="accent2"/>
              </a:buClr>
              <a:buNone/>
            </a:pPr>
            <a:r>
              <a:rPr lang="en-US" sz="2000" dirty="0">
                <a:latin typeface="Comic Sans MS" panose="030F0702030302020204" pitchFamily="66" charset="0"/>
              </a:rPr>
              <a:t>Clinicians should consider TNM classification, the number of lymph node metastases, </a:t>
            </a:r>
            <a:r>
              <a:rPr lang="en-US" sz="2000" dirty="0" smtClean="0">
                <a:latin typeface="Comic Sans MS" panose="030F0702030302020204" pitchFamily="66" charset="0"/>
              </a:rPr>
              <a:t>and postoperative </a:t>
            </a:r>
            <a:r>
              <a:rPr lang="en-US" sz="2000" dirty="0">
                <a:latin typeface="Comic Sans MS" panose="030F0702030302020204" pitchFamily="66" charset="0"/>
              </a:rPr>
              <a:t>serum </a:t>
            </a:r>
            <a:r>
              <a:rPr lang="en-US" sz="2000" dirty="0" err="1">
                <a:latin typeface="Comic Sans MS" panose="030F0702030302020204" pitchFamily="66" charset="0"/>
              </a:rPr>
              <a:t>Ctn</a:t>
            </a:r>
            <a:r>
              <a:rPr lang="en-US" sz="2000" dirty="0">
                <a:latin typeface="Comic Sans MS" panose="030F0702030302020204" pitchFamily="66" charset="0"/>
              </a:rPr>
              <a:t> levels in predicting outcome and planning long-term follow-up </a:t>
            </a:r>
            <a:r>
              <a:rPr lang="en-US" sz="2000" dirty="0" smtClean="0">
                <a:latin typeface="Comic Sans MS" panose="030F0702030302020204" pitchFamily="66" charset="0"/>
              </a:rPr>
              <a:t>of  patients treated </a:t>
            </a:r>
            <a:r>
              <a:rPr lang="en-US" sz="2000" dirty="0">
                <a:latin typeface="Comic Sans MS" panose="030F0702030302020204" pitchFamily="66" charset="0"/>
              </a:rPr>
              <a:t>by thyroidectomy for MTC.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The Task Force felt that </a:t>
            </a:r>
            <a:r>
              <a:rPr lang="en-US" sz="2000" dirty="0" smtClean="0">
                <a:latin typeface="Comic Sans MS" panose="030F0702030302020204" pitchFamily="66" charset="0"/>
              </a:rPr>
              <a:t>the AJCC </a:t>
            </a:r>
            <a:r>
              <a:rPr lang="en-US" sz="2000" dirty="0">
                <a:latin typeface="Comic Sans MS" panose="030F0702030302020204" pitchFamily="66" charset="0"/>
              </a:rPr>
              <a:t>staging system should be modified to include 4 groups of lymph node metastases; 0, </a:t>
            </a:r>
            <a:r>
              <a:rPr lang="en-US" sz="2000" dirty="0" smtClean="0">
                <a:latin typeface="Comic Sans MS" panose="030F0702030302020204" pitchFamily="66" charset="0"/>
              </a:rPr>
              <a:t>1-10, 11-20</a:t>
            </a:r>
            <a:r>
              <a:rPr lang="en-US" sz="2000" dirty="0">
                <a:latin typeface="Comic Sans MS" panose="030F0702030302020204" pitchFamily="66" charset="0"/>
              </a:rPr>
              <a:t>, and &gt;20</a:t>
            </a:r>
          </a:p>
        </p:txBody>
      </p:sp>
    </p:spTree>
    <p:extLst>
      <p:ext uri="{BB962C8B-B14F-4D97-AF65-F5344CB8AC3E}">
        <p14:creationId xmlns:p14="http://schemas.microsoft.com/office/powerpoint/2010/main" val="2463846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17953980"/>
              </p:ext>
            </p:extLst>
          </p:nvPr>
        </p:nvGraphicFramePr>
        <p:xfrm>
          <a:off x="554184" y="1143000"/>
          <a:ext cx="8229600" cy="5585315"/>
        </p:xfrm>
        <a:graphic>
          <a:graphicData uri="http://schemas.openxmlformats.org/drawingml/2006/table">
            <a:tbl>
              <a:tblPr firstRow="1" bandRow="1">
                <a:tableStyleId>{5C22544A-7EE6-4342-B048-85BDC9FD1C3A}</a:tableStyleId>
              </a:tblPr>
              <a:tblGrid>
                <a:gridCol w="1097280"/>
                <a:gridCol w="7132320"/>
              </a:tblGrid>
              <a:tr h="137160">
                <a:tc>
                  <a:txBody>
                    <a:bodyPr/>
                    <a:lstStyle/>
                    <a:p>
                      <a:r>
                        <a:rPr lang="en-US" dirty="0" smtClean="0">
                          <a:solidFill>
                            <a:srgbClr val="002060"/>
                          </a:solidFill>
                        </a:rPr>
                        <a:t>stage</a:t>
                      </a:r>
                      <a:endParaRPr lang="en-US" dirty="0">
                        <a:solidFill>
                          <a:srgbClr val="002060"/>
                        </a:solidFill>
                      </a:endParaRPr>
                    </a:p>
                  </a:txBody>
                  <a:tcPr/>
                </a:tc>
                <a:tc>
                  <a:txBody>
                    <a:bodyPr/>
                    <a:lstStyle/>
                    <a:p>
                      <a:endParaRPr lang="en-US" dirty="0">
                        <a:solidFill>
                          <a:srgbClr val="002060"/>
                        </a:solidFill>
                      </a:endParaRPr>
                    </a:p>
                  </a:txBody>
                  <a:tcPr/>
                </a:tc>
              </a:tr>
              <a:tr h="355330">
                <a:tc>
                  <a:txBody>
                    <a:bodyPr/>
                    <a:lstStyle/>
                    <a:p>
                      <a:r>
                        <a:rPr lang="en-US" dirty="0" smtClean="0">
                          <a:solidFill>
                            <a:srgbClr val="002060"/>
                          </a:solidFill>
                        </a:rPr>
                        <a:t>I</a:t>
                      </a:r>
                      <a:endParaRPr lang="en-US" dirty="0">
                        <a:solidFill>
                          <a:srgbClr val="002060"/>
                        </a:solidFill>
                      </a:endParaRPr>
                    </a:p>
                  </a:txBody>
                  <a:tcPr/>
                </a:tc>
                <a:tc>
                  <a:txBody>
                    <a:bodyPr/>
                    <a:lstStyle/>
                    <a:p>
                      <a:r>
                        <a:rPr lang="en-US" sz="1600" dirty="0" smtClean="0">
                          <a:solidFill>
                            <a:srgbClr val="002060"/>
                          </a:solidFill>
                          <a:latin typeface="Comic Sans MS" panose="030F0702030302020204" pitchFamily="66" charset="0"/>
                        </a:rPr>
                        <a:t>T&lt;=2cm  limited to the thyroid</a:t>
                      </a:r>
                      <a:endParaRPr lang="en-US" sz="1600" dirty="0">
                        <a:solidFill>
                          <a:srgbClr val="002060"/>
                        </a:solidFill>
                        <a:latin typeface="Comic Sans MS" panose="030F0702030302020204" pitchFamily="66" charset="0"/>
                      </a:endParaRPr>
                    </a:p>
                  </a:txBody>
                  <a:tcPr/>
                </a:tc>
              </a:tr>
              <a:tr h="876155">
                <a:tc>
                  <a:txBody>
                    <a:bodyPr/>
                    <a:lstStyle/>
                    <a:p>
                      <a:r>
                        <a:rPr lang="en-US" dirty="0" smtClean="0">
                          <a:solidFill>
                            <a:srgbClr val="002060"/>
                          </a:solidFill>
                        </a:rPr>
                        <a:t>II</a:t>
                      </a:r>
                      <a:endParaRPr lang="en-US" dirty="0">
                        <a:solidFill>
                          <a:srgbClr val="002060"/>
                        </a:solidFill>
                      </a:endParaRPr>
                    </a:p>
                  </a:txBody>
                  <a:tcPr/>
                </a:tc>
                <a:tc>
                  <a:txBody>
                    <a:bodyPr/>
                    <a:lstStyle/>
                    <a:p>
                      <a:r>
                        <a:rPr lang="en-US" sz="1600" dirty="0" smtClean="0">
                          <a:solidFill>
                            <a:srgbClr val="002060"/>
                          </a:solidFill>
                          <a:latin typeface="Comic Sans MS" panose="030F0702030302020204" pitchFamily="66" charset="0"/>
                        </a:rPr>
                        <a:t>T&gt;2</a:t>
                      </a:r>
                      <a:r>
                        <a:rPr lang="en-US" sz="1600" baseline="0" dirty="0" smtClean="0">
                          <a:solidFill>
                            <a:srgbClr val="002060"/>
                          </a:solidFill>
                          <a:latin typeface="Comic Sans MS" panose="030F0702030302020204" pitchFamily="66" charset="0"/>
                        </a:rPr>
                        <a:t> cm  limited to thyroid or with </a:t>
                      </a:r>
                      <a:r>
                        <a:rPr lang="en-US" sz="1600" baseline="0" dirty="0" err="1" smtClean="0">
                          <a:solidFill>
                            <a:srgbClr val="002060"/>
                          </a:solidFill>
                          <a:latin typeface="Comic Sans MS" panose="030F0702030302020204" pitchFamily="66" charset="0"/>
                        </a:rPr>
                        <a:t>minimaly</a:t>
                      </a:r>
                      <a:r>
                        <a:rPr lang="en-US" sz="1600" baseline="0" dirty="0" smtClean="0">
                          <a:solidFill>
                            <a:srgbClr val="002060"/>
                          </a:solidFill>
                          <a:latin typeface="Comic Sans MS" panose="030F0702030302020204" pitchFamily="66" charset="0"/>
                        </a:rPr>
                        <a:t> </a:t>
                      </a:r>
                      <a:r>
                        <a:rPr lang="en-US" sz="1600" baseline="0" dirty="0" err="1" smtClean="0">
                          <a:solidFill>
                            <a:srgbClr val="002060"/>
                          </a:solidFill>
                          <a:latin typeface="Comic Sans MS" panose="030F0702030302020204" pitchFamily="66" charset="0"/>
                        </a:rPr>
                        <a:t>extrathyroid</a:t>
                      </a:r>
                      <a:r>
                        <a:rPr lang="en-US" sz="1600" baseline="0" dirty="0" smtClean="0">
                          <a:solidFill>
                            <a:srgbClr val="002060"/>
                          </a:solidFill>
                          <a:latin typeface="Comic Sans MS" panose="030F0702030302020204" pitchFamily="66" charset="0"/>
                        </a:rPr>
                        <a:t> </a:t>
                      </a:r>
                      <a:r>
                        <a:rPr lang="en-US" sz="1600" baseline="0" dirty="0" err="1" smtClean="0">
                          <a:solidFill>
                            <a:srgbClr val="002060"/>
                          </a:solidFill>
                          <a:latin typeface="Comic Sans MS" panose="030F0702030302020204" pitchFamily="66" charset="0"/>
                        </a:rPr>
                        <a:t>extention</a:t>
                      </a:r>
                      <a:endParaRPr lang="en-US" sz="1600" baseline="0" dirty="0" smtClean="0">
                        <a:solidFill>
                          <a:srgbClr val="002060"/>
                        </a:solidFill>
                        <a:latin typeface="Comic Sans MS" panose="030F0702030302020204" pitchFamily="66" charset="0"/>
                      </a:endParaRPr>
                    </a:p>
                    <a:p>
                      <a:r>
                        <a:rPr lang="en-US" sz="1600" baseline="0" dirty="0" smtClean="0">
                          <a:solidFill>
                            <a:srgbClr val="002060"/>
                          </a:solidFill>
                          <a:latin typeface="Comic Sans MS" panose="030F0702030302020204" pitchFamily="66" charset="0"/>
                        </a:rPr>
                        <a:t>(</a:t>
                      </a:r>
                      <a:r>
                        <a:rPr lang="en-US" sz="1600" baseline="0" dirty="0" err="1" smtClean="0">
                          <a:solidFill>
                            <a:srgbClr val="002060"/>
                          </a:solidFill>
                          <a:latin typeface="Comic Sans MS" panose="030F0702030302020204" pitchFamily="66" charset="0"/>
                        </a:rPr>
                        <a:t>Sternothyroid</a:t>
                      </a:r>
                      <a:r>
                        <a:rPr lang="en-US" sz="1600" baseline="0" dirty="0" smtClean="0">
                          <a:solidFill>
                            <a:srgbClr val="002060"/>
                          </a:solidFill>
                          <a:latin typeface="Comic Sans MS" panose="030F0702030302020204" pitchFamily="66" charset="0"/>
                        </a:rPr>
                        <a:t> muscle or </a:t>
                      </a:r>
                      <a:r>
                        <a:rPr lang="en-US" sz="1600" baseline="0" dirty="0" err="1" smtClean="0">
                          <a:solidFill>
                            <a:srgbClr val="002060"/>
                          </a:solidFill>
                          <a:latin typeface="Comic Sans MS" panose="030F0702030302020204" pitchFamily="66" charset="0"/>
                        </a:rPr>
                        <a:t>perithyroid</a:t>
                      </a:r>
                      <a:r>
                        <a:rPr lang="en-US" sz="1600" baseline="0" dirty="0" smtClean="0">
                          <a:solidFill>
                            <a:srgbClr val="002060"/>
                          </a:solidFill>
                          <a:latin typeface="Comic Sans MS" panose="030F0702030302020204" pitchFamily="66" charset="0"/>
                        </a:rPr>
                        <a:t> soft tissue) (T3)</a:t>
                      </a:r>
                      <a:endParaRPr lang="en-US" sz="1600" dirty="0">
                        <a:solidFill>
                          <a:srgbClr val="002060"/>
                        </a:solidFill>
                        <a:latin typeface="Comic Sans MS" panose="030F0702030302020204" pitchFamily="66" charset="0"/>
                      </a:endParaRPr>
                    </a:p>
                  </a:txBody>
                  <a:tcPr/>
                </a:tc>
              </a:tr>
              <a:tr h="613309">
                <a:tc>
                  <a:txBody>
                    <a:bodyPr/>
                    <a:lstStyle/>
                    <a:p>
                      <a:r>
                        <a:rPr lang="en-US" dirty="0" smtClean="0">
                          <a:solidFill>
                            <a:srgbClr val="002060"/>
                          </a:solidFill>
                        </a:rPr>
                        <a:t>III</a:t>
                      </a:r>
                      <a:endParaRPr lang="en-US" dirty="0">
                        <a:solidFill>
                          <a:srgbClr val="002060"/>
                        </a:solidFill>
                      </a:endParaRPr>
                    </a:p>
                  </a:txBody>
                  <a:tcPr/>
                </a:tc>
                <a:tc>
                  <a:txBody>
                    <a:bodyPr/>
                    <a:lstStyle/>
                    <a:p>
                      <a:r>
                        <a:rPr lang="en-US" sz="1600" dirty="0" smtClean="0">
                          <a:solidFill>
                            <a:srgbClr val="002060"/>
                          </a:solidFill>
                          <a:latin typeface="Comic Sans MS" panose="030F0702030302020204" pitchFamily="66" charset="0"/>
                        </a:rPr>
                        <a:t>Tumor limited to the thyroid or </a:t>
                      </a:r>
                      <a:r>
                        <a:rPr lang="en-US" sz="1600" dirty="0" err="1" smtClean="0">
                          <a:solidFill>
                            <a:srgbClr val="002060"/>
                          </a:solidFill>
                          <a:latin typeface="Comic Sans MS" panose="030F0702030302020204" pitchFamily="66" charset="0"/>
                        </a:rPr>
                        <a:t>minimaly</a:t>
                      </a:r>
                      <a:r>
                        <a:rPr lang="en-US" sz="1600" dirty="0" smtClean="0">
                          <a:solidFill>
                            <a:srgbClr val="002060"/>
                          </a:solidFill>
                          <a:latin typeface="Comic Sans MS" panose="030F0702030302020204" pitchFamily="66" charset="0"/>
                        </a:rPr>
                        <a:t>  </a:t>
                      </a:r>
                      <a:r>
                        <a:rPr lang="en-US" sz="1600" dirty="0" err="1" smtClean="0">
                          <a:solidFill>
                            <a:srgbClr val="002060"/>
                          </a:solidFill>
                          <a:latin typeface="Comic Sans MS" panose="030F0702030302020204" pitchFamily="66" charset="0"/>
                        </a:rPr>
                        <a:t>extrathyroid</a:t>
                      </a:r>
                      <a:r>
                        <a:rPr lang="en-US" sz="1600" dirty="0" smtClean="0">
                          <a:solidFill>
                            <a:srgbClr val="002060"/>
                          </a:solidFill>
                          <a:latin typeface="Comic Sans MS" panose="030F0702030302020204" pitchFamily="66" charset="0"/>
                        </a:rPr>
                        <a:t> extension with Metastasis</a:t>
                      </a:r>
                      <a:r>
                        <a:rPr lang="en-US" sz="1600" baseline="0" dirty="0" smtClean="0">
                          <a:solidFill>
                            <a:srgbClr val="002060"/>
                          </a:solidFill>
                          <a:latin typeface="Comic Sans MS" panose="030F0702030302020204" pitchFamily="66" charset="0"/>
                        </a:rPr>
                        <a:t> to level VI (N1a)</a:t>
                      </a:r>
                      <a:endParaRPr lang="en-US" sz="1600" dirty="0">
                        <a:solidFill>
                          <a:srgbClr val="002060"/>
                        </a:solidFill>
                        <a:latin typeface="Comic Sans MS" panose="030F0702030302020204" pitchFamily="66" charset="0"/>
                      </a:endParaRPr>
                    </a:p>
                  </a:txBody>
                  <a:tcPr/>
                </a:tc>
              </a:tr>
              <a:tr h="2122416">
                <a:tc>
                  <a:txBody>
                    <a:bodyPr/>
                    <a:lstStyle/>
                    <a:p>
                      <a:r>
                        <a:rPr lang="en-US" dirty="0" smtClean="0">
                          <a:solidFill>
                            <a:srgbClr val="002060"/>
                          </a:solidFill>
                        </a:rPr>
                        <a:t>IV A</a:t>
                      </a:r>
                      <a:endParaRPr lang="en-US" dirty="0">
                        <a:solidFill>
                          <a:srgbClr val="002060"/>
                        </a:solidFill>
                      </a:endParaRPr>
                    </a:p>
                  </a:txBody>
                  <a:tcPr/>
                </a:tc>
                <a:tc>
                  <a:txBody>
                    <a:bodyPr/>
                    <a:lstStyle/>
                    <a:p>
                      <a:r>
                        <a:rPr kumimoji="0" lang="en-US" sz="1600" b="0" i="0" u="none" strike="noStrike" kern="1200" baseline="0" dirty="0" smtClean="0">
                          <a:solidFill>
                            <a:srgbClr val="002060"/>
                          </a:solidFill>
                          <a:latin typeface="Comic Sans MS" panose="030F0702030302020204" pitchFamily="66" charset="0"/>
                          <a:ea typeface="+mn-ea"/>
                          <a:cs typeface="+mn-cs"/>
                        </a:rPr>
                        <a:t>Moderately advanced disease</a:t>
                      </a:r>
                    </a:p>
                    <a:p>
                      <a:r>
                        <a:rPr kumimoji="0" lang="en-US" sz="1600" b="0" i="0" u="none" strike="noStrike" kern="1200" baseline="0" dirty="0" smtClean="0">
                          <a:solidFill>
                            <a:srgbClr val="002060"/>
                          </a:solidFill>
                          <a:latin typeface="Comic Sans MS" panose="030F0702030302020204" pitchFamily="66" charset="0"/>
                          <a:ea typeface="+mn-ea"/>
                          <a:cs typeface="+mn-cs"/>
                        </a:rPr>
                        <a:t>Tumor of any size extending beyond the thyroid capsule to invade subcutaneous soft tissues, larynx, trachea, esophagus, or recurrent laryngeal nerve(T4a)</a:t>
                      </a:r>
                    </a:p>
                    <a:p>
                      <a:r>
                        <a:rPr kumimoji="0" lang="en-US" sz="1600" b="0" i="0" u="none" strike="noStrike" kern="1200" baseline="0" dirty="0" smtClean="0">
                          <a:solidFill>
                            <a:srgbClr val="002060"/>
                          </a:solidFill>
                          <a:latin typeface="Comic Sans MS" panose="030F0702030302020204" pitchFamily="66" charset="0"/>
                          <a:ea typeface="+mn-ea"/>
                          <a:cs typeface="+mn-cs"/>
                        </a:rPr>
                        <a:t>OR</a:t>
                      </a:r>
                    </a:p>
                    <a:p>
                      <a:r>
                        <a:rPr kumimoji="0" lang="en-US" sz="1600" b="0" i="0" u="none" strike="noStrike" kern="1200" baseline="0" dirty="0" smtClean="0">
                          <a:solidFill>
                            <a:srgbClr val="002060"/>
                          </a:solidFill>
                          <a:latin typeface="Comic Sans MS" panose="030F0702030302020204" pitchFamily="66" charset="0"/>
                          <a:ea typeface="+mn-ea"/>
                          <a:cs typeface="+mn-cs"/>
                        </a:rPr>
                        <a:t>Metastasis to unilateral, bilateral, or contralateral cervical (Levels I, II, III, IV, or V) or retropharyngeal or superior mediastinal lymph nodes (Level VII (N1b)</a:t>
                      </a:r>
                    </a:p>
                  </a:txBody>
                  <a:tcPr/>
                </a:tc>
              </a:tr>
              <a:tr h="876155">
                <a:tc>
                  <a:txBody>
                    <a:bodyPr/>
                    <a:lstStyle/>
                    <a:p>
                      <a:r>
                        <a:rPr lang="en-US" dirty="0" smtClean="0">
                          <a:solidFill>
                            <a:srgbClr val="002060"/>
                          </a:solidFill>
                        </a:rPr>
                        <a:t>IV B</a:t>
                      </a:r>
                      <a:endParaRPr lang="en-US" dirty="0">
                        <a:solidFill>
                          <a:srgbClr val="002060"/>
                        </a:solidFill>
                      </a:endParaRPr>
                    </a:p>
                  </a:txBody>
                  <a:tcPr/>
                </a:tc>
                <a:tc>
                  <a:txBody>
                    <a:bodyPr/>
                    <a:lstStyle/>
                    <a:p>
                      <a:r>
                        <a:rPr kumimoji="0" lang="en-US" sz="1600" b="0" i="0" u="none" strike="noStrike" kern="1200" baseline="0" dirty="0" smtClean="0">
                          <a:solidFill>
                            <a:srgbClr val="002060"/>
                          </a:solidFill>
                          <a:latin typeface="Comic Sans MS" panose="030F0702030302020204" pitchFamily="66" charset="0"/>
                          <a:ea typeface="+mn-ea"/>
                          <a:cs typeface="+mn-cs"/>
                        </a:rPr>
                        <a:t>Very advanced disease</a:t>
                      </a:r>
                    </a:p>
                    <a:p>
                      <a:r>
                        <a:rPr kumimoji="0" lang="en-US" sz="1600" b="0" i="0" u="none" strike="noStrike" kern="1200" baseline="0" dirty="0" smtClean="0">
                          <a:solidFill>
                            <a:srgbClr val="002060"/>
                          </a:solidFill>
                          <a:latin typeface="Comic Sans MS" panose="030F0702030302020204" pitchFamily="66" charset="0"/>
                          <a:ea typeface="+mn-ea"/>
                          <a:cs typeface="+mn-cs"/>
                        </a:rPr>
                        <a:t>Tumor invades </a:t>
                      </a:r>
                      <a:r>
                        <a:rPr kumimoji="0" lang="en-US" sz="1600" b="0" i="0" u="none" strike="noStrike" kern="1200" baseline="0" dirty="0" err="1" smtClean="0">
                          <a:solidFill>
                            <a:srgbClr val="002060"/>
                          </a:solidFill>
                          <a:latin typeface="Comic Sans MS" panose="030F0702030302020204" pitchFamily="66" charset="0"/>
                          <a:ea typeface="+mn-ea"/>
                          <a:cs typeface="+mn-cs"/>
                        </a:rPr>
                        <a:t>prevertebral</a:t>
                      </a:r>
                      <a:r>
                        <a:rPr kumimoji="0" lang="en-US" sz="1600" b="0" i="0" u="none" strike="noStrike" kern="1200" baseline="0" dirty="0" smtClean="0">
                          <a:solidFill>
                            <a:srgbClr val="002060"/>
                          </a:solidFill>
                          <a:latin typeface="Comic Sans MS" panose="030F0702030302020204" pitchFamily="66" charset="0"/>
                          <a:ea typeface="+mn-ea"/>
                          <a:cs typeface="+mn-cs"/>
                        </a:rPr>
                        <a:t> fascia or encases carotid artery or mediastinal vessels (T4b)</a:t>
                      </a:r>
                      <a:endParaRPr lang="en-US" sz="1600" dirty="0">
                        <a:solidFill>
                          <a:srgbClr val="002060"/>
                        </a:solidFill>
                        <a:latin typeface="Comic Sans MS" panose="030F0702030302020204" pitchFamily="66" charset="0"/>
                      </a:endParaRPr>
                    </a:p>
                  </a:txBody>
                  <a:tcPr/>
                </a:tc>
              </a:tr>
              <a:tr h="350462">
                <a:tc>
                  <a:txBody>
                    <a:bodyPr/>
                    <a:lstStyle/>
                    <a:p>
                      <a:r>
                        <a:rPr lang="en-US" dirty="0" smtClean="0">
                          <a:solidFill>
                            <a:srgbClr val="002060"/>
                          </a:solidFill>
                        </a:rPr>
                        <a:t>IV C</a:t>
                      </a:r>
                      <a:endParaRPr lang="en-US" dirty="0">
                        <a:solidFill>
                          <a:srgbClr val="002060"/>
                        </a:solidFill>
                      </a:endParaRPr>
                    </a:p>
                  </a:txBody>
                  <a:tcPr/>
                </a:tc>
                <a:tc>
                  <a:txBody>
                    <a:bodyPr/>
                    <a:lstStyle/>
                    <a:p>
                      <a:r>
                        <a:rPr kumimoji="0" lang="en-US" sz="1600" b="0" i="0" u="none" strike="noStrike" kern="1200" baseline="0" dirty="0" smtClean="0">
                          <a:solidFill>
                            <a:srgbClr val="002060"/>
                          </a:solidFill>
                          <a:latin typeface="Comic Sans MS" panose="030F0702030302020204" pitchFamily="66" charset="0"/>
                          <a:ea typeface="+mn-ea"/>
                          <a:cs typeface="+mn-cs"/>
                        </a:rPr>
                        <a:t>Distant metastasis</a:t>
                      </a:r>
                      <a:endParaRPr lang="en-US" sz="1600" dirty="0">
                        <a:solidFill>
                          <a:srgbClr val="002060"/>
                        </a:solidFill>
                        <a:latin typeface="Comic Sans MS" panose="030F0702030302020204" pitchFamily="66" charset="0"/>
                      </a:endParaRPr>
                    </a:p>
                  </a:txBody>
                  <a:tcPr/>
                </a:tc>
              </a:tr>
            </a:tbl>
          </a:graphicData>
        </a:graphic>
      </p:graphicFrame>
      <p:sp>
        <p:nvSpPr>
          <p:cNvPr id="7" name="Rectangle 6"/>
          <p:cNvSpPr/>
          <p:nvPr/>
        </p:nvSpPr>
        <p:spPr>
          <a:xfrm>
            <a:off x="484910" y="577150"/>
            <a:ext cx="7924800" cy="338554"/>
          </a:xfrm>
          <a:prstGeom prst="rect">
            <a:avLst/>
          </a:prstGeom>
        </p:spPr>
        <p:txBody>
          <a:bodyPr wrap="square">
            <a:spAutoFit/>
          </a:bodyPr>
          <a:lstStyle/>
          <a:p>
            <a:r>
              <a:rPr lang="en-US" sz="1600" dirty="0">
                <a:solidFill>
                  <a:srgbClr val="7030A0"/>
                </a:solidFill>
                <a:latin typeface="Comic Sans MS" panose="030F0702030302020204" pitchFamily="66" charset="0"/>
              </a:rPr>
              <a:t>American Joint Committee on </a:t>
            </a:r>
            <a:r>
              <a:rPr lang="en-US" sz="1600" dirty="0" smtClean="0">
                <a:solidFill>
                  <a:srgbClr val="7030A0"/>
                </a:solidFill>
                <a:latin typeface="Comic Sans MS" panose="030F0702030302020204" pitchFamily="66" charset="0"/>
              </a:rPr>
              <a:t>Cancer TNM </a:t>
            </a:r>
            <a:r>
              <a:rPr lang="en-US" sz="1600" dirty="0">
                <a:solidFill>
                  <a:srgbClr val="7030A0"/>
                </a:solidFill>
                <a:latin typeface="Comic Sans MS" panose="030F0702030302020204" pitchFamily="66" charset="0"/>
              </a:rPr>
              <a:t>Classification (Thyroid Cancer)</a:t>
            </a:r>
          </a:p>
        </p:txBody>
      </p:sp>
    </p:spTree>
    <p:extLst>
      <p:ext uri="{BB962C8B-B14F-4D97-AF65-F5344CB8AC3E}">
        <p14:creationId xmlns:p14="http://schemas.microsoft.com/office/powerpoint/2010/main" val="4041046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marL="109728" indent="0">
              <a:buClr>
                <a:schemeClr val="accent2"/>
              </a:buClr>
              <a:buNone/>
            </a:pPr>
            <a:r>
              <a:rPr lang="en-US" sz="2400" b="1" dirty="0" smtClean="0">
                <a:solidFill>
                  <a:srgbClr val="92D050"/>
                </a:solidFill>
                <a:latin typeface="Comic Sans MS" panose="030F0702030302020204" pitchFamily="66" charset="0"/>
              </a:rPr>
              <a:t>Recommendation46</a:t>
            </a:r>
            <a:endParaRPr lang="en-US" sz="2000" b="1" dirty="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Serum levels of </a:t>
            </a:r>
            <a:r>
              <a:rPr lang="en-US" sz="2000" dirty="0" err="1">
                <a:latin typeface="Comic Sans MS" panose="030F0702030302020204" pitchFamily="66" charset="0"/>
              </a:rPr>
              <a:t>Ctn</a:t>
            </a:r>
            <a:r>
              <a:rPr lang="en-US" sz="2000" dirty="0">
                <a:latin typeface="Comic Sans MS" panose="030F0702030302020204" pitchFamily="66" charset="0"/>
              </a:rPr>
              <a:t> and CEA, should be measured 3 months postoperatively, and if </a:t>
            </a:r>
            <a:r>
              <a:rPr lang="en-US" sz="2000" dirty="0" smtClean="0">
                <a:latin typeface="Comic Sans MS" panose="030F0702030302020204" pitchFamily="66" charset="0"/>
              </a:rPr>
              <a:t>undetectable or </a:t>
            </a:r>
            <a:r>
              <a:rPr lang="en-US" sz="2000" dirty="0">
                <a:latin typeface="Comic Sans MS" panose="030F0702030302020204" pitchFamily="66" charset="0"/>
              </a:rPr>
              <a:t>within the normal range, they should be measured every six months for 1 year, and then </a:t>
            </a:r>
            <a:r>
              <a:rPr lang="en-US" sz="2000" dirty="0" smtClean="0">
                <a:latin typeface="Comic Sans MS" panose="030F0702030302020204" pitchFamily="66" charset="0"/>
              </a:rPr>
              <a:t>yearly thereafter</a:t>
            </a:r>
            <a:r>
              <a:rPr lang="en-US" sz="2000" dirty="0">
                <a:latin typeface="Comic Sans MS" panose="030F0702030302020204" pitchFamily="66" charset="0"/>
              </a:rPr>
              <a:t>.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endParaRPr lang="en-US" sz="1800" dirty="0">
              <a:solidFill>
                <a:srgbClr val="92D050"/>
              </a:solidFill>
              <a:latin typeface="Comic Sans MS" panose="030F0702030302020204" pitchFamily="66" charset="0"/>
            </a:endParaRP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r>
              <a:rPr lang="en-US" sz="2000" dirty="0">
                <a:latin typeface="Comic Sans MS" panose="030F0702030302020204" pitchFamily="66" charset="0"/>
              </a:rPr>
              <a:t>Some clinical investigators have proposed that 3 months postoperatively is </a:t>
            </a:r>
            <a:r>
              <a:rPr lang="en-US" sz="2000" dirty="0" smtClean="0">
                <a:latin typeface="Comic Sans MS" panose="030F0702030302020204" pitchFamily="66" charset="0"/>
              </a:rPr>
              <a:t>the optimal </a:t>
            </a:r>
            <a:r>
              <a:rPr lang="en-US" sz="2000" dirty="0">
                <a:latin typeface="Comic Sans MS" panose="030F0702030302020204" pitchFamily="66" charset="0"/>
              </a:rPr>
              <a:t>time to determine serum </a:t>
            </a:r>
            <a:r>
              <a:rPr lang="en-US" sz="2000" dirty="0" err="1">
                <a:latin typeface="Comic Sans MS" panose="030F0702030302020204" pitchFamily="66" charset="0"/>
              </a:rPr>
              <a:t>Ctn</a:t>
            </a:r>
            <a:r>
              <a:rPr lang="en-US" sz="2000" dirty="0">
                <a:latin typeface="Comic Sans MS" panose="030F0702030302020204" pitchFamily="66" charset="0"/>
              </a:rPr>
              <a:t> levels </a:t>
            </a:r>
            <a:r>
              <a:rPr lang="en-US" sz="2000" dirty="0" smtClean="0">
                <a:latin typeface="Comic Sans MS" panose="030F0702030302020204" pitchFamily="66" charset="0"/>
              </a:rPr>
              <a:t>Due </a:t>
            </a:r>
            <a:r>
              <a:rPr lang="en-US" sz="2000" dirty="0">
                <a:latin typeface="Comic Sans MS" panose="030F0702030302020204" pitchFamily="66" charset="0"/>
              </a:rPr>
              <a:t>to its prolonged half-life, </a:t>
            </a:r>
            <a:r>
              <a:rPr lang="en-US" sz="2000" dirty="0" smtClean="0">
                <a:latin typeface="Comic Sans MS" panose="030F0702030302020204" pitchFamily="66" charset="0"/>
              </a:rPr>
              <a:t>serum levels </a:t>
            </a:r>
            <a:r>
              <a:rPr lang="en-US" sz="2000" dirty="0">
                <a:latin typeface="Comic Sans MS" panose="030F0702030302020204" pitchFamily="66" charset="0"/>
              </a:rPr>
              <a:t>of CEA may take even longer to reach a </a:t>
            </a:r>
            <a:r>
              <a:rPr lang="en-US" sz="2000" dirty="0" smtClean="0">
                <a:latin typeface="Comic Sans MS" panose="030F0702030302020204" pitchFamily="66" charset="0"/>
              </a:rPr>
              <a:t>nadir . Some </a:t>
            </a:r>
            <a:r>
              <a:rPr lang="en-US" sz="2000" dirty="0">
                <a:latin typeface="Comic Sans MS" panose="030F0702030302020204" pitchFamily="66" charset="0"/>
              </a:rPr>
              <a:t>investigators consider a basal </a:t>
            </a:r>
            <a:r>
              <a:rPr lang="en-US" sz="2000" dirty="0" smtClean="0">
                <a:latin typeface="Comic Sans MS" panose="030F0702030302020204" pitchFamily="66" charset="0"/>
              </a:rPr>
              <a:t>or stimulated </a:t>
            </a:r>
            <a:r>
              <a:rPr lang="en-US" sz="2000" dirty="0">
                <a:latin typeface="Comic Sans MS" panose="030F0702030302020204" pitchFamily="66" charset="0"/>
              </a:rPr>
              <a:t>serum </a:t>
            </a:r>
            <a:r>
              <a:rPr lang="en-US" sz="2000" dirty="0" err="1">
                <a:latin typeface="Comic Sans MS" panose="030F0702030302020204" pitchFamily="66" charset="0"/>
              </a:rPr>
              <a:t>Ctn</a:t>
            </a:r>
            <a:r>
              <a:rPr lang="en-US" sz="2000" dirty="0">
                <a:latin typeface="Comic Sans MS" panose="030F0702030302020204" pitchFamily="66" charset="0"/>
              </a:rPr>
              <a:t> level at or below the limits of the ICMA assay indicative of a </a:t>
            </a:r>
            <a:r>
              <a:rPr lang="en-US" sz="2000" dirty="0" smtClean="0">
                <a:latin typeface="Comic Sans MS" panose="030F0702030302020204" pitchFamily="66" charset="0"/>
              </a:rPr>
              <a:t>curative thyroidectomy </a:t>
            </a:r>
            <a:r>
              <a:rPr lang="en-US" sz="2000" dirty="0">
                <a:latin typeface="Comic Sans MS" panose="030F0702030302020204" pitchFamily="66" charset="0"/>
              </a:rPr>
              <a:t>for </a:t>
            </a:r>
            <a:r>
              <a:rPr lang="en-US" sz="2000" dirty="0" smtClean="0">
                <a:latin typeface="Comic Sans MS" panose="030F0702030302020204" pitchFamily="66" charset="0"/>
              </a:rPr>
              <a:t>MTC.</a:t>
            </a:r>
            <a:endParaRPr lang="en-US" sz="2000" dirty="0">
              <a:latin typeface="Comic Sans MS" panose="030F0702030302020204" pitchFamily="66" charset="0"/>
            </a:endParaRPr>
          </a:p>
        </p:txBody>
      </p:sp>
    </p:spTree>
    <p:extLst>
      <p:ext uri="{BB962C8B-B14F-4D97-AF65-F5344CB8AC3E}">
        <p14:creationId xmlns:p14="http://schemas.microsoft.com/office/powerpoint/2010/main" val="4132300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buClr>
                <a:schemeClr val="accent2"/>
              </a:buClr>
              <a:buNone/>
            </a:pPr>
            <a:r>
              <a:rPr lang="en-US" sz="2400" b="1" dirty="0" smtClean="0">
                <a:solidFill>
                  <a:srgbClr val="92D050"/>
                </a:solidFill>
                <a:latin typeface="Comic Sans MS" panose="030F0702030302020204" pitchFamily="66" charset="0"/>
              </a:rPr>
              <a:t>Recommendation 47</a:t>
            </a:r>
          </a:p>
          <a:p>
            <a:pPr marL="109728" indent="0">
              <a:buClr>
                <a:schemeClr val="accent2"/>
              </a:buClr>
              <a:buNone/>
            </a:pPr>
            <a:r>
              <a:rPr lang="en-US" sz="2000" dirty="0" smtClean="0">
                <a:latin typeface="Comic Sans MS" panose="030F0702030302020204" pitchFamily="66" charset="0"/>
              </a:rPr>
              <a:t>Patients </a:t>
            </a:r>
            <a:r>
              <a:rPr lang="en-US" sz="2000" dirty="0">
                <a:latin typeface="Comic Sans MS" panose="030F0702030302020204" pitchFamily="66" charset="0"/>
              </a:rPr>
              <a:t>with elevated postoperative serum </a:t>
            </a:r>
            <a:r>
              <a:rPr lang="en-US" sz="2000" dirty="0" err="1">
                <a:latin typeface="Comic Sans MS" panose="030F0702030302020204" pitchFamily="66" charset="0"/>
              </a:rPr>
              <a:t>Ctn</a:t>
            </a:r>
            <a:r>
              <a:rPr lang="en-US" sz="2000" dirty="0">
                <a:latin typeface="Comic Sans MS" panose="030F0702030302020204" pitchFamily="66" charset="0"/>
              </a:rPr>
              <a:t> levels less than 150 </a:t>
            </a:r>
            <a:r>
              <a:rPr lang="en-US" sz="2000" dirty="0" err="1">
                <a:latin typeface="Comic Sans MS" panose="030F0702030302020204" pitchFamily="66" charset="0"/>
              </a:rPr>
              <a:t>pg</a:t>
            </a:r>
            <a:r>
              <a:rPr lang="en-US" sz="2000" dirty="0">
                <a:latin typeface="Comic Sans MS" panose="030F0702030302020204" pitchFamily="66" charset="0"/>
              </a:rPr>
              <a:t>/mL should have </a:t>
            </a:r>
            <a:r>
              <a:rPr lang="en-US" sz="2000" dirty="0" smtClean="0">
                <a:latin typeface="Comic Sans MS" panose="030F0702030302020204" pitchFamily="66" charset="0"/>
              </a:rPr>
              <a:t>a physical </a:t>
            </a:r>
            <a:r>
              <a:rPr lang="en-US" sz="2000" dirty="0">
                <a:latin typeface="Comic Sans MS" panose="030F0702030302020204" pitchFamily="66" charset="0"/>
              </a:rPr>
              <a:t>examination and US of the neck. If these studies are negative the patients should </a:t>
            </a:r>
            <a:r>
              <a:rPr lang="en-US" sz="2000" dirty="0" smtClean="0">
                <a:latin typeface="Comic Sans MS" panose="030F0702030302020204" pitchFamily="66" charset="0"/>
              </a:rPr>
              <a:t>be followed </a:t>
            </a:r>
            <a:r>
              <a:rPr lang="en-US" sz="2000" dirty="0">
                <a:latin typeface="Comic Sans MS" panose="030F0702030302020204" pitchFamily="66" charset="0"/>
              </a:rPr>
              <a:t>with physical examinations, measurement of serum levels of </a:t>
            </a:r>
            <a:r>
              <a:rPr lang="en-US" sz="2000" dirty="0" err="1">
                <a:latin typeface="Comic Sans MS" panose="030F0702030302020204" pitchFamily="66" charset="0"/>
              </a:rPr>
              <a:t>Ctn</a:t>
            </a:r>
            <a:r>
              <a:rPr lang="en-US" sz="2000" dirty="0">
                <a:latin typeface="Comic Sans MS" panose="030F0702030302020204" pitchFamily="66" charset="0"/>
              </a:rPr>
              <a:t> and CEA, </a:t>
            </a:r>
            <a:r>
              <a:rPr lang="en-US" sz="2000" dirty="0" smtClean="0">
                <a:latin typeface="Comic Sans MS" panose="030F0702030302020204" pitchFamily="66" charset="0"/>
              </a:rPr>
              <a:t>and US every </a:t>
            </a:r>
            <a:r>
              <a:rPr lang="en-US" sz="2000" dirty="0">
                <a:latin typeface="Comic Sans MS" panose="030F0702030302020204" pitchFamily="66" charset="0"/>
              </a:rPr>
              <a:t>6 months.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p>
          <a:p>
            <a:pPr>
              <a:buClr>
                <a:schemeClr val="accent2"/>
              </a:buClr>
              <a:buFont typeface="Wingdings" panose="05000000000000000000" pitchFamily="2" charset="2"/>
              <a:buChar char="§"/>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In patients with basal serum </a:t>
            </a:r>
            <a:r>
              <a:rPr lang="en-US" sz="2000" dirty="0" err="1">
                <a:latin typeface="Comic Sans MS" panose="030F0702030302020204" pitchFamily="66" charset="0"/>
              </a:rPr>
              <a:t>Ctn</a:t>
            </a:r>
            <a:r>
              <a:rPr lang="en-US" sz="2000" dirty="0">
                <a:latin typeface="Comic Sans MS" panose="030F0702030302020204" pitchFamily="66" charset="0"/>
              </a:rPr>
              <a:t> levels less than 150 </a:t>
            </a:r>
            <a:r>
              <a:rPr lang="en-US" sz="2000" dirty="0" err="1">
                <a:latin typeface="Comic Sans MS" panose="030F0702030302020204" pitchFamily="66" charset="0"/>
              </a:rPr>
              <a:t>pg</a:t>
            </a:r>
            <a:r>
              <a:rPr lang="en-US" sz="2000" dirty="0">
                <a:latin typeface="Comic Sans MS" panose="030F0702030302020204" pitchFamily="66" charset="0"/>
              </a:rPr>
              <a:t>/mL </a:t>
            </a:r>
            <a:r>
              <a:rPr lang="en-US" sz="2000" dirty="0" smtClean="0">
                <a:latin typeface="Comic Sans MS" panose="030F0702030302020204" pitchFamily="66" charset="0"/>
              </a:rPr>
              <a:t>following thyroidectomy</a:t>
            </a:r>
            <a:r>
              <a:rPr lang="en-US" sz="2000" dirty="0">
                <a:latin typeface="Comic Sans MS" panose="030F0702030302020204" pitchFamily="66" charset="0"/>
              </a:rPr>
              <a:t>, persistent or recurrent disease is almost always confined to lymph nodes in </a:t>
            </a:r>
            <a:r>
              <a:rPr lang="en-US" sz="2000" dirty="0" smtClean="0">
                <a:latin typeface="Comic Sans MS" panose="030F0702030302020204" pitchFamily="66" charset="0"/>
              </a:rPr>
              <a:t>the neck.</a:t>
            </a:r>
          </a:p>
          <a:p>
            <a:pPr>
              <a:buClr>
                <a:schemeClr val="accent2"/>
              </a:buClr>
              <a:buFont typeface="Wingdings" panose="05000000000000000000" pitchFamily="2" charset="2"/>
              <a:buChar char="§"/>
            </a:pPr>
            <a:r>
              <a:rPr lang="en-US" sz="2000" dirty="0">
                <a:latin typeface="Comic Sans MS" panose="030F0702030302020204" pitchFamily="66" charset="0"/>
              </a:rPr>
              <a:t>Fine needle aspiration biopsy is useful in confirming the diagnosis of </a:t>
            </a:r>
            <a:r>
              <a:rPr lang="en-US" sz="2000" dirty="0" smtClean="0">
                <a:latin typeface="Comic Sans MS" panose="030F0702030302020204" pitchFamily="66" charset="0"/>
              </a:rPr>
              <a:t>metastatic MTC</a:t>
            </a:r>
            <a:r>
              <a:rPr lang="en-US" sz="2000" dirty="0">
                <a:latin typeface="Comic Sans MS" panose="030F0702030302020204" pitchFamily="66" charset="0"/>
              </a:rPr>
              <a:t>, and measurement of </a:t>
            </a:r>
            <a:r>
              <a:rPr lang="en-US" sz="2000" dirty="0" err="1">
                <a:latin typeface="Comic Sans MS" panose="030F0702030302020204" pitchFamily="66" charset="0"/>
              </a:rPr>
              <a:t>Ctn</a:t>
            </a:r>
            <a:r>
              <a:rPr lang="en-US" sz="2000" dirty="0">
                <a:latin typeface="Comic Sans MS" panose="030F0702030302020204" pitchFamily="66" charset="0"/>
              </a:rPr>
              <a:t> levels in the FNA washout fluid may increase the specificity </a:t>
            </a:r>
            <a:r>
              <a:rPr lang="en-US" sz="2000" dirty="0" smtClean="0">
                <a:latin typeface="Comic Sans MS" panose="030F0702030302020204" pitchFamily="66" charset="0"/>
              </a:rPr>
              <a:t>and sensitivity </a:t>
            </a:r>
            <a:r>
              <a:rPr lang="en-US" sz="2000" dirty="0">
                <a:latin typeface="Comic Sans MS" panose="030F0702030302020204" pitchFamily="66" charset="0"/>
              </a:rPr>
              <a:t>of the </a:t>
            </a:r>
            <a:r>
              <a:rPr lang="en-US" sz="2000" dirty="0" smtClean="0">
                <a:latin typeface="Comic Sans MS" panose="030F0702030302020204" pitchFamily="66" charset="0"/>
              </a:rPr>
              <a:t>procedure.</a:t>
            </a:r>
          </a:p>
        </p:txBody>
      </p:sp>
    </p:spTree>
    <p:extLst>
      <p:ext uri="{BB962C8B-B14F-4D97-AF65-F5344CB8AC3E}">
        <p14:creationId xmlns:p14="http://schemas.microsoft.com/office/powerpoint/2010/main" val="787903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marL="109728" indent="0">
              <a:buClr>
                <a:schemeClr val="accent2"/>
              </a:buClr>
              <a:buNone/>
            </a:pPr>
            <a:r>
              <a:rPr lang="en-US" sz="2400" b="1" dirty="0" smtClean="0">
                <a:solidFill>
                  <a:srgbClr val="92D050"/>
                </a:solidFill>
                <a:latin typeface="Comic Sans MS" panose="030F0702030302020204" pitchFamily="66" charset="0"/>
              </a:rPr>
              <a:t>Recommendation 48</a:t>
            </a:r>
          </a:p>
          <a:p>
            <a:pPr marL="109728" indent="0">
              <a:buClr>
                <a:schemeClr val="accent2"/>
              </a:buClr>
              <a:buNone/>
            </a:pPr>
            <a:r>
              <a:rPr lang="en-US" sz="2000" dirty="0" smtClean="0">
                <a:latin typeface="Comic Sans MS" panose="030F0702030302020204" pitchFamily="66" charset="0"/>
              </a:rPr>
              <a:t>If </a:t>
            </a:r>
            <a:r>
              <a:rPr lang="en-US" sz="2000" dirty="0">
                <a:latin typeface="Comic Sans MS" panose="030F0702030302020204" pitchFamily="66" charset="0"/>
              </a:rPr>
              <a:t>the postoperative serum </a:t>
            </a:r>
            <a:r>
              <a:rPr lang="en-US" sz="2000" dirty="0" err="1">
                <a:latin typeface="Comic Sans MS" panose="030F0702030302020204" pitchFamily="66" charset="0"/>
              </a:rPr>
              <a:t>Ctn</a:t>
            </a:r>
            <a:r>
              <a:rPr lang="en-US" sz="2000" dirty="0">
                <a:latin typeface="Comic Sans MS" panose="030F0702030302020204" pitchFamily="66" charset="0"/>
              </a:rPr>
              <a:t> level exceeds 150 </a:t>
            </a:r>
            <a:r>
              <a:rPr lang="en-US" sz="2000" dirty="0" err="1">
                <a:latin typeface="Comic Sans MS" panose="030F0702030302020204" pitchFamily="66" charset="0"/>
              </a:rPr>
              <a:t>pg</a:t>
            </a:r>
            <a:r>
              <a:rPr lang="en-US" sz="2000" dirty="0">
                <a:latin typeface="Comic Sans MS" panose="030F0702030302020204" pitchFamily="66" charset="0"/>
              </a:rPr>
              <a:t>/mL patients should be evaluated </a:t>
            </a:r>
            <a:r>
              <a:rPr lang="en-US" sz="2000" dirty="0" smtClean="0">
                <a:latin typeface="Comic Sans MS" panose="030F0702030302020204" pitchFamily="66" charset="0"/>
              </a:rPr>
              <a:t>by imaging </a:t>
            </a:r>
            <a:r>
              <a:rPr lang="en-US" sz="2000" dirty="0">
                <a:latin typeface="Comic Sans MS" panose="030F0702030302020204" pitchFamily="66" charset="0"/>
              </a:rPr>
              <a:t>procedures, including: neck US, chest CT, contrast-enhanced MRI or </a:t>
            </a:r>
            <a:r>
              <a:rPr lang="en-US" sz="2000" dirty="0" smtClean="0">
                <a:latin typeface="Comic Sans MS" panose="030F0702030302020204" pitchFamily="66" charset="0"/>
              </a:rPr>
              <a:t>three-phase </a:t>
            </a:r>
            <a:r>
              <a:rPr lang="en-US" sz="2000" dirty="0">
                <a:latin typeface="Comic Sans MS" panose="030F0702030302020204" pitchFamily="66" charset="0"/>
              </a:rPr>
              <a:t>contrast-enhanced CT of the liver, and bone </a:t>
            </a:r>
            <a:r>
              <a:rPr lang="en-US" sz="2000" dirty="0" err="1">
                <a:latin typeface="Comic Sans MS" panose="030F0702030302020204" pitchFamily="66" charset="0"/>
              </a:rPr>
              <a:t>scintigraphy</a:t>
            </a:r>
            <a:r>
              <a:rPr lang="en-US" sz="2000" dirty="0">
                <a:latin typeface="Comic Sans MS" panose="030F0702030302020204" pitchFamily="66" charset="0"/>
              </a:rPr>
              <a:t> and MRI of the pelvis and </a:t>
            </a:r>
            <a:r>
              <a:rPr lang="en-US" sz="2000" dirty="0" smtClean="0">
                <a:latin typeface="Comic Sans MS" panose="030F0702030302020204" pitchFamily="66" charset="0"/>
              </a:rPr>
              <a:t>axial skeleton</a:t>
            </a:r>
            <a:r>
              <a:rPr lang="en-US" sz="2000" dirty="0">
                <a:latin typeface="Comic Sans MS" panose="030F0702030302020204" pitchFamily="66" charset="0"/>
              </a:rPr>
              <a:t>.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p>
          <a:p>
            <a:pPr>
              <a:buClr>
                <a:schemeClr val="accent2"/>
              </a:buClr>
              <a:buFont typeface="Wingdings" panose="05000000000000000000" pitchFamily="2" charset="2"/>
              <a:buChar char="§"/>
            </a:pPr>
            <a:endParaRPr lang="en-US" sz="2000" dirty="0">
              <a:latin typeface="Comic Sans MS" panose="030F0702030302020204" pitchFamily="66" charset="0"/>
            </a:endParaRPr>
          </a:p>
          <a:p>
            <a:pPr>
              <a:buClr>
                <a:schemeClr val="accent2"/>
              </a:buClr>
              <a:buFont typeface="Wingdings" panose="05000000000000000000" pitchFamily="2" charset="2"/>
              <a:buChar char="§"/>
            </a:pPr>
            <a:r>
              <a:rPr lang="en-US" sz="2000" dirty="0" smtClean="0">
                <a:latin typeface="Comic Sans MS" panose="030F0702030302020204" pitchFamily="66" charset="0"/>
              </a:rPr>
              <a:t>The sensitivity </a:t>
            </a:r>
            <a:r>
              <a:rPr lang="en-US" sz="2000" dirty="0">
                <a:latin typeface="Comic Sans MS" panose="030F0702030302020204" pitchFamily="66" charset="0"/>
              </a:rPr>
              <a:t>of these tests in localizing metastatic disease ranges between 50% and 80%, but </a:t>
            </a:r>
            <a:r>
              <a:rPr lang="en-US" sz="2000" dirty="0" smtClean="0">
                <a:latin typeface="Comic Sans MS" panose="030F0702030302020204" pitchFamily="66" charset="0"/>
              </a:rPr>
              <a:t>is likely </a:t>
            </a:r>
            <a:r>
              <a:rPr lang="en-US" sz="2000" dirty="0">
                <a:latin typeface="Comic Sans MS" panose="030F0702030302020204" pitchFamily="66" charset="0"/>
              </a:rPr>
              <a:t>to be significantly lower in the setting of modestly elevated serum </a:t>
            </a:r>
            <a:r>
              <a:rPr lang="en-US" sz="2000" dirty="0" err="1">
                <a:latin typeface="Comic Sans MS" panose="030F0702030302020204" pitchFamily="66" charset="0"/>
              </a:rPr>
              <a:t>Ctn</a:t>
            </a:r>
            <a:r>
              <a:rPr lang="en-US" sz="2000" dirty="0">
                <a:latin typeface="Comic Sans MS" panose="030F0702030302020204" pitchFamily="66" charset="0"/>
              </a:rPr>
              <a:t> </a:t>
            </a:r>
            <a:r>
              <a:rPr lang="en-US" sz="2000" dirty="0" smtClean="0">
                <a:latin typeface="Comic Sans MS" panose="030F0702030302020204" pitchFamily="66" charset="0"/>
              </a:rPr>
              <a:t>values.</a:t>
            </a:r>
          </a:p>
          <a:p>
            <a:pPr>
              <a:buClr>
                <a:schemeClr val="accent2"/>
              </a:buClr>
              <a:buFont typeface="Wingdings" panose="05000000000000000000" pitchFamily="2" charset="2"/>
              <a:buChar char="§"/>
            </a:pPr>
            <a:r>
              <a:rPr lang="en-US" sz="2000" dirty="0">
                <a:latin typeface="Comic Sans MS" panose="030F0702030302020204" pitchFamily="66" charset="0"/>
              </a:rPr>
              <a:t>The authors concluded that </a:t>
            </a:r>
            <a:r>
              <a:rPr lang="en-US" sz="2000" dirty="0" smtClean="0">
                <a:latin typeface="Comic Sans MS" panose="030F0702030302020204" pitchFamily="66" charset="0"/>
              </a:rPr>
              <a:t>the most </a:t>
            </a:r>
            <a:r>
              <a:rPr lang="en-US" sz="2000" dirty="0">
                <a:latin typeface="Comic Sans MS" panose="030F0702030302020204" pitchFamily="66" charset="0"/>
              </a:rPr>
              <a:t>efficient imaging procedures for detecting MTC at various sites were US (neck), </a:t>
            </a:r>
            <a:r>
              <a:rPr lang="en-US" sz="2000" dirty="0" smtClean="0">
                <a:latin typeface="Comic Sans MS" panose="030F0702030302020204" pitchFamily="66" charset="0"/>
              </a:rPr>
              <a:t>CT (chest</a:t>
            </a:r>
            <a:r>
              <a:rPr lang="en-US" sz="2000" dirty="0">
                <a:latin typeface="Comic Sans MS" panose="030F0702030302020204" pitchFamily="66" charset="0"/>
              </a:rPr>
              <a:t>), MRI (liver), and MRI and bone </a:t>
            </a:r>
            <a:r>
              <a:rPr lang="en-US" sz="2000" dirty="0" err="1">
                <a:latin typeface="Comic Sans MS" panose="030F0702030302020204" pitchFamily="66" charset="0"/>
              </a:rPr>
              <a:t>scintigraphy</a:t>
            </a:r>
            <a:r>
              <a:rPr lang="en-US" sz="2000" dirty="0">
                <a:latin typeface="Comic Sans MS" panose="030F0702030302020204" pitchFamily="66" charset="0"/>
              </a:rPr>
              <a:t> (axial skeleton</a:t>
            </a:r>
            <a:r>
              <a:rPr lang="en-US" sz="2000" dirty="0" smtClean="0">
                <a:latin typeface="Comic Sans MS" panose="030F0702030302020204" pitchFamily="66" charset="0"/>
              </a:rPr>
              <a:t>).</a:t>
            </a:r>
            <a:endParaRPr lang="en-US" sz="2000" dirty="0">
              <a:latin typeface="Comic Sans MS" panose="030F0702030302020204" pitchFamily="66" charset="0"/>
            </a:endParaRPr>
          </a:p>
        </p:txBody>
      </p:sp>
    </p:spTree>
    <p:extLst>
      <p:ext uri="{BB962C8B-B14F-4D97-AF65-F5344CB8AC3E}">
        <p14:creationId xmlns:p14="http://schemas.microsoft.com/office/powerpoint/2010/main" val="1254474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Clr>
                <a:schemeClr val="accent2"/>
              </a:buClr>
              <a:buFont typeface="Wingdings" panose="05000000000000000000" pitchFamily="2" charset="2"/>
              <a:buChar char="§"/>
            </a:pPr>
            <a:r>
              <a:rPr lang="en-US" sz="2000" dirty="0">
                <a:latin typeface="Comic Sans MS" panose="030F0702030302020204" pitchFamily="66" charset="0"/>
              </a:rPr>
              <a:t>however, FDG PET/CT and F-DOPA PET/CT proved superior to</a:t>
            </a:r>
          </a:p>
          <a:p>
            <a:pPr marL="109728" indent="0">
              <a:buClr>
                <a:schemeClr val="accent2"/>
              </a:buClr>
              <a:buNone/>
            </a:pPr>
            <a:r>
              <a:rPr lang="en-US" sz="2000" dirty="0">
                <a:latin typeface="Comic Sans MS" panose="030F0702030302020204" pitchFamily="66" charset="0"/>
              </a:rPr>
              <a:t>conventional imaging procedures in detecting metastases in patients with </a:t>
            </a:r>
            <a:r>
              <a:rPr lang="en-US" sz="2000" dirty="0" smtClean="0">
                <a:latin typeface="Comic Sans MS" panose="030F0702030302020204" pitchFamily="66" charset="0"/>
              </a:rPr>
              <a:t>MTC. </a:t>
            </a:r>
            <a:r>
              <a:rPr lang="en-US" sz="2000" dirty="0" smtClean="0">
                <a:latin typeface="Comic Sans MS" panose="030F0702030302020204" pitchFamily="66" charset="0"/>
              </a:rPr>
              <a:t>FDOPA PET/CT </a:t>
            </a:r>
            <a:r>
              <a:rPr lang="en-US" sz="2000" dirty="0">
                <a:latin typeface="Comic Sans MS" panose="030F0702030302020204" pitchFamily="66" charset="0"/>
              </a:rPr>
              <a:t>had a higher sensitivity, compared to FDG-PET/CT, and seemed more </a:t>
            </a:r>
            <a:r>
              <a:rPr lang="en-US" sz="2000" dirty="0" smtClean="0">
                <a:latin typeface="Comic Sans MS" panose="030F0702030302020204" pitchFamily="66" charset="0"/>
              </a:rPr>
              <a:t>important in </a:t>
            </a:r>
            <a:r>
              <a:rPr lang="en-US" sz="2000" dirty="0">
                <a:latin typeface="Comic Sans MS" panose="030F0702030302020204" pitchFamily="66" charset="0"/>
              </a:rPr>
              <a:t>assessing extent of </a:t>
            </a:r>
            <a:r>
              <a:rPr lang="en-US" sz="2000" dirty="0" smtClean="0">
                <a:latin typeface="Comic Sans MS" panose="030F0702030302020204" pitchFamily="66" charset="0"/>
              </a:rPr>
              <a:t>disease.</a:t>
            </a:r>
          </a:p>
          <a:p>
            <a:pPr marL="109728" indent="0">
              <a:buClr>
                <a:schemeClr val="accent2"/>
              </a:buClr>
              <a:buNone/>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Survival was significantly lower in FDG-PET/CT-positive patients</a:t>
            </a:r>
          </a:p>
          <a:p>
            <a:pPr marL="109728" indent="0">
              <a:buClr>
                <a:schemeClr val="accent2"/>
              </a:buClr>
              <a:buNone/>
            </a:pPr>
            <a:r>
              <a:rPr lang="en-US" sz="2000" dirty="0">
                <a:latin typeface="Comic Sans MS" panose="030F0702030302020204" pitchFamily="66" charset="0"/>
              </a:rPr>
              <a:t>compared to FDG-PET/CT-negative patients, and although the same was true for </a:t>
            </a:r>
            <a:r>
              <a:rPr lang="en-US" sz="2000" dirty="0" smtClean="0">
                <a:latin typeface="Comic Sans MS" panose="030F0702030302020204" pitchFamily="66" charset="0"/>
              </a:rPr>
              <a:t>F-DOPA PET/CT-positive </a:t>
            </a:r>
            <a:r>
              <a:rPr lang="en-US" sz="2000" dirty="0">
                <a:latin typeface="Comic Sans MS" panose="030F0702030302020204" pitchFamily="66" charset="0"/>
              </a:rPr>
              <a:t>patients compared to those who were </a:t>
            </a:r>
            <a:r>
              <a:rPr lang="en-US" sz="2000" dirty="0" smtClean="0">
                <a:latin typeface="Comic Sans MS" panose="030F0702030302020204" pitchFamily="66" charset="0"/>
              </a:rPr>
              <a:t>negative.</a:t>
            </a:r>
          </a:p>
          <a:p>
            <a:pPr marL="109728" indent="0">
              <a:buClr>
                <a:schemeClr val="accent2"/>
              </a:buClr>
              <a:buNone/>
            </a:pPr>
            <a:endParaRPr lang="en-US" sz="2000" dirty="0" smtClean="0">
              <a:latin typeface="Comic Sans MS" panose="030F0702030302020204" pitchFamily="66" charset="0"/>
            </a:endParaRPr>
          </a:p>
          <a:p>
            <a:pPr>
              <a:buClr>
                <a:schemeClr val="accent2"/>
              </a:buClr>
              <a:buFont typeface="Wingdings" panose="05000000000000000000" pitchFamily="2" charset="2"/>
              <a:buChar char="§"/>
            </a:pPr>
            <a:r>
              <a:rPr lang="en-US" sz="2000" dirty="0">
                <a:latin typeface="Comic Sans MS" panose="030F0702030302020204" pitchFamily="66" charset="0"/>
              </a:rPr>
              <a:t>these imaging techniques with PET are expensive and selection</a:t>
            </a:r>
          </a:p>
          <a:p>
            <a:pPr marL="109728" indent="0">
              <a:buClr>
                <a:schemeClr val="accent2"/>
              </a:buClr>
              <a:buNone/>
            </a:pPr>
            <a:r>
              <a:rPr lang="en-US" sz="2000" dirty="0">
                <a:latin typeface="Comic Sans MS" panose="030F0702030302020204" pitchFamily="66" charset="0"/>
              </a:rPr>
              <a:t>criteria and a medico-economic evaluation are required before being used routinely in </a:t>
            </a:r>
            <a:r>
              <a:rPr lang="en-US" sz="2000" dirty="0" smtClean="0">
                <a:latin typeface="Comic Sans MS" panose="030F0702030302020204" pitchFamily="66" charset="0"/>
              </a:rPr>
              <a:t>clinical practice</a:t>
            </a:r>
            <a:r>
              <a:rPr lang="en-US" sz="2000" dirty="0">
                <a:latin typeface="Comic Sans MS" panose="030F0702030302020204" pitchFamily="66" charset="0"/>
              </a:rPr>
              <a:t>.</a:t>
            </a:r>
          </a:p>
          <a:p>
            <a:endParaRPr lang="en-US" sz="2000" dirty="0">
              <a:latin typeface="Comic Sans MS" panose="030F0702030302020204" pitchFamily="66" charset="0"/>
            </a:endParaRPr>
          </a:p>
        </p:txBody>
      </p:sp>
    </p:spTree>
    <p:extLst>
      <p:ext uri="{BB962C8B-B14F-4D97-AF65-F5344CB8AC3E}">
        <p14:creationId xmlns:p14="http://schemas.microsoft.com/office/powerpoint/2010/main" val="3524933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4744959"/>
              </p:ext>
            </p:extLst>
          </p:nvPr>
        </p:nvGraphicFramePr>
        <p:xfrm>
          <a:off x="1046018" y="2819400"/>
          <a:ext cx="6553200" cy="1991360"/>
        </p:xfrm>
        <a:graphic>
          <a:graphicData uri="http://schemas.openxmlformats.org/drawingml/2006/table">
            <a:tbl>
              <a:tblPr firstRow="1" bandRow="1">
                <a:tableStyleId>{5C22544A-7EE6-4342-B048-85BDC9FD1C3A}</a:tableStyleId>
              </a:tblPr>
              <a:tblGrid>
                <a:gridCol w="2123722"/>
                <a:gridCol w="2245078"/>
                <a:gridCol w="2184400"/>
              </a:tblGrid>
              <a:tr h="370840">
                <a:tc>
                  <a:txBody>
                    <a:bodyPr/>
                    <a:lstStyle/>
                    <a:p>
                      <a:endParaRPr lang="en-US" b="0" dirty="0">
                        <a:latin typeface="Comic Sans MS" panose="030F0702030302020204" pitchFamily="66" charset="0"/>
                      </a:endParaRPr>
                    </a:p>
                  </a:txBody>
                  <a:tcPr/>
                </a:tc>
                <a:tc gridSpan="2">
                  <a:txBody>
                    <a:bodyPr/>
                    <a:lstStyle/>
                    <a:p>
                      <a:pPr algn="ctr"/>
                      <a:r>
                        <a:rPr lang="en-US" sz="2000" b="0" dirty="0" err="1" smtClean="0">
                          <a:latin typeface="Comic Sans MS" panose="030F0702030302020204" pitchFamily="66" charset="0"/>
                        </a:rPr>
                        <a:t>Doubeling</a:t>
                      </a:r>
                      <a:r>
                        <a:rPr lang="en-US" sz="2000" b="0" baseline="0" dirty="0" smtClean="0">
                          <a:latin typeface="Comic Sans MS" panose="030F0702030302020204" pitchFamily="66" charset="0"/>
                        </a:rPr>
                        <a:t> time</a:t>
                      </a:r>
                    </a:p>
                    <a:p>
                      <a:pPr algn="ctr"/>
                      <a:r>
                        <a:rPr lang="en-US" sz="2000" b="0" baseline="0" dirty="0" smtClean="0">
                          <a:latin typeface="Comic Sans MS" panose="030F0702030302020204" pitchFamily="66" charset="0"/>
                        </a:rPr>
                        <a:t> </a:t>
                      </a:r>
                    </a:p>
                    <a:p>
                      <a:r>
                        <a:rPr lang="en-US" b="0" baseline="0" dirty="0" smtClean="0">
                          <a:latin typeface="Comic Sans MS" panose="030F0702030302020204" pitchFamily="66" charset="0"/>
                        </a:rPr>
                        <a:t>     &lt;6 months       6 – 24 months</a:t>
                      </a:r>
                    </a:p>
                    <a:p>
                      <a:endParaRPr lang="en-US" b="0" dirty="0">
                        <a:latin typeface="Comic Sans MS" panose="030F0702030302020204" pitchFamily="66" charset="0"/>
                      </a:endParaRPr>
                    </a:p>
                  </a:txBody>
                  <a:tcPr/>
                </a:tc>
                <a:tc hMerge="1">
                  <a:txBody>
                    <a:bodyPr/>
                    <a:lstStyle/>
                    <a:p>
                      <a:endParaRPr lang="en-US" dirty="0"/>
                    </a:p>
                  </a:txBody>
                  <a:tcPr/>
                </a:tc>
              </a:tr>
              <a:tr h="370840">
                <a:tc>
                  <a:txBody>
                    <a:bodyPr/>
                    <a:lstStyle/>
                    <a:p>
                      <a:r>
                        <a:rPr lang="en-US" b="0" dirty="0" smtClean="0">
                          <a:latin typeface="Comic Sans MS" panose="030F0702030302020204" pitchFamily="66" charset="0"/>
                        </a:rPr>
                        <a:t>5  Years Survival</a:t>
                      </a:r>
                      <a:endParaRPr lang="en-US" b="0" dirty="0">
                        <a:latin typeface="Comic Sans MS" panose="030F0702030302020204" pitchFamily="66" charset="0"/>
                      </a:endParaRPr>
                    </a:p>
                  </a:txBody>
                  <a:tcPr/>
                </a:tc>
                <a:tc>
                  <a:txBody>
                    <a:bodyPr/>
                    <a:lstStyle/>
                    <a:p>
                      <a:r>
                        <a:rPr lang="en-US" b="0" dirty="0" smtClean="0">
                          <a:latin typeface="Comic Sans MS" panose="030F0702030302020204" pitchFamily="66" charset="0"/>
                        </a:rPr>
                        <a:t>25%</a:t>
                      </a:r>
                      <a:endParaRPr lang="en-US" b="0" dirty="0">
                        <a:latin typeface="Comic Sans MS" panose="030F0702030302020204" pitchFamily="66" charset="0"/>
                      </a:endParaRPr>
                    </a:p>
                  </a:txBody>
                  <a:tcPr/>
                </a:tc>
                <a:tc>
                  <a:txBody>
                    <a:bodyPr/>
                    <a:lstStyle/>
                    <a:p>
                      <a:r>
                        <a:rPr lang="en-US" b="0" dirty="0" smtClean="0">
                          <a:latin typeface="Comic Sans MS" panose="030F0702030302020204" pitchFamily="66" charset="0"/>
                        </a:rPr>
                        <a:t>92%</a:t>
                      </a:r>
                      <a:endParaRPr lang="en-US" b="0" dirty="0">
                        <a:latin typeface="Comic Sans MS" panose="030F0702030302020204" pitchFamily="66" charset="0"/>
                      </a:endParaRPr>
                    </a:p>
                  </a:txBody>
                  <a:tcPr/>
                </a:tc>
              </a:tr>
              <a:tr h="370840">
                <a:tc>
                  <a:txBody>
                    <a:bodyPr/>
                    <a:lstStyle/>
                    <a:p>
                      <a:r>
                        <a:rPr lang="en-US" b="0" dirty="0" smtClean="0">
                          <a:latin typeface="Comic Sans MS" panose="030F0702030302020204" pitchFamily="66" charset="0"/>
                        </a:rPr>
                        <a:t>10  Years Survival</a:t>
                      </a:r>
                      <a:endParaRPr lang="en-US" b="0" dirty="0">
                        <a:latin typeface="Comic Sans MS" panose="030F0702030302020204" pitchFamily="66" charset="0"/>
                      </a:endParaRPr>
                    </a:p>
                  </a:txBody>
                  <a:tcPr/>
                </a:tc>
                <a:tc>
                  <a:txBody>
                    <a:bodyPr/>
                    <a:lstStyle/>
                    <a:p>
                      <a:r>
                        <a:rPr lang="en-US" b="0" dirty="0" smtClean="0">
                          <a:latin typeface="Comic Sans MS" panose="030F0702030302020204" pitchFamily="66" charset="0"/>
                        </a:rPr>
                        <a:t>8%</a:t>
                      </a:r>
                      <a:endParaRPr lang="en-US" b="0" dirty="0">
                        <a:latin typeface="Comic Sans MS" panose="030F0702030302020204" pitchFamily="66" charset="0"/>
                      </a:endParaRPr>
                    </a:p>
                  </a:txBody>
                  <a:tcPr/>
                </a:tc>
                <a:tc>
                  <a:txBody>
                    <a:bodyPr/>
                    <a:lstStyle/>
                    <a:p>
                      <a:r>
                        <a:rPr lang="en-US" b="0" dirty="0" smtClean="0">
                          <a:latin typeface="Comic Sans MS" panose="030F0702030302020204" pitchFamily="66" charset="0"/>
                        </a:rPr>
                        <a:t>37%</a:t>
                      </a:r>
                      <a:endParaRPr lang="en-US" b="0" dirty="0">
                        <a:latin typeface="Comic Sans MS" panose="030F0702030302020204" pitchFamily="66" charset="0"/>
                      </a:endParaRPr>
                    </a:p>
                  </a:txBody>
                  <a:tcPr/>
                </a:tc>
              </a:tr>
            </a:tbl>
          </a:graphicData>
        </a:graphic>
      </p:graphicFrame>
      <p:sp>
        <p:nvSpPr>
          <p:cNvPr id="5" name="TextBox 4"/>
          <p:cNvSpPr txBox="1"/>
          <p:nvPr/>
        </p:nvSpPr>
        <p:spPr>
          <a:xfrm>
            <a:off x="457200" y="678873"/>
            <a:ext cx="8194964" cy="1938992"/>
          </a:xfrm>
          <a:prstGeom prst="rect">
            <a:avLst/>
          </a:prstGeom>
          <a:noFill/>
        </p:spPr>
        <p:txBody>
          <a:bodyPr wrap="square" rtlCol="0">
            <a:spAutoFit/>
          </a:bodyPr>
          <a:lstStyle/>
          <a:p>
            <a:r>
              <a:rPr lang="en-US" sz="2000" dirty="0">
                <a:latin typeface="Comic Sans MS" panose="030F0702030302020204" pitchFamily="66" charset="0"/>
              </a:rPr>
              <a:t>One can estimate the growth rate of MTC from sequential imaging studies using </a:t>
            </a:r>
            <a:r>
              <a:rPr lang="en-US" sz="2000" b="1" dirty="0" smtClean="0">
                <a:solidFill>
                  <a:srgbClr val="7030A0"/>
                </a:solidFill>
                <a:latin typeface="Comic Sans MS" panose="030F0702030302020204" pitchFamily="66" charset="0"/>
              </a:rPr>
              <a:t>r</a:t>
            </a:r>
            <a:r>
              <a:rPr lang="en-US" sz="2000" dirty="0" smtClean="0">
                <a:solidFill>
                  <a:srgbClr val="7030A0"/>
                </a:solidFill>
                <a:latin typeface="Comic Sans MS" panose="030F0702030302020204" pitchFamily="66" charset="0"/>
              </a:rPr>
              <a:t>esponse </a:t>
            </a:r>
            <a:r>
              <a:rPr lang="en-US" sz="2000" b="1" dirty="0" smtClean="0">
                <a:solidFill>
                  <a:srgbClr val="7030A0"/>
                </a:solidFill>
                <a:latin typeface="Comic Sans MS" panose="030F0702030302020204" pitchFamily="66" charset="0"/>
              </a:rPr>
              <a:t>e</a:t>
            </a:r>
            <a:r>
              <a:rPr lang="en-US" sz="2000" dirty="0" smtClean="0">
                <a:solidFill>
                  <a:srgbClr val="7030A0"/>
                </a:solidFill>
                <a:latin typeface="Comic Sans MS" panose="030F0702030302020204" pitchFamily="66" charset="0"/>
              </a:rPr>
              <a:t>valuation </a:t>
            </a:r>
            <a:r>
              <a:rPr lang="en-US" sz="2000" b="1" dirty="0" smtClean="0">
                <a:solidFill>
                  <a:srgbClr val="7030A0"/>
                </a:solidFill>
                <a:latin typeface="Comic Sans MS" panose="030F0702030302020204" pitchFamily="66" charset="0"/>
              </a:rPr>
              <a:t>c</a:t>
            </a:r>
            <a:r>
              <a:rPr lang="en-US" sz="2000" dirty="0" smtClean="0">
                <a:solidFill>
                  <a:srgbClr val="7030A0"/>
                </a:solidFill>
                <a:latin typeface="Comic Sans MS" panose="030F0702030302020204" pitchFamily="66" charset="0"/>
              </a:rPr>
              <a:t>riteria </a:t>
            </a:r>
            <a:r>
              <a:rPr lang="en-US" sz="2000" b="1" dirty="0" smtClean="0">
                <a:solidFill>
                  <a:srgbClr val="7030A0"/>
                </a:solidFill>
                <a:latin typeface="Comic Sans MS" panose="030F0702030302020204" pitchFamily="66" charset="0"/>
              </a:rPr>
              <a:t>i</a:t>
            </a:r>
            <a:r>
              <a:rPr lang="en-US" sz="2000" dirty="0" smtClean="0">
                <a:solidFill>
                  <a:srgbClr val="7030A0"/>
                </a:solidFill>
                <a:latin typeface="Comic Sans MS" panose="030F0702030302020204" pitchFamily="66" charset="0"/>
              </a:rPr>
              <a:t>n </a:t>
            </a:r>
            <a:r>
              <a:rPr lang="en-US" sz="2000" b="1" dirty="0" smtClean="0">
                <a:solidFill>
                  <a:srgbClr val="7030A0"/>
                </a:solidFill>
                <a:latin typeface="Comic Sans MS" panose="030F0702030302020204" pitchFamily="66" charset="0"/>
              </a:rPr>
              <a:t>s</a:t>
            </a:r>
            <a:r>
              <a:rPr lang="en-US" sz="2000" dirty="0" smtClean="0">
                <a:solidFill>
                  <a:srgbClr val="7030A0"/>
                </a:solidFill>
                <a:latin typeface="Comic Sans MS" panose="030F0702030302020204" pitchFamily="66" charset="0"/>
              </a:rPr>
              <a:t>olid </a:t>
            </a:r>
            <a:r>
              <a:rPr lang="en-US" sz="2000" b="1" dirty="0" smtClean="0">
                <a:solidFill>
                  <a:srgbClr val="7030A0"/>
                </a:solidFill>
                <a:latin typeface="Comic Sans MS" panose="030F0702030302020204" pitchFamily="66" charset="0"/>
              </a:rPr>
              <a:t>t</a:t>
            </a:r>
            <a:r>
              <a:rPr lang="en-US" sz="2000" dirty="0" smtClean="0">
                <a:solidFill>
                  <a:srgbClr val="7030A0"/>
                </a:solidFill>
                <a:latin typeface="Comic Sans MS" panose="030F0702030302020204" pitchFamily="66" charset="0"/>
              </a:rPr>
              <a:t>umors</a:t>
            </a:r>
            <a:r>
              <a:rPr lang="en-US" sz="2000" dirty="0" smtClean="0">
                <a:latin typeface="Comic Sans MS" panose="030F0702030302020204" pitchFamily="66" charset="0"/>
              </a:rPr>
              <a:t> (RECIST) that documents incremental increases in tumor size </a:t>
            </a:r>
            <a:r>
              <a:rPr lang="en-US" sz="2000" dirty="0">
                <a:latin typeface="Comic Sans MS" panose="030F0702030302020204" pitchFamily="66" charset="0"/>
              </a:rPr>
              <a:t>over </a:t>
            </a:r>
            <a:r>
              <a:rPr lang="en-US" sz="2000" dirty="0" smtClean="0">
                <a:latin typeface="Comic Sans MS" panose="030F0702030302020204" pitchFamily="66" charset="0"/>
              </a:rPr>
              <a:t>time. </a:t>
            </a:r>
          </a:p>
          <a:p>
            <a:r>
              <a:rPr lang="en-US" sz="2000" dirty="0" smtClean="0">
                <a:latin typeface="Comic Sans MS" panose="030F0702030302020204" pitchFamily="66" charset="0"/>
              </a:rPr>
              <a:t>One </a:t>
            </a:r>
            <a:r>
              <a:rPr lang="en-US" sz="2000" dirty="0">
                <a:latin typeface="Comic Sans MS" panose="030F0702030302020204" pitchFamily="66" charset="0"/>
              </a:rPr>
              <a:t>can also determine the MTC growth rate by measuring serum levels </a:t>
            </a:r>
            <a:r>
              <a:rPr lang="en-US" sz="2000" dirty="0" smtClean="0">
                <a:latin typeface="Comic Sans MS" panose="030F0702030302020204" pitchFamily="66" charset="0"/>
              </a:rPr>
              <a:t>of </a:t>
            </a:r>
            <a:r>
              <a:rPr lang="en-US" sz="2000" dirty="0" err="1" smtClean="0">
                <a:latin typeface="Comic Sans MS" panose="030F0702030302020204" pitchFamily="66" charset="0"/>
              </a:rPr>
              <a:t>Ctn</a:t>
            </a:r>
            <a:r>
              <a:rPr lang="en-US" sz="2000" dirty="0" smtClean="0">
                <a:latin typeface="Comic Sans MS" panose="030F0702030302020204" pitchFamily="66" charset="0"/>
              </a:rPr>
              <a:t> </a:t>
            </a:r>
            <a:r>
              <a:rPr lang="en-US" sz="2000" dirty="0">
                <a:latin typeface="Comic Sans MS" panose="030F0702030302020204" pitchFamily="66" charset="0"/>
              </a:rPr>
              <a:t>or CEA over multiple time points to determine the rate at which the marker’s value </a:t>
            </a:r>
            <a:r>
              <a:rPr lang="en-US" sz="2000" dirty="0" smtClean="0">
                <a:latin typeface="Comic Sans MS" panose="030F0702030302020204" pitchFamily="66" charset="0"/>
              </a:rPr>
              <a:t>doubles.</a:t>
            </a:r>
            <a:endParaRPr lang="en-US" sz="2000" dirty="0">
              <a:latin typeface="Comic Sans MS" panose="030F0702030302020204" pitchFamily="66" charset="0"/>
            </a:endParaRPr>
          </a:p>
        </p:txBody>
      </p:sp>
      <p:sp>
        <p:nvSpPr>
          <p:cNvPr id="6" name="TextBox 5"/>
          <p:cNvSpPr txBox="1"/>
          <p:nvPr/>
        </p:nvSpPr>
        <p:spPr>
          <a:xfrm>
            <a:off x="207818" y="5237018"/>
            <a:ext cx="8229600" cy="1384995"/>
          </a:xfrm>
          <a:prstGeom prst="rect">
            <a:avLst/>
          </a:prstGeom>
          <a:noFill/>
        </p:spPr>
        <p:txBody>
          <a:bodyPr wrap="square" rtlCol="0">
            <a:spAutoFit/>
          </a:bodyPr>
          <a:lstStyle/>
          <a:p>
            <a:r>
              <a:rPr lang="en-US" sz="2400" b="1" dirty="0" smtClean="0">
                <a:solidFill>
                  <a:srgbClr val="92D050"/>
                </a:solidFill>
                <a:latin typeface="Comic Sans MS" panose="030F0702030302020204" pitchFamily="66" charset="0"/>
              </a:rPr>
              <a:t>Recommendation 49</a:t>
            </a:r>
            <a:endParaRPr lang="en-US" sz="2400" b="1" dirty="0">
              <a:solidFill>
                <a:srgbClr val="92D050"/>
              </a:solidFill>
              <a:latin typeface="Comic Sans MS" panose="030F0702030302020204" pitchFamily="66" charset="0"/>
            </a:endParaRPr>
          </a:p>
          <a:p>
            <a:r>
              <a:rPr lang="en-US" sz="2000" dirty="0">
                <a:latin typeface="Comic Sans MS" panose="030F0702030302020204" pitchFamily="66" charset="0"/>
              </a:rPr>
              <a:t>In patients with detectable serum levels of </a:t>
            </a:r>
            <a:r>
              <a:rPr lang="en-US" sz="2000" dirty="0" err="1">
                <a:latin typeface="Comic Sans MS" panose="030F0702030302020204" pitchFamily="66" charset="0"/>
              </a:rPr>
              <a:t>Ctn</a:t>
            </a:r>
            <a:r>
              <a:rPr lang="en-US" sz="2000" dirty="0">
                <a:latin typeface="Comic Sans MS" panose="030F0702030302020204" pitchFamily="66" charset="0"/>
              </a:rPr>
              <a:t> and CEA following thyroidectomy the levels of </a:t>
            </a:r>
            <a:r>
              <a:rPr lang="en-US" sz="2000" dirty="0" smtClean="0">
                <a:latin typeface="Comic Sans MS" panose="030F0702030302020204" pitchFamily="66" charset="0"/>
              </a:rPr>
              <a:t>the markers </a:t>
            </a:r>
            <a:r>
              <a:rPr lang="en-US" sz="2000" dirty="0">
                <a:latin typeface="Comic Sans MS" panose="030F0702030302020204" pitchFamily="66" charset="0"/>
              </a:rPr>
              <a:t>should be measured at least every six months to determine their doubling times</a:t>
            </a:r>
            <a:r>
              <a:rPr lang="en-US" dirty="0">
                <a:solidFill>
                  <a:srgbClr val="92D050"/>
                </a:solidFill>
                <a:latin typeface="Comic Sans MS" panose="030F0702030302020204" pitchFamily="66" charset="0"/>
              </a:rPr>
              <a:t>. </a:t>
            </a:r>
            <a:r>
              <a:rPr lang="en-US" dirty="0" smtClean="0">
                <a:solidFill>
                  <a:srgbClr val="92D050"/>
                </a:solidFill>
                <a:latin typeface="Comic Sans MS" panose="030F0702030302020204" pitchFamily="66" charset="0"/>
              </a:rPr>
              <a:t>Grade B</a:t>
            </a:r>
            <a:endParaRPr lang="en-US"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2999406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119018"/>
            <a:ext cx="8381999" cy="510381"/>
          </a:xfrm>
        </p:spPr>
        <p:txBody>
          <a:bodyPr>
            <a:noAutofit/>
          </a:bodyPr>
          <a:lstStyle/>
          <a:p>
            <a:r>
              <a:rPr lang="en-US" sz="1400" dirty="0">
                <a:solidFill>
                  <a:srgbClr val="FF0000"/>
                </a:solidFill>
                <a:latin typeface="Comic Sans MS" panose="030F0702030302020204" pitchFamily="66" charset="0"/>
              </a:rPr>
              <a:t>http//:www.thyroid.org/thyroid</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physicians-professionals/calculators/thyroid-cancer-carcinoma</a:t>
            </a:r>
          </a:p>
        </p:txBody>
      </p:sp>
      <p:pic>
        <p:nvPicPr>
          <p:cNvPr id="4098" name="Picture 2" descr="C:\Users\Hosna\Deskto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685800"/>
            <a:ext cx="6934200" cy="543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93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Clr>
                <a:schemeClr val="accent2"/>
              </a:buClr>
              <a:buFont typeface="Wingdings" panose="05000000000000000000" pitchFamily="2" charset="2"/>
              <a:buChar char="§"/>
            </a:pPr>
            <a:r>
              <a:rPr lang="en-US" sz="2000" dirty="0" smtClean="0">
                <a:solidFill>
                  <a:srgbClr val="7030A0"/>
                </a:solidFill>
                <a:latin typeface="Comic Sans MS" panose="030F0702030302020204" pitchFamily="66" charset="0"/>
              </a:rPr>
              <a:t>A :Background</a:t>
            </a:r>
          </a:p>
          <a:p>
            <a:pPr>
              <a:buClr>
                <a:schemeClr val="accent2"/>
              </a:buClr>
              <a:buFont typeface="Wingdings" panose="05000000000000000000" pitchFamily="2" charset="2"/>
              <a:buChar char="§"/>
            </a:pPr>
            <a:r>
              <a:rPr lang="en-US" sz="1800" dirty="0" smtClean="0">
                <a:latin typeface="Comic Sans MS" panose="030F0702030302020204" pitchFamily="66" charset="0"/>
              </a:rPr>
              <a:t>MTC </a:t>
            </a:r>
            <a:r>
              <a:rPr lang="en-US" sz="1800" dirty="0">
                <a:latin typeface="Comic Sans MS" panose="030F0702030302020204" pitchFamily="66" charset="0"/>
              </a:rPr>
              <a:t>accounts for 1-2% of thyroid cancers in the United States, a much lower range than frequently cited (3-5%) primarily due to the marked increase in the relative incidence of papillary thyroid carcinoma (PTC) over the last three decades</a:t>
            </a:r>
            <a:r>
              <a:rPr lang="en-US" sz="1800" dirty="0" smtClean="0">
                <a:latin typeface="Comic Sans MS" panose="030F0702030302020204" pitchFamily="66" charset="0"/>
              </a:rPr>
              <a:t>.</a:t>
            </a:r>
          </a:p>
          <a:p>
            <a:pPr>
              <a:buClr>
                <a:schemeClr val="accent2"/>
              </a:buClr>
              <a:buFont typeface="Wingdings" panose="05000000000000000000" pitchFamily="2" charset="2"/>
              <a:buChar char="§"/>
            </a:pP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Over </a:t>
            </a:r>
            <a:r>
              <a:rPr lang="en-US" sz="1800" dirty="0">
                <a:latin typeface="Comic Sans MS" panose="030F0702030302020204" pitchFamily="66" charset="0"/>
              </a:rPr>
              <a:t>100 years ago </a:t>
            </a:r>
            <a:r>
              <a:rPr lang="en-US" sz="1800" dirty="0" smtClean="0">
                <a:latin typeface="Comic Sans MS" panose="030F0702030302020204" pitchFamily="66" charset="0"/>
              </a:rPr>
              <a:t> </a:t>
            </a:r>
            <a:r>
              <a:rPr lang="en-US" sz="1800" b="1" dirty="0" err="1" smtClean="0">
                <a:latin typeface="Comic Sans MS" panose="030F0702030302020204" pitchFamily="66" charset="0"/>
              </a:rPr>
              <a:t>Jacquet</a:t>
            </a:r>
            <a:r>
              <a:rPr lang="en-US" sz="1800" b="1" dirty="0" smtClean="0">
                <a:latin typeface="Comic Sans MS" panose="030F0702030302020204" pitchFamily="66" charset="0"/>
              </a:rPr>
              <a:t> </a:t>
            </a:r>
            <a:r>
              <a:rPr lang="en-US" sz="1800" dirty="0">
                <a:latin typeface="Comic Sans MS" panose="030F0702030302020204" pitchFamily="66" charset="0"/>
              </a:rPr>
              <a:t>described a thyroid tumor with </a:t>
            </a:r>
            <a:r>
              <a:rPr lang="en-US" sz="1800" dirty="0" smtClean="0">
                <a:solidFill>
                  <a:schemeClr val="accent1"/>
                </a:solidFill>
                <a:latin typeface="Comic Sans MS" panose="030F0702030302020204" pitchFamily="66" charset="0"/>
              </a:rPr>
              <a:t>amyloid</a:t>
            </a:r>
          </a:p>
          <a:p>
            <a:pPr>
              <a:buClr>
                <a:schemeClr val="accent2"/>
              </a:buClr>
              <a:buFont typeface="Wingdings" panose="05000000000000000000" pitchFamily="2" charset="2"/>
              <a:buChar char="§"/>
            </a:pPr>
            <a:r>
              <a:rPr lang="en-US" sz="1800" b="1" dirty="0" smtClean="0">
                <a:latin typeface="Comic Sans MS" panose="030F0702030302020204" pitchFamily="66" charset="0"/>
              </a:rPr>
              <a:t> Williams </a:t>
            </a:r>
            <a:r>
              <a:rPr lang="en-US" sz="1800" dirty="0">
                <a:latin typeface="Comic Sans MS" panose="030F0702030302020204" pitchFamily="66" charset="0"/>
              </a:rPr>
              <a:t>discovered that MTC originated </a:t>
            </a:r>
            <a:r>
              <a:rPr lang="en-US" sz="1800" dirty="0" smtClean="0">
                <a:latin typeface="Comic Sans MS" panose="030F0702030302020204" pitchFamily="66" charset="0"/>
              </a:rPr>
              <a:t>from </a:t>
            </a:r>
            <a:r>
              <a:rPr lang="en-US" sz="1800" dirty="0" smtClean="0">
                <a:solidFill>
                  <a:schemeClr val="accent1"/>
                </a:solidFill>
                <a:latin typeface="Comic Sans MS" panose="030F0702030302020204" pitchFamily="66" charset="0"/>
              </a:rPr>
              <a:t>the </a:t>
            </a:r>
            <a:r>
              <a:rPr lang="en-US" sz="1800" dirty="0">
                <a:solidFill>
                  <a:schemeClr val="accent1"/>
                </a:solidFill>
                <a:latin typeface="Comic Sans MS" panose="030F0702030302020204" pitchFamily="66" charset="0"/>
              </a:rPr>
              <a:t>neural </a:t>
            </a:r>
            <a:r>
              <a:rPr lang="en-US" sz="1800" dirty="0" smtClean="0">
                <a:solidFill>
                  <a:schemeClr val="accent1"/>
                </a:solidFill>
                <a:latin typeface="Comic Sans MS" panose="030F0702030302020204" pitchFamily="66" charset="0"/>
              </a:rPr>
              <a:t>crest</a:t>
            </a: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b="1" dirty="0" err="1">
                <a:latin typeface="Comic Sans MS" panose="030F0702030302020204" pitchFamily="66" charset="0"/>
              </a:rPr>
              <a:t>Tashjian</a:t>
            </a:r>
            <a:r>
              <a:rPr lang="en-US" sz="1800" b="1" dirty="0">
                <a:latin typeface="Comic Sans MS" panose="030F0702030302020204" pitchFamily="66" charset="0"/>
              </a:rPr>
              <a:t> </a:t>
            </a:r>
            <a:r>
              <a:rPr lang="en-US" sz="1800" dirty="0">
                <a:latin typeface="Comic Sans MS" panose="030F0702030302020204" pitchFamily="66" charset="0"/>
              </a:rPr>
              <a:t>and </a:t>
            </a:r>
            <a:r>
              <a:rPr lang="en-US" sz="1800" dirty="0" smtClean="0">
                <a:latin typeface="Comic Sans MS" panose="030F0702030302020204" pitchFamily="66" charset="0"/>
              </a:rPr>
              <a:t>colleagues discovered </a:t>
            </a:r>
            <a:r>
              <a:rPr lang="en-US" sz="1800" dirty="0">
                <a:latin typeface="Comic Sans MS" panose="030F0702030302020204" pitchFamily="66" charset="0"/>
              </a:rPr>
              <a:t>that the C-cells secrete the </a:t>
            </a:r>
            <a:r>
              <a:rPr lang="en-US" sz="1800" dirty="0" err="1" smtClean="0">
                <a:solidFill>
                  <a:schemeClr val="accent1"/>
                </a:solidFill>
                <a:latin typeface="Comic Sans MS" panose="030F0702030302020204" pitchFamily="66" charset="0"/>
              </a:rPr>
              <a:t>Ctn</a:t>
            </a:r>
            <a:endParaRPr lang="en-US" sz="1800" dirty="0" smtClean="0">
              <a:solidFill>
                <a:schemeClr val="accent1"/>
              </a:solidFill>
              <a:latin typeface="Comic Sans MS" panose="030F0702030302020204" pitchFamily="66" charset="0"/>
            </a:endParaRPr>
          </a:p>
          <a:p>
            <a:pPr>
              <a:buClr>
                <a:schemeClr val="accent2"/>
              </a:buClr>
              <a:buFont typeface="Wingdings" panose="05000000000000000000" pitchFamily="2" charset="2"/>
              <a:buChar char="§"/>
            </a:pPr>
            <a:r>
              <a:rPr lang="en-US" sz="1800" b="1" dirty="0" smtClean="0">
                <a:latin typeface="Comic Sans MS" panose="030F0702030302020204" pitchFamily="66" charset="0"/>
              </a:rPr>
              <a:t>Takahashi</a:t>
            </a:r>
            <a:r>
              <a:rPr lang="en-US" sz="1800" dirty="0" smtClean="0">
                <a:latin typeface="Comic Sans MS" panose="030F0702030302020204" pitchFamily="66" charset="0"/>
              </a:rPr>
              <a:t> </a:t>
            </a:r>
            <a:r>
              <a:rPr lang="en-US" sz="1800" dirty="0">
                <a:latin typeface="Comic Sans MS" panose="030F0702030302020204" pitchFamily="66" charset="0"/>
              </a:rPr>
              <a:t>and associates discovered the </a:t>
            </a:r>
            <a:r>
              <a:rPr lang="en-US" sz="1800" i="1" dirty="0">
                <a:solidFill>
                  <a:schemeClr val="accent1"/>
                </a:solidFill>
                <a:latin typeface="Comic Sans MS" panose="030F0702030302020204" pitchFamily="66" charset="0"/>
              </a:rPr>
              <a:t>RET </a:t>
            </a:r>
            <a:r>
              <a:rPr lang="en-US" sz="1800" dirty="0">
                <a:latin typeface="Comic Sans MS" panose="030F0702030302020204" pitchFamily="66" charset="0"/>
              </a:rPr>
              <a:t>(</a:t>
            </a:r>
            <a:r>
              <a:rPr lang="en-US" sz="1200" i="1" dirty="0" smtClean="0">
                <a:latin typeface="Comic Sans MS" panose="030F0702030302020204" pitchFamily="66" charset="0"/>
              </a:rPr>
              <a:t>RE </a:t>
            </a:r>
            <a:r>
              <a:rPr lang="en-US" sz="1200" dirty="0" smtClean="0">
                <a:latin typeface="Comic Sans MS" panose="030F0702030302020204" pitchFamily="66" charset="0"/>
              </a:rPr>
              <a:t>arranged </a:t>
            </a:r>
            <a:r>
              <a:rPr lang="en-US" sz="1200" dirty="0">
                <a:latin typeface="Comic Sans MS" panose="030F0702030302020204" pitchFamily="66" charset="0"/>
              </a:rPr>
              <a:t>during </a:t>
            </a:r>
            <a:r>
              <a:rPr lang="en-US" sz="1200" i="1" dirty="0">
                <a:latin typeface="Comic Sans MS" panose="030F0702030302020204" pitchFamily="66" charset="0"/>
              </a:rPr>
              <a:t>T</a:t>
            </a:r>
            <a:r>
              <a:rPr lang="en-US" sz="1200" dirty="0">
                <a:latin typeface="Comic Sans MS" panose="030F0702030302020204" pitchFamily="66" charset="0"/>
              </a:rPr>
              <a:t>ransfection</a:t>
            </a:r>
            <a:r>
              <a:rPr lang="en-US" sz="1800" dirty="0">
                <a:latin typeface="Comic Sans MS" panose="030F0702030302020204" pitchFamily="66" charset="0"/>
              </a:rPr>
              <a:t>) oncogene in </a:t>
            </a:r>
            <a:r>
              <a:rPr lang="en-US" sz="1800" dirty="0" smtClean="0">
                <a:latin typeface="Comic Sans MS" panose="030F0702030302020204" pitchFamily="66" charset="0"/>
              </a:rPr>
              <a:t>1985.</a:t>
            </a:r>
          </a:p>
          <a:p>
            <a:pPr>
              <a:buClr>
                <a:schemeClr val="accent2"/>
              </a:buClr>
              <a:buFont typeface="Wingdings" panose="05000000000000000000" pitchFamily="2" charset="2"/>
              <a:buChar char="§"/>
            </a:pPr>
            <a:endParaRPr lang="en-US" sz="1800" dirty="0">
              <a:latin typeface="Comic Sans MS" panose="030F0702030302020204" pitchFamily="66" charset="0"/>
            </a:endParaRPr>
          </a:p>
          <a:p>
            <a:pPr>
              <a:buClr>
                <a:schemeClr val="accent2"/>
              </a:buClr>
              <a:buFont typeface="Wingdings" panose="05000000000000000000" pitchFamily="2" charset="2"/>
              <a:buChar char="§"/>
            </a:pP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The </a:t>
            </a:r>
            <a:r>
              <a:rPr lang="en-US" sz="1800" i="1" dirty="0" smtClean="0">
                <a:latin typeface="Comic Sans MS" panose="030F0702030302020204" pitchFamily="66" charset="0"/>
              </a:rPr>
              <a:t>RET  </a:t>
            </a:r>
            <a:r>
              <a:rPr lang="en-US" sz="1800" dirty="0" err="1">
                <a:latin typeface="Comic Sans MS" panose="030F0702030302020204" pitchFamily="66" charset="0"/>
              </a:rPr>
              <a:t>protooncogene</a:t>
            </a:r>
            <a:r>
              <a:rPr lang="en-US" sz="1800" dirty="0">
                <a:latin typeface="Comic Sans MS" panose="030F0702030302020204" pitchFamily="66" charset="0"/>
              </a:rPr>
              <a:t>, located on chromosome 10q11.2, encodes a single-pass transmembrane receptor of the tyrosine kinase family. </a:t>
            </a: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i="1" dirty="0" smtClean="0">
                <a:latin typeface="Comic Sans MS" panose="030F0702030302020204" pitchFamily="66" charset="0"/>
              </a:rPr>
              <a:t>RET </a:t>
            </a:r>
            <a:r>
              <a:rPr lang="en-US" sz="1800" dirty="0">
                <a:latin typeface="Comic Sans MS" panose="030F0702030302020204" pitchFamily="66" charset="0"/>
              </a:rPr>
              <a:t>is expressed in cells derived from the neural crest, </a:t>
            </a:r>
            <a:r>
              <a:rPr lang="en-US" sz="1800" dirty="0" smtClean="0">
                <a:latin typeface="Comic Sans MS" panose="030F0702030302020204" pitchFamily="66" charset="0"/>
              </a:rPr>
              <a:t>the </a:t>
            </a:r>
            <a:r>
              <a:rPr lang="en-US" sz="1800" dirty="0" err="1" smtClean="0">
                <a:latin typeface="Comic Sans MS" panose="030F0702030302020204" pitchFamily="66" charset="0"/>
              </a:rPr>
              <a:t>branchial</a:t>
            </a:r>
            <a:r>
              <a:rPr lang="en-US" sz="1800" dirty="0" smtClean="0">
                <a:latin typeface="Comic Sans MS" panose="030F0702030302020204" pitchFamily="66" charset="0"/>
              </a:rPr>
              <a:t> </a:t>
            </a:r>
            <a:r>
              <a:rPr lang="en-US" sz="1800" dirty="0">
                <a:latin typeface="Comic Sans MS" panose="030F0702030302020204" pitchFamily="66" charset="0"/>
              </a:rPr>
              <a:t>arches, and the urogenital </a:t>
            </a:r>
            <a:r>
              <a:rPr lang="en-US" sz="1800" dirty="0" smtClean="0">
                <a:latin typeface="Comic Sans MS" panose="030F0702030302020204" pitchFamily="66" charset="0"/>
              </a:rPr>
              <a:t>system</a:t>
            </a:r>
          </a:p>
          <a:p>
            <a:pPr>
              <a:buClr>
                <a:schemeClr val="accent2"/>
              </a:buClr>
              <a:buFont typeface="Wingdings" panose="05000000000000000000" pitchFamily="2" charset="2"/>
              <a:buChar char="§"/>
            </a:pPr>
            <a:endParaRPr lang="en-US" sz="1800" dirty="0" smtClean="0">
              <a:latin typeface="Comic Sans MS" panose="030F0702030302020204" pitchFamily="66" charset="0"/>
            </a:endParaRPr>
          </a:p>
          <a:p>
            <a:pPr>
              <a:buClr>
                <a:schemeClr val="accent2"/>
              </a:buClr>
              <a:buFont typeface="Wingdings" panose="05000000000000000000" pitchFamily="2" charset="2"/>
              <a:buChar char="§"/>
            </a:pPr>
            <a:endParaRPr lang="en-US" sz="2000" dirty="0">
              <a:latin typeface="Comic Sans MS" panose="030F0702030302020204" pitchFamily="66" charset="0"/>
            </a:endParaRPr>
          </a:p>
        </p:txBody>
      </p:sp>
    </p:spTree>
    <p:extLst>
      <p:ext uri="{BB962C8B-B14F-4D97-AF65-F5344CB8AC3E}">
        <p14:creationId xmlns:p14="http://schemas.microsoft.com/office/powerpoint/2010/main" val="40627472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5812536"/>
          </a:xfrm>
        </p:spPr>
        <p:txBody>
          <a:bodyPr>
            <a:normAutofit/>
          </a:bodyPr>
          <a:lstStyle/>
          <a:p>
            <a:pPr marL="109728" indent="0">
              <a:buNone/>
            </a:pPr>
            <a:r>
              <a:rPr lang="en-US" sz="2000" dirty="0" smtClean="0">
                <a:solidFill>
                  <a:srgbClr val="7030A0"/>
                </a:solidFill>
                <a:latin typeface="Comic Sans MS" panose="030F0702030302020204" pitchFamily="66" charset="0"/>
              </a:rPr>
              <a:t>S: </a:t>
            </a:r>
            <a:r>
              <a:rPr lang="en-US" sz="2000" dirty="0">
                <a:solidFill>
                  <a:srgbClr val="7030A0"/>
                </a:solidFill>
                <a:latin typeface="Comic Sans MS" panose="030F0702030302020204" pitchFamily="66" charset="0"/>
              </a:rPr>
              <a:t>Treatment of patients with regional metastatic MTC:</a:t>
            </a:r>
            <a:endParaRPr lang="en-US" sz="2000" dirty="0" smtClean="0">
              <a:solidFill>
                <a:srgbClr val="7030A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50</a:t>
            </a:r>
            <a:endParaRPr lang="en-US" sz="2400" i="1" dirty="0">
              <a:solidFill>
                <a:schemeClr val="accent1"/>
              </a:solidFill>
              <a:latin typeface="Comic Sans MS" panose="030F0702030302020204" pitchFamily="66" charset="0"/>
            </a:endParaRPr>
          </a:p>
          <a:p>
            <a:pPr marL="109728" indent="0">
              <a:buClr>
                <a:schemeClr val="accent2"/>
              </a:buClr>
              <a:buNone/>
            </a:pPr>
            <a:r>
              <a:rPr lang="en-US" sz="2000" dirty="0">
                <a:latin typeface="Comic Sans MS" panose="030F0702030302020204" pitchFamily="66" charset="0"/>
              </a:rPr>
              <a:t>Surgical resection of persistent or recurrent loco-regional MTC in patients without </a:t>
            </a:r>
            <a:r>
              <a:rPr lang="en-US" sz="2000" dirty="0" smtClean="0">
                <a:latin typeface="Comic Sans MS" panose="030F0702030302020204" pitchFamily="66" charset="0"/>
              </a:rPr>
              <a:t>distant metastases </a:t>
            </a:r>
            <a:r>
              <a:rPr lang="en-US" sz="2000" dirty="0">
                <a:latin typeface="Comic Sans MS" panose="030F0702030302020204" pitchFamily="66" charset="0"/>
              </a:rPr>
              <a:t>should include compartmental dissection of image-positive or biopsy-positive </a:t>
            </a:r>
            <a:r>
              <a:rPr lang="en-US" sz="2000" dirty="0" smtClean="0">
                <a:latin typeface="Comic Sans MS" panose="030F0702030302020204" pitchFamily="66" charset="0"/>
              </a:rPr>
              <a:t>disease in </a:t>
            </a:r>
            <a:r>
              <a:rPr lang="en-US" sz="2000" dirty="0">
                <a:latin typeface="Comic Sans MS" panose="030F0702030302020204" pitchFamily="66" charset="0"/>
              </a:rPr>
              <a:t>the central (level VI) or lateral (levels II-V) neck compartments. Limited operative </a:t>
            </a:r>
            <a:r>
              <a:rPr lang="en-US" sz="2000" dirty="0" smtClean="0">
                <a:latin typeface="Comic Sans MS" panose="030F0702030302020204" pitchFamily="66" charset="0"/>
              </a:rPr>
              <a:t>procedures, such </a:t>
            </a:r>
            <a:r>
              <a:rPr lang="en-US" sz="2000" dirty="0">
                <a:latin typeface="Comic Sans MS" panose="030F0702030302020204" pitchFamily="66" charset="0"/>
              </a:rPr>
              <a:t>as resection of only grossly metastatic lymph nodes, should be avoided unless there </a:t>
            </a:r>
            <a:r>
              <a:rPr lang="en-US" sz="2000" dirty="0" smtClean="0">
                <a:latin typeface="Comic Sans MS" panose="030F0702030302020204" pitchFamily="66" charset="0"/>
              </a:rPr>
              <a:t>has been </a:t>
            </a:r>
            <a:r>
              <a:rPr lang="en-US" sz="2000" dirty="0">
                <a:latin typeface="Comic Sans MS" panose="030F0702030302020204" pitchFamily="66" charset="0"/>
              </a:rPr>
              <a:t>prior extensive surgery in a compartment</a:t>
            </a:r>
            <a:r>
              <a:rPr lang="en-US" sz="1800" dirty="0">
                <a:solidFill>
                  <a:srgbClr val="92D050"/>
                </a:solidFill>
                <a:latin typeface="Comic Sans MS" panose="030F0702030302020204" pitchFamily="66" charset="0"/>
              </a:rPr>
              <a:t>. Grade </a:t>
            </a:r>
            <a:r>
              <a:rPr lang="en-US" sz="1800" dirty="0" smtClean="0">
                <a:solidFill>
                  <a:srgbClr val="92D050"/>
                </a:solidFill>
                <a:latin typeface="Comic Sans MS" panose="030F0702030302020204" pitchFamily="66" charset="0"/>
              </a:rPr>
              <a:t>C</a:t>
            </a:r>
          </a:p>
          <a:p>
            <a:pPr marL="109728" indent="0">
              <a:buClr>
                <a:schemeClr val="accent2"/>
              </a:buClr>
              <a:buNone/>
            </a:pPr>
            <a:endParaRPr lang="en-US" sz="1800" b="1" dirty="0">
              <a:solidFill>
                <a:srgbClr val="92D050"/>
              </a:solidFill>
              <a:latin typeface="Comic Sans MS" panose="030F0702030302020204" pitchFamily="66" charset="0"/>
            </a:endParaRPr>
          </a:p>
          <a:p>
            <a:pPr marL="109728" indent="0">
              <a:buClr>
                <a:schemeClr val="accent2"/>
              </a:buClr>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51</a:t>
            </a:r>
          </a:p>
          <a:p>
            <a:pPr marL="109728" indent="0">
              <a:buClr>
                <a:schemeClr val="accent2"/>
              </a:buClr>
              <a:buNone/>
            </a:pPr>
            <a:r>
              <a:rPr lang="en-US" sz="1800" dirty="0">
                <a:latin typeface="Comic Sans MS" panose="030F0702030302020204" pitchFamily="66" charset="0"/>
              </a:rPr>
              <a:t>Postoperative RAI is not indicated following thyroidectomy for MTC; however, it should be considered in patients whose primary tumor and lymph node metastases contain MTC mixed with either PTC or FTC. </a:t>
            </a:r>
            <a:r>
              <a:rPr lang="en-US" sz="1600" dirty="0">
                <a:solidFill>
                  <a:srgbClr val="92D050"/>
                </a:solidFill>
                <a:latin typeface="Comic Sans MS" panose="030F0702030302020204" pitchFamily="66" charset="0"/>
              </a:rPr>
              <a:t>Grade E</a:t>
            </a:r>
          </a:p>
          <a:p>
            <a:pPr marL="109728" indent="0">
              <a:buNone/>
            </a:pPr>
            <a:endParaRPr lang="en-US" sz="1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5818161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36336"/>
          </a:xfrm>
        </p:spPr>
        <p:txBody>
          <a:bodyPr>
            <a:normAutofit/>
          </a:bodyPr>
          <a:lstStyle/>
          <a:p>
            <a:pPr marL="109728" indent="0">
              <a:buClr>
                <a:schemeClr val="accent2"/>
              </a:buClr>
              <a:buNone/>
            </a:pPr>
            <a:r>
              <a:rPr lang="en-US" sz="2400" b="1" dirty="0" smtClean="0">
                <a:solidFill>
                  <a:srgbClr val="92D050"/>
                </a:solidFill>
                <a:latin typeface="Comic Sans MS" panose="030F0702030302020204" pitchFamily="66" charset="0"/>
              </a:rPr>
              <a:t>Recommendation 52</a:t>
            </a:r>
          </a:p>
          <a:p>
            <a:pPr marL="109728" indent="0">
              <a:buClr>
                <a:schemeClr val="accent2"/>
              </a:buClr>
              <a:buNone/>
            </a:pPr>
            <a:r>
              <a:rPr lang="en-US" sz="2000" dirty="0" smtClean="0">
                <a:latin typeface="Comic Sans MS" panose="030F0702030302020204" pitchFamily="66" charset="0"/>
              </a:rPr>
              <a:t>Postoperative </a:t>
            </a:r>
            <a:r>
              <a:rPr lang="en-US" sz="2000" dirty="0">
                <a:latin typeface="Comic Sans MS" panose="030F0702030302020204" pitchFamily="66" charset="0"/>
              </a:rPr>
              <a:t>adjuvant EBRT to the neck and mediastinum should be considered in </a:t>
            </a:r>
            <a:r>
              <a:rPr lang="en-US" sz="2000" dirty="0" smtClean="0">
                <a:latin typeface="Comic Sans MS" panose="030F0702030302020204" pitchFamily="66" charset="0"/>
              </a:rPr>
              <a:t>patients at </a:t>
            </a:r>
            <a:r>
              <a:rPr lang="en-US" sz="2000" dirty="0">
                <a:latin typeface="Comic Sans MS" panose="030F0702030302020204" pitchFamily="66" charset="0"/>
              </a:rPr>
              <a:t>high risk for local recurrence (microscopic or macroscopic residual MTC, </a:t>
            </a:r>
            <a:r>
              <a:rPr lang="en-US" sz="2000" dirty="0" err="1" smtClean="0">
                <a:latin typeface="Comic Sans MS" panose="030F0702030302020204" pitchFamily="66" charset="0"/>
              </a:rPr>
              <a:t>extrathyroidal</a:t>
            </a:r>
            <a:r>
              <a:rPr lang="en-US" sz="2000" dirty="0">
                <a:latin typeface="Comic Sans MS" panose="030F0702030302020204" pitchFamily="66" charset="0"/>
              </a:rPr>
              <a:t> </a:t>
            </a:r>
            <a:r>
              <a:rPr lang="en-US" sz="2000" dirty="0" smtClean="0">
                <a:latin typeface="Comic Sans MS" panose="030F0702030302020204" pitchFamily="66" charset="0"/>
              </a:rPr>
              <a:t>extension</a:t>
            </a:r>
            <a:r>
              <a:rPr lang="en-US" sz="2000" dirty="0">
                <a:latin typeface="Comic Sans MS" panose="030F0702030302020204" pitchFamily="66" charset="0"/>
              </a:rPr>
              <a:t>, or extensive lymph node metastases), and those at risk of airway obstruction. </a:t>
            </a:r>
            <a:r>
              <a:rPr lang="en-US" sz="2000" dirty="0" smtClean="0">
                <a:latin typeface="Comic Sans MS" panose="030F0702030302020204" pitchFamily="66" charset="0"/>
              </a:rPr>
              <a:t>The potential </a:t>
            </a:r>
            <a:r>
              <a:rPr lang="en-US" sz="2000" dirty="0">
                <a:latin typeface="Comic Sans MS" panose="030F0702030302020204" pitchFamily="66" charset="0"/>
              </a:rPr>
              <a:t>benefits must be weighed against the acute and chronic toxicity associated with </a:t>
            </a:r>
            <a:r>
              <a:rPr lang="en-US" sz="2000" dirty="0" smtClean="0">
                <a:latin typeface="Comic Sans MS" panose="030F0702030302020204" pitchFamily="66" charset="0"/>
              </a:rPr>
              <a:t>the therapy</a:t>
            </a:r>
            <a:r>
              <a:rPr lang="en-US" sz="2000" dirty="0">
                <a:latin typeface="Comic Sans MS" panose="030F0702030302020204" pitchFamily="66" charset="0"/>
              </a:rPr>
              <a:t>.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p>
          <a:p>
            <a:pPr marL="109728" indent="0">
              <a:buNone/>
            </a:pPr>
            <a:r>
              <a:rPr lang="en-US" sz="2000" dirty="0" smtClean="0">
                <a:solidFill>
                  <a:srgbClr val="7030A0"/>
                </a:solidFill>
                <a:latin typeface="Comic Sans MS" panose="030F0702030302020204" pitchFamily="66" charset="0"/>
              </a:rPr>
              <a:t>T:Evaluation </a:t>
            </a:r>
            <a:r>
              <a:rPr lang="en-US" sz="2000" dirty="0">
                <a:solidFill>
                  <a:srgbClr val="7030A0"/>
                </a:solidFill>
                <a:latin typeface="Comic Sans MS" panose="030F0702030302020204" pitchFamily="66" charset="0"/>
              </a:rPr>
              <a:t>of patients with </a:t>
            </a:r>
            <a:r>
              <a:rPr lang="en-US" sz="2000" dirty="0" smtClean="0">
                <a:solidFill>
                  <a:srgbClr val="7030A0"/>
                </a:solidFill>
                <a:latin typeface="Comic Sans MS" panose="030F0702030302020204" pitchFamily="66" charset="0"/>
              </a:rPr>
              <a:t>distant metastases</a:t>
            </a:r>
          </a:p>
          <a:p>
            <a:pPr marL="109728" indent="0">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53:</a:t>
            </a:r>
          </a:p>
          <a:p>
            <a:pPr marL="109728" indent="0">
              <a:buNone/>
            </a:pPr>
            <a:r>
              <a:rPr lang="en-US" sz="2000" dirty="0">
                <a:latin typeface="Comic Sans MS" panose="030F0702030302020204" pitchFamily="66" charset="0"/>
              </a:rPr>
              <a:t>Systemic therapy should not be administered to patients who demonstrate increasing serum </a:t>
            </a:r>
            <a:r>
              <a:rPr lang="en-US" sz="2000" dirty="0" err="1">
                <a:latin typeface="Comic Sans MS" panose="030F0702030302020204" pitchFamily="66" charset="0"/>
              </a:rPr>
              <a:t>Ctn</a:t>
            </a:r>
            <a:r>
              <a:rPr lang="en-US" sz="2000" dirty="0">
                <a:latin typeface="Comic Sans MS" panose="030F0702030302020204" pitchFamily="66" charset="0"/>
              </a:rPr>
              <a:t> and CEA levels but have no documented metastatic disease. Nor should systemic therapy</a:t>
            </a:r>
          </a:p>
          <a:p>
            <a:pPr marL="109728" indent="0">
              <a:buNone/>
            </a:pPr>
            <a:r>
              <a:rPr lang="en-US" sz="2000" dirty="0">
                <a:latin typeface="Comic Sans MS" panose="030F0702030302020204" pitchFamily="66" charset="0"/>
              </a:rPr>
              <a:t>be administer to patients with stable low volume metastatic disease, as determined by imaging studies, and serum </a:t>
            </a:r>
            <a:r>
              <a:rPr lang="en-US" sz="2000" dirty="0" err="1">
                <a:latin typeface="Comic Sans MS" panose="030F0702030302020204" pitchFamily="66" charset="0"/>
              </a:rPr>
              <a:t>Ctn</a:t>
            </a:r>
            <a:r>
              <a:rPr lang="en-US" sz="2000" dirty="0">
                <a:latin typeface="Comic Sans MS" panose="030F0702030302020204" pitchFamily="66" charset="0"/>
              </a:rPr>
              <a:t> and CEA doubling times greater than 2 years. </a:t>
            </a:r>
            <a:r>
              <a:rPr lang="en-US" sz="1800" dirty="0">
                <a:solidFill>
                  <a:srgbClr val="92D050"/>
                </a:solidFill>
                <a:latin typeface="Comic Sans MS" panose="030F0702030302020204" pitchFamily="66" charset="0"/>
              </a:rPr>
              <a:t>Grade C</a:t>
            </a:r>
          </a:p>
          <a:p>
            <a:pPr marL="109728" indent="0">
              <a:buClr>
                <a:schemeClr val="accent2"/>
              </a:buClr>
              <a:buNone/>
            </a:pPr>
            <a:endParaRPr lang="en-US" sz="2000" dirty="0" smtClean="0">
              <a:solidFill>
                <a:srgbClr val="FF0000"/>
              </a:solidFill>
              <a:latin typeface="Comic Sans MS" panose="030F0702030302020204" pitchFamily="66" charset="0"/>
            </a:endParaRPr>
          </a:p>
          <a:p>
            <a:pPr marL="109728" indent="0">
              <a:buClr>
                <a:schemeClr val="accent2"/>
              </a:buClr>
              <a:buNone/>
            </a:pPr>
            <a:endParaRPr lang="en-US" sz="2000" dirty="0">
              <a:solidFill>
                <a:srgbClr val="FF0000"/>
              </a:solidFill>
              <a:latin typeface="Comic Sans MS" panose="030F0702030302020204" pitchFamily="66" charset="0"/>
            </a:endParaRPr>
          </a:p>
          <a:p>
            <a:pPr marL="109728" indent="0">
              <a:buClr>
                <a:schemeClr val="accent2"/>
              </a:buClr>
              <a:buNone/>
            </a:pPr>
            <a:endParaRPr lang="en-US" sz="2000" dirty="0" smtClean="0">
              <a:solidFill>
                <a:srgbClr val="FF0000"/>
              </a:solidFill>
              <a:latin typeface="Comic Sans MS" panose="030F0702030302020204" pitchFamily="66" charset="0"/>
            </a:endParaRPr>
          </a:p>
          <a:p>
            <a:pPr marL="109728" indent="0">
              <a:buClr>
                <a:schemeClr val="accent2"/>
              </a:buClr>
              <a:buNone/>
            </a:pPr>
            <a:endParaRPr lang="en-US" sz="1800" dirty="0">
              <a:solidFill>
                <a:srgbClr val="92D050"/>
              </a:solidFill>
              <a:latin typeface="Comic Sans MS" panose="030F0702030302020204" pitchFamily="66" charset="0"/>
            </a:endParaRPr>
          </a:p>
          <a:p>
            <a:pPr marL="109728" indent="0">
              <a:buClr>
                <a:schemeClr val="accent2"/>
              </a:buClr>
              <a:buNone/>
            </a:pPr>
            <a:endParaRPr lang="en-US" sz="1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7489088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pPr marL="109728" indent="0">
              <a:buNone/>
            </a:pPr>
            <a:r>
              <a:rPr lang="en-US" sz="2400" b="1" dirty="0" smtClean="0">
                <a:solidFill>
                  <a:srgbClr val="92D050"/>
                </a:solidFill>
                <a:latin typeface="Comic Sans MS" panose="030F0702030302020204" pitchFamily="66" charset="0"/>
              </a:rPr>
              <a:t>Recommendation 54</a:t>
            </a:r>
            <a:r>
              <a:rPr lang="en-US" sz="2400" b="1" dirty="0">
                <a:solidFill>
                  <a:srgbClr val="92D050"/>
                </a:solidFill>
                <a:latin typeface="Comic Sans MS" panose="030F0702030302020204" pitchFamily="66" charset="0"/>
              </a:rPr>
              <a:t>:</a:t>
            </a:r>
          </a:p>
          <a:p>
            <a:pPr marL="109728" indent="0">
              <a:buNone/>
            </a:pPr>
            <a:r>
              <a:rPr lang="en-US" sz="2000" dirty="0">
                <a:latin typeface="Comic Sans MS" panose="030F0702030302020204" pitchFamily="66" charset="0"/>
              </a:rPr>
              <a:t>In patients with persistent or recurrent MTC following thyroidectomy one should </a:t>
            </a:r>
            <a:r>
              <a:rPr lang="en-US" sz="2000" dirty="0" smtClean="0">
                <a:latin typeface="Comic Sans MS" panose="030F0702030302020204" pitchFamily="66" charset="0"/>
              </a:rPr>
              <a:t>consider laparoscopic </a:t>
            </a:r>
            <a:r>
              <a:rPr lang="en-US" sz="2000" dirty="0">
                <a:latin typeface="Comic Sans MS" panose="030F0702030302020204" pitchFamily="66" charset="0"/>
              </a:rPr>
              <a:t>or open evaluation and biopsy of the liver to exclude occult metastases </a:t>
            </a:r>
            <a:r>
              <a:rPr lang="en-US" sz="2000" dirty="0" smtClean="0">
                <a:latin typeface="Comic Sans MS" panose="030F0702030302020204" pitchFamily="66" charset="0"/>
              </a:rPr>
              <a:t>before subjecting </a:t>
            </a:r>
            <a:r>
              <a:rPr lang="en-US" sz="2000" dirty="0">
                <a:latin typeface="Comic Sans MS" panose="030F0702030302020204" pitchFamily="66" charset="0"/>
              </a:rPr>
              <a:t>them to a long and arduous repeat neck operation. </a:t>
            </a:r>
            <a:r>
              <a:rPr lang="en-US" sz="1800" dirty="0">
                <a:solidFill>
                  <a:srgbClr val="92D050"/>
                </a:solidFill>
                <a:latin typeface="Comic Sans MS" panose="030F0702030302020204" pitchFamily="66" charset="0"/>
              </a:rPr>
              <a:t>Grade </a:t>
            </a:r>
            <a:r>
              <a:rPr lang="en-US" sz="1800" dirty="0" smtClean="0">
                <a:solidFill>
                  <a:srgbClr val="92D050"/>
                </a:solidFill>
                <a:latin typeface="Comic Sans MS" panose="030F0702030302020204" pitchFamily="66" charset="0"/>
              </a:rPr>
              <a:t>C</a:t>
            </a:r>
          </a:p>
          <a:p>
            <a:pPr marL="109728" indent="0">
              <a:buNone/>
            </a:pPr>
            <a:r>
              <a:rPr lang="en-US" sz="2000" dirty="0" smtClean="0">
                <a:solidFill>
                  <a:srgbClr val="7030A0"/>
                </a:solidFill>
                <a:latin typeface="Comic Sans MS" panose="030F0702030302020204" pitchFamily="66" charset="0"/>
              </a:rPr>
              <a:t>U : Diagnosis </a:t>
            </a:r>
            <a:r>
              <a:rPr lang="en-US" sz="2000" dirty="0">
                <a:solidFill>
                  <a:srgbClr val="7030A0"/>
                </a:solidFill>
                <a:latin typeface="Comic Sans MS" panose="030F0702030302020204" pitchFamily="66" charset="0"/>
              </a:rPr>
              <a:t>and treatment of patients with clinically evident metastatic </a:t>
            </a:r>
            <a:r>
              <a:rPr lang="en-US" sz="2000" dirty="0" smtClean="0">
                <a:solidFill>
                  <a:srgbClr val="7030A0"/>
                </a:solidFill>
                <a:latin typeface="Comic Sans MS" panose="030F0702030302020204" pitchFamily="66" charset="0"/>
              </a:rPr>
              <a:t>disease</a:t>
            </a:r>
          </a:p>
          <a:p>
            <a:pPr marL="109728" indent="0">
              <a:buNone/>
            </a:pPr>
            <a:r>
              <a:rPr lang="en-US" sz="2000" i="1" dirty="0">
                <a:latin typeface="Comic Sans MS" panose="030F0702030302020204" pitchFamily="66" charset="0"/>
              </a:rPr>
              <a:t>1)Brain metastases</a:t>
            </a:r>
            <a:endParaRPr lang="en-US" sz="2000" b="1" dirty="0">
              <a:latin typeface="Comic Sans MS" panose="030F0702030302020204" pitchFamily="66" charset="0"/>
            </a:endParaRPr>
          </a:p>
          <a:p>
            <a:pPr marL="109728" indent="0">
              <a:buNone/>
            </a:pPr>
            <a:r>
              <a:rPr lang="en-US" sz="2000" b="1" dirty="0">
                <a:solidFill>
                  <a:srgbClr val="92D050"/>
                </a:solidFill>
                <a:latin typeface="Comic Sans MS" panose="030F0702030302020204" pitchFamily="66" charset="0"/>
              </a:rPr>
              <a:t>Recommendation 55 </a:t>
            </a:r>
            <a:r>
              <a:rPr lang="en-US" sz="2000" dirty="0">
                <a:latin typeface="Comic Sans MS" panose="030F0702030302020204" pitchFamily="66" charset="0"/>
              </a:rPr>
              <a:t>Brain imaging should be performed in patients with metastatic MTC and neurologic symptoms, including patients who are candidates for systemic therapy. Patients with isolated brain metastases are candidates for surgical resection, or EBRT (including stereotactic radiosurgery). Whole brain EBRT is indicated for multiple brain metastasis. </a:t>
            </a:r>
            <a:r>
              <a:rPr lang="en-US" sz="2000" dirty="0">
                <a:solidFill>
                  <a:srgbClr val="92D050"/>
                </a:solidFill>
                <a:latin typeface="Comic Sans MS" panose="030F0702030302020204" pitchFamily="66" charset="0"/>
              </a:rPr>
              <a:t>Grade C</a:t>
            </a:r>
          </a:p>
          <a:p>
            <a:pPr marL="109728" indent="0">
              <a:buNone/>
            </a:pPr>
            <a:endParaRPr lang="en-US" sz="2000" dirty="0">
              <a:latin typeface="Comic Sans MS" panose="030F0702030302020204" pitchFamily="66" charset="0"/>
            </a:endParaRPr>
          </a:p>
          <a:p>
            <a:pPr marL="109728" indent="0">
              <a:buNone/>
            </a:pPr>
            <a:r>
              <a:rPr lang="en-US" sz="2000" dirty="0" smtClean="0">
                <a:latin typeface="Comic Sans MS" panose="030F0702030302020204" pitchFamily="66" charset="0"/>
              </a:rPr>
              <a:t>Clinically </a:t>
            </a:r>
            <a:r>
              <a:rPr lang="en-US" sz="2000" dirty="0">
                <a:latin typeface="Comic Sans MS" panose="030F0702030302020204" pitchFamily="66" charset="0"/>
              </a:rPr>
              <a:t>apparent brain metastases occur in 1-5% of patients with </a:t>
            </a:r>
            <a:r>
              <a:rPr lang="en-US" sz="2000" dirty="0" smtClean="0">
                <a:latin typeface="Comic Sans MS" panose="030F0702030302020204" pitchFamily="66" charset="0"/>
              </a:rPr>
              <a:t>MTC.</a:t>
            </a:r>
            <a:endParaRPr lang="en-US" sz="2000" dirty="0">
              <a:latin typeface="Comic Sans MS" panose="030F0702030302020204" pitchFamily="66" charset="0"/>
            </a:endParaRPr>
          </a:p>
          <a:p>
            <a:endParaRPr lang="en-US" sz="2000" dirty="0">
              <a:latin typeface="Comic Sans MS" panose="030F0702030302020204" pitchFamily="66" charset="0"/>
            </a:endParaRPr>
          </a:p>
          <a:p>
            <a:pPr marL="109728" indent="0">
              <a:buNone/>
            </a:pPr>
            <a:endParaRPr lang="en-US"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675030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812536"/>
          </a:xfrm>
        </p:spPr>
        <p:txBody>
          <a:bodyPr>
            <a:noAutofit/>
          </a:bodyPr>
          <a:lstStyle/>
          <a:p>
            <a:pPr marL="109728" indent="0">
              <a:buNone/>
            </a:pPr>
            <a:r>
              <a:rPr lang="en-US" sz="2000" dirty="0">
                <a:latin typeface="Comic Sans MS" panose="030F0702030302020204" pitchFamily="66" charset="0"/>
              </a:rPr>
              <a:t>2)Bone metastases</a:t>
            </a:r>
            <a:endParaRPr lang="en-US" sz="2000" b="1" dirty="0" smtClean="0">
              <a:solidFill>
                <a:srgbClr val="92D05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56</a:t>
            </a:r>
            <a:r>
              <a:rPr lang="en-US" sz="2000" b="1" dirty="0">
                <a:latin typeface="Comic Sans MS" panose="030F0702030302020204" pitchFamily="66" charset="0"/>
              </a:rPr>
              <a:t>:</a:t>
            </a:r>
          </a:p>
          <a:p>
            <a:pPr marL="109728" indent="0">
              <a:buNone/>
            </a:pPr>
            <a:r>
              <a:rPr lang="en-US" sz="2000" dirty="0">
                <a:latin typeface="Comic Sans MS" panose="030F0702030302020204" pitchFamily="66" charset="0"/>
              </a:rPr>
              <a:t>Patients with spinal cord compression require urgent treatment with glucocorticoid therapy </a:t>
            </a:r>
            <a:r>
              <a:rPr lang="en-US" sz="2000" dirty="0" smtClean="0">
                <a:latin typeface="Comic Sans MS" panose="030F0702030302020204" pitchFamily="66" charset="0"/>
              </a:rPr>
              <a:t>and surgical </a:t>
            </a:r>
            <a:r>
              <a:rPr lang="en-US" sz="2000" dirty="0">
                <a:latin typeface="Comic Sans MS" panose="030F0702030302020204" pitchFamily="66" charset="0"/>
              </a:rPr>
              <a:t>decompression. If patients are not candidates for surgery EBRT alone should </a:t>
            </a:r>
            <a:r>
              <a:rPr lang="en-US" sz="2000" dirty="0" smtClean="0">
                <a:latin typeface="Comic Sans MS" panose="030F0702030302020204" pitchFamily="66" charset="0"/>
              </a:rPr>
              <a:t>be administered</a:t>
            </a:r>
            <a:r>
              <a:rPr lang="en-US" sz="1800" dirty="0">
                <a:solidFill>
                  <a:srgbClr val="92D050"/>
                </a:solidFill>
                <a:latin typeface="Comic Sans MS" panose="030F0702030302020204" pitchFamily="66" charset="0"/>
              </a:rPr>
              <a:t>. Grade C </a:t>
            </a:r>
            <a:endParaRPr lang="en-US" sz="1800" dirty="0" smtClean="0">
              <a:solidFill>
                <a:srgbClr val="92D050"/>
              </a:solidFill>
              <a:latin typeface="Comic Sans MS" panose="030F0702030302020204" pitchFamily="66" charset="0"/>
            </a:endParaRPr>
          </a:p>
          <a:p>
            <a:pPr marL="109728" indent="0">
              <a:buNone/>
            </a:pPr>
            <a:endParaRPr lang="en-US" sz="2400" b="1" dirty="0" smtClean="0">
              <a:solidFill>
                <a:srgbClr val="92D05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57</a:t>
            </a:r>
            <a:r>
              <a:rPr lang="en-US" sz="2000" b="1" dirty="0">
                <a:latin typeface="Comic Sans MS" panose="030F0702030302020204" pitchFamily="66" charset="0"/>
              </a:rPr>
              <a:t>:</a:t>
            </a:r>
          </a:p>
          <a:p>
            <a:pPr marL="109728" indent="0">
              <a:buNone/>
            </a:pPr>
            <a:r>
              <a:rPr lang="en-US" sz="2000" dirty="0">
                <a:latin typeface="Comic Sans MS" panose="030F0702030302020204" pitchFamily="66" charset="0"/>
              </a:rPr>
              <a:t>Patients with MTC who have fractures or impending fractures require treatment. </a:t>
            </a:r>
            <a:r>
              <a:rPr lang="en-US" sz="2000" dirty="0" smtClean="0">
                <a:latin typeface="Comic Sans MS" panose="030F0702030302020204" pitchFamily="66" charset="0"/>
              </a:rPr>
              <a:t>Therapeutic options </a:t>
            </a:r>
            <a:r>
              <a:rPr lang="en-US" sz="2000" dirty="0">
                <a:latin typeface="Comic Sans MS" panose="030F0702030302020204" pitchFamily="66" charset="0"/>
              </a:rPr>
              <a:t>include surgery, </a:t>
            </a:r>
            <a:r>
              <a:rPr lang="en-US" sz="2000" dirty="0" err="1">
                <a:latin typeface="Comic Sans MS" panose="030F0702030302020204" pitchFamily="66" charset="0"/>
              </a:rPr>
              <a:t>thermoablation</a:t>
            </a:r>
            <a:r>
              <a:rPr lang="en-US" sz="2000" dirty="0">
                <a:latin typeface="Comic Sans MS" panose="030F0702030302020204" pitchFamily="66" charset="0"/>
              </a:rPr>
              <a:t> (radiofrequency or cryotherapy), </a:t>
            </a:r>
            <a:r>
              <a:rPr lang="en-US" sz="2000" dirty="0" smtClean="0">
                <a:latin typeface="Comic Sans MS" panose="030F0702030302020204" pitchFamily="66" charset="0"/>
              </a:rPr>
              <a:t>cement injection</a:t>
            </a:r>
            <a:r>
              <a:rPr lang="en-US" sz="2000" dirty="0">
                <a:latin typeface="Comic Sans MS" panose="030F0702030302020204" pitchFamily="66" charset="0"/>
              </a:rPr>
              <a:t>, </a:t>
            </a:r>
            <a:r>
              <a:rPr lang="en-US" sz="2000" dirty="0" smtClean="0">
                <a:latin typeface="Comic Sans MS" panose="030F0702030302020204" pitchFamily="66" charset="0"/>
              </a:rPr>
              <a:t>and EBRT</a:t>
            </a:r>
            <a:r>
              <a:rPr lang="en-US" sz="2000" dirty="0">
                <a:latin typeface="Comic Sans MS" panose="030F0702030302020204" pitchFamily="66" charset="0"/>
              </a:rPr>
              <a:t>. </a:t>
            </a:r>
            <a:r>
              <a:rPr lang="en-US" sz="1800" dirty="0">
                <a:solidFill>
                  <a:srgbClr val="92D050"/>
                </a:solidFill>
                <a:latin typeface="Comic Sans MS" panose="030F0702030302020204" pitchFamily="66" charset="0"/>
              </a:rPr>
              <a:t>Grade C</a:t>
            </a:r>
            <a:r>
              <a:rPr lang="en-US" sz="2000" dirty="0">
                <a:latin typeface="Comic Sans MS" panose="030F0702030302020204" pitchFamily="66" charset="0"/>
              </a:rPr>
              <a:t> </a:t>
            </a:r>
            <a:endParaRPr lang="en-US" sz="2000" dirty="0" smtClean="0">
              <a:latin typeface="Comic Sans MS" panose="030F0702030302020204" pitchFamily="66" charset="0"/>
            </a:endParaRPr>
          </a:p>
          <a:p>
            <a:pPr marL="109728" indent="0">
              <a:buNone/>
            </a:pPr>
            <a:endParaRPr lang="en-US" sz="2400" b="1" dirty="0" smtClean="0">
              <a:solidFill>
                <a:srgbClr val="92D05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58</a:t>
            </a:r>
            <a:r>
              <a:rPr lang="en-US" sz="2000" b="1" dirty="0" smtClean="0">
                <a:latin typeface="Comic Sans MS" panose="030F0702030302020204" pitchFamily="66" charset="0"/>
              </a:rPr>
              <a:t>:</a:t>
            </a:r>
            <a:r>
              <a:rPr lang="en-US" sz="2000" dirty="0">
                <a:latin typeface="Comic Sans MS" panose="030F0702030302020204" pitchFamily="66" charset="0"/>
              </a:rPr>
              <a:t>Treatment with </a:t>
            </a:r>
            <a:r>
              <a:rPr lang="en-US" sz="2000" dirty="0" err="1">
                <a:latin typeface="Comic Sans MS" panose="030F0702030302020204" pitchFamily="66" charset="0"/>
              </a:rPr>
              <a:t>denosumab</a:t>
            </a:r>
            <a:r>
              <a:rPr lang="en-US" sz="2000" dirty="0">
                <a:latin typeface="Comic Sans MS" panose="030F0702030302020204" pitchFamily="66" charset="0"/>
              </a:rPr>
              <a:t> </a:t>
            </a:r>
            <a:r>
              <a:rPr lang="en-US" sz="2000" dirty="0" smtClean="0">
                <a:latin typeface="Comic Sans MS" panose="030F0702030302020204" pitchFamily="66" charset="0"/>
              </a:rPr>
              <a:t>or bisphosphonates </a:t>
            </a:r>
            <a:r>
              <a:rPr lang="en-US" sz="2000" dirty="0">
                <a:latin typeface="Comic Sans MS" panose="030F0702030302020204" pitchFamily="66" charset="0"/>
              </a:rPr>
              <a:t>is recommended for patients with painful</a:t>
            </a:r>
          </a:p>
          <a:p>
            <a:pPr marL="109728" indent="0">
              <a:buNone/>
            </a:pPr>
            <a:r>
              <a:rPr lang="fr-FR" sz="2000" dirty="0" err="1">
                <a:latin typeface="Comic Sans MS" panose="030F0702030302020204" pitchFamily="66" charset="0"/>
              </a:rPr>
              <a:t>osseous</a:t>
            </a:r>
            <a:r>
              <a:rPr lang="fr-FR" sz="2000" dirty="0">
                <a:latin typeface="Comic Sans MS" panose="030F0702030302020204" pitchFamily="66" charset="0"/>
              </a:rPr>
              <a:t> </a:t>
            </a:r>
            <a:r>
              <a:rPr lang="fr-FR" sz="2000" dirty="0" err="1">
                <a:latin typeface="Comic Sans MS" panose="030F0702030302020204" pitchFamily="66" charset="0"/>
              </a:rPr>
              <a:t>metastases</a:t>
            </a:r>
            <a:r>
              <a:rPr lang="fr-FR" sz="2000" dirty="0">
                <a:latin typeface="Comic Sans MS" panose="030F0702030302020204" pitchFamily="66" charset="0"/>
              </a:rPr>
              <a:t>. </a:t>
            </a:r>
            <a:r>
              <a:rPr lang="fr-FR" sz="1800" dirty="0">
                <a:solidFill>
                  <a:srgbClr val="92D050"/>
                </a:solidFill>
                <a:latin typeface="Comic Sans MS" panose="030F0702030302020204" pitchFamily="66" charset="0"/>
              </a:rPr>
              <a:t>Grade </a:t>
            </a:r>
            <a:r>
              <a:rPr lang="fr-FR" sz="1800" dirty="0" smtClean="0">
                <a:solidFill>
                  <a:srgbClr val="92D050"/>
                </a:solidFill>
                <a:latin typeface="Comic Sans MS" panose="030F0702030302020204" pitchFamily="66" charset="0"/>
              </a:rPr>
              <a:t>C</a:t>
            </a:r>
            <a:endParaRPr lang="en-US" sz="1800" b="1"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3313816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marL="109728" indent="0">
              <a:buNone/>
            </a:pPr>
            <a:r>
              <a:rPr lang="en-US" sz="2000" dirty="0">
                <a:latin typeface="Comic Sans MS" panose="030F0702030302020204" pitchFamily="66" charset="0"/>
              </a:rPr>
              <a:t>3)Lung and mediastinal metastases</a:t>
            </a:r>
            <a:endParaRPr lang="en-US" sz="2000" b="1" dirty="0" smtClean="0">
              <a:solidFill>
                <a:srgbClr val="92D05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59:</a:t>
            </a:r>
          </a:p>
          <a:p>
            <a:pPr marL="109728" indent="0">
              <a:buNone/>
            </a:pPr>
            <a:r>
              <a:rPr lang="en-US" sz="2000" dirty="0">
                <a:latin typeface="Comic Sans MS" panose="030F0702030302020204" pitchFamily="66" charset="0"/>
              </a:rPr>
              <a:t>Surgical resection should be considered in patients with large solitary lung metastases.</a:t>
            </a:r>
          </a:p>
          <a:p>
            <a:pPr marL="109728" indent="0">
              <a:buNone/>
            </a:pPr>
            <a:r>
              <a:rPr lang="en-US" sz="2000" b="1" dirty="0">
                <a:latin typeface="Comic Sans MS" panose="030F0702030302020204" pitchFamily="66" charset="0"/>
              </a:rPr>
              <a:t>Radiofrequency ablation </a:t>
            </a:r>
            <a:r>
              <a:rPr lang="en-US" sz="2000" dirty="0">
                <a:latin typeface="Comic Sans MS" panose="030F0702030302020204" pitchFamily="66" charset="0"/>
              </a:rPr>
              <a:t>should be considered when the metastases are peripheral and small.</a:t>
            </a:r>
          </a:p>
          <a:p>
            <a:pPr marL="109728" indent="0">
              <a:buNone/>
            </a:pPr>
            <a:r>
              <a:rPr lang="en-US" sz="2000" b="1" dirty="0" smtClean="0">
                <a:latin typeface="Comic Sans MS" panose="030F0702030302020204" pitchFamily="66" charset="0"/>
              </a:rPr>
              <a:t>Systemic therapy </a:t>
            </a:r>
            <a:r>
              <a:rPr lang="en-US" sz="2000" dirty="0" smtClean="0">
                <a:latin typeface="Comic Sans MS" panose="030F0702030302020204" pitchFamily="66" charset="0"/>
              </a:rPr>
              <a:t>should be considered in patients with multiple metastases that are progressively increasing in size. </a:t>
            </a:r>
            <a:r>
              <a:rPr lang="en-US" sz="1800" dirty="0" smtClean="0">
                <a:solidFill>
                  <a:srgbClr val="92D050"/>
                </a:solidFill>
                <a:latin typeface="Comic Sans MS" panose="030F0702030302020204" pitchFamily="66" charset="0"/>
              </a:rPr>
              <a:t>Grade C</a:t>
            </a:r>
          </a:p>
          <a:p>
            <a:endParaRPr lang="en-US" sz="2000" dirty="0" smtClean="0">
              <a:latin typeface="Comic Sans MS" panose="030F0702030302020204" pitchFamily="66" charset="0"/>
            </a:endParaRPr>
          </a:p>
          <a:p>
            <a:pPr marL="109728" indent="0">
              <a:buNone/>
            </a:pPr>
            <a:r>
              <a:rPr lang="en-US" sz="2000" dirty="0">
                <a:latin typeface="Comic Sans MS" panose="030F0702030302020204" pitchFamily="66" charset="0"/>
              </a:rPr>
              <a:t>It may be necessary to resect lung or mediastinal lesions causing local compression of an airway or bleeding</a:t>
            </a:r>
          </a:p>
          <a:p>
            <a:pPr marL="109728" indent="0">
              <a:buNone/>
            </a:pPr>
            <a:endParaRPr lang="en-US" sz="2000" dirty="0" smtClean="0">
              <a:latin typeface="Comic Sans MS" panose="030F0702030302020204" pitchFamily="66" charset="0"/>
            </a:endParaRPr>
          </a:p>
          <a:p>
            <a:pPr marL="109728" indent="0">
              <a:buNone/>
            </a:pPr>
            <a:r>
              <a:rPr lang="en-US" sz="2000" dirty="0" smtClean="0">
                <a:latin typeface="Comic Sans MS" panose="030F0702030302020204" pitchFamily="66" charset="0"/>
              </a:rPr>
              <a:t>MTC </a:t>
            </a:r>
            <a:r>
              <a:rPr lang="en-US" sz="2000" dirty="0">
                <a:latin typeface="Comic Sans MS" panose="030F0702030302020204" pitchFamily="66" charset="0"/>
              </a:rPr>
              <a:t>invading the central airway may be amenable to </a:t>
            </a:r>
            <a:r>
              <a:rPr lang="en-US" sz="2000" dirty="0" smtClean="0">
                <a:latin typeface="Comic Sans MS" panose="030F0702030302020204" pitchFamily="66" charset="0"/>
              </a:rPr>
              <a:t>laser therapy</a:t>
            </a:r>
            <a:r>
              <a:rPr lang="en-US" sz="2000" dirty="0">
                <a:latin typeface="Comic Sans MS" panose="030F0702030302020204" pitchFamily="66" charset="0"/>
              </a:rPr>
              <a:t>, photodynamic therapy, or airway </a:t>
            </a:r>
            <a:r>
              <a:rPr lang="en-US" sz="2000" dirty="0" smtClean="0">
                <a:latin typeface="Comic Sans MS" panose="030F0702030302020204" pitchFamily="66" charset="0"/>
              </a:rPr>
              <a:t>stenting.</a:t>
            </a:r>
            <a:endParaRPr lang="en-US" sz="2000" dirty="0">
              <a:latin typeface="Comic Sans MS" panose="030F0702030302020204" pitchFamily="66" charset="0"/>
            </a:endParaRPr>
          </a:p>
          <a:p>
            <a:endParaRPr lang="en-US" sz="2000" dirty="0">
              <a:latin typeface="Comic Sans MS" panose="030F0702030302020204" pitchFamily="66" charset="0"/>
            </a:endParaRPr>
          </a:p>
          <a:p>
            <a:endParaRPr lang="en-US" sz="2000" dirty="0">
              <a:latin typeface="Comic Sans MS" panose="030F0702030302020204" pitchFamily="66" charset="0"/>
            </a:endParaRPr>
          </a:p>
        </p:txBody>
      </p:sp>
    </p:spTree>
    <p:extLst>
      <p:ext uri="{BB962C8B-B14F-4D97-AF65-F5344CB8AC3E}">
        <p14:creationId xmlns:p14="http://schemas.microsoft.com/office/powerpoint/2010/main" val="3931006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544312"/>
          </a:xfrm>
        </p:spPr>
        <p:txBody>
          <a:bodyPr>
            <a:normAutofit/>
          </a:bodyPr>
          <a:lstStyle/>
          <a:p>
            <a:pPr marL="109728" indent="0">
              <a:buNone/>
            </a:pPr>
            <a:r>
              <a:rPr lang="en-US" sz="2000" dirty="0">
                <a:latin typeface="Comic Sans MS" panose="030F0702030302020204" pitchFamily="66" charset="0"/>
              </a:rPr>
              <a:t>4)Hepatic </a:t>
            </a:r>
            <a:r>
              <a:rPr lang="en-US" sz="2000" dirty="0" smtClean="0">
                <a:latin typeface="Comic Sans MS" panose="030F0702030302020204" pitchFamily="66" charset="0"/>
              </a:rPr>
              <a:t>metastases</a:t>
            </a:r>
          </a:p>
          <a:p>
            <a:pPr marL="109728" indent="0">
              <a:buNone/>
            </a:pPr>
            <a:r>
              <a:rPr lang="en-US" sz="2600" b="1" dirty="0" smtClean="0">
                <a:solidFill>
                  <a:srgbClr val="92D050"/>
                </a:solidFill>
                <a:latin typeface="Comic Sans MS" panose="030F0702030302020204" pitchFamily="66" charset="0"/>
              </a:rPr>
              <a:t>Recommendation </a:t>
            </a:r>
            <a:r>
              <a:rPr lang="en-US" sz="2600" b="1" dirty="0">
                <a:solidFill>
                  <a:srgbClr val="92D050"/>
                </a:solidFill>
                <a:latin typeface="Comic Sans MS" panose="030F0702030302020204" pitchFamily="66" charset="0"/>
              </a:rPr>
              <a:t>60:</a:t>
            </a:r>
          </a:p>
          <a:p>
            <a:pPr marL="109728" indent="0">
              <a:buNone/>
            </a:pPr>
            <a:r>
              <a:rPr lang="en-US" sz="2000" dirty="0">
                <a:latin typeface="Comic Sans MS" panose="030F0702030302020204" pitchFamily="66" charset="0"/>
              </a:rPr>
              <a:t>Surgical resection should be considered in patients with large isolated hepatic metastases.</a:t>
            </a:r>
          </a:p>
          <a:p>
            <a:pPr marL="109728" indent="0">
              <a:buNone/>
            </a:pPr>
            <a:r>
              <a:rPr lang="en-US" sz="2000" dirty="0">
                <a:latin typeface="Comic Sans MS" panose="030F0702030302020204" pitchFamily="66" charset="0"/>
              </a:rPr>
              <a:t>Chemoembolization should be considered in patients with disseminated tumors less </a:t>
            </a:r>
            <a:r>
              <a:rPr lang="en-US" sz="2000" dirty="0" smtClean="0">
                <a:latin typeface="Comic Sans MS" panose="030F0702030302020204" pitchFamily="66" charset="0"/>
              </a:rPr>
              <a:t>than 30 </a:t>
            </a:r>
            <a:r>
              <a:rPr lang="en-US" sz="2000" dirty="0">
                <a:latin typeface="Comic Sans MS" panose="030F0702030302020204" pitchFamily="66" charset="0"/>
              </a:rPr>
              <a:t>mm in size involving less than a third of the liver</a:t>
            </a:r>
            <a:r>
              <a:rPr lang="en-US" sz="2400" dirty="0">
                <a:latin typeface="Comic Sans MS" panose="030F0702030302020204" pitchFamily="66" charset="0"/>
              </a:rPr>
              <a:t>. </a:t>
            </a:r>
            <a:r>
              <a:rPr lang="en-US" sz="1900" dirty="0">
                <a:solidFill>
                  <a:srgbClr val="92D050"/>
                </a:solidFill>
                <a:latin typeface="Comic Sans MS" panose="030F0702030302020204" pitchFamily="66" charset="0"/>
              </a:rPr>
              <a:t>Grade C</a:t>
            </a:r>
          </a:p>
          <a:p>
            <a:pPr marL="109728" indent="0">
              <a:buNone/>
            </a:pPr>
            <a:r>
              <a:rPr lang="en-US" sz="2000" dirty="0" smtClean="0">
                <a:latin typeface="Comic Sans MS" panose="030F0702030302020204" pitchFamily="66" charset="0"/>
              </a:rPr>
              <a:t>Liver </a:t>
            </a:r>
            <a:r>
              <a:rPr lang="en-US" sz="2000" dirty="0">
                <a:latin typeface="Comic Sans MS" panose="030F0702030302020204" pitchFamily="66" charset="0"/>
              </a:rPr>
              <a:t>metastases occur in 45% of patient with advanced MTC</a:t>
            </a:r>
          </a:p>
          <a:p>
            <a:pPr marL="109728" indent="0">
              <a:buNone/>
            </a:pPr>
            <a:r>
              <a:rPr lang="en-US" sz="2000" dirty="0">
                <a:latin typeface="Comic Sans MS" panose="030F0702030302020204" pitchFamily="66" charset="0"/>
              </a:rPr>
              <a:t>5)Cutaneous </a:t>
            </a:r>
            <a:r>
              <a:rPr lang="en-US" sz="2000" dirty="0" smtClean="0">
                <a:latin typeface="Comic Sans MS" panose="030F0702030302020204" pitchFamily="66" charset="0"/>
              </a:rPr>
              <a:t>metastases</a:t>
            </a:r>
          </a:p>
          <a:p>
            <a:pPr marL="109728" indent="0">
              <a:buNone/>
            </a:pPr>
            <a:r>
              <a:rPr lang="en-US" sz="2400" b="1" dirty="0">
                <a:solidFill>
                  <a:srgbClr val="92D050"/>
                </a:solidFill>
                <a:latin typeface="Comic Sans MS" panose="030F0702030302020204" pitchFamily="66" charset="0"/>
              </a:rPr>
              <a:t>Recommendation 61</a:t>
            </a:r>
            <a:r>
              <a:rPr lang="en-US" sz="2000" b="1" dirty="0">
                <a:latin typeface="Comic Sans MS" panose="030F0702030302020204" pitchFamily="66" charset="0"/>
              </a:rPr>
              <a:t>:</a:t>
            </a:r>
          </a:p>
          <a:p>
            <a:pPr marL="109728" indent="0">
              <a:buNone/>
            </a:pPr>
            <a:r>
              <a:rPr lang="en-US" sz="2000" dirty="0">
                <a:latin typeface="Comic Sans MS" panose="030F0702030302020204" pitchFamily="66" charset="0"/>
              </a:rPr>
              <a:t>If possible cutaneous metastases should be excised surgically. Multiple cutaneous lesions are best treated by EBRT or ethanol injection. </a:t>
            </a:r>
            <a:r>
              <a:rPr lang="en-US" sz="1800" dirty="0">
                <a:solidFill>
                  <a:srgbClr val="92D050"/>
                </a:solidFill>
                <a:latin typeface="Comic Sans MS" panose="030F0702030302020204" pitchFamily="66" charset="0"/>
              </a:rPr>
              <a:t>Grade C</a:t>
            </a:r>
          </a:p>
          <a:p>
            <a:pPr marL="109728" indent="0">
              <a:buNone/>
            </a:pPr>
            <a:endParaRPr lang="en-US" sz="2000" dirty="0" smtClean="0"/>
          </a:p>
        </p:txBody>
      </p:sp>
    </p:spTree>
    <p:extLst>
      <p:ext uri="{BB962C8B-B14F-4D97-AF65-F5344CB8AC3E}">
        <p14:creationId xmlns:p14="http://schemas.microsoft.com/office/powerpoint/2010/main" val="3567564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772912"/>
          </a:xfrm>
        </p:spPr>
        <p:txBody>
          <a:bodyPr>
            <a:normAutofit/>
          </a:bodyPr>
          <a:lstStyle/>
          <a:p>
            <a:pPr marL="109728" indent="0">
              <a:buNone/>
            </a:pPr>
            <a:r>
              <a:rPr lang="en-US" sz="2000" dirty="0">
                <a:latin typeface="Comic Sans MS" panose="030F0702030302020204" pitchFamily="66" charset="0"/>
              </a:rPr>
              <a:t>6)Palliation of patients with advanced MTC</a:t>
            </a:r>
            <a:endParaRPr lang="en-US" sz="2000" b="1" dirty="0" smtClean="0">
              <a:solidFill>
                <a:srgbClr val="92D050"/>
              </a:solidFill>
              <a:latin typeface="Comic Sans MS" panose="030F0702030302020204" pitchFamily="66" charset="0"/>
            </a:endParaRPr>
          </a:p>
          <a:p>
            <a:pPr marL="109728" indent="0">
              <a:buNone/>
            </a:pPr>
            <a:r>
              <a:rPr lang="en-US" sz="2400" b="1" dirty="0" smtClean="0">
                <a:solidFill>
                  <a:srgbClr val="92D050"/>
                </a:solidFill>
                <a:latin typeface="Comic Sans MS" panose="030F0702030302020204" pitchFamily="66" charset="0"/>
              </a:rPr>
              <a:t>Recommendation 62</a:t>
            </a:r>
            <a:r>
              <a:rPr lang="en-US" sz="2000" b="1" dirty="0">
                <a:latin typeface="Comic Sans MS" panose="030F0702030302020204" pitchFamily="66" charset="0"/>
              </a:rPr>
              <a:t>:</a:t>
            </a:r>
          </a:p>
          <a:p>
            <a:pPr marL="109728" indent="0">
              <a:buNone/>
            </a:pPr>
            <a:r>
              <a:rPr lang="en-US" sz="2000" dirty="0">
                <a:latin typeface="Comic Sans MS" panose="030F0702030302020204" pitchFamily="66" charset="0"/>
              </a:rPr>
              <a:t>Palliative therapy, including surgery, EBRT, or systemic therapy, should be considered in </a:t>
            </a:r>
            <a:r>
              <a:rPr lang="en-US" sz="2000" dirty="0" smtClean="0">
                <a:latin typeface="Comic Sans MS" panose="030F0702030302020204" pitchFamily="66" charset="0"/>
              </a:rPr>
              <a:t>patients with </a:t>
            </a:r>
            <a:r>
              <a:rPr lang="en-US" sz="2000" dirty="0">
                <a:latin typeface="Comic Sans MS" panose="030F0702030302020204" pitchFamily="66" charset="0"/>
              </a:rPr>
              <a:t>metastases causing pain, mechanical compression, or signs and symptoms of hormonal </a:t>
            </a:r>
            <a:r>
              <a:rPr lang="en-US" sz="2000" dirty="0" smtClean="0">
                <a:latin typeface="Comic Sans MS" panose="030F0702030302020204" pitchFamily="66" charset="0"/>
              </a:rPr>
              <a:t>excess. </a:t>
            </a:r>
            <a:r>
              <a:rPr lang="en-US" sz="1800" dirty="0" smtClean="0">
                <a:solidFill>
                  <a:srgbClr val="92D050"/>
                </a:solidFill>
                <a:latin typeface="Comic Sans MS" panose="030F0702030302020204" pitchFamily="66" charset="0"/>
              </a:rPr>
              <a:t>Grade C</a:t>
            </a:r>
            <a:r>
              <a:rPr lang="en-US" sz="1800" dirty="0">
                <a:latin typeface="Comic Sans MS" panose="030F0702030302020204" pitchFamily="66" charset="0"/>
              </a:rPr>
              <a:t> </a:t>
            </a:r>
            <a:endParaRPr lang="en-US" sz="1800" dirty="0" smtClean="0">
              <a:latin typeface="Comic Sans MS" panose="030F0702030302020204" pitchFamily="66" charset="0"/>
            </a:endParaRPr>
          </a:p>
          <a:p>
            <a:pPr marL="109728" indent="0">
              <a:buNone/>
            </a:pPr>
            <a:r>
              <a:rPr lang="en-US" sz="2000" dirty="0" smtClean="0">
                <a:solidFill>
                  <a:srgbClr val="7030A0"/>
                </a:solidFill>
                <a:latin typeface="Comic Sans MS" panose="030F0702030302020204" pitchFamily="66" charset="0"/>
              </a:rPr>
              <a:t>V : Systemic therapy</a:t>
            </a:r>
          </a:p>
          <a:p>
            <a:pPr marL="109728" indent="0">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63:</a:t>
            </a:r>
          </a:p>
          <a:p>
            <a:pPr marL="109728" indent="0">
              <a:buNone/>
            </a:pPr>
            <a:r>
              <a:rPr lang="en-US" sz="2000" dirty="0">
                <a:latin typeface="Comic Sans MS" panose="030F0702030302020204" pitchFamily="66" charset="0"/>
              </a:rPr>
              <a:t>The use of single agent or combinatorial cytotoxic chemotherapeutic regimens should not be administered as first-line therapy in patients with persistent or recurrent MTC given the low response rates and the advent of promising new treatment options. </a:t>
            </a:r>
            <a:r>
              <a:rPr lang="en-US" sz="1800" dirty="0">
                <a:solidFill>
                  <a:srgbClr val="92D050"/>
                </a:solidFill>
                <a:latin typeface="Comic Sans MS" panose="030F0702030302020204" pitchFamily="66" charset="0"/>
              </a:rPr>
              <a:t>Grade D</a:t>
            </a:r>
            <a:endParaRPr lang="en-US" sz="1800" b="1" dirty="0">
              <a:solidFill>
                <a:srgbClr val="92D050"/>
              </a:solidFill>
              <a:latin typeface="Comic Sans MS" panose="030F0702030302020204" pitchFamily="66" charset="0"/>
            </a:endParaRPr>
          </a:p>
          <a:p>
            <a:pPr marL="109728" indent="0">
              <a:buNone/>
            </a:pPr>
            <a:endParaRPr lang="en-US" sz="2000" dirty="0" smtClean="0">
              <a:solidFill>
                <a:srgbClr val="FF0000"/>
              </a:solidFill>
              <a:latin typeface="Comic Sans MS" panose="030F0702030302020204" pitchFamily="66" charset="0"/>
            </a:endParaRPr>
          </a:p>
          <a:p>
            <a:pPr marL="109728" indent="0">
              <a:buNone/>
            </a:pPr>
            <a:endParaRPr lang="en-US" sz="2000" dirty="0" smtClean="0">
              <a:solidFill>
                <a:srgbClr val="FF0000"/>
              </a:solidFill>
              <a:latin typeface="Comic Sans MS" panose="030F0702030302020204" pitchFamily="66" charset="0"/>
            </a:endParaRPr>
          </a:p>
          <a:p>
            <a:pPr marL="109728" indent="0">
              <a:buNone/>
            </a:pPr>
            <a:endParaRPr lang="en-US" sz="1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7234751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915400" cy="5660136"/>
          </a:xfrm>
        </p:spPr>
        <p:txBody>
          <a:bodyPr>
            <a:normAutofit lnSpcReduction="10000"/>
          </a:bodyPr>
          <a:lstStyle/>
          <a:p>
            <a:pPr marL="109728" indent="0">
              <a:buNone/>
            </a:pPr>
            <a:r>
              <a:rPr lang="en-US" sz="2400" b="1" dirty="0" smtClean="0">
                <a:latin typeface="Comic Sans MS" panose="030F0702030302020204" pitchFamily="66" charset="0"/>
              </a:rPr>
              <a:t>Targeted therapy</a:t>
            </a:r>
          </a:p>
          <a:p>
            <a:endParaRPr lang="en-US" sz="2400" dirty="0" smtClean="0">
              <a:latin typeface="Comic Sans MS" panose="030F0702030302020204" pitchFamily="66" charset="0"/>
            </a:endParaRPr>
          </a:p>
          <a:p>
            <a:pPr>
              <a:buClr>
                <a:schemeClr val="accent2"/>
              </a:buClr>
              <a:buFont typeface="Wingdings" panose="05000000000000000000" pitchFamily="2" charset="2"/>
              <a:buChar char="§"/>
            </a:pPr>
            <a:r>
              <a:rPr lang="en-US" sz="1900" dirty="0" err="1" smtClean="0">
                <a:latin typeface="Comic Sans MS" panose="030F0702030302020204" pitchFamily="66" charset="0"/>
              </a:rPr>
              <a:t>Germline</a:t>
            </a:r>
            <a:r>
              <a:rPr lang="en-US" sz="1900" dirty="0" smtClean="0">
                <a:latin typeface="Comic Sans MS" panose="030F0702030302020204" pitchFamily="66" charset="0"/>
              </a:rPr>
              <a:t> </a:t>
            </a:r>
            <a:r>
              <a:rPr lang="en-US" sz="1900" i="1" dirty="0">
                <a:latin typeface="Comic Sans MS" panose="030F0702030302020204" pitchFamily="66" charset="0"/>
              </a:rPr>
              <a:t>RET </a:t>
            </a:r>
            <a:r>
              <a:rPr lang="en-US" sz="1900" dirty="0">
                <a:latin typeface="Comic Sans MS" panose="030F0702030302020204" pitchFamily="66" charset="0"/>
              </a:rPr>
              <a:t>mutations are present in virtually all patients with MEN2A and MEN2B.</a:t>
            </a:r>
          </a:p>
          <a:p>
            <a:pPr>
              <a:buClr>
                <a:schemeClr val="accent2"/>
              </a:buClr>
              <a:buFont typeface="Wingdings" panose="05000000000000000000" pitchFamily="2" charset="2"/>
              <a:buChar char="§"/>
            </a:pPr>
            <a:r>
              <a:rPr lang="en-US" sz="1900" dirty="0">
                <a:latin typeface="Comic Sans MS" panose="030F0702030302020204" pitchFamily="66" charset="0"/>
              </a:rPr>
              <a:t>Approximately half of the patients with sporadic MTC have somatic </a:t>
            </a:r>
            <a:r>
              <a:rPr lang="en-US" sz="1900" i="1" dirty="0">
                <a:latin typeface="Comic Sans MS" panose="030F0702030302020204" pitchFamily="66" charset="0"/>
              </a:rPr>
              <a:t>RET </a:t>
            </a:r>
            <a:r>
              <a:rPr lang="en-US" sz="1900" dirty="0">
                <a:latin typeface="Comic Sans MS" panose="030F0702030302020204" pitchFamily="66" charset="0"/>
              </a:rPr>
              <a:t>mutations</a:t>
            </a:r>
            <a:r>
              <a:rPr lang="en-US" sz="1900" dirty="0" smtClean="0">
                <a:latin typeface="Comic Sans MS" panose="030F0702030302020204" pitchFamily="66" charset="0"/>
              </a:rPr>
              <a:t>,</a:t>
            </a:r>
          </a:p>
          <a:p>
            <a:pPr>
              <a:buClr>
                <a:schemeClr val="accent2"/>
              </a:buClr>
              <a:buFont typeface="Wingdings" panose="05000000000000000000" pitchFamily="2" charset="2"/>
              <a:buChar char="§"/>
            </a:pPr>
            <a:r>
              <a:rPr lang="en-US" sz="1900" dirty="0" smtClean="0">
                <a:latin typeface="Comic Sans MS" panose="030F0702030302020204" pitchFamily="66" charset="0"/>
              </a:rPr>
              <a:t> </a:t>
            </a:r>
            <a:r>
              <a:rPr lang="en-US" sz="1900" dirty="0">
                <a:latin typeface="Comic Sans MS" panose="030F0702030302020204" pitchFamily="66" charset="0"/>
              </a:rPr>
              <a:t>and </a:t>
            </a:r>
            <a:r>
              <a:rPr lang="en-US" sz="1900" dirty="0" smtClean="0">
                <a:latin typeface="Comic Sans MS" panose="030F0702030302020204" pitchFamily="66" charset="0"/>
              </a:rPr>
              <a:t>18-80% of </a:t>
            </a:r>
            <a:r>
              <a:rPr lang="en-US" sz="1900" dirty="0">
                <a:latin typeface="Comic Sans MS" panose="030F0702030302020204" pitchFamily="66" charset="0"/>
              </a:rPr>
              <a:t>patients without somatic </a:t>
            </a:r>
            <a:r>
              <a:rPr lang="en-US" sz="1900" i="1" dirty="0">
                <a:latin typeface="Comic Sans MS" panose="030F0702030302020204" pitchFamily="66" charset="0"/>
              </a:rPr>
              <a:t>RET </a:t>
            </a:r>
            <a:r>
              <a:rPr lang="en-US" sz="1900" dirty="0">
                <a:latin typeface="Comic Sans MS" panose="030F0702030302020204" pitchFamily="66" charset="0"/>
              </a:rPr>
              <a:t>mutations have somatic </a:t>
            </a:r>
            <a:r>
              <a:rPr lang="en-US" sz="1900" i="1" dirty="0">
                <a:latin typeface="Comic Sans MS" panose="030F0702030302020204" pitchFamily="66" charset="0"/>
              </a:rPr>
              <a:t>RAS </a:t>
            </a:r>
            <a:r>
              <a:rPr lang="en-US" sz="1900" dirty="0">
                <a:latin typeface="Comic Sans MS" panose="030F0702030302020204" pitchFamily="66" charset="0"/>
              </a:rPr>
              <a:t>mutations</a:t>
            </a:r>
            <a:r>
              <a:rPr lang="en-US" sz="1900" dirty="0" smtClean="0">
                <a:latin typeface="Comic Sans MS" panose="030F0702030302020204" pitchFamily="66" charset="0"/>
              </a:rPr>
              <a:t>.</a:t>
            </a:r>
          </a:p>
          <a:p>
            <a:pPr>
              <a:buClr>
                <a:schemeClr val="accent2"/>
              </a:buClr>
              <a:buFont typeface="Wingdings" panose="05000000000000000000" pitchFamily="2" charset="2"/>
              <a:buChar char="§"/>
            </a:pPr>
            <a:r>
              <a:rPr lang="en-US" sz="1900" dirty="0" smtClean="0">
                <a:latin typeface="Comic Sans MS" panose="030F0702030302020204" pitchFamily="66" charset="0"/>
              </a:rPr>
              <a:t>VEGF receptors[VEGFR-1 </a:t>
            </a:r>
            <a:r>
              <a:rPr lang="en-US" sz="1900" dirty="0">
                <a:latin typeface="Comic Sans MS" panose="030F0702030302020204" pitchFamily="66" charset="0"/>
              </a:rPr>
              <a:t>(FLT-1) and VEGFR-2 (FLK-1, KDR)] are often overexpressed in MTC, both </a:t>
            </a:r>
            <a:r>
              <a:rPr lang="en-US" sz="1900" dirty="0" smtClean="0">
                <a:latin typeface="Comic Sans MS" panose="030F0702030302020204" pitchFamily="66" charset="0"/>
              </a:rPr>
              <a:t>in tumor </a:t>
            </a:r>
            <a:r>
              <a:rPr lang="en-US" sz="1900" dirty="0">
                <a:latin typeface="Comic Sans MS" panose="030F0702030302020204" pitchFamily="66" charset="0"/>
              </a:rPr>
              <a:t>cells and </a:t>
            </a:r>
            <a:r>
              <a:rPr lang="en-US" sz="1900" dirty="0" smtClean="0">
                <a:latin typeface="Comic Sans MS" panose="030F0702030302020204" pitchFamily="66" charset="0"/>
              </a:rPr>
              <a:t>in </a:t>
            </a:r>
            <a:r>
              <a:rPr lang="en-US" sz="1900" dirty="0">
                <a:latin typeface="Comic Sans MS" panose="030F0702030302020204" pitchFamily="66" charset="0"/>
              </a:rPr>
              <a:t>the supporting vascular </a:t>
            </a:r>
            <a:r>
              <a:rPr lang="en-US" sz="1900" dirty="0" smtClean="0">
                <a:latin typeface="Comic Sans MS" panose="030F0702030302020204" pitchFamily="66" charset="0"/>
              </a:rPr>
              <a:t>endothelium.</a:t>
            </a:r>
          </a:p>
          <a:p>
            <a:pPr>
              <a:buClr>
                <a:schemeClr val="accent2"/>
              </a:buClr>
              <a:buFont typeface="Wingdings" panose="05000000000000000000" pitchFamily="2" charset="2"/>
              <a:buChar char="§"/>
            </a:pPr>
            <a:r>
              <a:rPr lang="en-US" sz="1900" dirty="0" smtClean="0">
                <a:latin typeface="Comic Sans MS" panose="030F0702030302020204" pitchFamily="66" charset="0"/>
              </a:rPr>
              <a:t> </a:t>
            </a:r>
            <a:r>
              <a:rPr lang="en-US" sz="1900" dirty="0">
                <a:latin typeface="Comic Sans MS" panose="030F0702030302020204" pitchFamily="66" charset="0"/>
              </a:rPr>
              <a:t>Many agents that target </a:t>
            </a:r>
            <a:r>
              <a:rPr lang="en-US" sz="1900" dirty="0" smtClean="0">
                <a:latin typeface="Comic Sans MS" panose="030F0702030302020204" pitchFamily="66" charset="0"/>
              </a:rPr>
              <a:t>VEGFR-2 kinase </a:t>
            </a:r>
            <a:r>
              <a:rPr lang="en-US" sz="1900" dirty="0">
                <a:latin typeface="Comic Sans MS" panose="030F0702030302020204" pitchFamily="66" charset="0"/>
              </a:rPr>
              <a:t>also target RET </a:t>
            </a:r>
            <a:r>
              <a:rPr lang="en-US" sz="1900" dirty="0" smtClean="0">
                <a:latin typeface="Comic Sans MS" panose="030F0702030302020204" pitchFamily="66" charset="0"/>
              </a:rPr>
              <a:t>kinas</a:t>
            </a:r>
          </a:p>
          <a:p>
            <a:pPr>
              <a:buClr>
                <a:schemeClr val="accent2"/>
              </a:buClr>
              <a:buFont typeface="Wingdings" panose="05000000000000000000" pitchFamily="2" charset="2"/>
              <a:buChar char="§"/>
            </a:pPr>
            <a:endParaRPr lang="en-US" sz="1900" dirty="0" smtClean="0">
              <a:latin typeface="Comic Sans MS" panose="030F0702030302020204" pitchFamily="66" charset="0"/>
            </a:endParaRPr>
          </a:p>
          <a:p>
            <a:pPr>
              <a:buClr>
                <a:schemeClr val="accent2"/>
              </a:buClr>
              <a:buFont typeface="Wingdings" panose="05000000000000000000" pitchFamily="2" charset="2"/>
              <a:buChar char="§"/>
            </a:pPr>
            <a:endParaRPr lang="en-US" sz="1900" dirty="0" smtClean="0">
              <a:latin typeface="Comic Sans MS" panose="030F0702030302020204" pitchFamily="66" charset="0"/>
            </a:endParaRPr>
          </a:p>
          <a:p>
            <a:pPr>
              <a:buClr>
                <a:schemeClr val="accent2"/>
              </a:buClr>
              <a:buFont typeface="Wingdings" panose="05000000000000000000" pitchFamily="2" charset="2"/>
              <a:buChar char="§"/>
            </a:pPr>
            <a:r>
              <a:rPr lang="en-US" sz="1900" dirty="0" smtClean="0">
                <a:latin typeface="Comic Sans MS" panose="030F0702030302020204" pitchFamily="66" charset="0"/>
              </a:rPr>
              <a:t>On </a:t>
            </a:r>
            <a:r>
              <a:rPr lang="en-US" sz="1900" dirty="0">
                <a:latin typeface="Comic Sans MS" panose="030F0702030302020204" pitchFamily="66" charset="0"/>
              </a:rPr>
              <a:t>the basis of recently completed phase III </a:t>
            </a:r>
            <a:r>
              <a:rPr lang="en-US" sz="1900" dirty="0" smtClean="0">
                <a:latin typeface="Comic Sans MS" panose="030F0702030302020204" pitchFamily="66" charset="0"/>
              </a:rPr>
              <a:t>clinical trials </a:t>
            </a:r>
            <a:r>
              <a:rPr lang="en-US" sz="1900" dirty="0">
                <a:latin typeface="Comic Sans MS" panose="030F0702030302020204" pitchFamily="66" charset="0"/>
              </a:rPr>
              <a:t>the </a:t>
            </a:r>
            <a:r>
              <a:rPr lang="en-US" sz="1900" dirty="0" smtClean="0">
                <a:latin typeface="Comic Sans MS" panose="030F0702030302020204" pitchFamily="66" charset="0"/>
              </a:rPr>
              <a:t>FDA </a:t>
            </a:r>
            <a:r>
              <a:rPr lang="en-US" sz="1900" dirty="0">
                <a:latin typeface="Comic Sans MS" panose="030F0702030302020204" pitchFamily="66" charset="0"/>
              </a:rPr>
              <a:t>and the European Medicines </a:t>
            </a:r>
            <a:r>
              <a:rPr lang="en-US" sz="1900" dirty="0" smtClean="0">
                <a:latin typeface="Comic Sans MS" panose="030F0702030302020204" pitchFamily="66" charset="0"/>
              </a:rPr>
              <a:t>Agency(EMA</a:t>
            </a:r>
            <a:r>
              <a:rPr lang="en-US" sz="1900" dirty="0">
                <a:latin typeface="Comic Sans MS" panose="030F0702030302020204" pitchFamily="66" charset="0"/>
              </a:rPr>
              <a:t>) approved two orally administered TKIs, </a:t>
            </a:r>
            <a:r>
              <a:rPr lang="en-US" dirty="0" err="1">
                <a:latin typeface="Comic Sans MS" panose="030F0702030302020204" pitchFamily="66" charset="0"/>
              </a:rPr>
              <a:t>vandetanib</a:t>
            </a:r>
            <a:r>
              <a:rPr lang="en-US" sz="1900" dirty="0">
                <a:latin typeface="Comic Sans MS" panose="030F0702030302020204" pitchFamily="66" charset="0"/>
              </a:rPr>
              <a:t> (2011) and </a:t>
            </a:r>
            <a:r>
              <a:rPr lang="en-US" dirty="0" err="1">
                <a:latin typeface="Comic Sans MS" panose="030F0702030302020204" pitchFamily="66" charset="0"/>
              </a:rPr>
              <a:t>cabozantinib</a:t>
            </a:r>
            <a:r>
              <a:rPr lang="en-US" sz="1900" dirty="0">
                <a:latin typeface="Comic Sans MS" panose="030F0702030302020204" pitchFamily="66" charset="0"/>
              </a:rPr>
              <a:t> (2012), </a:t>
            </a:r>
            <a:r>
              <a:rPr lang="en-US" sz="1900" dirty="0" smtClean="0">
                <a:latin typeface="Comic Sans MS" panose="030F0702030302020204" pitchFamily="66" charset="0"/>
              </a:rPr>
              <a:t>for the </a:t>
            </a:r>
            <a:r>
              <a:rPr lang="en-US" sz="1900" dirty="0">
                <a:latin typeface="Comic Sans MS" panose="030F0702030302020204" pitchFamily="66" charset="0"/>
              </a:rPr>
              <a:t>treatment of patients with advanced progressive </a:t>
            </a:r>
            <a:r>
              <a:rPr lang="en-US" sz="1900" dirty="0" smtClean="0">
                <a:latin typeface="Comic Sans MS" panose="030F0702030302020204" pitchFamily="66" charset="0"/>
              </a:rPr>
              <a:t>MTC.</a:t>
            </a:r>
            <a:endParaRPr lang="en-US" sz="1900" dirty="0">
              <a:latin typeface="Comic Sans MS" panose="030F0702030302020204" pitchFamily="66" charset="0"/>
            </a:endParaRPr>
          </a:p>
        </p:txBody>
      </p:sp>
    </p:spTree>
    <p:extLst>
      <p:ext uri="{BB962C8B-B14F-4D97-AF65-F5344CB8AC3E}">
        <p14:creationId xmlns:p14="http://schemas.microsoft.com/office/powerpoint/2010/main" val="9989516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Clr>
                <a:schemeClr val="accent2"/>
              </a:buClr>
              <a:buFont typeface="Wingdings" panose="05000000000000000000" pitchFamily="2" charset="2"/>
              <a:buChar char="§"/>
            </a:pPr>
            <a:r>
              <a:rPr lang="en-US" sz="2000" dirty="0">
                <a:latin typeface="Comic Sans MS" panose="030F0702030302020204" pitchFamily="66" charset="0"/>
              </a:rPr>
              <a:t>Adverse events, including </a:t>
            </a:r>
            <a:r>
              <a:rPr lang="en-US" sz="2000" dirty="0" smtClean="0">
                <a:latin typeface="Comic Sans MS" panose="030F0702030302020204" pitchFamily="66" charset="0"/>
              </a:rPr>
              <a:t>diarrhea, fatigue</a:t>
            </a:r>
            <a:r>
              <a:rPr lang="en-US" sz="2000" dirty="0">
                <a:latin typeface="Comic Sans MS" panose="030F0702030302020204" pitchFamily="66" charset="0"/>
              </a:rPr>
              <a:t>, rash and folliculitis, photosensitization, hypertension, and prolongation of the </a:t>
            </a:r>
            <a:r>
              <a:rPr lang="en-US" sz="2000" dirty="0" err="1" smtClean="0">
                <a:latin typeface="Comic Sans MS" panose="030F0702030302020204" pitchFamily="66" charset="0"/>
              </a:rPr>
              <a:t>QTc</a:t>
            </a:r>
            <a:r>
              <a:rPr lang="en-US" sz="2000" dirty="0">
                <a:latin typeface="Comic Sans MS" panose="030F0702030302020204" pitchFamily="66" charset="0"/>
              </a:rPr>
              <a:t> </a:t>
            </a:r>
            <a:r>
              <a:rPr lang="en-US" sz="2000" dirty="0" smtClean="0">
                <a:latin typeface="Comic Sans MS" panose="030F0702030302020204" pitchFamily="66" charset="0"/>
              </a:rPr>
              <a:t>interval</a:t>
            </a:r>
            <a:r>
              <a:rPr lang="en-US" sz="2000" dirty="0">
                <a:latin typeface="Comic Sans MS" panose="030F0702030302020204" pitchFamily="66" charset="0"/>
              </a:rPr>
              <a:t>, were mainly grade 1 or </a:t>
            </a:r>
            <a:r>
              <a:rPr lang="en-US" sz="2000" dirty="0" smtClean="0">
                <a:latin typeface="Comic Sans MS" panose="030F0702030302020204" pitchFamily="66" charset="0"/>
              </a:rPr>
              <a:t>2</a:t>
            </a:r>
          </a:p>
          <a:p>
            <a:pPr>
              <a:buClr>
                <a:schemeClr val="accent2"/>
              </a:buClr>
              <a:buFont typeface="Wingdings" panose="05000000000000000000" pitchFamily="2" charset="2"/>
              <a:buChar char="§"/>
            </a:pPr>
            <a:r>
              <a:rPr lang="en-US" sz="2000" dirty="0" smtClean="0">
                <a:latin typeface="Comic Sans MS" panose="030F0702030302020204" pitchFamily="66" charset="0"/>
              </a:rPr>
              <a:t>Patients </a:t>
            </a:r>
            <a:r>
              <a:rPr lang="en-US" sz="2000" dirty="0">
                <a:latin typeface="Comic Sans MS" panose="030F0702030302020204" pitchFamily="66" charset="0"/>
              </a:rPr>
              <a:t>treated with TKIs for advanced MTC </a:t>
            </a:r>
            <a:r>
              <a:rPr lang="en-US" sz="2000" dirty="0" smtClean="0">
                <a:latin typeface="Comic Sans MS" panose="030F0702030302020204" pitchFamily="66" charset="0"/>
              </a:rPr>
              <a:t>are </a:t>
            </a:r>
            <a:r>
              <a:rPr lang="en-US" sz="2000" dirty="0">
                <a:latin typeface="Comic Sans MS" panose="030F0702030302020204" pitchFamily="66" charset="0"/>
              </a:rPr>
              <a:t>at </a:t>
            </a:r>
            <a:r>
              <a:rPr lang="en-US" sz="2000" dirty="0" smtClean="0">
                <a:latin typeface="Comic Sans MS" panose="030F0702030302020204" pitchFamily="66" charset="0"/>
              </a:rPr>
              <a:t>increased risk </a:t>
            </a:r>
            <a:r>
              <a:rPr lang="en-US" sz="2000" dirty="0">
                <a:latin typeface="Comic Sans MS" panose="030F0702030302020204" pitchFamily="66" charset="0"/>
              </a:rPr>
              <a:t>for developing hypothyroidism, characterized by elevated serum TSH levels despite </a:t>
            </a:r>
            <a:r>
              <a:rPr lang="en-US" sz="2000" dirty="0" smtClean="0">
                <a:latin typeface="Comic Sans MS" panose="030F0702030302020204" pitchFamily="66" charset="0"/>
              </a:rPr>
              <a:t>normal serum </a:t>
            </a:r>
            <a:r>
              <a:rPr lang="en-US" sz="2000" dirty="0">
                <a:latin typeface="Comic Sans MS" panose="030F0702030302020204" pitchFamily="66" charset="0"/>
              </a:rPr>
              <a:t>levels of free T3 and </a:t>
            </a:r>
            <a:r>
              <a:rPr lang="en-US" sz="2000" dirty="0" smtClean="0">
                <a:latin typeface="Comic Sans MS" panose="030F0702030302020204" pitchFamily="66" charset="0"/>
              </a:rPr>
              <a:t>T4.</a:t>
            </a:r>
          </a:p>
          <a:p>
            <a:pPr marL="109728" indent="0">
              <a:buClr>
                <a:schemeClr val="accent2"/>
              </a:buClr>
              <a:buNone/>
            </a:pPr>
            <a:endParaRPr lang="en-US" sz="2400" b="1" dirty="0" smtClean="0">
              <a:solidFill>
                <a:srgbClr val="92D050"/>
              </a:solidFill>
              <a:latin typeface="Comic Sans MS" panose="030F0702030302020204" pitchFamily="66" charset="0"/>
            </a:endParaRPr>
          </a:p>
          <a:p>
            <a:pPr marL="109728" indent="0">
              <a:buClr>
                <a:schemeClr val="accent2"/>
              </a:buClr>
              <a:buNone/>
            </a:pPr>
            <a:r>
              <a:rPr lang="en-US" sz="2400" b="1" dirty="0" smtClean="0">
                <a:solidFill>
                  <a:srgbClr val="92D050"/>
                </a:solidFill>
                <a:latin typeface="Comic Sans MS" panose="030F0702030302020204" pitchFamily="66" charset="0"/>
              </a:rPr>
              <a:t>Recommendation </a:t>
            </a:r>
            <a:r>
              <a:rPr lang="en-US" sz="2400" b="1" dirty="0">
                <a:solidFill>
                  <a:srgbClr val="92D050"/>
                </a:solidFill>
                <a:latin typeface="Comic Sans MS" panose="030F0702030302020204" pitchFamily="66" charset="0"/>
              </a:rPr>
              <a:t>65:</a:t>
            </a:r>
          </a:p>
          <a:p>
            <a:pPr marL="109728" indent="0">
              <a:buClr>
                <a:schemeClr val="accent2"/>
              </a:buClr>
              <a:buNone/>
            </a:pPr>
            <a:r>
              <a:rPr lang="en-US" sz="2000" dirty="0">
                <a:latin typeface="Comic Sans MS" panose="030F0702030302020204" pitchFamily="66" charset="0"/>
              </a:rPr>
              <a:t>In patients with significant tumor burden and symptomatic or progressive metastatic disease according to RECIST treatment with TKIs targeting both RET and VEGFR tyrosine kinases</a:t>
            </a:r>
          </a:p>
          <a:p>
            <a:pPr marL="109728" indent="0">
              <a:buClr>
                <a:schemeClr val="accent2"/>
              </a:buClr>
              <a:buNone/>
            </a:pPr>
            <a:r>
              <a:rPr lang="en-US" sz="2000" dirty="0">
                <a:latin typeface="Comic Sans MS" panose="030F0702030302020204" pitchFamily="66" charset="0"/>
              </a:rPr>
              <a:t>should be considered as systemic therapy</a:t>
            </a:r>
            <a:r>
              <a:rPr lang="en-US" sz="2000" dirty="0" smtClean="0">
                <a:latin typeface="Comic Sans MS" panose="030F0702030302020204" pitchFamily="66" charset="0"/>
              </a:rPr>
              <a:t>.</a:t>
            </a:r>
          </a:p>
          <a:p>
            <a:pPr marL="109728" indent="0">
              <a:buClr>
                <a:schemeClr val="accent2"/>
              </a:buClr>
              <a:buNone/>
            </a:pPr>
            <a:r>
              <a:rPr lang="en-US" sz="2000" dirty="0" smtClean="0">
                <a:latin typeface="Comic Sans MS" panose="030F0702030302020204" pitchFamily="66" charset="0"/>
              </a:rPr>
              <a:t> </a:t>
            </a:r>
            <a:r>
              <a:rPr lang="en-US" sz="2000" dirty="0">
                <a:latin typeface="Comic Sans MS" panose="030F0702030302020204" pitchFamily="66" charset="0"/>
              </a:rPr>
              <a:t>The TKIs </a:t>
            </a:r>
            <a:r>
              <a:rPr lang="en-US" sz="2000" dirty="0" err="1">
                <a:latin typeface="Comic Sans MS" panose="030F0702030302020204" pitchFamily="66" charset="0"/>
              </a:rPr>
              <a:t>vandetanib</a:t>
            </a:r>
            <a:r>
              <a:rPr lang="en-US" sz="2000" dirty="0">
                <a:latin typeface="Comic Sans MS" panose="030F0702030302020204" pitchFamily="66" charset="0"/>
              </a:rPr>
              <a:t> or </a:t>
            </a:r>
            <a:r>
              <a:rPr lang="en-US" sz="2000" dirty="0" err="1">
                <a:latin typeface="Comic Sans MS" panose="030F0702030302020204" pitchFamily="66" charset="0"/>
              </a:rPr>
              <a:t>cabozantinib</a:t>
            </a:r>
            <a:r>
              <a:rPr lang="en-US" sz="2000" dirty="0">
                <a:latin typeface="Comic Sans MS" panose="030F0702030302020204" pitchFamily="66" charset="0"/>
              </a:rPr>
              <a:t> can be used as single agent first line systemic therapy in patients with advanced progressive MTC. </a:t>
            </a:r>
            <a:r>
              <a:rPr lang="en-US" sz="1800" dirty="0">
                <a:solidFill>
                  <a:srgbClr val="92D050"/>
                </a:solidFill>
                <a:latin typeface="Comic Sans MS" panose="030F0702030302020204" pitchFamily="66" charset="0"/>
              </a:rPr>
              <a:t>Grade A</a:t>
            </a:r>
          </a:p>
          <a:p>
            <a:endParaRPr lang="en-US" sz="2000" dirty="0">
              <a:latin typeface="Comic Sans MS" panose="030F0702030302020204" pitchFamily="66" charset="0"/>
            </a:endParaRPr>
          </a:p>
        </p:txBody>
      </p:sp>
    </p:spTree>
    <p:extLst>
      <p:ext uri="{BB962C8B-B14F-4D97-AF65-F5344CB8AC3E}">
        <p14:creationId xmlns:p14="http://schemas.microsoft.com/office/powerpoint/2010/main" val="3921045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888736"/>
          </a:xfrm>
        </p:spPr>
        <p:txBody>
          <a:bodyPr>
            <a:normAutofit fontScale="92500" lnSpcReduction="10000"/>
          </a:bodyPr>
          <a:lstStyle/>
          <a:p>
            <a:endParaRPr lang="en-US" sz="2200" b="1" i="1" dirty="0" smtClean="0">
              <a:latin typeface="Comic Sans MS" panose="030F0702030302020204" pitchFamily="66" charset="0"/>
            </a:endParaRPr>
          </a:p>
          <a:p>
            <a:pPr marL="109728" indent="0">
              <a:buNone/>
            </a:pPr>
            <a:r>
              <a:rPr lang="en-US" sz="2200" dirty="0" smtClean="0">
                <a:solidFill>
                  <a:srgbClr val="7030A0"/>
                </a:solidFill>
                <a:latin typeface="Comic Sans MS" panose="030F0702030302020204" pitchFamily="66" charset="0"/>
              </a:rPr>
              <a:t>W :Treatment </a:t>
            </a:r>
            <a:r>
              <a:rPr lang="en-US" sz="2200" dirty="0">
                <a:solidFill>
                  <a:srgbClr val="7030A0"/>
                </a:solidFill>
                <a:latin typeface="Comic Sans MS" panose="030F0702030302020204" pitchFamily="66" charset="0"/>
              </a:rPr>
              <a:t>of patients with hormonally active </a:t>
            </a:r>
            <a:r>
              <a:rPr lang="en-US" sz="2200" dirty="0" smtClean="0">
                <a:solidFill>
                  <a:srgbClr val="7030A0"/>
                </a:solidFill>
                <a:latin typeface="Comic Sans MS" panose="030F0702030302020204" pitchFamily="66" charset="0"/>
              </a:rPr>
              <a:t>metastases</a:t>
            </a:r>
          </a:p>
          <a:p>
            <a:pPr marL="109728" indent="0">
              <a:buNone/>
            </a:pPr>
            <a:r>
              <a:rPr lang="en-US" sz="2200" b="1" i="1" dirty="0" smtClean="0">
                <a:latin typeface="Comic Sans MS" panose="030F0702030302020204" pitchFamily="66" charset="0"/>
              </a:rPr>
              <a:t>Diarrhea</a:t>
            </a:r>
            <a:r>
              <a:rPr lang="en-US" sz="2200" b="1" i="1" dirty="0">
                <a:latin typeface="Comic Sans MS" panose="030F0702030302020204" pitchFamily="66" charset="0"/>
              </a:rPr>
              <a:t>:</a:t>
            </a:r>
            <a:endParaRPr lang="en-US" sz="2200" dirty="0" smtClean="0">
              <a:latin typeface="Comic Sans MS" panose="030F0702030302020204" pitchFamily="66" charset="0"/>
            </a:endParaRPr>
          </a:p>
          <a:p>
            <a:pPr marL="109728" indent="0">
              <a:buNone/>
            </a:pPr>
            <a:r>
              <a:rPr lang="en-US" sz="2600" b="1" dirty="0" smtClean="0">
                <a:solidFill>
                  <a:srgbClr val="92D050"/>
                </a:solidFill>
                <a:latin typeface="Comic Sans MS" panose="030F0702030302020204" pitchFamily="66" charset="0"/>
              </a:rPr>
              <a:t>Recommendation 66</a:t>
            </a:r>
          </a:p>
          <a:p>
            <a:pPr marL="109728" indent="0">
              <a:buNone/>
            </a:pPr>
            <a:r>
              <a:rPr lang="en-US" sz="2200" dirty="0" smtClean="0">
                <a:latin typeface="Comic Sans MS" panose="030F0702030302020204" pitchFamily="66" charset="0"/>
              </a:rPr>
              <a:t>Patients </a:t>
            </a:r>
            <a:r>
              <a:rPr lang="en-US" sz="2200" dirty="0">
                <a:latin typeface="Comic Sans MS" panose="030F0702030302020204" pitchFamily="66" charset="0"/>
              </a:rPr>
              <a:t>with advanced MTC and diarrhea should be treated initially with anti-motility agents.</a:t>
            </a:r>
          </a:p>
          <a:p>
            <a:pPr marL="109728" indent="0">
              <a:buNone/>
            </a:pPr>
            <a:r>
              <a:rPr lang="en-US" sz="2200" dirty="0">
                <a:latin typeface="Comic Sans MS" panose="030F0702030302020204" pitchFamily="66" charset="0"/>
              </a:rPr>
              <a:t>Alternative therapies include somatostatin analogues and local therapies such as surgery </a:t>
            </a:r>
            <a:r>
              <a:rPr lang="en-US" sz="2200" dirty="0" smtClean="0">
                <a:latin typeface="Comic Sans MS" panose="030F0702030302020204" pitchFamily="66" charset="0"/>
              </a:rPr>
              <a:t>or chemoembolization</a:t>
            </a:r>
            <a:r>
              <a:rPr lang="en-US" sz="2200" dirty="0">
                <a:latin typeface="Comic Sans MS" panose="030F0702030302020204" pitchFamily="66" charset="0"/>
              </a:rPr>
              <a:t>. </a:t>
            </a:r>
            <a:r>
              <a:rPr lang="en-US" sz="1900" dirty="0">
                <a:solidFill>
                  <a:srgbClr val="92D050"/>
                </a:solidFill>
                <a:latin typeface="Comic Sans MS" panose="030F0702030302020204" pitchFamily="66" charset="0"/>
              </a:rPr>
              <a:t>Grade </a:t>
            </a:r>
            <a:r>
              <a:rPr lang="en-US" sz="1900" dirty="0" smtClean="0">
                <a:solidFill>
                  <a:srgbClr val="92D050"/>
                </a:solidFill>
                <a:latin typeface="Comic Sans MS" panose="030F0702030302020204" pitchFamily="66" charset="0"/>
              </a:rPr>
              <a:t>C</a:t>
            </a:r>
          </a:p>
          <a:p>
            <a:endParaRPr lang="en-US" sz="2200" b="1" i="1" dirty="0" smtClean="0">
              <a:latin typeface="Comic Sans MS" panose="030F0702030302020204" pitchFamily="66" charset="0"/>
            </a:endParaRPr>
          </a:p>
          <a:p>
            <a:pPr marL="109728" indent="0">
              <a:buNone/>
            </a:pPr>
            <a:r>
              <a:rPr lang="en-US" sz="2200" b="1" i="1" dirty="0" smtClean="0">
                <a:latin typeface="Comic Sans MS" panose="030F0702030302020204" pitchFamily="66" charset="0"/>
              </a:rPr>
              <a:t>Ectopic Cushing’s </a:t>
            </a:r>
            <a:r>
              <a:rPr lang="en-US" sz="2200" b="1" i="1" dirty="0">
                <a:latin typeface="Comic Sans MS" panose="030F0702030302020204" pitchFamily="66" charset="0"/>
              </a:rPr>
              <a:t>Syndrome:</a:t>
            </a:r>
            <a:endParaRPr lang="en-US" sz="2200" dirty="0" smtClean="0">
              <a:latin typeface="Comic Sans MS" panose="030F0702030302020204" pitchFamily="66" charset="0"/>
            </a:endParaRPr>
          </a:p>
          <a:p>
            <a:pPr marL="109728" indent="0">
              <a:buNone/>
            </a:pPr>
            <a:r>
              <a:rPr lang="en-US" sz="2200" dirty="0">
                <a:latin typeface="Comic Sans MS" panose="030F0702030302020204" pitchFamily="66" charset="0"/>
              </a:rPr>
              <a:t>MTC is reported to account for up to 1–3% of all cases of ectopic Cushing’s </a:t>
            </a:r>
            <a:r>
              <a:rPr lang="en-US" sz="2200" dirty="0" smtClean="0">
                <a:latin typeface="Comic Sans MS" panose="030F0702030302020204" pitchFamily="66" charset="0"/>
              </a:rPr>
              <a:t>syndrome</a:t>
            </a:r>
          </a:p>
          <a:p>
            <a:pPr marL="109728" indent="0">
              <a:buNone/>
            </a:pPr>
            <a:r>
              <a:rPr lang="en-US" sz="2600" b="1" dirty="0" smtClean="0">
                <a:solidFill>
                  <a:srgbClr val="92D050"/>
                </a:solidFill>
                <a:latin typeface="Comic Sans MS" panose="030F0702030302020204" pitchFamily="66" charset="0"/>
              </a:rPr>
              <a:t>Recommendation 67</a:t>
            </a:r>
          </a:p>
          <a:p>
            <a:pPr marL="109728" indent="0">
              <a:buNone/>
            </a:pPr>
            <a:r>
              <a:rPr lang="en-US" sz="2200" dirty="0" smtClean="0">
                <a:latin typeface="Comic Sans MS" panose="030F0702030302020204" pitchFamily="66" charset="0"/>
              </a:rPr>
              <a:t>Patients </a:t>
            </a:r>
            <a:r>
              <a:rPr lang="en-US" sz="2200" dirty="0">
                <a:latin typeface="Comic Sans MS" panose="030F0702030302020204" pitchFamily="66" charset="0"/>
              </a:rPr>
              <a:t>with metastatic MTC and Cushing’s syndrome due to ectopic production of ACTH </a:t>
            </a:r>
            <a:r>
              <a:rPr lang="en-US" sz="2200" dirty="0" smtClean="0">
                <a:latin typeface="Comic Sans MS" panose="030F0702030302020204" pitchFamily="66" charset="0"/>
              </a:rPr>
              <a:t>or CRH </a:t>
            </a:r>
            <a:r>
              <a:rPr lang="en-US" sz="2200" dirty="0">
                <a:latin typeface="Comic Sans MS" panose="030F0702030302020204" pitchFamily="66" charset="0"/>
              </a:rPr>
              <a:t>are often markedly debilitated and should be treated despite their poor prognosis. </a:t>
            </a:r>
            <a:r>
              <a:rPr lang="en-US" sz="2200" dirty="0" smtClean="0">
                <a:latin typeface="Comic Sans MS" panose="030F0702030302020204" pitchFamily="66" charset="0"/>
              </a:rPr>
              <a:t>Treatment options </a:t>
            </a:r>
            <a:r>
              <a:rPr lang="en-US" sz="2200" dirty="0">
                <a:latin typeface="Comic Sans MS" panose="030F0702030302020204" pitchFamily="66" charset="0"/>
              </a:rPr>
              <a:t>include medical therapy with ketoconazole, </a:t>
            </a:r>
            <a:r>
              <a:rPr lang="en-US" sz="2200" dirty="0" smtClean="0">
                <a:latin typeface="Comic Sans MS" panose="030F0702030302020204" pitchFamily="66" charset="0"/>
              </a:rPr>
              <a:t>mifepristone, </a:t>
            </a:r>
            <a:r>
              <a:rPr lang="en-US" sz="2200" dirty="0" err="1" smtClean="0">
                <a:latin typeface="Comic Sans MS" panose="030F0702030302020204" pitchFamily="66" charset="0"/>
              </a:rPr>
              <a:t>aminoglutethimide</a:t>
            </a:r>
            <a:r>
              <a:rPr lang="en-US" sz="2200" dirty="0" smtClean="0">
                <a:latin typeface="Comic Sans MS" panose="030F0702030302020204" pitchFamily="66" charset="0"/>
              </a:rPr>
              <a:t> , </a:t>
            </a:r>
            <a:r>
              <a:rPr lang="en-US" sz="2200" dirty="0" err="1" smtClean="0">
                <a:latin typeface="Comic Sans MS" panose="030F0702030302020204" pitchFamily="66" charset="0"/>
              </a:rPr>
              <a:t>metyrapone</a:t>
            </a:r>
            <a:r>
              <a:rPr lang="en-US" sz="2200" dirty="0">
                <a:latin typeface="Comic Sans MS" panose="030F0702030302020204" pitchFamily="66" charset="0"/>
              </a:rPr>
              <a:t>, or </a:t>
            </a:r>
            <a:r>
              <a:rPr lang="en-US" sz="2200" dirty="0" err="1" smtClean="0">
                <a:latin typeface="Comic Sans MS" panose="030F0702030302020204" pitchFamily="66" charset="0"/>
              </a:rPr>
              <a:t>mitotane</a:t>
            </a:r>
            <a:r>
              <a:rPr lang="en-US" sz="2200" dirty="0" smtClean="0">
                <a:latin typeface="Comic Sans MS" panose="030F0702030302020204" pitchFamily="66" charset="0"/>
              </a:rPr>
              <a:t> . </a:t>
            </a:r>
            <a:r>
              <a:rPr lang="en-US" sz="2200" dirty="0">
                <a:latin typeface="Comic Sans MS" panose="030F0702030302020204" pitchFamily="66" charset="0"/>
              </a:rPr>
              <a:t>In cases refractory to medical treatment bilateral </a:t>
            </a:r>
            <a:r>
              <a:rPr lang="en-US" sz="2200" dirty="0" err="1">
                <a:latin typeface="Comic Sans MS" panose="030F0702030302020204" pitchFamily="66" charset="0"/>
              </a:rPr>
              <a:t>adrenalectomy</a:t>
            </a:r>
            <a:r>
              <a:rPr lang="en-US" sz="2200" dirty="0">
                <a:latin typeface="Comic Sans MS" panose="030F0702030302020204" pitchFamily="66" charset="0"/>
              </a:rPr>
              <a:t> is an option</a:t>
            </a:r>
            <a:r>
              <a:rPr lang="en-US" sz="2000" dirty="0"/>
              <a:t>. </a:t>
            </a:r>
            <a:r>
              <a:rPr lang="en-US" sz="1900" dirty="0">
                <a:solidFill>
                  <a:srgbClr val="92D050"/>
                </a:solidFill>
                <a:latin typeface="Comic Sans MS" panose="030F0702030302020204" pitchFamily="66" charset="0"/>
              </a:rPr>
              <a:t>Grade C</a:t>
            </a:r>
            <a:endParaRPr lang="en-US" sz="1900" dirty="0" smtClean="0">
              <a:solidFill>
                <a:srgbClr val="92D050"/>
              </a:solidFill>
              <a:latin typeface="Comic Sans MS" panose="030F0702030302020204" pitchFamily="66" charset="0"/>
            </a:endParaRPr>
          </a:p>
          <a:p>
            <a:endParaRPr lang="en-US" sz="2000" dirty="0">
              <a:latin typeface="Comic Sans MS" panose="030F0702030302020204" pitchFamily="66" charset="0"/>
            </a:endParaRPr>
          </a:p>
        </p:txBody>
      </p:sp>
    </p:spTree>
    <p:extLst>
      <p:ext uri="{BB962C8B-B14F-4D97-AF65-F5344CB8AC3E}">
        <p14:creationId xmlns:p14="http://schemas.microsoft.com/office/powerpoint/2010/main" val="426722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6041136"/>
          </a:xfrm>
        </p:spPr>
        <p:txBody>
          <a:bodyPr>
            <a:normAutofit fontScale="92500" lnSpcReduction="10000"/>
          </a:bodyPr>
          <a:lstStyle/>
          <a:p>
            <a:pPr marL="109728" indent="0">
              <a:buClr>
                <a:schemeClr val="accent2">
                  <a:lumMod val="60000"/>
                  <a:lumOff val="40000"/>
                </a:schemeClr>
              </a:buClr>
              <a:buNone/>
            </a:pPr>
            <a:r>
              <a:rPr lang="en-US" sz="2000" dirty="0" smtClean="0">
                <a:solidFill>
                  <a:srgbClr val="7030A0"/>
                </a:solidFill>
                <a:latin typeface="Comic Sans MS" panose="030F0702030302020204" pitchFamily="66" charset="0"/>
              </a:rPr>
              <a:t>B:Etiology</a:t>
            </a:r>
          </a:p>
          <a:p>
            <a:pPr>
              <a:buClr>
                <a:schemeClr val="accent2">
                  <a:lumMod val="60000"/>
                  <a:lumOff val="40000"/>
                </a:schemeClr>
              </a:buClr>
              <a:buFont typeface="Wingdings" panose="05000000000000000000" pitchFamily="2" charset="2"/>
              <a:buChar char="§"/>
            </a:pPr>
            <a:r>
              <a:rPr lang="en-US" sz="1900" dirty="0" smtClean="0">
                <a:latin typeface="Comic Sans MS" panose="030F0702030302020204" pitchFamily="66" charset="0"/>
              </a:rPr>
              <a:t>all </a:t>
            </a:r>
            <a:r>
              <a:rPr lang="en-US" sz="1900" dirty="0">
                <a:latin typeface="Comic Sans MS" panose="030F0702030302020204" pitchFamily="66" charset="0"/>
              </a:rPr>
              <a:t>patients with MEN2A, MEN2B, and FMTC have </a:t>
            </a:r>
            <a:r>
              <a:rPr lang="en-US" sz="1900" i="1" dirty="0" smtClean="0">
                <a:latin typeface="Comic Sans MS" panose="030F0702030302020204" pitchFamily="66" charset="0"/>
              </a:rPr>
              <a:t>RET </a:t>
            </a:r>
            <a:r>
              <a:rPr lang="en-US" sz="1900" dirty="0" err="1" smtClean="0">
                <a:latin typeface="Comic Sans MS" panose="030F0702030302020204" pitchFamily="66" charset="0"/>
              </a:rPr>
              <a:t>germline</a:t>
            </a:r>
            <a:r>
              <a:rPr lang="en-US" sz="1900" dirty="0" smtClean="0">
                <a:latin typeface="Comic Sans MS" panose="030F0702030302020204" pitchFamily="66" charset="0"/>
              </a:rPr>
              <a:t> mutations.</a:t>
            </a:r>
          </a:p>
          <a:p>
            <a:pPr>
              <a:buClr>
                <a:schemeClr val="accent2">
                  <a:lumMod val="60000"/>
                  <a:lumOff val="40000"/>
                </a:schemeClr>
              </a:buClr>
              <a:buFont typeface="Wingdings" panose="05000000000000000000" pitchFamily="2" charset="2"/>
              <a:buChar char="§"/>
            </a:pPr>
            <a:r>
              <a:rPr lang="en-US" sz="1900" dirty="0" smtClean="0">
                <a:latin typeface="Comic Sans MS" panose="030F0702030302020204" pitchFamily="66" charset="0"/>
              </a:rPr>
              <a:t>approximately </a:t>
            </a:r>
            <a:r>
              <a:rPr lang="en-US" sz="1900" dirty="0">
                <a:latin typeface="Comic Sans MS" panose="030F0702030302020204" pitchFamily="66" charset="0"/>
              </a:rPr>
              <a:t>50% of sporadic MTCs have somatic </a:t>
            </a:r>
            <a:r>
              <a:rPr lang="en-US" sz="1900" i="1" dirty="0">
                <a:latin typeface="Comic Sans MS" panose="030F0702030302020204" pitchFamily="66" charset="0"/>
              </a:rPr>
              <a:t>RET </a:t>
            </a:r>
            <a:r>
              <a:rPr lang="en-US" sz="1900" dirty="0" smtClean="0">
                <a:latin typeface="Comic Sans MS" panose="030F0702030302020204" pitchFamily="66" charset="0"/>
              </a:rPr>
              <a:t>mutations.</a:t>
            </a:r>
          </a:p>
          <a:p>
            <a:pPr>
              <a:buClr>
                <a:schemeClr val="accent2">
                  <a:lumMod val="60000"/>
                  <a:lumOff val="40000"/>
                </a:schemeClr>
              </a:buClr>
              <a:buFont typeface="Wingdings" panose="05000000000000000000" pitchFamily="2" charset="2"/>
              <a:buChar char="§"/>
            </a:pPr>
            <a:r>
              <a:rPr lang="en-US" sz="1900" dirty="0" smtClean="0">
                <a:latin typeface="Comic Sans MS" panose="030F0702030302020204" pitchFamily="66" charset="0"/>
              </a:rPr>
              <a:t>Investigators </a:t>
            </a:r>
            <a:r>
              <a:rPr lang="en-US" sz="1900" dirty="0">
                <a:latin typeface="Comic Sans MS" panose="030F0702030302020204" pitchFamily="66" charset="0"/>
              </a:rPr>
              <a:t>recently discovered that 18-80% of sporadic MTCs lacking somatic </a:t>
            </a:r>
            <a:r>
              <a:rPr lang="en-US" sz="1900" i="1" dirty="0" smtClean="0">
                <a:latin typeface="Comic Sans MS" panose="030F0702030302020204" pitchFamily="66" charset="0"/>
              </a:rPr>
              <a:t>RET  </a:t>
            </a:r>
            <a:r>
              <a:rPr lang="en-US" sz="1900" dirty="0" smtClean="0">
                <a:latin typeface="Comic Sans MS" panose="030F0702030302020204" pitchFamily="66" charset="0"/>
              </a:rPr>
              <a:t>mutations </a:t>
            </a:r>
            <a:r>
              <a:rPr lang="en-US" sz="1900" dirty="0">
                <a:latin typeface="Comic Sans MS" panose="030F0702030302020204" pitchFamily="66" charset="0"/>
              </a:rPr>
              <a:t>have somatic mutations of </a:t>
            </a:r>
            <a:r>
              <a:rPr lang="en-US" sz="1900" i="1" dirty="0">
                <a:latin typeface="Comic Sans MS" panose="030F0702030302020204" pitchFamily="66" charset="0"/>
              </a:rPr>
              <a:t>HRAS, KRAS, </a:t>
            </a:r>
            <a:r>
              <a:rPr lang="en-US" sz="1900" dirty="0">
                <a:latin typeface="Comic Sans MS" panose="030F0702030302020204" pitchFamily="66" charset="0"/>
              </a:rPr>
              <a:t>or rarely </a:t>
            </a:r>
            <a:r>
              <a:rPr lang="en-US" sz="1900" i="1" dirty="0" smtClean="0">
                <a:latin typeface="Comic Sans MS" panose="030F0702030302020204" pitchFamily="66" charset="0"/>
              </a:rPr>
              <a:t>NRAS.</a:t>
            </a:r>
          </a:p>
          <a:p>
            <a:pPr>
              <a:buClr>
                <a:schemeClr val="accent2">
                  <a:lumMod val="60000"/>
                  <a:lumOff val="40000"/>
                </a:schemeClr>
              </a:buClr>
              <a:buFont typeface="Wingdings" panose="05000000000000000000" pitchFamily="2" charset="2"/>
              <a:buChar char="§"/>
            </a:pPr>
            <a:r>
              <a:rPr lang="en-US" sz="1900" dirty="0">
                <a:latin typeface="Comic Sans MS" panose="030F0702030302020204" pitchFamily="66" charset="0"/>
              </a:rPr>
              <a:t>The somatic </a:t>
            </a:r>
            <a:r>
              <a:rPr lang="en-US" sz="1900" i="1" dirty="0">
                <a:latin typeface="Comic Sans MS" panose="030F0702030302020204" pitchFamily="66" charset="0"/>
              </a:rPr>
              <a:t>RET </a:t>
            </a:r>
            <a:r>
              <a:rPr lang="en-US" sz="1900" dirty="0">
                <a:latin typeface="Comic Sans MS" panose="030F0702030302020204" pitchFamily="66" charset="0"/>
              </a:rPr>
              <a:t>codon M918T mutation in sporadic MTC appears to portend an </a:t>
            </a:r>
            <a:r>
              <a:rPr lang="en-US" sz="1900" dirty="0" smtClean="0">
                <a:latin typeface="Comic Sans MS" panose="030F0702030302020204" pitchFamily="66" charset="0"/>
              </a:rPr>
              <a:t>aggressive clinical </a:t>
            </a:r>
            <a:r>
              <a:rPr lang="en-US" sz="1900" dirty="0">
                <a:latin typeface="Comic Sans MS" panose="030F0702030302020204" pitchFamily="66" charset="0"/>
              </a:rPr>
              <a:t>course and a poor </a:t>
            </a:r>
            <a:r>
              <a:rPr lang="en-US" sz="1900" dirty="0" smtClean="0">
                <a:latin typeface="Comic Sans MS" panose="030F0702030302020204" pitchFamily="66" charset="0"/>
              </a:rPr>
              <a:t>prognosis.</a:t>
            </a:r>
          </a:p>
          <a:p>
            <a:pPr>
              <a:buClr>
                <a:schemeClr val="accent2">
                  <a:lumMod val="60000"/>
                  <a:lumOff val="40000"/>
                </a:schemeClr>
              </a:buClr>
              <a:buFont typeface="Wingdings" panose="05000000000000000000" pitchFamily="2" charset="2"/>
              <a:buChar char="§"/>
            </a:pPr>
            <a:r>
              <a:rPr lang="en-US" sz="1900" dirty="0">
                <a:latin typeface="Comic Sans MS" panose="030F0702030302020204" pitchFamily="66" charset="0"/>
              </a:rPr>
              <a:t>In a recent study of 160 patients with sporadic</a:t>
            </a:r>
          </a:p>
          <a:p>
            <a:pPr>
              <a:buClr>
                <a:schemeClr val="accent2">
                  <a:lumMod val="60000"/>
                  <a:lumOff val="40000"/>
                </a:schemeClr>
              </a:buClr>
              <a:buFont typeface="Wingdings" panose="05000000000000000000" pitchFamily="2" charset="2"/>
              <a:buChar char="§"/>
            </a:pPr>
            <a:r>
              <a:rPr lang="en-US" sz="1900" dirty="0">
                <a:latin typeface="Comic Sans MS" panose="030F0702030302020204" pitchFamily="66" charset="0"/>
              </a:rPr>
              <a:t>MTC the prevalence of somatic RET codon M918T mutations varied depending on tumor </a:t>
            </a:r>
            <a:r>
              <a:rPr lang="en-US" sz="1900" dirty="0" smtClean="0">
                <a:latin typeface="Comic Sans MS" panose="030F0702030302020204" pitchFamily="66" charset="0"/>
              </a:rPr>
              <a:t>size.</a:t>
            </a:r>
            <a:endParaRPr lang="en-US" sz="1900" dirty="0">
              <a:latin typeface="Comic Sans MS" panose="030F0702030302020204" pitchFamily="66" charset="0"/>
            </a:endParaRPr>
          </a:p>
          <a:p>
            <a:pPr>
              <a:buClr>
                <a:schemeClr val="accent2">
                  <a:lumMod val="60000"/>
                  <a:lumOff val="40000"/>
                </a:schemeClr>
              </a:buClr>
              <a:buFont typeface="Wingdings" panose="05000000000000000000" pitchFamily="2" charset="2"/>
              <a:buChar char="§"/>
            </a:pPr>
            <a:r>
              <a:rPr lang="en-US" sz="1900" dirty="0" smtClean="0">
                <a:latin typeface="Comic Sans MS" panose="030F0702030302020204" pitchFamily="66" charset="0"/>
              </a:rPr>
              <a:t>&lt;1 cm                          11.3%</a:t>
            </a:r>
          </a:p>
          <a:p>
            <a:pPr>
              <a:buClr>
                <a:schemeClr val="accent2">
                  <a:lumMod val="60000"/>
                  <a:lumOff val="40000"/>
                </a:schemeClr>
              </a:buClr>
              <a:buFont typeface="Wingdings" panose="05000000000000000000" pitchFamily="2" charset="2"/>
              <a:buChar char="§"/>
            </a:pPr>
            <a:r>
              <a:rPr lang="en-US" sz="1900" dirty="0" smtClean="0">
                <a:latin typeface="Comic Sans MS" panose="030F0702030302020204" pitchFamily="66" charset="0"/>
              </a:rPr>
              <a:t>1-2 cm                        11.8%</a:t>
            </a:r>
          </a:p>
          <a:p>
            <a:pPr>
              <a:buClr>
                <a:schemeClr val="accent2">
                  <a:lumMod val="60000"/>
                  <a:lumOff val="40000"/>
                </a:schemeClr>
              </a:buClr>
              <a:buFont typeface="Wingdings" panose="05000000000000000000" pitchFamily="2" charset="2"/>
              <a:buChar char="§"/>
            </a:pPr>
            <a:r>
              <a:rPr lang="en-US" sz="1900" dirty="0" smtClean="0">
                <a:latin typeface="Comic Sans MS" panose="030F0702030302020204" pitchFamily="66" charset="0"/>
              </a:rPr>
              <a:t>2-3 cm                        31.8%</a:t>
            </a:r>
          </a:p>
          <a:p>
            <a:pPr>
              <a:buClr>
                <a:schemeClr val="accent2">
                  <a:lumMod val="60000"/>
                  <a:lumOff val="40000"/>
                </a:schemeClr>
              </a:buClr>
              <a:buFont typeface="Wingdings" panose="05000000000000000000" pitchFamily="2" charset="2"/>
              <a:buChar char="§"/>
            </a:pPr>
            <a:r>
              <a:rPr lang="en-US" sz="1900" dirty="0" smtClean="0">
                <a:latin typeface="Comic Sans MS" panose="030F0702030302020204" pitchFamily="66" charset="0"/>
              </a:rPr>
              <a:t>&gt;3 cm                          58.8%</a:t>
            </a:r>
          </a:p>
          <a:p>
            <a:pPr>
              <a:buClr>
                <a:schemeClr val="accent2">
                  <a:lumMod val="60000"/>
                  <a:lumOff val="40000"/>
                </a:schemeClr>
              </a:buClr>
              <a:buFont typeface="Wingdings" panose="05000000000000000000" pitchFamily="2" charset="2"/>
              <a:buChar char="§"/>
            </a:pPr>
            <a:r>
              <a:rPr lang="en-US" sz="1900" dirty="0">
                <a:latin typeface="Comic Sans MS" panose="030F0702030302020204" pitchFamily="66" charset="0"/>
              </a:rPr>
              <a:t>the question </a:t>
            </a:r>
            <a:r>
              <a:rPr lang="en-US" sz="1900" dirty="0" smtClean="0">
                <a:latin typeface="Comic Sans MS" panose="030F0702030302020204" pitchFamily="66" charset="0"/>
              </a:rPr>
              <a:t>of whether </a:t>
            </a:r>
            <a:r>
              <a:rPr lang="en-US" sz="1900" i="1" dirty="0">
                <a:latin typeface="Comic Sans MS" panose="030F0702030302020204" pitchFamily="66" charset="0"/>
              </a:rPr>
              <a:t>RET </a:t>
            </a:r>
            <a:r>
              <a:rPr lang="en-US" sz="1900" dirty="0">
                <a:latin typeface="Comic Sans MS" panose="030F0702030302020204" pitchFamily="66" charset="0"/>
              </a:rPr>
              <a:t>acts alone as the initiator of </a:t>
            </a:r>
            <a:r>
              <a:rPr lang="en-US" sz="1900" dirty="0" err="1">
                <a:latin typeface="Comic Sans MS" panose="030F0702030302020204" pitchFamily="66" charset="0"/>
              </a:rPr>
              <a:t>oncogenesis</a:t>
            </a:r>
            <a:r>
              <a:rPr lang="en-US" sz="1900" dirty="0">
                <a:latin typeface="Comic Sans MS" panose="030F0702030302020204" pitchFamily="66" charset="0"/>
              </a:rPr>
              <a:t> in sporadic MTC, or is activated later </a:t>
            </a:r>
            <a:r>
              <a:rPr lang="en-US" sz="1900" dirty="0" smtClean="0">
                <a:latin typeface="Comic Sans MS" panose="030F0702030302020204" pitchFamily="66" charset="0"/>
              </a:rPr>
              <a:t>as a </a:t>
            </a:r>
            <a:r>
              <a:rPr lang="en-US" sz="1900" dirty="0">
                <a:latin typeface="Comic Sans MS" panose="030F0702030302020204" pitchFamily="66" charset="0"/>
              </a:rPr>
              <a:t>driver of tumor growth, other genes playing a significant role in MTC </a:t>
            </a:r>
            <a:r>
              <a:rPr lang="en-US" sz="1900" dirty="0" smtClean="0">
                <a:latin typeface="Comic Sans MS" panose="030F0702030302020204" pitchFamily="66" charset="0"/>
              </a:rPr>
              <a:t>onset.</a:t>
            </a:r>
          </a:p>
          <a:p>
            <a:pPr>
              <a:buClr>
                <a:schemeClr val="accent2">
                  <a:lumMod val="60000"/>
                  <a:lumOff val="40000"/>
                </a:schemeClr>
              </a:buClr>
              <a:buFont typeface="Wingdings" panose="05000000000000000000" pitchFamily="2" charset="2"/>
              <a:buChar char="§"/>
            </a:pPr>
            <a:endParaRPr lang="en-US" sz="1900" dirty="0" smtClean="0">
              <a:latin typeface="Comic Sans MS" panose="030F0702030302020204" pitchFamily="66" charset="0"/>
            </a:endParaRPr>
          </a:p>
          <a:p>
            <a:pPr>
              <a:buClr>
                <a:schemeClr val="accent2">
                  <a:lumMod val="60000"/>
                  <a:lumOff val="40000"/>
                </a:schemeClr>
              </a:buClr>
              <a:buFont typeface="Wingdings" panose="05000000000000000000" pitchFamily="2" charset="2"/>
              <a:buChar char="§"/>
            </a:pPr>
            <a:r>
              <a:rPr lang="en-US" sz="1900" dirty="0">
                <a:latin typeface="Comic Sans MS" panose="030F0702030302020204" pitchFamily="66" charset="0"/>
              </a:rPr>
              <a:t>An </a:t>
            </a:r>
            <a:r>
              <a:rPr lang="en-US" sz="1900" dirty="0" smtClean="0">
                <a:latin typeface="Comic Sans MS" panose="030F0702030302020204" pitchFamily="66" charset="0"/>
              </a:rPr>
              <a:t>alternate explanation </a:t>
            </a:r>
            <a:r>
              <a:rPr lang="en-US" sz="1900" dirty="0">
                <a:latin typeface="Comic Sans MS" panose="030F0702030302020204" pitchFamily="66" charset="0"/>
              </a:rPr>
              <a:t>for these findings is thatM918T mutated tumors have a high growth rate and are more likely to be diagnosed when they are larger</a:t>
            </a:r>
          </a:p>
        </p:txBody>
      </p:sp>
      <p:sp>
        <p:nvSpPr>
          <p:cNvPr id="4" name="Right Arrow 3"/>
          <p:cNvSpPr/>
          <p:nvPr/>
        </p:nvSpPr>
        <p:spPr>
          <a:xfrm flipV="1">
            <a:off x="1892250" y="3675610"/>
            <a:ext cx="978408" cy="9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911504" y="3932959"/>
            <a:ext cx="978408" cy="9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911504" y="4238109"/>
            <a:ext cx="978408" cy="103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918431" y="4522818"/>
            <a:ext cx="978408" cy="103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3859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sna\Desktop\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686800" cy="4638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9600"/>
            <a:ext cx="9067800" cy="2495919"/>
          </a:xfrm>
          <a:prstGeom prst="rect">
            <a:avLst/>
          </a:prstGeom>
        </p:spPr>
      </p:pic>
      <p:cxnSp>
        <p:nvCxnSpPr>
          <p:cNvPr id="7" name="Straight Arrow Connector 6"/>
          <p:cNvCxnSpPr/>
          <p:nvPr/>
        </p:nvCxnSpPr>
        <p:spPr>
          <a:xfrm>
            <a:off x="457200" y="1600200"/>
            <a:ext cx="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5470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D:\hosna usb\Pictures\QaemShahr\IMG_27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6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762000"/>
            <a:ext cx="2971800" cy="707886"/>
          </a:xfrm>
          <a:prstGeom prst="rect">
            <a:avLst/>
          </a:prstGeom>
          <a:noFill/>
        </p:spPr>
        <p:txBody>
          <a:bodyPr wrap="square" rtlCol="0">
            <a:spAutoFit/>
          </a:bodyPr>
          <a:lstStyle/>
          <a:p>
            <a:r>
              <a:rPr lang="en-US" sz="4000" dirty="0" smtClean="0">
                <a:latin typeface="Comic Sans MS" panose="030F0702030302020204" pitchFamily="66" charset="0"/>
              </a:rPr>
              <a:t>Thanks!</a:t>
            </a:r>
            <a:endParaRPr lang="en-US" sz="4000" dirty="0">
              <a:latin typeface="Comic Sans MS" panose="030F0702030302020204" pitchFamily="66" charset="0"/>
            </a:endParaRPr>
          </a:p>
        </p:txBody>
      </p:sp>
    </p:spTree>
    <p:extLst>
      <p:ext uri="{BB962C8B-B14F-4D97-AF65-F5344CB8AC3E}">
        <p14:creationId xmlns:p14="http://schemas.microsoft.com/office/powerpoint/2010/main" val="287208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458200" cy="4325112"/>
          </a:xfrm>
        </p:spPr>
        <p:txBody>
          <a:bodyPr>
            <a:normAutofit/>
          </a:bodyPr>
          <a:lstStyle/>
          <a:p>
            <a:pPr>
              <a:buClr>
                <a:schemeClr val="accent2"/>
              </a:buClr>
              <a:buFont typeface="Wingdings" panose="05000000000000000000" pitchFamily="2" charset="2"/>
              <a:buChar char="§"/>
            </a:pPr>
            <a:r>
              <a:rPr lang="en-US" sz="2000" dirty="0" smtClean="0">
                <a:latin typeface="Comic Sans MS" panose="030F0702030302020204" pitchFamily="66" charset="0"/>
              </a:rPr>
              <a:t>RET central </a:t>
            </a:r>
            <a:r>
              <a:rPr lang="en-US" sz="2000" dirty="0">
                <a:latin typeface="Comic Sans MS" panose="030F0702030302020204" pitchFamily="66" charset="0"/>
              </a:rPr>
              <a:t>to the development </a:t>
            </a:r>
            <a:r>
              <a:rPr lang="en-US" sz="2000" dirty="0" smtClean="0">
                <a:latin typeface="Comic Sans MS" panose="030F0702030302020204" pitchFamily="66" charset="0"/>
              </a:rPr>
              <a:t>of sporadic and hereditary MTC</a:t>
            </a:r>
          </a:p>
          <a:p>
            <a:pPr>
              <a:buClr>
                <a:schemeClr val="accent2"/>
              </a:buClr>
              <a:buFont typeface="Wingdings" panose="05000000000000000000" pitchFamily="2" charset="2"/>
              <a:buChar char="§"/>
            </a:pPr>
            <a:r>
              <a:rPr lang="en-US" sz="2000" i="1" dirty="0">
                <a:latin typeface="Comic Sans MS" panose="030F0702030302020204" pitchFamily="66" charset="0"/>
              </a:rPr>
              <a:t>RET </a:t>
            </a:r>
            <a:r>
              <a:rPr lang="en-US" sz="2000" dirty="0">
                <a:latin typeface="Comic Sans MS" panose="030F0702030302020204" pitchFamily="66" charset="0"/>
              </a:rPr>
              <a:t>occur in 20-30% of patients with </a:t>
            </a:r>
            <a:r>
              <a:rPr lang="en-US" sz="2000" dirty="0" smtClean="0">
                <a:latin typeface="Comic Sans MS" panose="030F0702030302020204" pitchFamily="66" charset="0"/>
              </a:rPr>
              <a:t>PTC</a:t>
            </a:r>
          </a:p>
          <a:p>
            <a:pPr>
              <a:buClr>
                <a:schemeClr val="accent2"/>
              </a:buClr>
              <a:buFont typeface="Wingdings" panose="05000000000000000000" pitchFamily="2" charset="2"/>
              <a:buChar char="§"/>
            </a:pPr>
            <a:r>
              <a:rPr lang="en-US" sz="2000" dirty="0" smtClean="0">
                <a:latin typeface="Comic Sans MS" panose="030F0702030302020204" pitchFamily="66" charset="0"/>
              </a:rPr>
              <a:t>Activating </a:t>
            </a:r>
            <a:r>
              <a:rPr lang="en-US" sz="2000" i="1" dirty="0" smtClean="0">
                <a:latin typeface="Comic Sans MS" panose="030F0702030302020204" pitchFamily="66" charset="0"/>
              </a:rPr>
              <a:t>RET </a:t>
            </a:r>
            <a:r>
              <a:rPr lang="en-US" sz="2000" dirty="0" smtClean="0">
                <a:latin typeface="Comic Sans MS" panose="030F0702030302020204" pitchFamily="66" charset="0"/>
              </a:rPr>
              <a:t>translocations in </a:t>
            </a:r>
            <a:r>
              <a:rPr lang="en-US" sz="2000" dirty="0">
                <a:latin typeface="Comic Sans MS" panose="030F0702030302020204" pitchFamily="66" charset="0"/>
              </a:rPr>
              <a:t>patients with </a:t>
            </a:r>
            <a:r>
              <a:rPr lang="en-US" sz="2000" dirty="0" smtClean="0">
                <a:latin typeface="Comic Sans MS" panose="030F0702030302020204" pitchFamily="66" charset="0"/>
              </a:rPr>
              <a:t>lung adenocarcinoma </a:t>
            </a:r>
            <a:r>
              <a:rPr lang="en-US" sz="2000" dirty="0">
                <a:latin typeface="Comic Sans MS" panose="030F0702030302020204" pitchFamily="66" charset="0"/>
              </a:rPr>
              <a:t>and </a:t>
            </a:r>
            <a:r>
              <a:rPr lang="en-US" sz="2000" dirty="0" smtClean="0">
                <a:latin typeface="Comic Sans MS" panose="030F0702030302020204" pitchFamily="66" charset="0"/>
              </a:rPr>
              <a:t>CML.</a:t>
            </a:r>
          </a:p>
          <a:p>
            <a:pPr>
              <a:buClr>
                <a:schemeClr val="accent2"/>
              </a:buClr>
              <a:buFont typeface="Wingdings" panose="05000000000000000000" pitchFamily="2" charset="2"/>
              <a:buChar char="§"/>
            </a:pPr>
            <a:r>
              <a:rPr lang="en-US" sz="2000" dirty="0">
                <a:latin typeface="Comic Sans MS" panose="030F0702030302020204" pitchFamily="66" charset="0"/>
              </a:rPr>
              <a:t>inactivating mutations </a:t>
            </a:r>
            <a:r>
              <a:rPr lang="en-US" sz="2000" dirty="0" smtClean="0">
                <a:latin typeface="Comic Sans MS" panose="030F0702030302020204" pitchFamily="66" charset="0"/>
              </a:rPr>
              <a:t>occur throughout </a:t>
            </a:r>
            <a:r>
              <a:rPr lang="en-US" sz="2000" dirty="0">
                <a:latin typeface="Comic Sans MS" panose="030F0702030302020204" pitchFamily="66" charset="0"/>
              </a:rPr>
              <a:t>the </a:t>
            </a:r>
            <a:r>
              <a:rPr lang="en-US" sz="2000" i="1" dirty="0">
                <a:latin typeface="Comic Sans MS" panose="030F0702030302020204" pitchFamily="66" charset="0"/>
              </a:rPr>
              <a:t>RET </a:t>
            </a:r>
            <a:r>
              <a:rPr lang="en-US" sz="2000" dirty="0">
                <a:latin typeface="Comic Sans MS" panose="030F0702030302020204" pitchFamily="66" charset="0"/>
              </a:rPr>
              <a:t>oncogene in patients with hereditary and sporadic </a:t>
            </a:r>
            <a:r>
              <a:rPr lang="en-US" sz="2000" dirty="0" err="1">
                <a:latin typeface="Comic Sans MS" panose="030F0702030302020204" pitchFamily="66" charset="0"/>
              </a:rPr>
              <a:t>Hirschsprung’s</a:t>
            </a:r>
            <a:r>
              <a:rPr lang="en-US" sz="2000" dirty="0">
                <a:latin typeface="Comic Sans MS" panose="030F0702030302020204" pitchFamily="66" charset="0"/>
              </a:rPr>
              <a:t> </a:t>
            </a:r>
            <a:r>
              <a:rPr lang="en-US" sz="2000" dirty="0" smtClean="0">
                <a:latin typeface="Comic Sans MS" panose="030F0702030302020204" pitchFamily="66" charset="0"/>
              </a:rPr>
              <a:t>Disease.</a:t>
            </a:r>
            <a:endParaRPr lang="en-US" sz="2000" dirty="0">
              <a:latin typeface="Comic Sans MS" panose="030F0702030302020204" pitchFamily="66" charset="0"/>
            </a:endParaRPr>
          </a:p>
        </p:txBody>
      </p:sp>
    </p:spTree>
    <p:extLst>
      <p:ext uri="{BB962C8B-B14F-4D97-AF65-F5344CB8AC3E}">
        <p14:creationId xmlns:p14="http://schemas.microsoft.com/office/powerpoint/2010/main" val="126815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534400" cy="5812536"/>
          </a:xfrm>
        </p:spPr>
        <p:txBody>
          <a:bodyPr>
            <a:normAutofit lnSpcReduction="10000"/>
          </a:bodyPr>
          <a:lstStyle/>
          <a:p>
            <a:pPr marL="109728" indent="0">
              <a:buClr>
                <a:schemeClr val="accent2"/>
              </a:buClr>
              <a:buNone/>
            </a:pPr>
            <a:r>
              <a:rPr lang="en-US" sz="2400" dirty="0">
                <a:solidFill>
                  <a:schemeClr val="accent1"/>
                </a:solidFill>
                <a:latin typeface="Comic Sans MS" panose="030F0702030302020204" pitchFamily="66" charset="0"/>
              </a:rPr>
              <a:t> </a:t>
            </a: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solidFill>
                  <a:schemeClr val="accent1"/>
                </a:solidFill>
                <a:latin typeface="Comic Sans MS" panose="030F0702030302020204" pitchFamily="66" charset="0"/>
              </a:rPr>
              <a:t>At </a:t>
            </a:r>
            <a:r>
              <a:rPr lang="en-US" sz="1800" dirty="0">
                <a:solidFill>
                  <a:schemeClr val="accent1"/>
                </a:solidFill>
                <a:latin typeface="Comic Sans MS" panose="030F0702030302020204" pitchFamily="66" charset="0"/>
              </a:rPr>
              <a:t>the Seventh International Workshop on </a:t>
            </a:r>
            <a:r>
              <a:rPr lang="en-US" sz="1800" dirty="0" smtClean="0">
                <a:solidFill>
                  <a:schemeClr val="accent1"/>
                </a:solidFill>
                <a:latin typeface="Comic Sans MS" panose="030F0702030302020204" pitchFamily="66" charset="0"/>
              </a:rPr>
              <a:t>MEN</a:t>
            </a:r>
          </a:p>
          <a:p>
            <a:pPr>
              <a:buClr>
                <a:schemeClr val="accent2"/>
              </a:buClr>
              <a:buFont typeface="Wingdings" panose="05000000000000000000" pitchFamily="2" charset="2"/>
              <a:buChar char="§"/>
            </a:pPr>
            <a:r>
              <a:rPr lang="en-US" sz="1800" dirty="0">
                <a:solidFill>
                  <a:schemeClr val="accent1"/>
                </a:solidFill>
                <a:latin typeface="Comic Sans MS" panose="030F0702030302020204" pitchFamily="66" charset="0"/>
              </a:rPr>
              <a:t>North American Neuroendocrine Tumor Society, </a:t>
            </a:r>
            <a:endParaRPr lang="en-US" sz="1800" dirty="0" smtClean="0">
              <a:solidFill>
                <a:schemeClr val="accent1"/>
              </a:solidFill>
              <a:latin typeface="Comic Sans MS" panose="030F0702030302020204" pitchFamily="66" charset="0"/>
            </a:endParaRPr>
          </a:p>
          <a:p>
            <a:pPr>
              <a:buClr>
                <a:schemeClr val="accent2"/>
              </a:buClr>
              <a:buFont typeface="Wingdings" panose="05000000000000000000" pitchFamily="2" charset="2"/>
              <a:buChar char="§"/>
            </a:pPr>
            <a:r>
              <a:rPr lang="en-US" sz="1800" dirty="0" smtClean="0">
                <a:solidFill>
                  <a:schemeClr val="accent1"/>
                </a:solidFill>
                <a:latin typeface="Comic Sans MS" panose="030F0702030302020204" pitchFamily="66" charset="0"/>
              </a:rPr>
              <a:t>the </a:t>
            </a:r>
            <a:r>
              <a:rPr lang="en-US" sz="1800" dirty="0">
                <a:solidFill>
                  <a:schemeClr val="accent1"/>
                </a:solidFill>
                <a:latin typeface="Comic Sans MS" panose="030F0702030302020204" pitchFamily="66" charset="0"/>
              </a:rPr>
              <a:t>National Comprehensive Cancer Network,</a:t>
            </a:r>
          </a:p>
          <a:p>
            <a:pPr>
              <a:buClr>
                <a:schemeClr val="accent2"/>
              </a:buClr>
              <a:buFont typeface="Wingdings" panose="05000000000000000000" pitchFamily="2" charset="2"/>
              <a:buChar char="§"/>
            </a:pPr>
            <a:r>
              <a:rPr lang="en-US" sz="1800" dirty="0" smtClean="0">
                <a:solidFill>
                  <a:schemeClr val="accent1"/>
                </a:solidFill>
                <a:latin typeface="Comic Sans MS" panose="030F0702030302020204" pitchFamily="66" charset="0"/>
              </a:rPr>
              <a:t>the </a:t>
            </a:r>
            <a:r>
              <a:rPr lang="en-US" sz="1800" dirty="0">
                <a:solidFill>
                  <a:schemeClr val="accent1"/>
                </a:solidFill>
                <a:latin typeface="Comic Sans MS" panose="030F0702030302020204" pitchFamily="66" charset="0"/>
              </a:rPr>
              <a:t>American Thyroid </a:t>
            </a:r>
            <a:r>
              <a:rPr lang="en-US" sz="1800" dirty="0" smtClean="0">
                <a:solidFill>
                  <a:schemeClr val="accent1"/>
                </a:solidFill>
                <a:latin typeface="Comic Sans MS" panose="030F0702030302020204" pitchFamily="66" charset="0"/>
              </a:rPr>
              <a:t>Association.</a:t>
            </a:r>
          </a:p>
          <a:p>
            <a:pPr>
              <a:buClr>
                <a:schemeClr val="accent2"/>
              </a:buClr>
              <a:buFont typeface="Wingdings" panose="05000000000000000000" pitchFamily="2" charset="2"/>
              <a:buChar char="§"/>
            </a:pPr>
            <a:endParaRPr lang="en-US" sz="1800" dirty="0" smtClean="0">
              <a:solidFill>
                <a:schemeClr val="accent1"/>
              </a:solidFill>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Three of the groups used either the TNM designation of the American Joint Committee on Cancer (AJCC), or terms such as Level I</a:t>
            </a:r>
            <a:r>
              <a:rPr lang="en-US" sz="1800" dirty="0">
                <a:latin typeface="Comic Sans MS" panose="030F0702030302020204" pitchFamily="66" charset="0"/>
              </a:rPr>
              <a:t>, II, or III, or “high”, “higher”, or “highest”, to designate progressive increases </a:t>
            </a:r>
            <a:r>
              <a:rPr lang="en-US" sz="1800" dirty="0" smtClean="0">
                <a:latin typeface="Comic Sans MS" panose="030F0702030302020204" pitchFamily="66" charset="0"/>
              </a:rPr>
              <a:t>in aggressiveness </a:t>
            </a:r>
            <a:r>
              <a:rPr lang="en-US" sz="1800" dirty="0">
                <a:latin typeface="Comic Sans MS" panose="030F0702030302020204" pitchFamily="66" charset="0"/>
              </a:rPr>
              <a:t>of the </a:t>
            </a:r>
            <a:r>
              <a:rPr lang="en-US" sz="1800" dirty="0" smtClean="0">
                <a:latin typeface="Comic Sans MS" panose="030F0702030302020204" pitchFamily="66" charset="0"/>
              </a:rPr>
              <a:t>MTC.</a:t>
            </a:r>
            <a:endParaRPr lang="en-US" sz="1800" dirty="0">
              <a:latin typeface="Comic Sans MS" panose="030F0702030302020204" pitchFamily="66" charset="0"/>
            </a:endParaRPr>
          </a:p>
          <a:p>
            <a:pPr>
              <a:buClr>
                <a:schemeClr val="accent2"/>
              </a:buClr>
              <a:buFont typeface="Wingdings" panose="05000000000000000000" pitchFamily="2" charset="2"/>
              <a:buChar char="§"/>
            </a:pPr>
            <a:r>
              <a:rPr lang="en-US" sz="2400" b="1" dirty="0" smtClean="0">
                <a:solidFill>
                  <a:srgbClr val="92D050"/>
                </a:solidFill>
                <a:latin typeface="Comic Sans MS" panose="030F0702030302020204" pitchFamily="66" charset="0"/>
              </a:rPr>
              <a:t>Recommendation 1:</a:t>
            </a:r>
          </a:p>
          <a:p>
            <a:pPr>
              <a:buClr>
                <a:schemeClr val="accent2"/>
              </a:buClr>
              <a:buFont typeface="Wingdings" panose="05000000000000000000" pitchFamily="2" charset="2"/>
              <a:buChar char="§"/>
            </a:pPr>
            <a:r>
              <a:rPr lang="en-US" sz="1800" dirty="0" smtClean="0">
                <a:latin typeface="Comic Sans MS" panose="030F0702030302020204" pitchFamily="66" charset="0"/>
              </a:rPr>
              <a:t>The </a:t>
            </a:r>
            <a:r>
              <a:rPr lang="en-US" sz="1800" dirty="0">
                <a:latin typeface="Comic Sans MS" panose="030F0702030302020204" pitchFamily="66" charset="0"/>
              </a:rPr>
              <a:t>original ATA </a:t>
            </a:r>
            <a:r>
              <a:rPr lang="en-US" sz="1800" dirty="0" smtClean="0">
                <a:latin typeface="Comic Sans MS" panose="030F0702030302020204" pitchFamily="66" charset="0"/>
              </a:rPr>
              <a:t>Guidelines used </a:t>
            </a:r>
            <a:r>
              <a:rPr lang="en-US" sz="1800" dirty="0">
                <a:latin typeface="Comic Sans MS" panose="030F0702030302020204" pitchFamily="66" charset="0"/>
              </a:rPr>
              <a:t>A, B, C, and D designations to define categories of </a:t>
            </a:r>
            <a:r>
              <a:rPr lang="en-US" sz="1800" i="1" dirty="0">
                <a:latin typeface="Comic Sans MS" panose="030F0702030302020204" pitchFamily="66" charset="0"/>
              </a:rPr>
              <a:t>RET </a:t>
            </a:r>
            <a:r>
              <a:rPr lang="en-US" sz="1800" dirty="0">
                <a:latin typeface="Comic Sans MS" panose="030F0702030302020204" pitchFamily="66" charset="0"/>
              </a:rPr>
              <a:t>mutations associated with </a:t>
            </a:r>
            <a:r>
              <a:rPr lang="en-US" sz="1800" dirty="0" smtClean="0">
                <a:latin typeface="Comic Sans MS" panose="030F0702030302020204" pitchFamily="66" charset="0"/>
              </a:rPr>
              <a:t>increasing aggressiveness </a:t>
            </a:r>
            <a:r>
              <a:rPr lang="en-US" sz="1800" dirty="0">
                <a:latin typeface="Comic Sans MS" panose="030F0702030302020204" pitchFamily="66" charset="0"/>
              </a:rPr>
              <a:t>(from A to D) of the MTC </a:t>
            </a:r>
            <a:r>
              <a:rPr lang="en-US" sz="1800" dirty="0" smtClean="0">
                <a:latin typeface="Comic Sans MS" panose="030F0702030302020204" pitchFamily="66" charset="0"/>
              </a:rPr>
              <a:t>.</a:t>
            </a:r>
          </a:p>
          <a:p>
            <a:pPr>
              <a:buClr>
                <a:schemeClr val="accent2"/>
              </a:buClr>
              <a:buFont typeface="Wingdings" panose="05000000000000000000" pitchFamily="2" charset="2"/>
              <a:buChar char="§"/>
            </a:pP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a:latin typeface="Comic Sans MS" panose="030F0702030302020204" pitchFamily="66" charset="0"/>
              </a:rPr>
              <a:t>D </a:t>
            </a:r>
            <a:r>
              <a:rPr lang="en-US" sz="1800" dirty="0" smtClean="0">
                <a:latin typeface="Comic Sans MS" panose="030F0702030302020204" pitchFamily="66" charset="0"/>
              </a:rPr>
              <a:t>: “</a:t>
            </a:r>
            <a:r>
              <a:rPr lang="en-US" sz="1800" dirty="0">
                <a:latin typeface="Comic Sans MS" panose="030F0702030302020204" pitchFamily="66" charset="0"/>
              </a:rPr>
              <a:t>highest risk” (HST</a:t>
            </a:r>
            <a:r>
              <a:rPr lang="en-US" sz="1800" dirty="0" smtClean="0">
                <a:latin typeface="Comic Sans MS" panose="030F0702030302020204" pitchFamily="66" charset="0"/>
              </a:rPr>
              <a:t>), </a:t>
            </a:r>
            <a:r>
              <a:rPr lang="en-US" sz="1800" i="1" dirty="0">
                <a:latin typeface="Comic Sans MS" panose="030F0702030302020204" pitchFamily="66" charset="0"/>
              </a:rPr>
              <a:t>RET </a:t>
            </a:r>
            <a:r>
              <a:rPr lang="en-US" sz="1800" dirty="0">
                <a:latin typeface="Comic Sans MS" panose="030F0702030302020204" pitchFamily="66" charset="0"/>
              </a:rPr>
              <a:t>codon </a:t>
            </a:r>
            <a:r>
              <a:rPr lang="en-US" sz="1800" i="1" dirty="0">
                <a:latin typeface="Comic Sans MS" panose="030F0702030302020204" pitchFamily="66" charset="0"/>
              </a:rPr>
              <a:t>M918T </a:t>
            </a:r>
            <a:r>
              <a:rPr lang="en-US" sz="1800" dirty="0">
                <a:latin typeface="Comic Sans MS" panose="030F0702030302020204" pitchFamily="66" charset="0"/>
              </a:rPr>
              <a:t>mutation</a:t>
            </a: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C : </a:t>
            </a:r>
            <a:r>
              <a:rPr lang="en-US" sz="1800" dirty="0">
                <a:latin typeface="Comic Sans MS" panose="030F0702030302020204" pitchFamily="66" charset="0"/>
              </a:rPr>
              <a:t>“high risk” (H), </a:t>
            </a:r>
            <a:r>
              <a:rPr lang="en-US" sz="1800" i="1" dirty="0" smtClean="0">
                <a:latin typeface="Comic Sans MS" panose="030F0702030302020204" pitchFamily="66" charset="0"/>
              </a:rPr>
              <a:t>RET </a:t>
            </a:r>
            <a:r>
              <a:rPr lang="en-US" sz="1800" dirty="0" smtClean="0">
                <a:latin typeface="Comic Sans MS" panose="030F0702030302020204" pitchFamily="66" charset="0"/>
              </a:rPr>
              <a:t>codon </a:t>
            </a:r>
            <a:r>
              <a:rPr lang="en-US" sz="1800" i="1" dirty="0">
                <a:latin typeface="Comic Sans MS" panose="030F0702030302020204" pitchFamily="66" charset="0"/>
              </a:rPr>
              <a:t>C634 </a:t>
            </a:r>
            <a:r>
              <a:rPr lang="en-US" sz="1800" dirty="0">
                <a:latin typeface="Comic Sans MS" panose="030F0702030302020204" pitchFamily="66" charset="0"/>
              </a:rPr>
              <a:t>mutations</a:t>
            </a:r>
            <a:endParaRPr lang="en-US" sz="1800" dirty="0" smtClean="0">
              <a:latin typeface="Comic Sans MS" panose="030F0702030302020204" pitchFamily="66" charset="0"/>
            </a:endParaRPr>
          </a:p>
          <a:p>
            <a:pPr>
              <a:buClr>
                <a:schemeClr val="accent2"/>
              </a:buClr>
              <a:buFont typeface="Wingdings" panose="05000000000000000000" pitchFamily="2" charset="2"/>
              <a:buChar char="§"/>
            </a:pPr>
            <a:r>
              <a:rPr lang="en-US" sz="1800" dirty="0" smtClean="0">
                <a:latin typeface="Comic Sans MS" panose="030F0702030302020204" pitchFamily="66" charset="0"/>
              </a:rPr>
              <a:t>A </a:t>
            </a:r>
            <a:r>
              <a:rPr lang="en-US" sz="1800" dirty="0">
                <a:latin typeface="Comic Sans MS" panose="030F0702030302020204" pitchFamily="66" charset="0"/>
              </a:rPr>
              <a:t>and </a:t>
            </a:r>
            <a:r>
              <a:rPr lang="en-US" sz="1800" dirty="0" smtClean="0">
                <a:latin typeface="Comic Sans MS" panose="030F0702030302020204" pitchFamily="66" charset="0"/>
              </a:rPr>
              <a:t>B: </a:t>
            </a:r>
            <a:r>
              <a:rPr lang="en-US" sz="1800" dirty="0">
                <a:latin typeface="Comic Sans MS" panose="030F0702030302020204" pitchFamily="66" charset="0"/>
              </a:rPr>
              <a:t>“moderate risk” (MOD</a:t>
            </a:r>
            <a:r>
              <a:rPr lang="en-US" sz="1800" dirty="0" smtClean="0">
                <a:latin typeface="Comic Sans MS" panose="030F0702030302020204" pitchFamily="66" charset="0"/>
              </a:rPr>
              <a:t>), </a:t>
            </a:r>
            <a:r>
              <a:rPr lang="en-US" sz="1800" i="1" dirty="0">
                <a:latin typeface="Comic Sans MS" panose="030F0702030302020204" pitchFamily="66" charset="0"/>
              </a:rPr>
              <a:t>RET </a:t>
            </a:r>
            <a:r>
              <a:rPr lang="en-US" sz="1800" dirty="0" smtClean="0">
                <a:latin typeface="Comic Sans MS" panose="030F0702030302020204" pitchFamily="66" charset="0"/>
              </a:rPr>
              <a:t>codon mutations </a:t>
            </a:r>
            <a:r>
              <a:rPr lang="en-US" sz="1800" dirty="0">
                <a:latin typeface="Comic Sans MS" panose="030F0702030302020204" pitchFamily="66" charset="0"/>
              </a:rPr>
              <a:t>other than M918T and </a:t>
            </a:r>
            <a:r>
              <a:rPr lang="en-US" sz="1800" dirty="0" smtClean="0">
                <a:latin typeface="Comic Sans MS" panose="030F0702030302020204" pitchFamily="66" charset="0"/>
              </a:rPr>
              <a:t>C634.</a:t>
            </a:r>
            <a:r>
              <a:rPr lang="en-US" sz="1800" dirty="0">
                <a:solidFill>
                  <a:srgbClr val="92D050"/>
                </a:solidFill>
                <a:latin typeface="Comic Sans MS" panose="030F0702030302020204" pitchFamily="66" charset="0"/>
              </a:rPr>
              <a:t>Grade C</a:t>
            </a:r>
          </a:p>
          <a:p>
            <a:pPr>
              <a:buClr>
                <a:schemeClr val="accent2"/>
              </a:buClr>
              <a:buFont typeface="Wingdings" panose="05000000000000000000" pitchFamily="2" charset="2"/>
              <a:buChar char="§"/>
            </a:pPr>
            <a:endParaRPr lang="en-US" sz="1800" dirty="0">
              <a:latin typeface="Comic Sans MS" panose="030F0702030302020204" pitchFamily="66" charset="0"/>
            </a:endParaRPr>
          </a:p>
          <a:p>
            <a:pPr>
              <a:buClr>
                <a:schemeClr val="accent2"/>
              </a:buClr>
              <a:buFont typeface="Wingdings" panose="05000000000000000000" pitchFamily="2" charset="2"/>
              <a:buChar char="§"/>
            </a:pPr>
            <a:endParaRPr lang="en-US" sz="1800" dirty="0" smtClean="0">
              <a:latin typeface="Comic Sans MS" panose="030F0702030302020204" pitchFamily="66" charset="0"/>
            </a:endParaRPr>
          </a:p>
          <a:p>
            <a:pPr>
              <a:buClr>
                <a:schemeClr val="accent2"/>
              </a:buClr>
              <a:buFont typeface="Wingdings" panose="05000000000000000000" pitchFamily="2" charset="2"/>
              <a:buChar char="§"/>
            </a:pPr>
            <a:endParaRPr lang="en-US" sz="1600" dirty="0">
              <a:latin typeface="Comic Sans MS" panose="030F0702030302020204" pitchFamily="66" charset="0"/>
            </a:endParaRPr>
          </a:p>
          <a:p>
            <a:pPr>
              <a:buClr>
                <a:schemeClr val="accent2"/>
              </a:buClr>
              <a:buFont typeface="Wingdings" panose="05000000000000000000" pitchFamily="2" charset="2"/>
              <a:buChar char="§"/>
            </a:pPr>
            <a:endParaRPr lang="en-US" sz="1600" dirty="0" smtClean="0">
              <a:latin typeface="Comic Sans MS" panose="030F0702030302020204" pitchFamily="66" charset="0"/>
            </a:endParaRPr>
          </a:p>
          <a:p>
            <a:pPr>
              <a:buClr>
                <a:schemeClr val="accent2"/>
              </a:buClr>
              <a:buFont typeface="Wingdings" panose="05000000000000000000" pitchFamily="2" charset="2"/>
              <a:buChar char="§"/>
            </a:pPr>
            <a:endParaRPr lang="en-US" sz="1600" dirty="0">
              <a:latin typeface="Comic Sans MS" panose="030F0702030302020204" pitchFamily="66" charset="0"/>
            </a:endParaRPr>
          </a:p>
          <a:p>
            <a:pPr>
              <a:buClr>
                <a:schemeClr val="accent2"/>
              </a:buClr>
              <a:buFont typeface="Wingdings" panose="05000000000000000000" pitchFamily="2" charset="2"/>
              <a:buChar char="§"/>
            </a:pPr>
            <a:endParaRPr lang="en-US" sz="1600" dirty="0">
              <a:latin typeface="Comic Sans MS" panose="030F0702030302020204" pitchFamily="66" charset="0"/>
            </a:endParaRPr>
          </a:p>
        </p:txBody>
      </p:sp>
    </p:spTree>
    <p:extLst>
      <p:ext uri="{BB962C8B-B14F-4D97-AF65-F5344CB8AC3E}">
        <p14:creationId xmlns:p14="http://schemas.microsoft.com/office/powerpoint/2010/main" val="334877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3024</TotalTime>
  <Words>6692</Words>
  <Application>Microsoft Office PowerPoint</Application>
  <PresentationFormat>On-screen Show (4:3)</PresentationFormat>
  <Paragraphs>557</Paragraphs>
  <Slides>71</Slides>
  <Notes>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Urban</vt:lpstr>
      <vt:lpstr>PowerPoint Presentation</vt:lpstr>
      <vt:lpstr>Revised American Thyroid Association Guidelines for the Management of Medullary Thyroid Carcinoma</vt:lpstr>
      <vt:lpstr>PowerPoint Presentation</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http//:www.thyroid.org/thyroid physicians-professionals/calculators/thyroid-cancer-carcinoma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Hosna</dc:creator>
  <cp:lastModifiedBy>Hosna</cp:lastModifiedBy>
  <cp:revision>180</cp:revision>
  <dcterms:created xsi:type="dcterms:W3CDTF">2015-04-06T14:13:04Z</dcterms:created>
  <dcterms:modified xsi:type="dcterms:W3CDTF">2015-05-10T17:19:19Z</dcterms:modified>
</cp:coreProperties>
</file>