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62" r:id="rId3"/>
    <p:sldMasterId id="2147483664" r:id="rId4"/>
  </p:sldMasterIdLst>
  <p:sldIdLst>
    <p:sldId id="256" r:id="rId5"/>
    <p:sldId id="271" r:id="rId6"/>
    <p:sldId id="270" r:id="rId7"/>
    <p:sldId id="260" r:id="rId8"/>
    <p:sldId id="273" r:id="rId9"/>
    <p:sldId id="266" r:id="rId10"/>
    <p:sldId id="258" r:id="rId11"/>
    <p:sldId id="272" r:id="rId12"/>
    <p:sldId id="292" r:id="rId13"/>
    <p:sldId id="277" r:id="rId14"/>
    <p:sldId id="274" r:id="rId15"/>
    <p:sldId id="280" r:id="rId16"/>
    <p:sldId id="289" r:id="rId17"/>
    <p:sldId id="290" r:id="rId18"/>
    <p:sldId id="291" r:id="rId19"/>
    <p:sldId id="296" r:id="rId20"/>
    <p:sldId id="297" r:id="rId21"/>
    <p:sldId id="275" r:id="rId22"/>
    <p:sldId id="282" r:id="rId23"/>
    <p:sldId id="283" r:id="rId24"/>
    <p:sldId id="281" r:id="rId25"/>
    <p:sldId id="293" r:id="rId26"/>
    <p:sldId id="264" r:id="rId27"/>
    <p:sldId id="287" r:id="rId28"/>
    <p:sldId id="262" r:id="rId29"/>
    <p:sldId id="288" r:id="rId3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426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965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312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DE9-CE48-4254-A420-7E06B2F458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18F-5750-4890-A72C-EF765BD8EE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7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DE9-CE48-4254-A420-7E06B2F458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18F-5750-4890-A72C-EF765BD8EE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9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BDF2-7AA5-4E62-9D4D-4553AAE1B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7BBC-503F-4734-B3C5-439D971ACD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3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576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271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425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616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429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369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31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042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85A2-BBBA-483D-89A1-59AB5C600045}" type="datetimeFigureOut">
              <a:rPr lang="fa-IR" smtClean="0"/>
              <a:t>04/14/1438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1007-9985-4498-8109-F00ACF6C2F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366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7CBDE9-CE48-4254-A420-7E06B2F458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B16E18F-5750-4890-A72C-EF765BD8EE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9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7CBDE9-CE48-4254-A420-7E06B2F458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B16E18F-5750-4890-A72C-EF765BD8EE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0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D34BDF2-7AA5-4E62-9D4D-4553AAE1B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7A7BBC-503F-4734-B3C5-439D971ACD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132440" cy="1686049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DPP4 inhibitor  drugs</a:t>
            </a:r>
            <a:endParaRPr lang="fa-IR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  Amouzegar MD</a:t>
            </a:r>
          </a:p>
          <a:p>
            <a:pPr rtl="0"/>
            <a:r>
              <a:rPr lang="en-US" sz="2000" dirty="0" smtClean="0">
                <a:solidFill>
                  <a:srgbClr val="C00000"/>
                </a:solidFill>
              </a:rPr>
              <a:t>Research Institute for Endocrine Sciences ,Shahid Beheshti University</a:t>
            </a:r>
            <a:endParaRPr lang="fa-I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 descr="Slide5"/>
          <p:cNvPicPr>
            <a:picLocks noGrp="1" noChangeAspect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32430" r="6593" b="21271"/>
          <a:stretch>
            <a:fillRect/>
          </a:stretch>
        </p:blipFill>
        <p:spPr>
          <a:xfrm>
            <a:off x="706907" y="1556792"/>
            <a:ext cx="7788924" cy="3096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61963" y="304800"/>
            <a:ext cx="8278812" cy="777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Meta-analysis: 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HbA1c reduction 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with OHA Added to </a:t>
            </a:r>
            <a:r>
              <a:rPr lang="en-US" alt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Metformin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147763" y="5032104"/>
            <a:ext cx="6615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900" b="1" dirty="0"/>
              <a:t>*All antihyperglycemic agents were significantly different </a:t>
            </a:r>
            <a:r>
              <a:rPr lang="en-US" altLang="en-US" sz="900" b="1" dirty="0" err="1"/>
              <a:t>vs</a:t>
            </a:r>
            <a:r>
              <a:rPr lang="en-US" altLang="en-US" sz="900" b="1" dirty="0"/>
              <a:t> placebo.</a:t>
            </a:r>
          </a:p>
          <a:p>
            <a:r>
              <a:rPr lang="en-US" altLang="en-US" sz="900" b="1" dirty="0"/>
              <a:t> </a:t>
            </a:r>
          </a:p>
        </p:txBody>
      </p:sp>
      <p:sp>
        <p:nvSpPr>
          <p:cNvPr id="111621" name="Rectangle 2"/>
          <p:cNvSpPr>
            <a:spLocks noChangeArrowheads="1"/>
          </p:cNvSpPr>
          <p:nvPr/>
        </p:nvSpPr>
        <p:spPr bwMode="auto">
          <a:xfrm>
            <a:off x="488416" y="6100762"/>
            <a:ext cx="4572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900" dirty="0"/>
              <a:t>1- </a:t>
            </a:r>
            <a:r>
              <a:rPr lang="en-US" altLang="en-US" sz="800" dirty="0"/>
              <a:t>Liu SC, et al. </a:t>
            </a:r>
            <a:r>
              <a:rPr lang="en-US" altLang="en-US" sz="800" i="1" dirty="0"/>
              <a:t>Diabetes, Obesity and Metabolism </a:t>
            </a:r>
            <a:r>
              <a:rPr lang="en-US" altLang="en-US" sz="800" dirty="0"/>
              <a:t>2012;14:810–820.</a:t>
            </a:r>
          </a:p>
          <a:p>
            <a:pPr algn="l"/>
            <a:r>
              <a:rPr lang="en-US" altLang="en-US" sz="800" dirty="0"/>
              <a:t>2- Fujita Y, et al., </a:t>
            </a:r>
            <a:r>
              <a:rPr lang="en-US" altLang="en-US" sz="800" i="1" dirty="0"/>
              <a:t>J Diabetes </a:t>
            </a:r>
            <a:r>
              <a:rPr lang="en-US" altLang="en-US" sz="800" i="1" dirty="0" err="1"/>
              <a:t>Investig</a:t>
            </a:r>
            <a:r>
              <a:rPr lang="en-US" altLang="en-US" sz="800" i="1" dirty="0"/>
              <a:t>. </a:t>
            </a:r>
            <a:r>
              <a:rPr lang="en-US" altLang="en-US" sz="800" dirty="0"/>
              <a:t>2014; 5:265-275. </a:t>
            </a:r>
          </a:p>
        </p:txBody>
      </p:sp>
    </p:spTree>
    <p:extLst>
      <p:ext uri="{BB962C8B-B14F-4D97-AF65-F5344CB8AC3E}">
        <p14:creationId xmlns:p14="http://schemas.microsoft.com/office/powerpoint/2010/main" val="42697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 </a:t>
            </a:r>
            <a:r>
              <a:rPr lang="en-US" sz="2400" dirty="0" smtClean="0"/>
              <a:t>hypoglycemia commonly seen with </a:t>
            </a:r>
            <a:r>
              <a:rPr lang="en-US" sz="2400" dirty="0"/>
              <a:t>DPP-4 Inhibitors?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8966"/>
          </a:xfrm>
        </p:spPr>
        <p:txBody>
          <a:bodyPr/>
          <a:lstStyle/>
          <a:p>
            <a:pPr algn="l" rtl="0"/>
            <a:r>
              <a:rPr lang="en-US" sz="2000" dirty="0"/>
              <a:t>DPP-4 inhibitors have an antihyperglycemic effect only when glucose levels are raised </a:t>
            </a:r>
          </a:p>
          <a:p>
            <a:pPr algn="l" rtl="0"/>
            <a:r>
              <a:rPr lang="en-US" sz="2000" dirty="0"/>
              <a:t>Thus, the incidence of hypoglycemia with this class of drugs is very low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04216"/>
              </p:ext>
            </p:extLst>
          </p:nvPr>
        </p:nvGraphicFramePr>
        <p:xfrm>
          <a:off x="1259632" y="3068960"/>
          <a:ext cx="6096000" cy="29888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09776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Incidence of Hypoglycemia %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98336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Sulfonylurea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DPP4 inhibitor</a:t>
                      </a:r>
                    </a:p>
                    <a:p>
                      <a:pPr rtl="1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name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Sitagliptin (100 mg/day)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Vildagliptin (100 mg/day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Saxagliptin (5 mg/day)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Linagliptin (5 mg/day)</a:t>
                      </a:r>
                      <a:endParaRPr lang="fa-I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6449166"/>
            <a:ext cx="49685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Lancet. 2012;380:450-452. </a:t>
            </a:r>
            <a:endParaRPr lang="fa-I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 descr="Slide18"/>
          <p:cNvPicPr>
            <a:picLocks noGrp="1" noChangeAspect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33601" r="4396" b="20490"/>
          <a:stretch>
            <a:fillRect/>
          </a:stretch>
        </p:blipFill>
        <p:spPr>
          <a:xfrm>
            <a:off x="1500187" y="1317625"/>
            <a:ext cx="5752869" cy="2160000"/>
          </a:xfrm>
          <a:noFill/>
          <a:ln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60388" y="304800"/>
            <a:ext cx="8062912" cy="777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Meta-analysis: hypoglycemia risk &amp; weight change with OHA Added to Metformin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462088" y="3505200"/>
            <a:ext cx="66151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900" b="1"/>
              <a:t>*Statistically significant vs placebo.</a:t>
            </a:r>
          </a:p>
        </p:txBody>
      </p:sp>
      <p:sp>
        <p:nvSpPr>
          <p:cNvPr id="110597" name="Rectangle 2"/>
          <p:cNvSpPr>
            <a:spLocks noChangeArrowheads="1"/>
          </p:cNvSpPr>
          <p:nvPr/>
        </p:nvSpPr>
        <p:spPr bwMode="auto">
          <a:xfrm>
            <a:off x="209067" y="6459538"/>
            <a:ext cx="421891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900" dirty="0"/>
              <a:t>1- </a:t>
            </a:r>
            <a:r>
              <a:rPr lang="en-US" altLang="en-US" sz="800" dirty="0"/>
              <a:t>Liu SC, et al. </a:t>
            </a:r>
            <a:r>
              <a:rPr lang="en-US" altLang="en-US" sz="800" i="1" dirty="0"/>
              <a:t>Diabetes, Obesity and Metabolism </a:t>
            </a:r>
            <a:r>
              <a:rPr lang="en-US" altLang="en-US" sz="800" dirty="0"/>
              <a:t>2012;14:810–820.</a:t>
            </a:r>
          </a:p>
          <a:p>
            <a:pPr algn="l"/>
            <a:r>
              <a:rPr lang="en-US" altLang="en-US" sz="800" dirty="0"/>
              <a:t>2- Fujita Y, et al., </a:t>
            </a:r>
            <a:r>
              <a:rPr lang="en-US" altLang="en-US" sz="800" i="1" dirty="0"/>
              <a:t>J Diabetes </a:t>
            </a:r>
            <a:r>
              <a:rPr lang="en-US" altLang="en-US" sz="800" i="1" dirty="0" err="1"/>
              <a:t>Investig</a:t>
            </a:r>
            <a:r>
              <a:rPr lang="en-US" altLang="en-US" sz="800" i="1" dirty="0"/>
              <a:t>. </a:t>
            </a:r>
            <a:r>
              <a:rPr lang="en-US" altLang="en-US" sz="800" dirty="0"/>
              <a:t>2014; 5:265-275. </a:t>
            </a:r>
          </a:p>
        </p:txBody>
      </p:sp>
      <p:pic>
        <p:nvPicPr>
          <p:cNvPr id="1105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9303" b="7204"/>
          <a:stretch>
            <a:fillRect/>
          </a:stretch>
        </p:blipFill>
        <p:spPr bwMode="auto">
          <a:xfrm>
            <a:off x="1538288" y="3763962"/>
            <a:ext cx="5523561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388752" y="1664804"/>
            <a:ext cx="15121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ypoglycemia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93195" y="2132856"/>
            <a:ext cx="175289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95%CI 0.6-2.1</a:t>
            </a:r>
            <a:endParaRPr lang="fa-I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SAVOR-TIMI 53primary Endpoints ( 3-point MACE)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13995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/>
              <a:t>16,492 patients with </a:t>
            </a:r>
            <a:r>
              <a:rPr lang="en-US" sz="1800" dirty="0" smtClean="0"/>
              <a:t>T2DM who </a:t>
            </a:r>
            <a:r>
              <a:rPr lang="en-US" sz="1800" dirty="0"/>
              <a:t>had a history </a:t>
            </a:r>
            <a:r>
              <a:rPr lang="en-US" sz="1800" dirty="0" smtClean="0"/>
              <a:t>of, or </a:t>
            </a:r>
            <a:r>
              <a:rPr lang="en-US" sz="1800" dirty="0"/>
              <a:t>were at risk for, cardiovascular </a:t>
            </a:r>
            <a:r>
              <a:rPr lang="en-US" sz="1800" dirty="0" smtClean="0"/>
              <a:t>events randomized  </a:t>
            </a:r>
            <a:r>
              <a:rPr lang="en-US" sz="1800" dirty="0"/>
              <a:t>to receive </a:t>
            </a:r>
            <a:r>
              <a:rPr lang="en-US" sz="1800" dirty="0" err="1"/>
              <a:t>saxagliptin</a:t>
            </a:r>
            <a:r>
              <a:rPr lang="en-US" sz="1800" dirty="0"/>
              <a:t> or placebo and </a:t>
            </a:r>
            <a:r>
              <a:rPr lang="en-US" sz="1800" dirty="0" smtClean="0"/>
              <a:t>followed them </a:t>
            </a:r>
            <a:r>
              <a:rPr lang="en-US" sz="1800" dirty="0"/>
              <a:t>for a median of 2.1 years</a:t>
            </a:r>
            <a:endParaRPr lang="fa-IR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51" y="1988840"/>
            <a:ext cx="64293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4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EXAMINE  primary Endpoints ( 3-point MACE)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/>
              <a:t>5380 T2DM patients </a:t>
            </a:r>
            <a:r>
              <a:rPr lang="en-US" sz="1800" dirty="0" smtClean="0"/>
              <a:t>who</a:t>
            </a:r>
            <a:r>
              <a:rPr lang="en-US" sz="1800" dirty="0"/>
              <a:t> </a:t>
            </a:r>
            <a:r>
              <a:rPr lang="en-US" sz="1800" dirty="0" smtClean="0"/>
              <a:t>had </a:t>
            </a:r>
            <a:r>
              <a:rPr lang="en-US" sz="1800" dirty="0"/>
              <a:t>had a an </a:t>
            </a:r>
            <a:r>
              <a:rPr lang="en-US" sz="1800" dirty="0" smtClean="0"/>
              <a:t>AMI </a:t>
            </a:r>
            <a:r>
              <a:rPr lang="en-US" sz="1800" dirty="0"/>
              <a:t>or unstable angina requiring hospitalization within the previous </a:t>
            </a:r>
            <a:r>
              <a:rPr lang="en-US" sz="1800" dirty="0" smtClean="0"/>
              <a:t>15 to </a:t>
            </a:r>
            <a:r>
              <a:rPr lang="en-US" sz="1800" dirty="0"/>
              <a:t>90 days to receive </a:t>
            </a:r>
            <a:r>
              <a:rPr lang="en-US" sz="1800" dirty="0" err="1"/>
              <a:t>alogliptin</a:t>
            </a:r>
            <a:r>
              <a:rPr lang="en-US" sz="1800" dirty="0"/>
              <a:t> or </a:t>
            </a:r>
            <a:r>
              <a:rPr lang="en-US" sz="1800" dirty="0" smtClean="0"/>
              <a:t>placebo</a:t>
            </a:r>
            <a:r>
              <a:rPr lang="en-US" sz="1800" dirty="0"/>
              <a:t> </a:t>
            </a:r>
            <a:r>
              <a:rPr lang="en-US" sz="1800" dirty="0" smtClean="0"/>
              <a:t>with median F/U 1.5 y</a:t>
            </a:r>
            <a:endParaRPr lang="fa-I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2"/>
            <a:ext cx="6768000" cy="47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TECOS  </a:t>
            </a:r>
            <a:r>
              <a:rPr lang="en-US" sz="3200" dirty="0"/>
              <a:t>primary Endpoints ( </a:t>
            </a:r>
            <a:r>
              <a:rPr lang="en-US" sz="3200" dirty="0" smtClean="0"/>
              <a:t>4-point </a:t>
            </a:r>
            <a:r>
              <a:rPr lang="en-US" sz="3200" dirty="0"/>
              <a:t>MACE)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289451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/>
              <a:t>14,671 </a:t>
            </a:r>
            <a:r>
              <a:rPr lang="en-US" sz="1800" dirty="0" smtClean="0"/>
              <a:t>T2DM patients  with established CVD randomized to  </a:t>
            </a:r>
            <a:r>
              <a:rPr lang="en-US" sz="1800" dirty="0"/>
              <a:t>either </a:t>
            </a:r>
            <a:r>
              <a:rPr lang="en-US" sz="1800" dirty="0" err="1"/>
              <a:t>sitagliptin</a:t>
            </a:r>
            <a:r>
              <a:rPr lang="en-US" sz="1800" dirty="0"/>
              <a:t> or </a:t>
            </a:r>
            <a:r>
              <a:rPr lang="en-US" sz="1800" dirty="0" smtClean="0"/>
              <a:t>placebo with median 3 y F/U</a:t>
            </a:r>
            <a:endParaRPr lang="fa-I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7290" y="212079"/>
            <a:ext cx="4978541" cy="79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6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DPP-4 Inhibitor CV Outcomes Trials:</a:t>
            </a:r>
            <a:br>
              <a:rPr lang="en-US" altLang="en-US" sz="3600" smtClean="0"/>
            </a:br>
            <a:r>
              <a:rPr lang="en-US" altLang="en-US" sz="3600" smtClean="0"/>
              <a:t>Adjudicated Endpoints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DPP-4 Inhibitor CV Outcomes Trials: </a:t>
            </a:r>
            <a:br>
              <a:rPr lang="en-US" altLang="en-US" sz="3600" smtClean="0"/>
            </a:br>
            <a:r>
              <a:rPr lang="en-US" altLang="en-US" sz="3600" smtClean="0"/>
              <a:t>Hospitalization for HF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2800" dirty="0"/>
              <a:t>What </a:t>
            </a:r>
            <a:r>
              <a:rPr lang="en-US" sz="2800" dirty="0" smtClean="0"/>
              <a:t>adverse effects should clinicians be aware </a:t>
            </a:r>
            <a:r>
              <a:rPr lang="en-US" sz="2800" dirty="0"/>
              <a:t>of </a:t>
            </a:r>
            <a:r>
              <a:rPr lang="en-US" sz="2800" dirty="0" smtClean="0"/>
              <a:t>when using </a:t>
            </a:r>
            <a:r>
              <a:rPr lang="en-US" sz="2800" dirty="0"/>
              <a:t>DPP-4 Inhibitors?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endParaRPr lang="en-US" sz="1400" dirty="0" smtClean="0"/>
          </a:p>
          <a:p>
            <a:pPr algn="l" rtl="0"/>
            <a:r>
              <a:rPr lang="en-US" sz="2400" dirty="0"/>
              <a:t>The FDA and the EMA have also independently reviewed a number of observational studies to explore a possible association between </a:t>
            </a:r>
            <a:r>
              <a:rPr lang="en-US" sz="2400" dirty="0" err="1"/>
              <a:t>incretin</a:t>
            </a:r>
            <a:r>
              <a:rPr lang="en-US" sz="2400" dirty="0"/>
              <a:t>-based drugs and acute pancreatitis found that </a:t>
            </a:r>
            <a:r>
              <a:rPr lang="en-US" sz="2400" dirty="0" smtClean="0"/>
              <a:t>observational  </a:t>
            </a:r>
            <a:r>
              <a:rPr lang="en-US" sz="2400" dirty="0"/>
              <a:t>studies, have yielded inconsistent </a:t>
            </a:r>
            <a:r>
              <a:rPr lang="en-US" sz="2400" dirty="0" smtClean="0"/>
              <a:t>results</a:t>
            </a:r>
            <a:endParaRPr lang="en-US" sz="2400" dirty="0"/>
          </a:p>
          <a:p>
            <a:pPr algn="l" rtl="0"/>
            <a:r>
              <a:rPr lang="en-US" sz="2400" dirty="0" smtClean="0"/>
              <a:t>Limited </a:t>
            </a:r>
            <a:r>
              <a:rPr lang="en-US" sz="2400" dirty="0"/>
              <a:t>power, </a:t>
            </a:r>
            <a:r>
              <a:rPr lang="en-US" sz="2400" dirty="0" smtClean="0"/>
              <a:t>inadequate outcome </a:t>
            </a:r>
            <a:r>
              <a:rPr lang="en-US" sz="2400" dirty="0"/>
              <a:t>validation, </a:t>
            </a:r>
            <a:r>
              <a:rPr lang="en-US" sz="2400" dirty="0" smtClean="0"/>
              <a:t>incomplete covariate </a:t>
            </a:r>
            <a:r>
              <a:rPr lang="en-US" sz="2400" dirty="0"/>
              <a:t>ascertainment, </a:t>
            </a:r>
            <a:r>
              <a:rPr lang="en-US" sz="2400" dirty="0" smtClean="0"/>
              <a:t>and inadequate </a:t>
            </a:r>
            <a:r>
              <a:rPr lang="en-US" sz="2400" dirty="0"/>
              <a:t>confounding </a:t>
            </a:r>
            <a:r>
              <a:rPr lang="en-US" sz="2400" dirty="0" smtClean="0"/>
              <a:t>control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A pooled analysis of data from 14,611 </a:t>
            </a:r>
            <a:r>
              <a:rPr lang="en-US" sz="2400" dirty="0" err="1"/>
              <a:t>pts</a:t>
            </a:r>
            <a:r>
              <a:rPr lang="en-US" sz="2400" dirty="0"/>
              <a:t> with T2DM from 25 clinical trials in the </a:t>
            </a:r>
            <a:r>
              <a:rPr lang="en-US" sz="2400" dirty="0" err="1"/>
              <a:t>sitagliptin</a:t>
            </a:r>
            <a:r>
              <a:rPr lang="en-US" sz="2400" dirty="0"/>
              <a:t> database provided no compelling evidence of an increased risk of pancreatitis or pancreatic cancer</a:t>
            </a:r>
          </a:p>
          <a:p>
            <a:pPr algn="l" rtl="0"/>
            <a:r>
              <a:rPr lang="en-US" sz="1400" dirty="0"/>
              <a:t>Diabetes </a:t>
            </a:r>
            <a:r>
              <a:rPr lang="en-US" sz="1400" dirty="0" err="1"/>
              <a:t>Ther</a:t>
            </a:r>
            <a:r>
              <a:rPr lang="en-US" sz="1400" dirty="0"/>
              <a:t> 2013;4: 119-45.</a:t>
            </a:r>
          </a:p>
          <a:p>
            <a:pPr algn="l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3590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32000" cy="4684000"/>
          </a:xfrm>
        </p:spPr>
      </p:pic>
    </p:spTree>
    <p:extLst>
      <p:ext uri="{BB962C8B-B14F-4D97-AF65-F5344CB8AC3E}">
        <p14:creationId xmlns:p14="http://schemas.microsoft.com/office/powerpoint/2010/main" val="5927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/>
          <a:lstStyle/>
          <a:p>
            <a:pPr algn="l" rtl="0"/>
            <a:r>
              <a:rPr lang="en-US" dirty="0"/>
              <a:t>DPP-4 inhibitors: How </a:t>
            </a:r>
            <a:r>
              <a:rPr lang="en-US" dirty="0" smtClean="0"/>
              <a:t>do </a:t>
            </a:r>
            <a:r>
              <a:rPr lang="en-US" smtClean="0"/>
              <a:t>they work</a:t>
            </a:r>
            <a:r>
              <a:rPr lang="en-US" dirty="0" smtClean="0"/>
              <a:t>?</a:t>
            </a:r>
          </a:p>
          <a:p>
            <a:pPr algn="l" rtl="0"/>
            <a:r>
              <a:rPr lang="en-US" dirty="0"/>
              <a:t>What Are the Currently Available </a:t>
            </a:r>
            <a:r>
              <a:rPr lang="en-US" dirty="0" smtClean="0"/>
              <a:t>DPP-4I on </a:t>
            </a:r>
            <a:r>
              <a:rPr lang="en-US" dirty="0"/>
              <a:t>the Market</a:t>
            </a:r>
            <a:r>
              <a:rPr lang="en-US" dirty="0" smtClean="0"/>
              <a:t>?</a:t>
            </a:r>
          </a:p>
          <a:p>
            <a:pPr algn="l" rtl="0"/>
            <a:r>
              <a:rPr lang="en-US" dirty="0" smtClean="0"/>
              <a:t>Efficacy</a:t>
            </a:r>
          </a:p>
          <a:p>
            <a:pPr algn="l" rtl="0"/>
            <a:r>
              <a:rPr lang="en-US" dirty="0" smtClean="0"/>
              <a:t>Safety, adverse events</a:t>
            </a:r>
          </a:p>
          <a:p>
            <a:pPr algn="l" rtl="0"/>
            <a:r>
              <a:rPr lang="en-US" dirty="0" smtClean="0"/>
              <a:t>CVOTs</a:t>
            </a:r>
          </a:p>
          <a:p>
            <a:pPr algn="l" rtl="0"/>
            <a:r>
              <a:rPr lang="en-US" dirty="0" smtClean="0"/>
              <a:t>Can be used in RF</a:t>
            </a:r>
          </a:p>
          <a:p>
            <a:pPr algn="l" rtl="0"/>
            <a:r>
              <a:rPr lang="en-US" dirty="0" smtClean="0"/>
              <a:t>Conclusion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495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856000" cy="5150299"/>
          </a:xfrm>
        </p:spPr>
      </p:pic>
    </p:spTree>
    <p:extLst>
      <p:ext uri="{BB962C8B-B14F-4D97-AF65-F5344CB8AC3E}">
        <p14:creationId xmlns:p14="http://schemas.microsoft.com/office/powerpoint/2010/main" val="16410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2700" dirty="0" err="1"/>
              <a:t>Dipeptidyl</a:t>
            </a:r>
            <a:r>
              <a:rPr lang="en-US" sz="2700" dirty="0"/>
              <a:t> Peptidase-4 Inhibitors </a:t>
            </a:r>
            <a:r>
              <a:rPr lang="en-US" sz="2700" dirty="0" smtClean="0"/>
              <a:t>and Bone </a:t>
            </a:r>
            <a:r>
              <a:rPr lang="en-US" sz="2700" dirty="0"/>
              <a:t>Fractures</a:t>
            </a:r>
            <a:endParaRPr lang="fa-I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" y="1052736"/>
            <a:ext cx="9144000" cy="491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6237312"/>
            <a:ext cx="57606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pt-BR" sz="1200" dirty="0">
                <a:solidFill>
                  <a:schemeClr val="tx1"/>
                </a:solidFill>
              </a:rPr>
              <a:t>Diabetes Care. 2011 Nov;34(11):2474-6</a:t>
            </a:r>
            <a:endParaRPr lang="fa-IR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426323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323528" y="5426323"/>
            <a:ext cx="8424936" cy="1171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</a:rPr>
              <a:t>DPP-4 inhibitors, </a:t>
            </a:r>
            <a:r>
              <a:rPr lang="en-US" sz="1600" dirty="0" smtClean="0">
                <a:solidFill>
                  <a:schemeClr val="tx1"/>
                </a:solidFill>
              </a:rPr>
              <a:t>compared with </a:t>
            </a:r>
            <a:r>
              <a:rPr lang="en-US" sz="1600" dirty="0">
                <a:solidFill>
                  <a:schemeClr val="tx1"/>
                </a:solidFill>
              </a:rPr>
              <a:t>placebo or other treatments, were associated with a reduced risk of fractures (</a:t>
            </a:r>
            <a:r>
              <a:rPr lang="en-US" sz="1600" dirty="0" smtClean="0">
                <a:solidFill>
                  <a:schemeClr val="tx1"/>
                </a:solidFill>
              </a:rPr>
              <a:t>Mantel–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Haenszel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odds ratio [MH-OR] 0.60, 95% CI 0.37–0.99, P = 0.045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fa-I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The duration </a:t>
            </a:r>
            <a:r>
              <a:rPr lang="en-US" sz="2800" dirty="0" smtClean="0"/>
              <a:t>of the </a:t>
            </a:r>
            <a:r>
              <a:rPr lang="en-US" sz="2800" dirty="0"/>
              <a:t>trials included is rather short, not </a:t>
            </a:r>
            <a:r>
              <a:rPr lang="en-US" sz="2800" dirty="0" smtClean="0"/>
              <a:t>allowing inferences </a:t>
            </a:r>
            <a:r>
              <a:rPr lang="en-US" sz="2800" dirty="0"/>
              <a:t>on longer-term </a:t>
            </a:r>
            <a:r>
              <a:rPr lang="en-US" sz="2800" dirty="0" smtClean="0"/>
              <a:t>effects</a:t>
            </a:r>
          </a:p>
          <a:p>
            <a:pPr marL="0" indent="0" algn="l" rtl="0">
              <a:buNone/>
            </a:pPr>
            <a:endParaRPr lang="en-US" sz="2800" dirty="0"/>
          </a:p>
          <a:p>
            <a:pPr algn="l" rtl="0"/>
            <a:r>
              <a:rPr lang="en-US" sz="2800" dirty="0" smtClean="0"/>
              <a:t>Small </a:t>
            </a:r>
            <a:r>
              <a:rPr lang="en-US" sz="2800" dirty="0"/>
              <a:t>number of </a:t>
            </a:r>
            <a:r>
              <a:rPr lang="en-US" sz="2800" dirty="0" smtClean="0"/>
              <a:t>trials with </a:t>
            </a:r>
            <a:r>
              <a:rPr lang="en-US" sz="2800" dirty="0"/>
              <a:t>longer </a:t>
            </a:r>
            <a:r>
              <a:rPr lang="en-US" sz="2800" dirty="0" smtClean="0"/>
              <a:t>duration </a:t>
            </a:r>
          </a:p>
          <a:p>
            <a:pPr algn="l" rtl="0"/>
            <a:r>
              <a:rPr lang="en-US" sz="2800" dirty="0" smtClean="0"/>
              <a:t>Bone fractures </a:t>
            </a:r>
            <a:r>
              <a:rPr lang="en-US" sz="2800" dirty="0"/>
              <a:t>were not the principal end </a:t>
            </a:r>
            <a:r>
              <a:rPr lang="en-US" sz="2800" dirty="0" smtClean="0"/>
              <a:t>points in </a:t>
            </a:r>
            <a:r>
              <a:rPr lang="en-US" sz="2800" dirty="0"/>
              <a:t>any of the studies and were </a:t>
            </a:r>
            <a:r>
              <a:rPr lang="en-US" sz="2800" dirty="0" smtClean="0"/>
              <a:t>reported only </a:t>
            </a:r>
            <a:r>
              <a:rPr lang="en-US" sz="2800" dirty="0"/>
              <a:t>as adverse </a:t>
            </a:r>
            <a:r>
              <a:rPr lang="en-US" sz="2800" dirty="0" smtClean="0"/>
              <a:t>events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10636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dirty="0"/>
              <a:t>Use in chronic kidney disease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sz="2800" dirty="0"/>
              <a:t>Sitagliptin, </a:t>
            </a:r>
            <a:r>
              <a:rPr lang="en-US" sz="2800" dirty="0" err="1"/>
              <a:t>saxagliptin</a:t>
            </a:r>
            <a:r>
              <a:rPr lang="en-US" sz="2800" dirty="0"/>
              <a:t>, </a:t>
            </a:r>
            <a:r>
              <a:rPr lang="en-US" sz="2800" dirty="0" err="1"/>
              <a:t>alogliptin</a:t>
            </a:r>
            <a:r>
              <a:rPr lang="en-US" sz="2800" dirty="0"/>
              <a:t>, and </a:t>
            </a:r>
            <a:r>
              <a:rPr lang="en-US" sz="2800" dirty="0" err="1"/>
              <a:t>vildagliptin</a:t>
            </a:r>
            <a:r>
              <a:rPr lang="en-US" sz="2800" dirty="0"/>
              <a:t> require dose adjustment in patients with chronic kidney </a:t>
            </a:r>
            <a:r>
              <a:rPr lang="en-US" sz="2800" dirty="0" smtClean="0"/>
              <a:t>disease</a:t>
            </a:r>
            <a:endParaRPr lang="en-US" sz="2800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sz="2800" dirty="0"/>
              <a:t>Linagliptin is primarily eliminated via the </a:t>
            </a:r>
            <a:r>
              <a:rPr lang="en-US" sz="2800" dirty="0" err="1"/>
              <a:t>enterohepatic</a:t>
            </a:r>
            <a:r>
              <a:rPr lang="en-US" sz="2800" dirty="0"/>
              <a:t> system, and therefore no dose adjustment is necessary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49120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Sitagliptin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usual dose of </a:t>
            </a:r>
            <a:r>
              <a:rPr lang="en-US" dirty="0" err="1"/>
              <a:t>sitagliptin</a:t>
            </a:r>
            <a:r>
              <a:rPr lang="en-US" dirty="0"/>
              <a:t> is 100 mg once daily, </a:t>
            </a:r>
            <a:endParaRPr lang="en-US" dirty="0" smtClean="0"/>
          </a:p>
          <a:p>
            <a:pPr algn="l" rtl="0"/>
            <a:r>
              <a:rPr lang="en-US" dirty="0" smtClean="0"/>
              <a:t> Reduction </a:t>
            </a:r>
            <a:r>
              <a:rPr lang="en-US" dirty="0"/>
              <a:t>to 50 mg for moderate to severe renal insufficiency </a:t>
            </a:r>
            <a:r>
              <a:rPr lang="en-US" dirty="0" smtClean="0"/>
              <a:t>(GFR </a:t>
            </a:r>
            <a:r>
              <a:rPr lang="en-US" dirty="0"/>
              <a:t>30 to 50 mL/min) </a:t>
            </a:r>
            <a:endParaRPr lang="en-US" dirty="0" smtClean="0"/>
          </a:p>
          <a:p>
            <a:pPr algn="l" rtl="0"/>
            <a:r>
              <a:rPr lang="en-US" dirty="0" smtClean="0"/>
              <a:t>25 </a:t>
            </a:r>
            <a:r>
              <a:rPr lang="en-US" dirty="0"/>
              <a:t>mg for severe renal insufficiency (&lt;30 mL/min)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332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57403"/>
          </a:xfrm>
        </p:spPr>
        <p:txBody>
          <a:bodyPr/>
          <a:lstStyle/>
          <a:p>
            <a:pPr algn="l" rtl="0"/>
            <a:r>
              <a:rPr lang="en-US" dirty="0" smtClean="0"/>
              <a:t>They lower glucose levels in T2DM and are well tolerated</a:t>
            </a:r>
          </a:p>
          <a:p>
            <a:pPr algn="l" rtl="0"/>
            <a:r>
              <a:rPr lang="en-US" dirty="0" smtClean="0"/>
              <a:t>Do not reduce or increase cardiovascular risk</a:t>
            </a:r>
          </a:p>
          <a:p>
            <a:pPr algn="l" rtl="0"/>
            <a:r>
              <a:rPr lang="en-US" dirty="0" smtClean="0"/>
              <a:t>Must be careful in patient with history of pancreatitis</a:t>
            </a:r>
          </a:p>
          <a:p>
            <a:pPr algn="l" rtl="0"/>
            <a:r>
              <a:rPr lang="en-US" dirty="0" smtClean="0"/>
              <a:t>Do not increase the risk of pancreatic cancer</a:t>
            </a:r>
          </a:p>
          <a:p>
            <a:pPr algn="l" rtl="0"/>
            <a:r>
              <a:rPr lang="en-US" dirty="0" smtClean="0"/>
              <a:t>Do not increase the risk of hypoglycemia</a:t>
            </a:r>
          </a:p>
          <a:p>
            <a:pPr algn="l" rtl="0"/>
            <a:r>
              <a:rPr lang="en-US" dirty="0" smtClean="0"/>
              <a:t>No increase risk of facture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916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53" y="116631"/>
            <a:ext cx="9812192" cy="6696000"/>
          </a:xfrm>
        </p:spPr>
      </p:pic>
    </p:spTree>
    <p:extLst>
      <p:ext uri="{BB962C8B-B14F-4D97-AF65-F5344CB8AC3E}">
        <p14:creationId xmlns:p14="http://schemas.microsoft.com/office/powerpoint/2010/main" val="11967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ADA/EASD Recommendations for T2DM Management: The Role of Injectables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592288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Will </a:t>
            </a:r>
            <a:r>
              <a:rPr lang="en-US" sz="2000" dirty="0"/>
              <a:t>examine </a:t>
            </a:r>
            <a:r>
              <a:rPr lang="en-US" sz="2000" dirty="0" smtClean="0"/>
              <a:t>their effectiveness </a:t>
            </a:r>
            <a:r>
              <a:rPr lang="en-US" sz="2000" dirty="0"/>
              <a:t>in maintaining the </a:t>
            </a:r>
            <a:r>
              <a:rPr lang="en-US" sz="2000" dirty="0" smtClean="0"/>
              <a:t>glycemic goal A1C </a:t>
            </a:r>
            <a:r>
              <a:rPr lang="en-US" sz="2000" dirty="0"/>
              <a:t>,7% </a:t>
            </a:r>
            <a:r>
              <a:rPr lang="en-US" sz="2000" dirty="0" smtClean="0"/>
              <a:t> over Time</a:t>
            </a:r>
          </a:p>
          <a:p>
            <a:pPr algn="l" rtl="0"/>
            <a:r>
              <a:rPr lang="en-US" sz="2000" dirty="0" smtClean="0"/>
              <a:t>Relative effects </a:t>
            </a:r>
            <a:r>
              <a:rPr lang="en-US" sz="2000" dirty="0"/>
              <a:t>on selected </a:t>
            </a:r>
            <a:r>
              <a:rPr lang="en-US" sz="2000" dirty="0" err="1"/>
              <a:t>microvascular</a:t>
            </a:r>
            <a:r>
              <a:rPr lang="en-US" sz="2000" dirty="0"/>
              <a:t> </a:t>
            </a:r>
            <a:r>
              <a:rPr lang="en-US" sz="2000" dirty="0" smtClean="0"/>
              <a:t>complications and CV   RF</a:t>
            </a:r>
          </a:p>
          <a:p>
            <a:pPr algn="l" rtl="0"/>
            <a:r>
              <a:rPr lang="en-US" sz="2000" dirty="0" smtClean="0"/>
              <a:t>Patient-centered </a:t>
            </a:r>
            <a:r>
              <a:rPr lang="en-US" sz="2000" dirty="0"/>
              <a:t>outcomes, such as </a:t>
            </a:r>
            <a:r>
              <a:rPr lang="en-US" sz="2000" dirty="0" smtClean="0"/>
              <a:t>adverse effects</a:t>
            </a:r>
            <a:r>
              <a:rPr lang="en-US" sz="2000" dirty="0"/>
              <a:t>, acceptability, and </a:t>
            </a:r>
            <a:r>
              <a:rPr lang="en-US" sz="2000" dirty="0" smtClean="0"/>
              <a:t>tolerability</a:t>
            </a:r>
            <a:endParaRPr lang="en-US" sz="2000" dirty="0"/>
          </a:p>
          <a:p>
            <a:pPr algn="l" rtl="0"/>
            <a:r>
              <a:rPr lang="en-US" sz="2000" dirty="0" smtClean="0"/>
              <a:t>Cost-effectiveness</a:t>
            </a:r>
          </a:p>
          <a:p>
            <a:pPr algn="l" rtl="0"/>
            <a:r>
              <a:rPr lang="en-US" sz="2000" dirty="0" smtClean="0"/>
              <a:t>The </a:t>
            </a:r>
            <a:r>
              <a:rPr lang="en-US" sz="2000" dirty="0"/>
              <a:t>phenotypic characteristics </a:t>
            </a:r>
            <a:r>
              <a:rPr lang="en-US" sz="2000" dirty="0" smtClean="0"/>
              <a:t>that underlie </a:t>
            </a:r>
            <a:r>
              <a:rPr lang="en-US" sz="2000" dirty="0"/>
              <a:t>the success, failure, and </a:t>
            </a:r>
            <a:r>
              <a:rPr lang="en-US" sz="2000" dirty="0" smtClean="0"/>
              <a:t>AEs of </a:t>
            </a:r>
            <a:r>
              <a:rPr lang="en-US" sz="2000" dirty="0"/>
              <a:t>the different </a:t>
            </a:r>
            <a:r>
              <a:rPr lang="en-US" sz="2000" dirty="0" smtClean="0"/>
              <a:t>combinations</a:t>
            </a:r>
            <a:endParaRPr lang="fa-IR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7" y="260648"/>
            <a:ext cx="890145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547" y="260648"/>
            <a:ext cx="8793949" cy="2808312"/>
          </a:xfrm>
          <a:prstGeom prst="rect">
            <a:avLst/>
          </a:prstGeom>
          <a:noFill/>
          <a:ln w="38100">
            <a:solidFill>
              <a:srgbClr val="C0000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64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Drug </a:t>
            </a:r>
            <a:r>
              <a:rPr lang="en-US" dirty="0" smtClean="0"/>
              <a:t>choice as the  second line  </a:t>
            </a:r>
            <a:r>
              <a:rPr lang="en-US" dirty="0"/>
              <a:t>is based 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Patient </a:t>
            </a:r>
            <a:r>
              <a:rPr lang="en-US" dirty="0"/>
              <a:t>preferences</a:t>
            </a:r>
          </a:p>
          <a:p>
            <a:pPr algn="l" rtl="0"/>
            <a:r>
              <a:rPr lang="en-US" dirty="0" smtClean="0"/>
              <a:t>Various patient</a:t>
            </a:r>
            <a:endParaRPr lang="en-US" dirty="0"/>
          </a:p>
          <a:p>
            <a:pPr algn="l" rtl="0"/>
            <a:r>
              <a:rPr lang="en-US" dirty="0" smtClean="0"/>
              <a:t>Drug characteristics</a:t>
            </a:r>
            <a:r>
              <a:rPr lang="en-US" dirty="0"/>
              <a:t>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goal of reducing blood glucose levels</a:t>
            </a:r>
          </a:p>
          <a:p>
            <a:pPr algn="l" rtl="0"/>
            <a:r>
              <a:rPr lang="en-US" dirty="0" smtClean="0"/>
              <a:t>While </a:t>
            </a:r>
            <a:r>
              <a:rPr lang="en-US" dirty="0"/>
              <a:t>minimizing side effects, especially </a:t>
            </a:r>
            <a:r>
              <a:rPr lang="en-US" dirty="0" smtClean="0"/>
              <a:t>hypoglycemia</a:t>
            </a:r>
          </a:p>
          <a:p>
            <a:pPr algn="l" rtl="0"/>
            <a:r>
              <a:rPr lang="en-US" dirty="0" smtClean="0"/>
              <a:t>Cost </a:t>
            </a:r>
            <a:r>
              <a:rPr lang="en-US" dirty="0"/>
              <a:t>information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167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The Role of DPP-4 Inhibition in GLP-1 Activity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the currently available DPP-4 Inhibitors on the market? </a:t>
            </a:r>
            <a:endParaRPr lang="fa-IR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609221"/>
              </p:ext>
            </p:extLst>
          </p:nvPr>
        </p:nvGraphicFramePr>
        <p:xfrm>
          <a:off x="467544" y="980728"/>
          <a:ext cx="8229600" cy="5521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04056"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Alogliptin</a:t>
                      </a:r>
                      <a:endParaRPr lang="en-US" dirty="0" smtClean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Linagliptin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Vildagliptin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Saxagliptin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sv-SE" dirty="0" smtClean="0"/>
                        <a:t>Sitagliptin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mg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mg bid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mg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Dosage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hours </a:t>
                      </a:r>
                    </a:p>
                    <a:p>
                      <a:pPr marL="0" algn="ctr" defTabSz="914400" rtl="0" eaLnBrk="1" latinLnBrk="0" hangingPunct="1"/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&gt;120 hours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hours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hours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Approximate half-life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Renal clearance (63%)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-hepatic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Eliminated unchanged in feces via biliary excretion (85%)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Hepatic metabolism to active metabolite Renal :half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excretion (12%-29% unchanged parent and 21%-52% as metabolite)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Hepatic metabolism to active metabolite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half:Renal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excretion (12%-29% unchanged parent and 21%-52% as metabolite)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Renal clearance (75%)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Elimination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 on weight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algn="ctr" defTabSz="914400" rtl="0" eaLnBrk="1" latinLnBrk="0" hangingPunct="1"/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algn="ctr" defTabSz="914400" rtl="0" eaLnBrk="1" latinLnBrk="0" hangingPunct="1"/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fa-I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algn="ctr" defTabSz="914400" rtl="0" eaLnBrk="1" latinLnBrk="0" hangingPunct="1"/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Adverse events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6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4487"/>
            <a:ext cx="8229600" cy="994122"/>
          </a:xfrm>
        </p:spPr>
        <p:txBody>
          <a:bodyPr/>
          <a:lstStyle/>
          <a:p>
            <a:pPr rtl="0"/>
            <a:r>
              <a:rPr lang="en-US" dirty="0"/>
              <a:t>Glycemic efficacy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l" rtl="0"/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8613"/>
            <a:ext cx="7416000" cy="426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8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Efficacy and safety of </a:t>
            </a:r>
            <a:r>
              <a:rPr lang="en-GB" sz="2000" b="1" dirty="0" err="1"/>
              <a:t>saxagliptin</a:t>
            </a:r>
            <a:r>
              <a:rPr lang="en-GB" sz="2000" b="1" dirty="0"/>
              <a:t> in combination with metformin compared with </a:t>
            </a:r>
            <a:r>
              <a:rPr lang="en-GB" sz="2000" b="1" dirty="0" err="1"/>
              <a:t>sitagliptin</a:t>
            </a:r>
            <a:r>
              <a:rPr lang="en-GB" sz="2000" b="1" dirty="0"/>
              <a:t> in combination with metformin in adult patients with type 2 diabetes mellitus</a:t>
            </a:r>
            <a:endParaRPr lang="fa-I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43773"/>
            <a:ext cx="6004569" cy="3996000"/>
          </a:xfrm>
        </p:spPr>
      </p:pic>
      <p:sp>
        <p:nvSpPr>
          <p:cNvPr id="5" name="Rectangle 4"/>
          <p:cNvSpPr/>
          <p:nvPr/>
        </p:nvSpPr>
        <p:spPr>
          <a:xfrm>
            <a:off x="323528" y="134076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The difference between groups in the adjusted mean change from baseline HbA1c was 0.09% (95% CI, − 0.01 to 0.20%). The upper limit of this 95% CI was below the predefined criterion for </a:t>
            </a:r>
            <a:r>
              <a:rPr lang="en-US" sz="1600" dirty="0" err="1"/>
              <a:t>noninferiority</a:t>
            </a:r>
            <a:r>
              <a:rPr lang="en-US" sz="1600" dirty="0"/>
              <a:t> of &lt; 0.3%</a:t>
            </a:r>
            <a:endParaRPr lang="fa-IR" sz="1600" dirty="0"/>
          </a:p>
        </p:txBody>
      </p:sp>
      <p:sp>
        <p:nvSpPr>
          <p:cNvPr id="6" name="Rectangle 5"/>
          <p:cNvSpPr/>
          <p:nvPr/>
        </p:nvSpPr>
        <p:spPr>
          <a:xfrm>
            <a:off x="683568" y="6453336"/>
            <a:ext cx="4176464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pt-BR" sz="1400" dirty="0">
                <a:solidFill>
                  <a:schemeClr val="tx1"/>
                </a:solidFill>
              </a:rPr>
              <a:t>Diabetes Metab Res Rev. 2010;26(7):540</a:t>
            </a:r>
            <a:endParaRPr lang="fa-I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965</Words>
  <Application>Microsoft Office PowerPoint</Application>
  <PresentationFormat>On-screen Show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DPP4 inhibitor  drugs</vt:lpstr>
      <vt:lpstr>Agenda</vt:lpstr>
      <vt:lpstr>ADA/EASD Recommendations for T2DM Management: The Role of Injectables</vt:lpstr>
      <vt:lpstr>PowerPoint Presentation</vt:lpstr>
      <vt:lpstr>Drug choice as the  second line  is based on</vt:lpstr>
      <vt:lpstr>The Role of DPP-4 Inhibition in GLP-1 Activity </vt:lpstr>
      <vt:lpstr>What are the currently available DPP-4 Inhibitors on the market? </vt:lpstr>
      <vt:lpstr>Glycemic efficacy</vt:lpstr>
      <vt:lpstr>Efficacy and safety of saxagliptin in combination with metformin compared with sitagliptin in combination with metformin in adult patients with type 2 diabetes mellitus</vt:lpstr>
      <vt:lpstr>PowerPoint Presentation</vt:lpstr>
      <vt:lpstr>Is hypoglycemia commonly seen with DPP-4 Inhibitors?</vt:lpstr>
      <vt:lpstr>PowerPoint Presentation</vt:lpstr>
      <vt:lpstr>SAVOR-TIMI 53primary Endpoints ( 3-point MACE)</vt:lpstr>
      <vt:lpstr>EXAMINE  primary Endpoints ( 3-point MACE)</vt:lpstr>
      <vt:lpstr>TECOS  primary Endpoints ( 4-point MACE)</vt:lpstr>
      <vt:lpstr>DPP-4 Inhibitor CV Outcomes Trials: Adjudicated Endpoints</vt:lpstr>
      <vt:lpstr>DPP-4 Inhibitor CV Outcomes Trials:  Hospitalization for HF</vt:lpstr>
      <vt:lpstr>What adverse effects should clinicians be aware of when using DPP-4 Inhibitors?</vt:lpstr>
      <vt:lpstr>PowerPoint Presentation</vt:lpstr>
      <vt:lpstr>PowerPoint Presentation</vt:lpstr>
      <vt:lpstr>Dipeptidyl Peptidase-4 Inhibitors and Bone Fractures</vt:lpstr>
      <vt:lpstr>Pitfalls</vt:lpstr>
      <vt:lpstr>Use in chronic kidney disease</vt:lpstr>
      <vt:lpstr>Sitagliptin</vt:lpstr>
      <vt:lpstr>Conclusion: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126</cp:revision>
  <dcterms:created xsi:type="dcterms:W3CDTF">2017-01-07T06:03:30Z</dcterms:created>
  <dcterms:modified xsi:type="dcterms:W3CDTF">2017-01-12T04:31:18Z</dcterms:modified>
</cp:coreProperties>
</file>