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79"/>
  </p:notesMasterIdLst>
  <p:sldIdLst>
    <p:sldId id="358" r:id="rId2"/>
    <p:sldId id="257" r:id="rId3"/>
    <p:sldId id="258" r:id="rId4"/>
    <p:sldId id="259" r:id="rId5"/>
    <p:sldId id="260" r:id="rId6"/>
    <p:sldId id="262" r:id="rId7"/>
    <p:sldId id="263" r:id="rId8"/>
    <p:sldId id="359" r:id="rId9"/>
    <p:sldId id="265" r:id="rId10"/>
    <p:sldId id="266" r:id="rId11"/>
    <p:sldId id="339" r:id="rId12"/>
    <p:sldId id="271" r:id="rId13"/>
    <p:sldId id="272" r:id="rId14"/>
    <p:sldId id="360" r:id="rId15"/>
    <p:sldId id="338" r:id="rId16"/>
    <p:sldId id="275" r:id="rId17"/>
    <p:sldId id="331" r:id="rId18"/>
    <p:sldId id="364" r:id="rId19"/>
    <p:sldId id="276" r:id="rId20"/>
    <p:sldId id="277" r:id="rId21"/>
    <p:sldId id="278" r:id="rId22"/>
    <p:sldId id="340" r:id="rId23"/>
    <p:sldId id="341" r:id="rId24"/>
    <p:sldId id="342" r:id="rId25"/>
    <p:sldId id="288" r:id="rId26"/>
    <p:sldId id="289" r:id="rId27"/>
    <p:sldId id="281" r:id="rId28"/>
    <p:sldId id="343" r:id="rId29"/>
    <p:sldId id="344" r:id="rId30"/>
    <p:sldId id="284" r:id="rId31"/>
    <p:sldId id="285" r:id="rId32"/>
    <p:sldId id="345" r:id="rId33"/>
    <p:sldId id="286" r:id="rId34"/>
    <p:sldId id="347" r:id="rId35"/>
    <p:sldId id="348" r:id="rId36"/>
    <p:sldId id="346" r:id="rId37"/>
    <p:sldId id="349" r:id="rId38"/>
    <p:sldId id="350" r:id="rId39"/>
    <p:sldId id="351" r:id="rId40"/>
    <p:sldId id="291" r:id="rId41"/>
    <p:sldId id="292" r:id="rId42"/>
    <p:sldId id="293" r:id="rId43"/>
    <p:sldId id="294" r:id="rId44"/>
    <p:sldId id="295" r:id="rId45"/>
    <p:sldId id="298" r:id="rId46"/>
    <p:sldId id="352" r:id="rId47"/>
    <p:sldId id="353" r:id="rId48"/>
    <p:sldId id="299" r:id="rId49"/>
    <p:sldId id="300" r:id="rId50"/>
    <p:sldId id="301" r:id="rId51"/>
    <p:sldId id="303" r:id="rId52"/>
    <p:sldId id="361" r:id="rId53"/>
    <p:sldId id="304" r:id="rId54"/>
    <p:sldId id="306" r:id="rId55"/>
    <p:sldId id="308" r:id="rId56"/>
    <p:sldId id="310" r:id="rId57"/>
    <p:sldId id="312" r:id="rId58"/>
    <p:sldId id="313" r:id="rId59"/>
    <p:sldId id="314" r:id="rId60"/>
    <p:sldId id="354" r:id="rId61"/>
    <p:sldId id="362" r:id="rId62"/>
    <p:sldId id="363" r:id="rId63"/>
    <p:sldId id="315" r:id="rId64"/>
    <p:sldId id="355" r:id="rId65"/>
    <p:sldId id="318" r:id="rId66"/>
    <p:sldId id="319" r:id="rId67"/>
    <p:sldId id="320" r:id="rId68"/>
    <p:sldId id="323" r:id="rId69"/>
    <p:sldId id="324" r:id="rId70"/>
    <p:sldId id="325" r:id="rId71"/>
    <p:sldId id="327" r:id="rId72"/>
    <p:sldId id="328" r:id="rId73"/>
    <p:sldId id="329" r:id="rId74"/>
    <p:sldId id="330" r:id="rId75"/>
    <p:sldId id="335" r:id="rId76"/>
    <p:sldId id="356" r:id="rId77"/>
    <p:sldId id="357"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0890" autoAdjust="0"/>
  </p:normalViewPr>
  <p:slideViewPr>
    <p:cSldViewPr snapToGrid="0">
      <p:cViewPr varScale="1">
        <p:scale>
          <a:sx n="71" d="100"/>
          <a:sy n="71" d="100"/>
        </p:scale>
        <p:origin x="115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as Darvishi" userId="5aa24ccc0074881e" providerId="LiveId" clId="{E83C35C0-2D2D-4890-B95C-3C4E07C1564F}"/>
    <pc:docChg chg="undo redo custSel addSld delSld modSld">
      <pc:chgData name="Abbas Darvishi" userId="5aa24ccc0074881e" providerId="LiveId" clId="{E83C35C0-2D2D-4890-B95C-3C4E07C1564F}" dt="2024-04-14T20:26:15.847" v="265" actId="14100"/>
      <pc:docMkLst>
        <pc:docMk/>
      </pc:docMkLst>
      <pc:sldChg chg="modSp mod">
        <pc:chgData name="Abbas Darvishi" userId="5aa24ccc0074881e" providerId="LiveId" clId="{E83C35C0-2D2D-4890-B95C-3C4E07C1564F}" dt="2024-04-14T20:09:39.996" v="192" actId="20577"/>
        <pc:sldMkLst>
          <pc:docMk/>
          <pc:sldMk cId="837525450" sldId="265"/>
        </pc:sldMkLst>
        <pc:spChg chg="mod">
          <ac:chgData name="Abbas Darvishi" userId="5aa24ccc0074881e" providerId="LiveId" clId="{E83C35C0-2D2D-4890-B95C-3C4E07C1564F}" dt="2024-04-14T20:09:39.996" v="192" actId="20577"/>
          <ac:spMkLst>
            <pc:docMk/>
            <pc:sldMk cId="837525450" sldId="265"/>
            <ac:spMk id="3" creationId="{C089E00F-EFFF-460B-88AE-259D556CD62A}"/>
          </ac:spMkLst>
        </pc:spChg>
      </pc:sldChg>
      <pc:sldChg chg="modSp mod">
        <pc:chgData name="Abbas Darvishi" userId="5aa24ccc0074881e" providerId="LiveId" clId="{E83C35C0-2D2D-4890-B95C-3C4E07C1564F}" dt="2024-04-14T20:13:24.127" v="194" actId="20577"/>
        <pc:sldMkLst>
          <pc:docMk/>
          <pc:sldMk cId="615216989" sldId="276"/>
        </pc:sldMkLst>
        <pc:spChg chg="mod">
          <ac:chgData name="Abbas Darvishi" userId="5aa24ccc0074881e" providerId="LiveId" clId="{E83C35C0-2D2D-4890-B95C-3C4E07C1564F}" dt="2024-04-14T20:13:24.127" v="194" actId="20577"/>
          <ac:spMkLst>
            <pc:docMk/>
            <pc:sldMk cId="615216989" sldId="276"/>
            <ac:spMk id="3" creationId="{44DF3A2C-2419-43E2-935B-98CBA87846FE}"/>
          </ac:spMkLst>
        </pc:spChg>
      </pc:sldChg>
      <pc:sldChg chg="modSp mod">
        <pc:chgData name="Abbas Darvishi" userId="5aa24ccc0074881e" providerId="LiveId" clId="{E83C35C0-2D2D-4890-B95C-3C4E07C1564F}" dt="2024-04-14T19:41:31.178" v="8" actId="20577"/>
        <pc:sldMkLst>
          <pc:docMk/>
          <pc:sldMk cId="1075711709" sldId="310"/>
        </pc:sldMkLst>
        <pc:spChg chg="mod">
          <ac:chgData name="Abbas Darvishi" userId="5aa24ccc0074881e" providerId="LiveId" clId="{E83C35C0-2D2D-4890-B95C-3C4E07C1564F}" dt="2024-04-14T19:41:31.178" v="8" actId="20577"/>
          <ac:spMkLst>
            <pc:docMk/>
            <pc:sldMk cId="1075711709" sldId="310"/>
            <ac:spMk id="3" creationId="{FC1D2639-6DD3-406F-9879-79EA621C30C3}"/>
          </ac:spMkLst>
        </pc:spChg>
      </pc:sldChg>
      <pc:sldChg chg="modSp mod">
        <pc:chgData name="Abbas Darvishi" userId="5aa24ccc0074881e" providerId="LiveId" clId="{E83C35C0-2D2D-4890-B95C-3C4E07C1564F}" dt="2024-04-14T19:41:52.612" v="12" actId="20577"/>
        <pc:sldMkLst>
          <pc:docMk/>
          <pc:sldMk cId="3325929145" sldId="313"/>
        </pc:sldMkLst>
        <pc:spChg chg="mod">
          <ac:chgData name="Abbas Darvishi" userId="5aa24ccc0074881e" providerId="LiveId" clId="{E83C35C0-2D2D-4890-B95C-3C4E07C1564F}" dt="2024-04-14T19:41:52.612" v="12" actId="20577"/>
          <ac:spMkLst>
            <pc:docMk/>
            <pc:sldMk cId="3325929145" sldId="313"/>
            <ac:spMk id="3" creationId="{6EDDFC92-5E82-4642-A568-A846A1BD904F}"/>
          </ac:spMkLst>
        </pc:spChg>
      </pc:sldChg>
      <pc:sldChg chg="modSp mod">
        <pc:chgData name="Abbas Darvishi" userId="5aa24ccc0074881e" providerId="LiveId" clId="{E83C35C0-2D2D-4890-B95C-3C4E07C1564F}" dt="2024-04-14T20:17:14.835" v="207" actId="20577"/>
        <pc:sldMkLst>
          <pc:docMk/>
          <pc:sldMk cId="2426358842" sldId="320"/>
        </pc:sldMkLst>
        <pc:spChg chg="mod">
          <ac:chgData name="Abbas Darvishi" userId="5aa24ccc0074881e" providerId="LiveId" clId="{E83C35C0-2D2D-4890-B95C-3C4E07C1564F}" dt="2024-04-14T20:17:14.835" v="207" actId="20577"/>
          <ac:spMkLst>
            <pc:docMk/>
            <pc:sldMk cId="2426358842" sldId="320"/>
            <ac:spMk id="3" creationId="{3D7602ED-5722-42C5-9F19-5CCA30EC6A5B}"/>
          </ac:spMkLst>
        </pc:spChg>
      </pc:sldChg>
      <pc:sldChg chg="modSp mod">
        <pc:chgData name="Abbas Darvishi" userId="5aa24ccc0074881e" providerId="LiveId" clId="{E83C35C0-2D2D-4890-B95C-3C4E07C1564F}" dt="2024-04-14T19:54:17.991" v="128" actId="27636"/>
        <pc:sldMkLst>
          <pc:docMk/>
          <pc:sldMk cId="2014331623" sldId="323"/>
        </pc:sldMkLst>
        <pc:spChg chg="mod">
          <ac:chgData name="Abbas Darvishi" userId="5aa24ccc0074881e" providerId="LiveId" clId="{E83C35C0-2D2D-4890-B95C-3C4E07C1564F}" dt="2024-04-14T19:54:17.991" v="128" actId="27636"/>
          <ac:spMkLst>
            <pc:docMk/>
            <pc:sldMk cId="2014331623" sldId="323"/>
            <ac:spMk id="3" creationId="{ABE70722-CE5C-4127-8373-396FC9B1BE18}"/>
          </ac:spMkLst>
        </pc:spChg>
      </pc:sldChg>
      <pc:sldChg chg="modSp mod">
        <pc:chgData name="Abbas Darvishi" userId="5aa24ccc0074881e" providerId="LiveId" clId="{E83C35C0-2D2D-4890-B95C-3C4E07C1564F}" dt="2024-04-14T20:18:54.265" v="219" actId="255"/>
        <pc:sldMkLst>
          <pc:docMk/>
          <pc:sldMk cId="3698847149" sldId="329"/>
        </pc:sldMkLst>
        <pc:spChg chg="mod">
          <ac:chgData name="Abbas Darvishi" userId="5aa24ccc0074881e" providerId="LiveId" clId="{E83C35C0-2D2D-4890-B95C-3C4E07C1564F}" dt="2024-04-14T20:18:54.265" v="219" actId="255"/>
          <ac:spMkLst>
            <pc:docMk/>
            <pc:sldMk cId="3698847149" sldId="329"/>
            <ac:spMk id="3" creationId="{C8E39427-21D9-41EF-9985-65B2C619FC64}"/>
          </ac:spMkLst>
        </pc:spChg>
      </pc:sldChg>
      <pc:sldChg chg="modSp mod">
        <pc:chgData name="Abbas Darvishi" userId="5aa24ccc0074881e" providerId="LiveId" clId="{E83C35C0-2D2D-4890-B95C-3C4E07C1564F}" dt="2024-04-14T20:08:03.389" v="187" actId="1076"/>
        <pc:sldMkLst>
          <pc:docMk/>
          <pc:sldMk cId="659950804" sldId="330"/>
        </pc:sldMkLst>
        <pc:spChg chg="mod">
          <ac:chgData name="Abbas Darvishi" userId="5aa24ccc0074881e" providerId="LiveId" clId="{E83C35C0-2D2D-4890-B95C-3C4E07C1564F}" dt="2024-04-14T19:57:07.003" v="145" actId="1076"/>
          <ac:spMkLst>
            <pc:docMk/>
            <pc:sldMk cId="659950804" sldId="330"/>
            <ac:spMk id="2" creationId="{7BB9F6E0-B67F-4B39-9C3F-FA726F882994}"/>
          </ac:spMkLst>
        </pc:spChg>
        <pc:spChg chg="mod">
          <ac:chgData name="Abbas Darvishi" userId="5aa24ccc0074881e" providerId="LiveId" clId="{E83C35C0-2D2D-4890-B95C-3C4E07C1564F}" dt="2024-04-14T20:08:03.389" v="187" actId="1076"/>
          <ac:spMkLst>
            <pc:docMk/>
            <pc:sldMk cId="659950804" sldId="330"/>
            <ac:spMk id="3" creationId="{EAE142FD-6AF1-458A-878D-1FE9D05AD655}"/>
          </ac:spMkLst>
        </pc:spChg>
      </pc:sldChg>
      <pc:sldChg chg="del">
        <pc:chgData name="Abbas Darvishi" userId="5aa24ccc0074881e" providerId="LiveId" clId="{E83C35C0-2D2D-4890-B95C-3C4E07C1564F}" dt="2024-04-14T20:07:30.028" v="185" actId="47"/>
        <pc:sldMkLst>
          <pc:docMk/>
          <pc:sldMk cId="2478822687" sldId="334"/>
        </pc:sldMkLst>
      </pc:sldChg>
      <pc:sldChg chg="modSp mod">
        <pc:chgData name="Abbas Darvishi" userId="5aa24ccc0074881e" providerId="LiveId" clId="{E83C35C0-2D2D-4890-B95C-3C4E07C1564F}" dt="2024-04-14T20:07:59.199" v="186" actId="1076"/>
        <pc:sldMkLst>
          <pc:docMk/>
          <pc:sldMk cId="2345901677" sldId="335"/>
        </pc:sldMkLst>
        <pc:spChg chg="mod">
          <ac:chgData name="Abbas Darvishi" userId="5aa24ccc0074881e" providerId="LiveId" clId="{E83C35C0-2D2D-4890-B95C-3C4E07C1564F}" dt="2024-04-14T20:00:41.830" v="156" actId="1076"/>
          <ac:spMkLst>
            <pc:docMk/>
            <pc:sldMk cId="2345901677" sldId="335"/>
            <ac:spMk id="2" creationId="{FBA929B1-C44B-4B59-9D5B-8D5CB7A1EA51}"/>
          </ac:spMkLst>
        </pc:spChg>
        <pc:spChg chg="mod">
          <ac:chgData name="Abbas Darvishi" userId="5aa24ccc0074881e" providerId="LiveId" clId="{E83C35C0-2D2D-4890-B95C-3C4E07C1564F}" dt="2024-04-14T20:07:59.199" v="186" actId="1076"/>
          <ac:spMkLst>
            <pc:docMk/>
            <pc:sldMk cId="2345901677" sldId="335"/>
            <ac:spMk id="3" creationId="{C7ED3E27-1142-4977-AB36-A38D9D9CB8F8}"/>
          </ac:spMkLst>
        </pc:spChg>
      </pc:sldChg>
      <pc:sldChg chg="modSp mod">
        <pc:chgData name="Abbas Darvishi" userId="5aa24ccc0074881e" providerId="LiveId" clId="{E83C35C0-2D2D-4890-B95C-3C4E07C1564F}" dt="2024-04-14T19:43:23.928" v="24" actId="20577"/>
        <pc:sldMkLst>
          <pc:docMk/>
          <pc:sldMk cId="1577143552" sldId="354"/>
        </pc:sldMkLst>
        <pc:spChg chg="mod">
          <ac:chgData name="Abbas Darvishi" userId="5aa24ccc0074881e" providerId="LiveId" clId="{E83C35C0-2D2D-4890-B95C-3C4E07C1564F}" dt="2024-04-14T19:43:13.001" v="20" actId="1076"/>
          <ac:spMkLst>
            <pc:docMk/>
            <pc:sldMk cId="1577143552" sldId="354"/>
            <ac:spMk id="2" creationId="{413A3853-E035-458A-B1B7-E17C71CDC153}"/>
          </ac:spMkLst>
        </pc:spChg>
        <pc:spChg chg="mod">
          <ac:chgData name="Abbas Darvishi" userId="5aa24ccc0074881e" providerId="LiveId" clId="{E83C35C0-2D2D-4890-B95C-3C4E07C1564F}" dt="2024-04-14T19:43:23.928" v="24" actId="20577"/>
          <ac:spMkLst>
            <pc:docMk/>
            <pc:sldMk cId="1577143552" sldId="354"/>
            <ac:spMk id="3" creationId="{E2463C91-E08B-4300-86D5-09199DE03DB6}"/>
          </ac:spMkLst>
        </pc:spChg>
      </pc:sldChg>
      <pc:sldChg chg="modSp mod">
        <pc:chgData name="Abbas Darvishi" userId="5aa24ccc0074881e" providerId="LiveId" clId="{E83C35C0-2D2D-4890-B95C-3C4E07C1564F}" dt="2024-04-14T20:08:09.374" v="188" actId="1076"/>
        <pc:sldMkLst>
          <pc:docMk/>
          <pc:sldMk cId="3676024350" sldId="356"/>
        </pc:sldMkLst>
        <pc:spChg chg="mod">
          <ac:chgData name="Abbas Darvishi" userId="5aa24ccc0074881e" providerId="LiveId" clId="{E83C35C0-2D2D-4890-B95C-3C4E07C1564F}" dt="2024-04-14T20:00:50.676" v="158" actId="1076"/>
          <ac:spMkLst>
            <pc:docMk/>
            <pc:sldMk cId="3676024350" sldId="356"/>
            <ac:spMk id="2" creationId="{371C1EDA-F348-45C1-A84A-92894A954EE1}"/>
          </ac:spMkLst>
        </pc:spChg>
        <pc:spChg chg="mod">
          <ac:chgData name="Abbas Darvishi" userId="5aa24ccc0074881e" providerId="LiveId" clId="{E83C35C0-2D2D-4890-B95C-3C4E07C1564F}" dt="2024-04-14T20:08:09.374" v="188" actId="1076"/>
          <ac:spMkLst>
            <pc:docMk/>
            <pc:sldMk cId="3676024350" sldId="356"/>
            <ac:spMk id="3" creationId="{E00369C8-4654-4F25-B5A6-0FD4B8324302}"/>
          </ac:spMkLst>
        </pc:spChg>
      </pc:sldChg>
      <pc:sldChg chg="modSp mod">
        <pc:chgData name="Abbas Darvishi" userId="5aa24ccc0074881e" providerId="LiveId" clId="{E83C35C0-2D2D-4890-B95C-3C4E07C1564F}" dt="2024-04-14T20:08:26.459" v="191" actId="1076"/>
        <pc:sldMkLst>
          <pc:docMk/>
          <pc:sldMk cId="4147863577" sldId="357"/>
        </pc:sldMkLst>
        <pc:spChg chg="mod">
          <ac:chgData name="Abbas Darvishi" userId="5aa24ccc0074881e" providerId="LiveId" clId="{E83C35C0-2D2D-4890-B95C-3C4E07C1564F}" dt="2024-04-14T20:08:26.459" v="191" actId="1076"/>
          <ac:spMkLst>
            <pc:docMk/>
            <pc:sldMk cId="4147863577" sldId="357"/>
            <ac:spMk id="2" creationId="{4A0C112C-E5A5-446E-B9B0-2864AB69ED9E}"/>
          </ac:spMkLst>
        </pc:spChg>
        <pc:spChg chg="mod">
          <ac:chgData name="Abbas Darvishi" userId="5aa24ccc0074881e" providerId="LiveId" clId="{E83C35C0-2D2D-4890-B95C-3C4E07C1564F}" dt="2024-04-14T20:08:21.598" v="189" actId="1076"/>
          <ac:spMkLst>
            <pc:docMk/>
            <pc:sldMk cId="4147863577" sldId="357"/>
            <ac:spMk id="3" creationId="{6E6C615E-281F-4575-83AB-4F5924BD7815}"/>
          </ac:spMkLst>
        </pc:spChg>
      </pc:sldChg>
      <pc:sldChg chg="modSp mod">
        <pc:chgData name="Abbas Darvishi" userId="5aa24ccc0074881e" providerId="LiveId" clId="{E83C35C0-2D2D-4890-B95C-3C4E07C1564F}" dt="2024-04-14T20:22:11.079" v="255" actId="12"/>
        <pc:sldMkLst>
          <pc:docMk/>
          <pc:sldMk cId="787819590" sldId="362"/>
        </pc:sldMkLst>
        <pc:spChg chg="mod">
          <ac:chgData name="Abbas Darvishi" userId="5aa24ccc0074881e" providerId="LiveId" clId="{E83C35C0-2D2D-4890-B95C-3C4E07C1564F}" dt="2024-04-14T19:43:46.228" v="25" actId="1076"/>
          <ac:spMkLst>
            <pc:docMk/>
            <pc:sldMk cId="787819590" sldId="362"/>
            <ac:spMk id="2" creationId="{7DE9DC51-EC8C-45D1-AF0F-E5334FD3379B}"/>
          </ac:spMkLst>
        </pc:spChg>
        <pc:spChg chg="mod">
          <ac:chgData name="Abbas Darvishi" userId="5aa24ccc0074881e" providerId="LiveId" clId="{E83C35C0-2D2D-4890-B95C-3C4E07C1564F}" dt="2024-04-14T20:22:11.079" v="255" actId="12"/>
          <ac:spMkLst>
            <pc:docMk/>
            <pc:sldMk cId="787819590" sldId="362"/>
            <ac:spMk id="3" creationId="{4A6DCB19-17B7-48B9-81F8-9FF8B36CDC65}"/>
          </ac:spMkLst>
        </pc:spChg>
      </pc:sldChg>
      <pc:sldChg chg="modSp mod">
        <pc:chgData name="Abbas Darvishi" userId="5aa24ccc0074881e" providerId="LiveId" clId="{E83C35C0-2D2D-4890-B95C-3C4E07C1564F}" dt="2024-04-14T20:22:50.352" v="259" actId="6549"/>
        <pc:sldMkLst>
          <pc:docMk/>
          <pc:sldMk cId="124631255" sldId="363"/>
        </pc:sldMkLst>
        <pc:spChg chg="mod">
          <ac:chgData name="Abbas Darvishi" userId="5aa24ccc0074881e" providerId="LiveId" clId="{E83C35C0-2D2D-4890-B95C-3C4E07C1564F}" dt="2024-04-14T19:45:46.427" v="74" actId="1076"/>
          <ac:spMkLst>
            <pc:docMk/>
            <pc:sldMk cId="124631255" sldId="363"/>
            <ac:spMk id="2" creationId="{CF2BED19-0045-4A24-997B-57887F12C628}"/>
          </ac:spMkLst>
        </pc:spChg>
        <pc:spChg chg="mod">
          <ac:chgData name="Abbas Darvishi" userId="5aa24ccc0074881e" providerId="LiveId" clId="{E83C35C0-2D2D-4890-B95C-3C4E07C1564F}" dt="2024-04-14T20:22:50.352" v="259" actId="6549"/>
          <ac:spMkLst>
            <pc:docMk/>
            <pc:sldMk cId="124631255" sldId="363"/>
            <ac:spMk id="3" creationId="{23B2F39B-9C3B-4ECD-9D73-9EA3C33D695B}"/>
          </ac:spMkLst>
        </pc:spChg>
      </pc:sldChg>
      <pc:sldChg chg="addSp delSp modSp new mod">
        <pc:chgData name="Abbas Darvishi" userId="5aa24ccc0074881e" providerId="LiveId" clId="{E83C35C0-2D2D-4890-B95C-3C4E07C1564F}" dt="2024-04-14T20:26:15.847" v="265" actId="14100"/>
        <pc:sldMkLst>
          <pc:docMk/>
          <pc:sldMk cId="1861076794" sldId="364"/>
        </pc:sldMkLst>
        <pc:spChg chg="del">
          <ac:chgData name="Abbas Darvishi" userId="5aa24ccc0074881e" providerId="LiveId" clId="{E83C35C0-2D2D-4890-B95C-3C4E07C1564F}" dt="2024-04-14T20:26:07.606" v="261" actId="22"/>
          <ac:spMkLst>
            <pc:docMk/>
            <pc:sldMk cId="1861076794" sldId="364"/>
            <ac:spMk id="3" creationId="{716237E6-62F1-D48F-4EFB-B63DC1E93752}"/>
          </ac:spMkLst>
        </pc:spChg>
        <pc:picChg chg="add mod ord">
          <ac:chgData name="Abbas Darvishi" userId="5aa24ccc0074881e" providerId="LiveId" clId="{E83C35C0-2D2D-4890-B95C-3C4E07C1564F}" dt="2024-04-14T20:26:15.847" v="265" actId="14100"/>
          <ac:picMkLst>
            <pc:docMk/>
            <pc:sldMk cId="1861076794" sldId="364"/>
            <ac:picMk id="5" creationId="{C828B9E7-DBBA-1378-9E3A-EA2F3E9249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BC1CC-5D5D-4E7F-A4B0-638A7CF3F330}"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3D975-931F-40BB-B10D-5789790BC8F5}" type="slidenum">
              <a:rPr lang="en-US" smtClean="0"/>
              <a:t>‹Nr.›</a:t>
            </a:fld>
            <a:endParaRPr lang="en-US"/>
          </a:p>
        </p:txBody>
      </p:sp>
    </p:spTree>
    <p:extLst>
      <p:ext uri="{BB962C8B-B14F-4D97-AF65-F5344CB8AC3E}">
        <p14:creationId xmlns:p14="http://schemas.microsoft.com/office/powerpoint/2010/main" val="179094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3D975-931F-40BB-B10D-5789790BC8F5}" type="slidenum">
              <a:rPr lang="en-US" smtClean="0"/>
              <a:t>32</a:t>
            </a:fld>
            <a:endParaRPr lang="en-US"/>
          </a:p>
        </p:txBody>
      </p:sp>
    </p:spTree>
    <p:extLst>
      <p:ext uri="{BB962C8B-B14F-4D97-AF65-F5344CB8AC3E}">
        <p14:creationId xmlns:p14="http://schemas.microsoft.com/office/powerpoint/2010/main" val="258487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3D975-931F-40BB-B10D-5789790BC8F5}" type="slidenum">
              <a:rPr lang="en-US" smtClean="0"/>
              <a:t>46</a:t>
            </a:fld>
            <a:endParaRPr lang="en-US"/>
          </a:p>
        </p:txBody>
      </p:sp>
    </p:spTree>
    <p:extLst>
      <p:ext uri="{BB962C8B-B14F-4D97-AF65-F5344CB8AC3E}">
        <p14:creationId xmlns:p14="http://schemas.microsoft.com/office/powerpoint/2010/main" val="30498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0F100A1-6B32-45E9-B8C1-4F70BCA8E8C2}"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AD72-208C-40A0-9E6B-901C7310FFFF}" type="slidenum">
              <a:rPr lang="en-US" smtClean="0"/>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12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0F100A1-6B32-45E9-B8C1-4F70BCA8E8C2}"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AD72-208C-40A0-9E6B-901C7310FFFF}" type="slidenum">
              <a:rPr lang="en-US" smtClean="0"/>
              <a:t>‹Nr.›</a:t>
            </a:fld>
            <a:endParaRPr lang="en-US"/>
          </a:p>
        </p:txBody>
      </p:sp>
    </p:spTree>
    <p:extLst>
      <p:ext uri="{BB962C8B-B14F-4D97-AF65-F5344CB8AC3E}">
        <p14:creationId xmlns:p14="http://schemas.microsoft.com/office/powerpoint/2010/main" val="397272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0F100A1-6B32-45E9-B8C1-4F70BCA8E8C2}"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AD72-208C-40A0-9E6B-901C7310FFFF}" type="slidenum">
              <a:rPr lang="en-US" smtClean="0"/>
              <a:t>‹Nr.›</a:t>
            </a:fld>
            <a:endParaRPr lang="en-US"/>
          </a:p>
        </p:txBody>
      </p:sp>
    </p:spTree>
    <p:extLst>
      <p:ext uri="{BB962C8B-B14F-4D97-AF65-F5344CB8AC3E}">
        <p14:creationId xmlns:p14="http://schemas.microsoft.com/office/powerpoint/2010/main" val="52421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0F100A1-6B32-45E9-B8C1-4F70BCA8E8C2}"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AD72-208C-40A0-9E6B-901C7310FFFF}" type="slidenum">
              <a:rPr lang="en-US" smtClean="0"/>
              <a:t>‹Nr.›</a:t>
            </a:fld>
            <a:endParaRPr lang="en-US"/>
          </a:p>
        </p:txBody>
      </p:sp>
    </p:spTree>
    <p:extLst>
      <p:ext uri="{BB962C8B-B14F-4D97-AF65-F5344CB8AC3E}">
        <p14:creationId xmlns:p14="http://schemas.microsoft.com/office/powerpoint/2010/main" val="351932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0F100A1-6B32-45E9-B8C1-4F70BCA8E8C2}"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AD72-208C-40A0-9E6B-901C7310FFFF}" type="slidenum">
              <a:rPr lang="en-US" smtClean="0"/>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6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0F100A1-6B32-45E9-B8C1-4F70BCA8E8C2}"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9AD72-208C-40A0-9E6B-901C7310FFFF}" type="slidenum">
              <a:rPr lang="en-US" smtClean="0"/>
              <a:t>‹Nr.›</a:t>
            </a:fld>
            <a:endParaRPr lang="en-US"/>
          </a:p>
        </p:txBody>
      </p:sp>
    </p:spTree>
    <p:extLst>
      <p:ext uri="{BB962C8B-B14F-4D97-AF65-F5344CB8AC3E}">
        <p14:creationId xmlns:p14="http://schemas.microsoft.com/office/powerpoint/2010/main" val="385148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0F100A1-6B32-45E9-B8C1-4F70BCA8E8C2}"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9AD72-208C-40A0-9E6B-901C7310FFFF}" type="slidenum">
              <a:rPr lang="en-US" smtClean="0"/>
              <a:t>‹Nr.›</a:t>
            </a:fld>
            <a:endParaRPr lang="en-US"/>
          </a:p>
        </p:txBody>
      </p:sp>
    </p:spTree>
    <p:extLst>
      <p:ext uri="{BB962C8B-B14F-4D97-AF65-F5344CB8AC3E}">
        <p14:creationId xmlns:p14="http://schemas.microsoft.com/office/powerpoint/2010/main" val="402411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0F100A1-6B32-45E9-B8C1-4F70BCA8E8C2}"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9AD72-208C-40A0-9E6B-901C7310FFFF}" type="slidenum">
              <a:rPr lang="en-US" smtClean="0"/>
              <a:t>‹Nr.›</a:t>
            </a:fld>
            <a:endParaRPr lang="en-US"/>
          </a:p>
        </p:txBody>
      </p:sp>
    </p:spTree>
    <p:extLst>
      <p:ext uri="{BB962C8B-B14F-4D97-AF65-F5344CB8AC3E}">
        <p14:creationId xmlns:p14="http://schemas.microsoft.com/office/powerpoint/2010/main" val="10565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0F100A1-6B32-45E9-B8C1-4F70BCA8E8C2}" type="datetimeFigureOut">
              <a:rPr lang="en-US" smtClean="0"/>
              <a:t>4/14/2024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79AD72-208C-40A0-9E6B-901C7310FFFF}" type="slidenum">
              <a:rPr lang="en-US" smtClean="0"/>
              <a:t>‹Nr.›</a:t>
            </a:fld>
            <a:endParaRPr lang="en-US"/>
          </a:p>
        </p:txBody>
      </p:sp>
    </p:spTree>
    <p:extLst>
      <p:ext uri="{BB962C8B-B14F-4D97-AF65-F5344CB8AC3E}">
        <p14:creationId xmlns:p14="http://schemas.microsoft.com/office/powerpoint/2010/main" val="79561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0F100A1-6B32-45E9-B8C1-4F70BCA8E8C2}" type="datetimeFigureOut">
              <a:rPr lang="en-US" smtClean="0"/>
              <a:t>4/14/2024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79AD72-208C-40A0-9E6B-901C7310FFFF}" type="slidenum">
              <a:rPr lang="en-US" smtClean="0"/>
              <a:t>‹Nr.›</a:t>
            </a:fld>
            <a:endParaRPr lang="en-US"/>
          </a:p>
        </p:txBody>
      </p:sp>
    </p:spTree>
    <p:extLst>
      <p:ext uri="{BB962C8B-B14F-4D97-AF65-F5344CB8AC3E}">
        <p14:creationId xmlns:p14="http://schemas.microsoft.com/office/powerpoint/2010/main" val="197415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90F100A1-6B32-45E9-B8C1-4F70BCA8E8C2}"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479AD72-208C-40A0-9E6B-901C7310FFFF}" type="slidenum">
              <a:rPr lang="en-US" smtClean="0"/>
              <a:t>‹Nr.›</a:t>
            </a:fld>
            <a:endParaRPr lang="en-US"/>
          </a:p>
        </p:txBody>
      </p:sp>
    </p:spTree>
    <p:extLst>
      <p:ext uri="{BB962C8B-B14F-4D97-AF65-F5344CB8AC3E}">
        <p14:creationId xmlns:p14="http://schemas.microsoft.com/office/powerpoint/2010/main" val="113555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F100A1-6B32-45E9-B8C1-4F70BCA8E8C2}" type="datetimeFigureOut">
              <a:rPr lang="en-US" smtClean="0"/>
              <a:t>4/14/2024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79AD72-208C-40A0-9E6B-901C7310FFFF}" type="slidenum">
              <a:rPr lang="en-US" smtClean="0"/>
              <a:t>‹Nr.›</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940363"/>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pubmed.ncbi.nlm.nih.gov/28898378/#full-view-affiliation-3" TargetMode="External"/><Relationship Id="rId3" Type="http://schemas.openxmlformats.org/officeDocument/2006/relationships/hyperlink" Target="https://pubmed.ncbi.nlm.nih.gov/?term=Manson+JE&amp;cauthor_id=28898378" TargetMode="External"/><Relationship Id="rId7" Type="http://schemas.openxmlformats.org/officeDocument/2006/relationships/hyperlink" Target="https://pubmed.ncbi.nlm.nih.gov/?term=Rossouw+JE&amp;cauthor_id=28898378" TargetMode="External"/><Relationship Id="rId2" Type="http://schemas.openxmlformats.org/officeDocument/2006/relationships/hyperlink" Target="https://doi.org/10.1001/jama.2017.11217" TargetMode="External"/><Relationship Id="rId1" Type="http://schemas.openxmlformats.org/officeDocument/2006/relationships/slideLayout" Target="../slideLayouts/slideLayout2.xml"/><Relationship Id="rId6" Type="http://schemas.openxmlformats.org/officeDocument/2006/relationships/hyperlink" Target="https://pubmed.ncbi.nlm.nih.gov/28898378/#full-view-affiliation-2" TargetMode="External"/><Relationship Id="rId5" Type="http://schemas.openxmlformats.org/officeDocument/2006/relationships/hyperlink" Target="https://pubmed.ncbi.nlm.nih.gov/?term=Aragaki+AK&amp;cauthor_id=28898378" TargetMode="External"/><Relationship Id="rId4" Type="http://schemas.openxmlformats.org/officeDocument/2006/relationships/hyperlink" Target="https://pubmed.ncbi.nlm.nih.gov/28898378/#full-view-affiliation-1" TargetMode="External"/><Relationship Id="rId9" Type="http://schemas.openxmlformats.org/officeDocument/2006/relationships/hyperlink" Target="https://pubmed.ncbi.nlm.nih.gov/?term=Anderson+GL&amp;cauthor_id=28898378"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30F02-9211-57A9-51C4-71E6924CC479}"/>
              </a:ext>
            </a:extLst>
          </p:cNvPr>
          <p:cNvSpPr>
            <a:spLocks noGrp="1"/>
          </p:cNvSpPr>
          <p:nvPr>
            <p:ph type="title"/>
          </p:nvPr>
        </p:nvSpPr>
        <p:spPr>
          <a:xfrm>
            <a:off x="838200" y="365125"/>
            <a:ext cx="9842237" cy="3097125"/>
          </a:xfrm>
        </p:spPr>
        <p:txBody>
          <a:bodyPr>
            <a:normAutofit/>
          </a:bodyPr>
          <a:lstStyle/>
          <a:p>
            <a:pPr algn="ctr"/>
            <a:r>
              <a:rPr lang="en-US" sz="4400" b="1" dirty="0">
                <a:latin typeface="MetaHeadlineOT-Bold"/>
                <a:cs typeface="Arial" panose="020B0604020202020204" pitchFamily="34" charset="0"/>
              </a:rPr>
              <a:t>Management of perimenopausal and menopausal symptoms</a:t>
            </a:r>
            <a:br>
              <a:rPr lang="en-US" sz="4400" b="1" dirty="0">
                <a:latin typeface="MetaHeadlineOT-Bold"/>
                <a:cs typeface="Arial" panose="020B0604020202020204" pitchFamily="34" charset="0"/>
              </a:rPr>
            </a:br>
            <a:br>
              <a:rPr lang="en-US" sz="4400" b="1" dirty="0">
                <a:latin typeface="MetaHeadlineOT-Bold"/>
                <a:cs typeface="Arial" panose="020B0604020202020204" pitchFamily="34" charset="0"/>
              </a:rPr>
            </a:br>
            <a:r>
              <a:rPr lang="pt-BR" sz="2700" b="1" dirty="0">
                <a:latin typeface="MetaHeadlineOT-Bold"/>
                <a:cs typeface="Arial" panose="020B0604020202020204" pitchFamily="34" charset="0"/>
              </a:rPr>
              <a:t>Erin R Duralde, Talia H Sobel, JoAnn E Manson</a:t>
            </a:r>
            <a:br>
              <a:rPr lang="pt-BR" sz="1400" b="0" i="0" u="none" strike="noStrike" baseline="0" dirty="0">
                <a:latin typeface="MetaProLight-Regular"/>
              </a:rPr>
            </a:br>
            <a:br>
              <a:rPr lang="pt-BR" sz="1400" b="0" i="0" u="none" strike="noStrike" baseline="0" dirty="0">
                <a:latin typeface="MetaProLight-Regular"/>
              </a:rPr>
            </a:br>
            <a:br>
              <a:rPr lang="pt-BR" sz="1400" b="0" i="0" u="none" strike="noStrike" baseline="0" dirty="0">
                <a:latin typeface="MetaProLight-Regular"/>
              </a:rPr>
            </a:br>
            <a:br>
              <a:rPr lang="pt-BR" sz="1400" b="0" i="0" u="none" strike="noStrike" baseline="0" dirty="0">
                <a:latin typeface="MetaProLight-Regular"/>
              </a:rPr>
            </a:br>
            <a:endParaRPr lang="de-DE" sz="1400" dirty="0"/>
          </a:p>
        </p:txBody>
      </p:sp>
      <p:sp>
        <p:nvSpPr>
          <p:cNvPr id="3" name="Inhaltsplatzhalter 2">
            <a:extLst>
              <a:ext uri="{FF2B5EF4-FFF2-40B4-BE49-F238E27FC236}">
                <a16:creationId xmlns:a16="http://schemas.microsoft.com/office/drawing/2014/main" id="{9D0DB4D2-0070-AB94-C981-F6E6B33E51F4}"/>
              </a:ext>
            </a:extLst>
          </p:cNvPr>
          <p:cNvSpPr>
            <a:spLocks/>
          </p:cNvSpPr>
          <p:nvPr/>
        </p:nvSpPr>
        <p:spPr>
          <a:xfrm>
            <a:off x="838200" y="3618306"/>
            <a:ext cx="10515600" cy="765975"/>
          </a:xfrm>
          <a:prstGeom prst="rect">
            <a:avLst/>
          </a:prstGeom>
        </p:spPr>
        <p:txBody>
          <a:bodyPr>
            <a:normAutofit/>
          </a:bodyPr>
          <a:lstStyle/>
          <a:p>
            <a:pPr defTabSz="941832">
              <a:spcAft>
                <a:spcPts val="600"/>
              </a:spcAft>
            </a:pPr>
            <a:endParaRPr lang="pt-BR" sz="2472" kern="1200">
              <a:solidFill>
                <a:schemeClr val="tx1"/>
              </a:solidFill>
              <a:latin typeface="MetaProLight-Regular"/>
              <a:ea typeface="+mn-ea"/>
              <a:cs typeface="+mn-cs"/>
            </a:endParaRPr>
          </a:p>
          <a:p>
            <a:pPr defTabSz="941832">
              <a:spcAft>
                <a:spcPts val="600"/>
              </a:spcAft>
            </a:pPr>
            <a:endParaRPr lang="pt-BR" sz="2472" kern="1200">
              <a:solidFill>
                <a:schemeClr val="tx1"/>
              </a:solidFill>
              <a:latin typeface="MetaProLight-Regular"/>
              <a:ea typeface="+mn-ea"/>
              <a:cs typeface="+mn-cs"/>
            </a:endParaRPr>
          </a:p>
          <a:p>
            <a:pPr defTabSz="941832">
              <a:spcAft>
                <a:spcPts val="600"/>
              </a:spcAft>
            </a:pPr>
            <a:endParaRPr lang="pt-BR" sz="2472" kern="1200">
              <a:solidFill>
                <a:schemeClr val="tx1"/>
              </a:solidFill>
              <a:latin typeface="MetaProLight-Regular"/>
              <a:ea typeface="+mn-ea"/>
              <a:cs typeface="+mn-cs"/>
            </a:endParaRPr>
          </a:p>
          <a:p>
            <a:pPr defTabSz="941832">
              <a:spcAft>
                <a:spcPts val="600"/>
              </a:spcAft>
            </a:pPr>
            <a:endParaRPr lang="pt-BR" sz="2472" kern="1200">
              <a:solidFill>
                <a:schemeClr val="tx1"/>
              </a:solidFill>
              <a:latin typeface="MetaProLight-Regular"/>
              <a:ea typeface="+mn-ea"/>
              <a:cs typeface="+mn-cs"/>
            </a:endParaRPr>
          </a:p>
          <a:p>
            <a:pPr>
              <a:spcAft>
                <a:spcPts val="600"/>
              </a:spcAft>
            </a:pPr>
            <a:endParaRPr lang="de-DE" sz="2200"/>
          </a:p>
        </p:txBody>
      </p:sp>
      <p:sp>
        <p:nvSpPr>
          <p:cNvPr id="5" name="Textfeld 4">
            <a:extLst>
              <a:ext uri="{FF2B5EF4-FFF2-40B4-BE49-F238E27FC236}">
                <a16:creationId xmlns:a16="http://schemas.microsoft.com/office/drawing/2014/main" id="{5A1C0F74-4E24-205B-932F-B9CB96E806D6}"/>
              </a:ext>
            </a:extLst>
          </p:cNvPr>
          <p:cNvSpPr txBox="1"/>
          <p:nvPr/>
        </p:nvSpPr>
        <p:spPr>
          <a:xfrm>
            <a:off x="2026194" y="3732289"/>
            <a:ext cx="6302461" cy="381953"/>
          </a:xfrm>
          <a:prstGeom prst="rect">
            <a:avLst/>
          </a:prstGeom>
          <a:noFill/>
        </p:spPr>
        <p:txBody>
          <a:bodyPr wrap="square">
            <a:spAutoFit/>
          </a:bodyPr>
          <a:lstStyle/>
          <a:p>
            <a:pPr algn="ctr" defTabSz="941832">
              <a:spcAft>
                <a:spcPts val="600"/>
              </a:spcAft>
            </a:pPr>
            <a:r>
              <a:rPr lang="en-US" sz="1854" kern="1200">
                <a:solidFill>
                  <a:schemeClr val="tx1"/>
                </a:solidFill>
                <a:latin typeface="Arial" panose="020B0604020202020204" pitchFamily="34" charset="0"/>
                <a:ea typeface="+mn-ea"/>
                <a:cs typeface="Arial" panose="020B0604020202020204" pitchFamily="34" charset="0"/>
              </a:rPr>
              <a:t>Cite this as: </a:t>
            </a:r>
            <a:r>
              <a:rPr lang="en-US" sz="1854" i="1" kern="1200">
                <a:solidFill>
                  <a:schemeClr val="tx1"/>
                </a:solidFill>
                <a:latin typeface="Arial" panose="020B0604020202020204" pitchFamily="34" charset="0"/>
                <a:ea typeface="+mn-ea"/>
                <a:cs typeface="Arial" panose="020B0604020202020204" pitchFamily="34" charset="0"/>
              </a:rPr>
              <a:t>BMJ </a:t>
            </a:r>
            <a:r>
              <a:rPr lang="en-US" sz="1854" kern="1200">
                <a:solidFill>
                  <a:schemeClr val="tx1"/>
                </a:solidFill>
                <a:latin typeface="Arial" panose="020B0604020202020204" pitchFamily="34" charset="0"/>
                <a:ea typeface="+mn-ea"/>
                <a:cs typeface="Arial" panose="020B0604020202020204" pitchFamily="34" charset="0"/>
              </a:rPr>
              <a:t>2023;382:e072612</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70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362C9-C984-4C01-8115-326A783B3C05}"/>
              </a:ext>
            </a:extLst>
          </p:cNvPr>
          <p:cNvSpPr>
            <a:spLocks noGrp="1"/>
          </p:cNvSpPr>
          <p:nvPr>
            <p:ph type="title"/>
          </p:nvPr>
        </p:nvSpPr>
        <p:spPr>
          <a:xfrm>
            <a:off x="1107956" y="182880"/>
            <a:ext cx="9976087" cy="1410117"/>
          </a:xfrm>
        </p:spPr>
        <p:txBody>
          <a:bodyPr>
            <a:normAutofit/>
          </a:bodyPr>
          <a:lstStyle/>
          <a:p>
            <a:r>
              <a:rPr lang="en-US" sz="4300" b="1" i="0" u="none" strike="noStrike" baseline="0" dirty="0">
                <a:latin typeface="MetaHeadlineOT-Bold"/>
              </a:rPr>
              <a:t>Menopausal hormone therapy</a:t>
            </a:r>
            <a:endParaRPr lang="en-US" sz="4300" dirty="0"/>
          </a:p>
        </p:txBody>
      </p:sp>
      <p:sp>
        <p:nvSpPr>
          <p:cNvPr id="3" name="Content Placeholder 2">
            <a:extLst>
              <a:ext uri="{FF2B5EF4-FFF2-40B4-BE49-F238E27FC236}">
                <a16:creationId xmlns:a16="http://schemas.microsoft.com/office/drawing/2014/main" id="{DB7B9455-7A47-489B-AA4C-A89D62457EB3}"/>
              </a:ext>
            </a:extLst>
          </p:cNvPr>
          <p:cNvSpPr>
            <a:spLocks noGrp="1"/>
          </p:cNvSpPr>
          <p:nvPr>
            <p:ph idx="1"/>
          </p:nvPr>
        </p:nvSpPr>
        <p:spPr>
          <a:xfrm>
            <a:off x="1304527" y="2010400"/>
            <a:ext cx="10515600" cy="4351338"/>
          </a:xfrm>
        </p:spPr>
        <p:txBody>
          <a:bodyPr>
            <a:normAutofit/>
          </a:bodyPr>
          <a:lstStyle/>
          <a:p>
            <a:pPr algn="l">
              <a:buFont typeface="Wingdings" panose="05000000000000000000" pitchFamily="2" charset="2"/>
              <a:buChar char="§"/>
            </a:pPr>
            <a:r>
              <a:rPr lang="en-US" sz="2300" b="1" i="0" u="none" strike="noStrike" baseline="0" dirty="0">
                <a:latin typeface="MetaSerifProBook-Regular"/>
              </a:rPr>
              <a:t>   Systemic menopausal hormone therapy:</a:t>
            </a:r>
          </a:p>
          <a:p>
            <a:pPr algn="l">
              <a:buFont typeface="Wingdings" panose="05000000000000000000" pitchFamily="2" charset="2"/>
              <a:buChar char="§"/>
            </a:pPr>
            <a:endParaRPr lang="en-US" sz="800" b="1" i="0" u="none" strike="noStrike" baseline="0" dirty="0">
              <a:latin typeface="MetaSerifProBook-Regular"/>
            </a:endParaRPr>
          </a:p>
          <a:p>
            <a:pPr marL="742950" lvl="1" indent="-285750">
              <a:buFont typeface="Symbol" panose="05050102010706020507" pitchFamily="18" charset="2"/>
              <a:buChar char="-"/>
            </a:pPr>
            <a:r>
              <a:rPr lang="en-US" sz="2300" b="0" i="0" u="none" strike="noStrike" baseline="0" dirty="0">
                <a:latin typeface="MetaSerifProBook-Regular"/>
              </a:rPr>
              <a:t>   is the most effective treatment for symptoms caused  by low estrogen,          </a:t>
            </a:r>
          </a:p>
          <a:p>
            <a:pPr marL="742950" lvl="1" indent="-285750">
              <a:buFont typeface="Symbol" panose="05050102010706020507" pitchFamily="18" charset="2"/>
              <a:buChar char="-"/>
            </a:pPr>
            <a:r>
              <a:rPr lang="en-US" sz="2300" b="0" i="0" u="none" strike="noStrike" baseline="0" dirty="0">
                <a:latin typeface="MetaSerifProBook-Regular"/>
              </a:rPr>
              <a:t>   Estrogen therapy alleviates vasomotor and many other menopausal symptom</a:t>
            </a:r>
            <a:r>
              <a:rPr lang="en-US" sz="2800" b="0" i="0" u="none" strike="noStrike" baseline="0" dirty="0">
                <a:latin typeface="MetaSerifProBook-Regular"/>
              </a:rPr>
              <a:t>.</a:t>
            </a:r>
          </a:p>
          <a:p>
            <a:pPr marL="742950" lvl="1" indent="-285750">
              <a:buFont typeface="Symbol" panose="05050102010706020507" pitchFamily="18" charset="2"/>
              <a:buChar char="-"/>
            </a:pPr>
            <a:endParaRPr lang="en-US" sz="800" b="0" i="0" u="none" strike="noStrike" baseline="0" dirty="0">
              <a:latin typeface="MetaSerifProBook-Regular"/>
            </a:endParaRPr>
          </a:p>
          <a:p>
            <a:pPr algn="l">
              <a:buFont typeface="Wingdings" panose="05000000000000000000" pitchFamily="2" charset="2"/>
              <a:buChar char="§"/>
            </a:pPr>
            <a:r>
              <a:rPr lang="en-US" sz="2400" b="0" i="0" u="none" strike="noStrike" baseline="0" dirty="0">
                <a:latin typeface="MetaSerifProBook-Regular"/>
              </a:rPr>
              <a:t>   </a:t>
            </a:r>
            <a:r>
              <a:rPr lang="en-US" sz="2300" b="1" i="0" u="none" strike="noStrike" baseline="0" dirty="0">
                <a:latin typeface="MetaSerifProBook-Regular"/>
              </a:rPr>
              <a:t>To mitigate the risk of endometrial hyperplasia and malignancy in women with a uterus:</a:t>
            </a:r>
          </a:p>
          <a:p>
            <a:pPr algn="l">
              <a:buFont typeface="Wingdings" panose="05000000000000000000" pitchFamily="2" charset="2"/>
              <a:buChar char="§"/>
            </a:pPr>
            <a:endParaRPr lang="en-US" sz="700" b="1" i="0" u="none" strike="noStrike" baseline="0" dirty="0">
              <a:latin typeface="MetaSerifProBook-Regular"/>
            </a:endParaRPr>
          </a:p>
          <a:p>
            <a:pPr lvl="2">
              <a:buFont typeface="Symbol" panose="05050102010706020507" pitchFamily="18" charset="2"/>
              <a:buChar char="-"/>
            </a:pPr>
            <a:r>
              <a:rPr lang="en-US" sz="2300" b="0" i="0" u="none" strike="noStrike" baseline="0" dirty="0">
                <a:latin typeface="MetaSerifProBook-Regular"/>
              </a:rPr>
              <a:t> a progestogen must be added. This can be cycled or given continuously.</a:t>
            </a:r>
          </a:p>
        </p:txBody>
      </p:sp>
    </p:spTree>
    <p:extLst>
      <p:ext uri="{BB962C8B-B14F-4D97-AF65-F5344CB8AC3E}">
        <p14:creationId xmlns:p14="http://schemas.microsoft.com/office/powerpoint/2010/main" val="219768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EDB1F-2DC1-465D-9E41-BFAFA80E99BF}"/>
              </a:ext>
            </a:extLst>
          </p:cNvPr>
          <p:cNvSpPr>
            <a:spLocks noGrp="1"/>
          </p:cNvSpPr>
          <p:nvPr>
            <p:ph idx="1"/>
          </p:nvPr>
        </p:nvSpPr>
        <p:spPr/>
        <p:txBody>
          <a:bodyPr/>
          <a:lstStyle/>
          <a:p>
            <a:pPr marL="0" indent="0">
              <a:buNone/>
            </a:pPr>
            <a:endParaRPr lang="en-US" dirty="0"/>
          </a:p>
        </p:txBody>
      </p:sp>
      <p:pic>
        <p:nvPicPr>
          <p:cNvPr id="4" name="Grafik 6">
            <a:extLst>
              <a:ext uri="{FF2B5EF4-FFF2-40B4-BE49-F238E27FC236}">
                <a16:creationId xmlns:a16="http://schemas.microsoft.com/office/drawing/2014/main" id="{54F2666E-4FFD-E631-1508-FDB73975A8F6}"/>
              </a:ext>
            </a:extLst>
          </p:cNvPr>
          <p:cNvPicPr>
            <a:picLocks noChangeAspect="1"/>
          </p:cNvPicPr>
          <p:nvPr/>
        </p:nvPicPr>
        <p:blipFill>
          <a:blip r:embed="rId2"/>
          <a:stretch>
            <a:fillRect/>
          </a:stretch>
        </p:blipFill>
        <p:spPr>
          <a:xfrm>
            <a:off x="1452880" y="380996"/>
            <a:ext cx="8991600" cy="5716602"/>
          </a:xfrm>
          <a:prstGeom prst="rect">
            <a:avLst/>
          </a:prstGeom>
          <a:noFill/>
          <a:ln cap="flat">
            <a:noFill/>
          </a:ln>
        </p:spPr>
      </p:pic>
    </p:spTree>
    <p:extLst>
      <p:ext uri="{BB962C8B-B14F-4D97-AF65-F5344CB8AC3E}">
        <p14:creationId xmlns:p14="http://schemas.microsoft.com/office/powerpoint/2010/main" val="195025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92AA-FBEC-4A2A-867C-30C03F4DB056}"/>
              </a:ext>
            </a:extLst>
          </p:cNvPr>
          <p:cNvSpPr>
            <a:spLocks noGrp="1"/>
          </p:cNvSpPr>
          <p:nvPr>
            <p:ph type="title"/>
          </p:nvPr>
        </p:nvSpPr>
        <p:spPr>
          <a:xfrm>
            <a:off x="1097280" y="111760"/>
            <a:ext cx="10058400" cy="1450757"/>
          </a:xfrm>
        </p:spPr>
        <p:txBody>
          <a:bodyPr>
            <a:normAutofit/>
          </a:bodyPr>
          <a:lstStyle/>
          <a:p>
            <a:r>
              <a:rPr lang="en-US" sz="4300" b="1" i="0" u="none" strike="noStrike" baseline="0" dirty="0">
                <a:latin typeface="MetaProMedium-Regular"/>
              </a:rPr>
              <a:t>Indications for use</a:t>
            </a:r>
            <a:endParaRPr lang="en-US" sz="4300" b="1" dirty="0"/>
          </a:p>
        </p:txBody>
      </p:sp>
      <p:sp>
        <p:nvSpPr>
          <p:cNvPr id="3" name="Content Placeholder 2">
            <a:extLst>
              <a:ext uri="{FF2B5EF4-FFF2-40B4-BE49-F238E27FC236}">
                <a16:creationId xmlns:a16="http://schemas.microsoft.com/office/drawing/2014/main" id="{F41DEE14-E2A6-4F6E-A8C6-42FECFC36458}"/>
              </a:ext>
            </a:extLst>
          </p:cNvPr>
          <p:cNvSpPr>
            <a:spLocks noGrp="1"/>
          </p:cNvSpPr>
          <p:nvPr>
            <p:ph idx="1"/>
          </p:nvPr>
        </p:nvSpPr>
        <p:spPr>
          <a:xfrm>
            <a:off x="1178560" y="1947334"/>
            <a:ext cx="10058400" cy="4023360"/>
          </a:xfrm>
        </p:spPr>
        <p:txBody>
          <a:bodyPr>
            <a:normAutofit/>
          </a:bodyPr>
          <a:lstStyle/>
          <a:p>
            <a:pPr algn="l">
              <a:buFont typeface="Wingdings" panose="05000000000000000000" pitchFamily="2" charset="2"/>
              <a:buChar char="§"/>
            </a:pPr>
            <a:r>
              <a:rPr lang="en-US" sz="2400" b="1" i="0" u="none" strike="noStrike" baseline="0" dirty="0">
                <a:latin typeface="MetaSerifProBook-Regular"/>
              </a:rPr>
              <a:t>   Hormone therapy is indicated:</a:t>
            </a:r>
            <a:endParaRPr lang="en-US" sz="2400" b="1" dirty="0">
              <a:latin typeface="MetaSerifProBook-Regular"/>
            </a:endParaRPr>
          </a:p>
          <a:p>
            <a:pPr algn="l">
              <a:buFont typeface="Wingdings" panose="05000000000000000000" pitchFamily="2" charset="2"/>
              <a:buChar char="§"/>
            </a:pPr>
            <a:endParaRPr lang="en-US" sz="300" b="1" dirty="0">
              <a:latin typeface="MetaSerifProBook-Regular"/>
            </a:endParaRPr>
          </a:p>
          <a:p>
            <a:pPr lvl="3">
              <a:lnSpc>
                <a:spcPct val="150000"/>
              </a:lnSpc>
              <a:buFont typeface="Symbol" panose="05050102010706020507" pitchFamily="18" charset="2"/>
              <a:buChar char="-"/>
            </a:pPr>
            <a:r>
              <a:rPr lang="en-US" sz="2200" b="0" i="0" u="none" strike="noStrike" baseline="0" dirty="0">
                <a:latin typeface="MetaSerifProBook-Regular"/>
              </a:rPr>
              <a:t>  to treat hot flashes</a:t>
            </a:r>
          </a:p>
          <a:p>
            <a:pPr lvl="3">
              <a:lnSpc>
                <a:spcPct val="150000"/>
              </a:lnSpc>
              <a:buFont typeface="Symbol" panose="05050102010706020507" pitchFamily="18" charset="2"/>
              <a:buChar char="-"/>
            </a:pPr>
            <a:r>
              <a:rPr lang="en-US" sz="2200" b="0" i="0" u="none" strike="noStrike" baseline="0" dirty="0">
                <a:latin typeface="MetaSerifProBook-Regular"/>
              </a:rPr>
              <a:t>  Genitourinary syndrome of menopause</a:t>
            </a:r>
          </a:p>
          <a:p>
            <a:pPr lvl="3">
              <a:lnSpc>
                <a:spcPct val="150000"/>
              </a:lnSpc>
              <a:buFont typeface="Symbol" panose="05050102010706020507" pitchFamily="18" charset="2"/>
              <a:buChar char="-"/>
            </a:pPr>
            <a:r>
              <a:rPr lang="en-US" sz="2200" b="0" i="0" u="none" strike="noStrike" baseline="0" dirty="0">
                <a:latin typeface="MetaSerifProBook-Regular"/>
              </a:rPr>
              <a:t>  to prevent osteoporosis</a:t>
            </a:r>
          </a:p>
          <a:p>
            <a:pPr lvl="3">
              <a:lnSpc>
                <a:spcPct val="150000"/>
              </a:lnSpc>
              <a:buFont typeface="Symbol" panose="05050102010706020507" pitchFamily="18" charset="2"/>
              <a:buChar char="-"/>
            </a:pPr>
            <a:r>
              <a:rPr lang="en-US" sz="2200" b="0" i="0" u="none" strike="noStrike" baseline="0" dirty="0">
                <a:latin typeface="MetaSerifProBook-Regular"/>
              </a:rPr>
              <a:t>  Premature and early menopause should be treated with hormone therapy until the average age of menopause</a:t>
            </a:r>
          </a:p>
          <a:p>
            <a:pPr marL="0" indent="0">
              <a:buNone/>
            </a:pPr>
            <a:r>
              <a:rPr lang="en-US" dirty="0">
                <a:latin typeface="MetaSerifProBook-Regular"/>
              </a:rPr>
              <a:t>                                                      </a:t>
            </a:r>
            <a:endParaRPr lang="en-US" sz="2800" b="0" i="0" u="none" strike="noStrike" baseline="0" dirty="0">
              <a:latin typeface="MetaSerifProBook-Regular"/>
            </a:endParaRPr>
          </a:p>
        </p:txBody>
      </p:sp>
    </p:spTree>
    <p:extLst>
      <p:ext uri="{BB962C8B-B14F-4D97-AF65-F5344CB8AC3E}">
        <p14:creationId xmlns:p14="http://schemas.microsoft.com/office/powerpoint/2010/main" val="212741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3DF1-B492-4A69-993F-853CC4308693}"/>
              </a:ext>
            </a:extLst>
          </p:cNvPr>
          <p:cNvSpPr>
            <a:spLocks noGrp="1"/>
          </p:cNvSpPr>
          <p:nvPr>
            <p:ph type="title"/>
          </p:nvPr>
        </p:nvSpPr>
        <p:spPr/>
        <p:txBody>
          <a:bodyPr>
            <a:normAutofit/>
          </a:bodyPr>
          <a:lstStyle/>
          <a:p>
            <a:r>
              <a:rPr lang="en-US" sz="4300" b="1" i="0" u="none" strike="noStrike" baseline="0" dirty="0">
                <a:latin typeface="MetaProMedium-Regular"/>
              </a:rPr>
              <a:t>Hormone therapy contraindications and comorbidities</a:t>
            </a:r>
            <a:endParaRPr lang="en-US" sz="4300" b="1" dirty="0"/>
          </a:p>
        </p:txBody>
      </p:sp>
      <p:sp>
        <p:nvSpPr>
          <p:cNvPr id="3" name="Content Placeholder 2">
            <a:extLst>
              <a:ext uri="{FF2B5EF4-FFF2-40B4-BE49-F238E27FC236}">
                <a16:creationId xmlns:a16="http://schemas.microsoft.com/office/drawing/2014/main" id="{CD44F8A8-63B5-4F6C-85B2-F7F16D6F9AE7}"/>
              </a:ext>
            </a:extLst>
          </p:cNvPr>
          <p:cNvSpPr>
            <a:spLocks noGrp="1"/>
          </p:cNvSpPr>
          <p:nvPr>
            <p:ph idx="1"/>
          </p:nvPr>
        </p:nvSpPr>
        <p:spPr>
          <a:xfrm>
            <a:off x="1259840" y="1987974"/>
            <a:ext cx="10058400" cy="4023360"/>
          </a:xfrm>
        </p:spPr>
        <p:txBody>
          <a:bodyPr>
            <a:normAutofit fontScale="92500" lnSpcReduction="10000"/>
          </a:bodyPr>
          <a:lstStyle/>
          <a:p>
            <a:pPr>
              <a:buFont typeface="Wingdings" panose="05000000000000000000" pitchFamily="2" charset="2"/>
              <a:buChar char="§"/>
            </a:pPr>
            <a:r>
              <a:rPr lang="en-US" sz="2600" b="1" i="0" u="none" strike="noStrike" baseline="0" dirty="0">
                <a:latin typeface="MetaProMedium-Regular"/>
              </a:rPr>
              <a:t>   Contraindications</a:t>
            </a:r>
          </a:p>
          <a:p>
            <a:pPr>
              <a:buFont typeface="Wingdings" panose="05000000000000000000" pitchFamily="2" charset="2"/>
              <a:buChar char="§"/>
            </a:pPr>
            <a:endParaRPr lang="en-US" sz="500" b="1" i="0" u="none" strike="noStrike" baseline="0" dirty="0">
              <a:latin typeface="MetaProMedium-Regular"/>
            </a:endParaRPr>
          </a:p>
          <a:p>
            <a:pPr lvl="3">
              <a:lnSpc>
                <a:spcPct val="150000"/>
              </a:lnSpc>
              <a:buFont typeface="Symbol" panose="05050102010706020507" pitchFamily="18" charset="2"/>
              <a:buChar char="-"/>
            </a:pPr>
            <a:r>
              <a:rPr lang="en-US" sz="1800" b="0" i="0" u="none" strike="noStrike" baseline="0" dirty="0">
                <a:latin typeface="MetaProNormal-Regular"/>
              </a:rPr>
              <a:t>  </a:t>
            </a:r>
            <a:r>
              <a:rPr lang="en-US" sz="2300" b="0" i="0" u="none" strike="noStrike" baseline="0" dirty="0">
                <a:latin typeface="MetaProNormal-Regular"/>
              </a:rPr>
              <a:t>Breast cancer</a:t>
            </a:r>
          </a:p>
          <a:p>
            <a:pPr lvl="3">
              <a:lnSpc>
                <a:spcPct val="150000"/>
              </a:lnSpc>
              <a:buFont typeface="Symbol" panose="05050102010706020507" pitchFamily="18" charset="2"/>
              <a:buChar char="-"/>
            </a:pPr>
            <a:r>
              <a:rPr lang="en-US" sz="2300" b="0" i="0" u="none" strike="noStrike" baseline="0" dirty="0">
                <a:latin typeface="MetaProNormal-Regular"/>
              </a:rPr>
              <a:t>  Endometrial cancer (advanced stage hormonal or non-hormonal)</a:t>
            </a:r>
          </a:p>
          <a:p>
            <a:pPr lvl="3">
              <a:lnSpc>
                <a:spcPct val="150000"/>
              </a:lnSpc>
              <a:buFont typeface="Symbol" panose="05050102010706020507" pitchFamily="18" charset="2"/>
              <a:buChar char="-"/>
            </a:pPr>
            <a:r>
              <a:rPr lang="en-US" sz="2300" b="0" i="0" u="none" strike="noStrike" baseline="0" dirty="0">
                <a:latin typeface="MetaProNormal-Regular"/>
              </a:rPr>
              <a:t>  Untreated endometrial hyperplasia or cancer</a:t>
            </a:r>
          </a:p>
          <a:p>
            <a:pPr lvl="3">
              <a:lnSpc>
                <a:spcPct val="150000"/>
              </a:lnSpc>
              <a:buFont typeface="Symbol" panose="05050102010706020507" pitchFamily="18" charset="2"/>
              <a:buChar char="-"/>
            </a:pPr>
            <a:r>
              <a:rPr lang="en-US" sz="2300" b="0" i="0" u="none" strike="noStrike" baseline="0" dirty="0">
                <a:latin typeface="MetaProNormal-Regular"/>
              </a:rPr>
              <a:t>  Unexplained vaginal bleeding</a:t>
            </a:r>
          </a:p>
          <a:p>
            <a:pPr lvl="3">
              <a:lnSpc>
                <a:spcPct val="150000"/>
              </a:lnSpc>
              <a:buFont typeface="Symbol" panose="05050102010706020507" pitchFamily="18" charset="2"/>
              <a:buChar char="-"/>
            </a:pPr>
            <a:r>
              <a:rPr lang="en-US" sz="2300" b="0" i="0" u="none" strike="noStrike" baseline="0" dirty="0">
                <a:latin typeface="MetaProNormal-Regular"/>
              </a:rPr>
              <a:t>  Myocardial infarction, stroke, or transient ischemic attack</a:t>
            </a:r>
          </a:p>
          <a:p>
            <a:pPr lvl="3">
              <a:lnSpc>
                <a:spcPct val="150000"/>
              </a:lnSpc>
              <a:buFont typeface="Symbol" panose="05050102010706020507" pitchFamily="18" charset="2"/>
              <a:buChar char="-"/>
            </a:pPr>
            <a:r>
              <a:rPr lang="en-US" sz="2300" b="0" i="0" u="none" strike="noStrike" baseline="0" dirty="0">
                <a:latin typeface="MetaProNormal-Regular"/>
              </a:rPr>
              <a:t>  Uncontrolled hypertension</a:t>
            </a:r>
          </a:p>
          <a:p>
            <a:pPr lvl="3">
              <a:lnSpc>
                <a:spcPct val="150000"/>
              </a:lnSpc>
              <a:buFont typeface="Symbol" panose="05050102010706020507" pitchFamily="18" charset="2"/>
              <a:buChar char="-"/>
            </a:pPr>
            <a:endParaRPr lang="en-US" sz="2300" b="0" i="0" u="none" strike="noStrike" baseline="0" dirty="0">
              <a:latin typeface="MetaProNormal-Regular"/>
            </a:endParaRPr>
          </a:p>
        </p:txBody>
      </p:sp>
    </p:spTree>
    <p:extLst>
      <p:ext uri="{BB962C8B-B14F-4D97-AF65-F5344CB8AC3E}">
        <p14:creationId xmlns:p14="http://schemas.microsoft.com/office/powerpoint/2010/main" val="22545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574CA-10AD-6BEC-BF7B-3104EDA4C5D5}"/>
              </a:ext>
            </a:extLst>
          </p:cNvPr>
          <p:cNvSpPr>
            <a:spLocks noGrp="1"/>
          </p:cNvSpPr>
          <p:nvPr>
            <p:ph type="title"/>
          </p:nvPr>
        </p:nvSpPr>
        <p:spPr/>
        <p:txBody>
          <a:bodyPr>
            <a:normAutofit/>
          </a:bodyPr>
          <a:lstStyle/>
          <a:p>
            <a:r>
              <a:rPr lang="en-US" sz="4300" b="1" i="0" u="none" strike="noStrike" baseline="0" dirty="0">
                <a:latin typeface="MetaProMedium-Regular"/>
              </a:rPr>
              <a:t>Hormone therapy contraindications and comorbidities</a:t>
            </a:r>
            <a:endParaRPr lang="de-DE" sz="4300" dirty="0"/>
          </a:p>
        </p:txBody>
      </p:sp>
      <p:sp>
        <p:nvSpPr>
          <p:cNvPr id="3" name="Inhaltsplatzhalter 2">
            <a:extLst>
              <a:ext uri="{FF2B5EF4-FFF2-40B4-BE49-F238E27FC236}">
                <a16:creationId xmlns:a16="http://schemas.microsoft.com/office/drawing/2014/main" id="{3777F4C4-0BA2-C9CA-3E72-809A1A752CEC}"/>
              </a:ext>
            </a:extLst>
          </p:cNvPr>
          <p:cNvSpPr>
            <a:spLocks noGrp="1"/>
          </p:cNvSpPr>
          <p:nvPr>
            <p:ph idx="1"/>
          </p:nvPr>
        </p:nvSpPr>
        <p:spPr>
          <a:xfrm>
            <a:off x="802640" y="1987974"/>
            <a:ext cx="10058400" cy="4023360"/>
          </a:xfrm>
        </p:spPr>
        <p:txBody>
          <a:bodyPr>
            <a:normAutofit/>
          </a:bodyPr>
          <a:lstStyle/>
          <a:p>
            <a:pPr marL="818388" lvl="2" indent="-342900">
              <a:buFont typeface="Wingdings" panose="05000000000000000000" pitchFamily="2" charset="2"/>
              <a:buChar char="§"/>
            </a:pPr>
            <a:r>
              <a:rPr lang="en-US" sz="2400" b="1" i="0" u="none" strike="noStrike" baseline="0" dirty="0">
                <a:latin typeface="MetaProMedium-Regular"/>
              </a:rPr>
              <a:t>Contraindications</a:t>
            </a:r>
          </a:p>
          <a:p>
            <a:pPr marL="818388" lvl="2" indent="-342900">
              <a:buFont typeface="Wingdings" panose="05000000000000000000" pitchFamily="2" charset="2"/>
              <a:buChar char="§"/>
            </a:pPr>
            <a:endParaRPr lang="en-US" sz="500" dirty="0">
              <a:latin typeface="MetaProNormal-Regular"/>
            </a:endParaRPr>
          </a:p>
          <a:p>
            <a:pPr marL="1294310" lvl="5" indent="-285750">
              <a:lnSpc>
                <a:spcPct val="150000"/>
              </a:lnSpc>
              <a:buFont typeface="Symbol" panose="05050102010706020507" pitchFamily="18" charset="2"/>
              <a:buChar char="-"/>
            </a:pPr>
            <a:r>
              <a:rPr lang="en-US" sz="2100" b="0" i="0" u="none" strike="noStrike" baseline="0" dirty="0">
                <a:latin typeface="MetaProNormal-Regular"/>
              </a:rPr>
              <a:t>Peripheral artery disease</a:t>
            </a:r>
          </a:p>
          <a:p>
            <a:pPr marL="1294310" lvl="5" indent="-285750">
              <a:lnSpc>
                <a:spcPct val="150000"/>
              </a:lnSpc>
              <a:buFont typeface="Symbol" panose="05050102010706020507" pitchFamily="18" charset="2"/>
              <a:buChar char="-"/>
            </a:pPr>
            <a:r>
              <a:rPr lang="en-US" sz="2100" b="0" i="0" u="none" strike="noStrike" baseline="0" dirty="0">
                <a:latin typeface="MetaProNormal-Regular"/>
              </a:rPr>
              <a:t>Unprovoked venous thromboembolism</a:t>
            </a:r>
          </a:p>
          <a:p>
            <a:pPr marL="1294310" lvl="5" indent="-285750">
              <a:lnSpc>
                <a:spcPct val="150000"/>
              </a:lnSpc>
              <a:buFont typeface="Symbol" panose="05050102010706020507" pitchFamily="18" charset="2"/>
              <a:buChar char="-"/>
            </a:pPr>
            <a:r>
              <a:rPr lang="en-US" sz="2100" b="0" i="0" u="none" strike="noStrike" baseline="0" dirty="0">
                <a:latin typeface="MetaProNormal-Regular"/>
              </a:rPr>
              <a:t>Known clotting disorder</a:t>
            </a:r>
          </a:p>
          <a:p>
            <a:pPr marL="1294310" lvl="5" indent="-285750">
              <a:lnSpc>
                <a:spcPct val="150000"/>
              </a:lnSpc>
              <a:buFont typeface="Symbol" panose="05050102010706020507" pitchFamily="18" charset="2"/>
              <a:buChar char="-"/>
            </a:pPr>
            <a:r>
              <a:rPr lang="en-US" sz="2100" b="0" i="0" u="none" strike="noStrike" baseline="0" dirty="0">
                <a:latin typeface="MetaProNormal-Regular"/>
              </a:rPr>
              <a:t>Cirrhosis</a:t>
            </a:r>
          </a:p>
          <a:p>
            <a:pPr marL="1294310" lvl="5" indent="-285750">
              <a:lnSpc>
                <a:spcPct val="150000"/>
              </a:lnSpc>
              <a:buFont typeface="Symbol" panose="05050102010706020507" pitchFamily="18" charset="2"/>
              <a:buChar char="-"/>
            </a:pPr>
            <a:r>
              <a:rPr lang="en-US" sz="2100" b="0" i="0" u="none" strike="noStrike" baseline="0" dirty="0">
                <a:latin typeface="MetaProNormal-Regular"/>
              </a:rPr>
              <a:t>Active hepatitis</a:t>
            </a:r>
          </a:p>
          <a:p>
            <a:pPr marL="1294310" lvl="5" indent="-285750">
              <a:lnSpc>
                <a:spcPct val="150000"/>
              </a:lnSpc>
              <a:buFont typeface="Symbol" panose="05050102010706020507" pitchFamily="18" charset="2"/>
              <a:buChar char="-"/>
            </a:pPr>
            <a:r>
              <a:rPr lang="en-US" sz="2100" b="0" i="0" u="none" strike="noStrike" baseline="0" dirty="0">
                <a:latin typeface="MetaProNormal-Regular"/>
              </a:rPr>
              <a:t>Porphyria cutanea </a:t>
            </a:r>
            <a:r>
              <a:rPr lang="en-US" sz="2100" b="0" i="0" u="none" strike="noStrike" baseline="0" dirty="0" err="1">
                <a:latin typeface="MetaProNormal-Regular"/>
              </a:rPr>
              <a:t>tarda</a:t>
            </a:r>
            <a:endParaRPr lang="en-US" sz="2100" b="1" dirty="0"/>
          </a:p>
          <a:p>
            <a:endParaRPr lang="de-DE" dirty="0"/>
          </a:p>
        </p:txBody>
      </p:sp>
    </p:spTree>
    <p:extLst>
      <p:ext uri="{BB962C8B-B14F-4D97-AF65-F5344CB8AC3E}">
        <p14:creationId xmlns:p14="http://schemas.microsoft.com/office/powerpoint/2010/main" val="50551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0CCD-71BA-4B7B-836C-D37C497C5400}"/>
              </a:ext>
            </a:extLst>
          </p:cNvPr>
          <p:cNvSpPr>
            <a:spLocks noGrp="1"/>
          </p:cNvSpPr>
          <p:nvPr>
            <p:ph type="title"/>
          </p:nvPr>
        </p:nvSpPr>
        <p:spPr/>
        <p:txBody>
          <a:bodyPr>
            <a:normAutofit/>
          </a:bodyPr>
          <a:lstStyle/>
          <a:p>
            <a:r>
              <a:rPr lang="en-US" sz="4300" b="1" i="0" u="none" strike="noStrike" baseline="0" dirty="0">
                <a:latin typeface="MetaProMedium-Regular"/>
              </a:rPr>
              <a:t>Hormone therapy contraindications and comorbidities</a:t>
            </a:r>
            <a:endParaRPr lang="en-US" sz="4300" dirty="0"/>
          </a:p>
        </p:txBody>
      </p:sp>
      <p:sp>
        <p:nvSpPr>
          <p:cNvPr id="3" name="Content Placeholder 2">
            <a:extLst>
              <a:ext uri="{FF2B5EF4-FFF2-40B4-BE49-F238E27FC236}">
                <a16:creationId xmlns:a16="http://schemas.microsoft.com/office/drawing/2014/main" id="{5583F200-393E-4A90-B991-C22C615C131D}"/>
              </a:ext>
            </a:extLst>
          </p:cNvPr>
          <p:cNvSpPr>
            <a:spLocks noGrp="1"/>
          </p:cNvSpPr>
          <p:nvPr>
            <p:ph idx="1"/>
          </p:nvPr>
        </p:nvSpPr>
        <p:spPr>
          <a:xfrm>
            <a:off x="1310640" y="1987974"/>
            <a:ext cx="10058400" cy="4023360"/>
          </a:xfrm>
        </p:spPr>
        <p:txBody>
          <a:bodyPr>
            <a:normAutofit/>
          </a:bodyPr>
          <a:lstStyle/>
          <a:p>
            <a:pPr algn="l">
              <a:buFont typeface="Wingdings" panose="05000000000000000000" pitchFamily="2" charset="2"/>
              <a:buChar char="§"/>
            </a:pPr>
            <a:r>
              <a:rPr lang="en-US" sz="2600" b="1" i="0" u="none" strike="noStrike" baseline="0" dirty="0">
                <a:latin typeface="MetaProMedium-Regular"/>
              </a:rPr>
              <a:t>  Comorbidities of concern</a:t>
            </a:r>
          </a:p>
          <a:p>
            <a:pPr lvl="1">
              <a:buFont typeface="Wingdings" panose="05000000000000000000" pitchFamily="2" charset="2"/>
              <a:buChar char="§"/>
            </a:pPr>
            <a:endParaRPr lang="en-US" sz="400" b="1" i="0" u="none" strike="noStrike" baseline="0" dirty="0">
              <a:latin typeface="MetaProMedium-Regular"/>
            </a:endParaRPr>
          </a:p>
          <a:p>
            <a:pPr>
              <a:buFont typeface="Wingdings" panose="05000000000000000000" pitchFamily="2" charset="2"/>
              <a:buChar char="§"/>
            </a:pPr>
            <a:endParaRPr lang="en-US" sz="600" b="1" i="0" u="none" strike="noStrike" baseline="0" dirty="0">
              <a:latin typeface="MetaProMedium-Regular"/>
            </a:endParaRPr>
          </a:p>
          <a:p>
            <a:pPr marL="761238" lvl="2" indent="-285750">
              <a:buFont typeface="Symbol" panose="05050102010706020507" pitchFamily="18" charset="2"/>
              <a:buChar char="-"/>
            </a:pPr>
            <a:r>
              <a:rPr lang="en-US" sz="1800" b="0" i="0" u="none" strike="noStrike" baseline="0" dirty="0">
                <a:latin typeface="MetaProNormal-Regular"/>
              </a:rPr>
              <a:t>Controlled hypertension</a:t>
            </a:r>
          </a:p>
          <a:p>
            <a:pPr marL="761238" lvl="2" indent="-285750">
              <a:buFont typeface="Symbol" panose="05050102010706020507" pitchFamily="18" charset="2"/>
              <a:buChar char="-"/>
            </a:pPr>
            <a:r>
              <a:rPr lang="en-US" sz="1800" b="0" i="0" u="none" strike="noStrike" baseline="0" dirty="0">
                <a:latin typeface="MetaProNormal-Regular"/>
              </a:rPr>
              <a:t>Hyperlipidemia</a:t>
            </a:r>
          </a:p>
          <a:p>
            <a:pPr marL="761238" lvl="2" indent="-285750">
              <a:buFont typeface="Symbol" panose="05050102010706020507" pitchFamily="18" charset="2"/>
              <a:buChar char="-"/>
            </a:pPr>
            <a:r>
              <a:rPr lang="en-US" sz="1800" b="0" i="0" u="none" strike="noStrike" baseline="0" dirty="0">
                <a:latin typeface="MetaProNormal-Regular"/>
              </a:rPr>
              <a:t>Diabetes</a:t>
            </a:r>
          </a:p>
          <a:p>
            <a:pPr marL="761238" lvl="2" indent="-285750">
              <a:buFont typeface="Symbol" panose="05050102010706020507" pitchFamily="18" charset="2"/>
              <a:buChar char="-"/>
            </a:pPr>
            <a:r>
              <a:rPr lang="en-US" sz="1800" b="0" i="0" u="none" strike="noStrike" baseline="0" dirty="0">
                <a:latin typeface="MetaProNormal-Regular"/>
              </a:rPr>
              <a:t>Smoking</a:t>
            </a:r>
          </a:p>
          <a:p>
            <a:pPr marL="761238" lvl="2" indent="-285750">
              <a:buFont typeface="Symbol" panose="05050102010706020507" pitchFamily="18" charset="2"/>
              <a:buChar char="-"/>
            </a:pPr>
            <a:r>
              <a:rPr lang="en-US" sz="1800" b="0" i="0" u="none" strike="noStrike" baseline="0" dirty="0">
                <a:latin typeface="MetaProNormal-Regular"/>
              </a:rPr>
              <a:t>Provoked venous thromboembolism</a:t>
            </a:r>
          </a:p>
          <a:p>
            <a:pPr marL="761238" lvl="2" indent="-285750">
              <a:buFont typeface="Symbol" panose="05050102010706020507" pitchFamily="18" charset="2"/>
              <a:buChar char="-"/>
            </a:pPr>
            <a:r>
              <a:rPr lang="en-US" sz="1800" b="0" i="0" u="none" strike="noStrike" baseline="0" dirty="0">
                <a:latin typeface="MetaProNormal-Regular"/>
              </a:rPr>
              <a:t>Chronic inflammatory states</a:t>
            </a:r>
          </a:p>
          <a:p>
            <a:pPr marL="761238" lvl="2" indent="-285750">
              <a:buFont typeface="Symbol" panose="05050102010706020507" pitchFamily="18" charset="2"/>
              <a:buChar char="-"/>
            </a:pPr>
            <a:r>
              <a:rPr lang="en-US" sz="1800" b="0" i="0" u="none" strike="noStrike" baseline="0" dirty="0">
                <a:latin typeface="MetaProNormal-Regular"/>
              </a:rPr>
              <a:t>HIV</a:t>
            </a:r>
          </a:p>
          <a:p>
            <a:pPr marL="761238" lvl="2" indent="-285750">
              <a:buFont typeface="Symbol" panose="05050102010706020507" pitchFamily="18" charset="2"/>
              <a:buChar char="-"/>
            </a:pPr>
            <a:r>
              <a:rPr lang="en-US" sz="1800" b="0" i="0" u="none" strike="noStrike" baseline="0" dirty="0">
                <a:latin typeface="MetaProNormal-Regular"/>
              </a:rPr>
              <a:t>Gallbladder disease</a:t>
            </a:r>
          </a:p>
          <a:p>
            <a:pPr marL="761238" lvl="2" indent="-285750">
              <a:buFont typeface="Symbol" panose="05050102010706020507" pitchFamily="18" charset="2"/>
              <a:buChar char="-"/>
            </a:pPr>
            <a:r>
              <a:rPr lang="en-US" sz="1800" b="0" i="0" u="none" strike="noStrike" baseline="0" dirty="0">
                <a:latin typeface="MetaProNormal-Regular"/>
              </a:rPr>
              <a:t>Ovarian or cervical cancer with suspected hormone responsiveness</a:t>
            </a:r>
            <a:endParaRPr lang="en-US" sz="1800" dirty="0"/>
          </a:p>
        </p:txBody>
      </p:sp>
    </p:spTree>
    <p:extLst>
      <p:ext uri="{BB962C8B-B14F-4D97-AF65-F5344CB8AC3E}">
        <p14:creationId xmlns:p14="http://schemas.microsoft.com/office/powerpoint/2010/main" val="152012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BE49-F4DB-4A8F-BB3B-93672971D3FF}"/>
              </a:ext>
            </a:extLst>
          </p:cNvPr>
          <p:cNvSpPr>
            <a:spLocks noGrp="1"/>
          </p:cNvSpPr>
          <p:nvPr>
            <p:ph type="title"/>
          </p:nvPr>
        </p:nvSpPr>
        <p:spPr>
          <a:xfrm>
            <a:off x="1097280" y="365760"/>
            <a:ext cx="10384972" cy="1015910"/>
          </a:xfrm>
        </p:spPr>
        <p:txBody>
          <a:bodyPr>
            <a:normAutofit/>
          </a:bodyPr>
          <a:lstStyle/>
          <a:p>
            <a:r>
              <a:rPr lang="en-US" sz="4300" b="1" i="0" u="none" strike="noStrike" baseline="0" dirty="0">
                <a:latin typeface="MetaProMedium-Regular"/>
              </a:rPr>
              <a:t>Cardiovascular risk and the timing hypothesis</a:t>
            </a:r>
            <a:endParaRPr lang="en-US" sz="4300" b="1" dirty="0"/>
          </a:p>
        </p:txBody>
      </p:sp>
      <p:sp>
        <p:nvSpPr>
          <p:cNvPr id="3" name="Content Placeholder 2">
            <a:extLst>
              <a:ext uri="{FF2B5EF4-FFF2-40B4-BE49-F238E27FC236}">
                <a16:creationId xmlns:a16="http://schemas.microsoft.com/office/drawing/2014/main" id="{0C4B8FE2-25AB-402A-A6A7-462459975114}"/>
              </a:ext>
            </a:extLst>
          </p:cNvPr>
          <p:cNvSpPr>
            <a:spLocks noGrp="1"/>
          </p:cNvSpPr>
          <p:nvPr>
            <p:ph idx="1"/>
          </p:nvPr>
        </p:nvSpPr>
        <p:spPr>
          <a:xfrm>
            <a:off x="1031966" y="1904909"/>
            <a:ext cx="10515600" cy="4351338"/>
          </a:xfrm>
        </p:spPr>
        <p:txBody>
          <a:bodyPr>
            <a:normAutofit/>
          </a:bodyPr>
          <a:lstStyle/>
          <a:p>
            <a:pPr marL="635508" lvl="1" indent="-342900">
              <a:lnSpc>
                <a:spcPct val="150000"/>
              </a:lnSpc>
              <a:buFont typeface="Wingdings" panose="05000000000000000000" pitchFamily="2" charset="2"/>
              <a:buChar char="§"/>
            </a:pPr>
            <a:r>
              <a:rPr lang="en-US" sz="2300" b="0" i="0" u="none" strike="noStrike" baseline="0" dirty="0">
                <a:latin typeface="MetaSerifProBook-Regular"/>
              </a:rPr>
              <a:t>The first Women’s Health Initiative (WHI) publication showed concerning increased rates of venous thromboembolism and cerebrovascular disease, but age stratification revealed significant differences in cardiovascular disease outcomes.</a:t>
            </a:r>
            <a:endParaRPr lang="en-US" sz="2300" dirty="0"/>
          </a:p>
        </p:txBody>
      </p:sp>
    </p:spTree>
    <p:extLst>
      <p:ext uri="{BB962C8B-B14F-4D97-AF65-F5344CB8AC3E}">
        <p14:creationId xmlns:p14="http://schemas.microsoft.com/office/powerpoint/2010/main" val="390891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073F-E348-4DEF-A5A0-B5168C29C376}"/>
              </a:ext>
            </a:extLst>
          </p:cNvPr>
          <p:cNvSpPr>
            <a:spLocks noGrp="1"/>
          </p:cNvSpPr>
          <p:nvPr>
            <p:ph type="title"/>
          </p:nvPr>
        </p:nvSpPr>
        <p:spPr>
          <a:xfrm>
            <a:off x="1097280" y="614679"/>
            <a:ext cx="10485120" cy="748454"/>
          </a:xfrm>
        </p:spPr>
        <p:txBody>
          <a:bodyPr>
            <a:normAutofit/>
          </a:bodyPr>
          <a:lstStyle/>
          <a:p>
            <a:r>
              <a:rPr kumimoji="0" lang="en-US" sz="4300" b="1" i="0" u="none" strike="noStrike" kern="1200" cap="none" spc="0" normalizeH="0" baseline="0" noProof="0" dirty="0">
                <a:ln>
                  <a:noFill/>
                </a:ln>
                <a:solidFill>
                  <a:schemeClr val="tx1">
                    <a:lumMod val="85000"/>
                    <a:lumOff val="15000"/>
                  </a:schemeClr>
                </a:solidFill>
                <a:effectLst/>
                <a:uLnTx/>
                <a:uFillTx/>
                <a:latin typeface="MetaProMedium-Regular"/>
                <a:ea typeface="+mj-ea"/>
                <a:cs typeface="+mj-cs"/>
              </a:rPr>
              <a:t>Cardiovascular risk and the timing hypothesis</a:t>
            </a:r>
            <a:endParaRPr lang="en-US" sz="4300"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66C61D53-31E2-4380-B748-4AFF695082D5}"/>
              </a:ext>
            </a:extLst>
          </p:cNvPr>
          <p:cNvSpPr>
            <a:spLocks noGrp="1"/>
          </p:cNvSpPr>
          <p:nvPr>
            <p:ph idx="1"/>
          </p:nvPr>
        </p:nvSpPr>
        <p:spPr>
          <a:xfrm>
            <a:off x="1178560" y="1581574"/>
            <a:ext cx="10058400" cy="4023360"/>
          </a:xfrm>
        </p:spPr>
        <p:txBody>
          <a:bodyPr>
            <a:normAutofit/>
          </a:bodyPr>
          <a:lstStyle/>
          <a:p>
            <a:pPr algn="l"/>
            <a:endParaRPr lang="en-US" b="1" i="0" dirty="0">
              <a:solidFill>
                <a:srgbClr val="212121"/>
              </a:solidFill>
              <a:effectLst/>
              <a:latin typeface="Merriweather" panose="00000500000000000000" pitchFamily="2" charset="0"/>
            </a:endParaRPr>
          </a:p>
          <a:p>
            <a:pPr algn="l"/>
            <a:r>
              <a:rPr lang="en-US" b="1" i="0" dirty="0">
                <a:solidFill>
                  <a:srgbClr val="212121"/>
                </a:solidFill>
                <a:effectLst/>
                <a:latin typeface="Merriweather" panose="00000500000000000000" pitchFamily="2" charset="0"/>
              </a:rPr>
              <a:t>Menopausal Hormone Therapy and Long-term All-Cause and Cause-Specific Mortality: The Women's Health Initiative Randomized Trials</a:t>
            </a:r>
          </a:p>
          <a:p>
            <a:pPr algn="l"/>
            <a:endParaRPr lang="en-US" b="1" dirty="0">
              <a:solidFill>
                <a:srgbClr val="212121"/>
              </a:solidFill>
              <a:latin typeface="Merriweather" panose="00000500000000000000" pitchFamily="2" charset="0"/>
            </a:endParaRPr>
          </a:p>
          <a:p>
            <a:pPr algn="l"/>
            <a:endParaRPr lang="en-US" b="1" i="0" dirty="0">
              <a:solidFill>
                <a:srgbClr val="212121"/>
              </a:solidFill>
              <a:effectLst/>
              <a:latin typeface="Merriweather" panose="00000500000000000000" pitchFamily="2" charset="0"/>
            </a:endParaRPr>
          </a:p>
          <a:p>
            <a:pPr algn="l">
              <a:buFont typeface="Arial" panose="020B0604020202020204" pitchFamily="34" charset="0"/>
              <a:buChar char="•"/>
            </a:pPr>
            <a:r>
              <a:rPr lang="en-US" b="0" i="0" dirty="0">
                <a:solidFill>
                  <a:srgbClr val="205493"/>
                </a:solidFill>
                <a:effectLst/>
                <a:latin typeface="BlinkMacSystemFont"/>
              </a:rPr>
              <a:t>Randomized Controlled Trial</a:t>
            </a:r>
            <a:r>
              <a:rPr lang="en-US" b="0" i="0" dirty="0">
                <a:solidFill>
                  <a:srgbClr val="212121"/>
                </a:solidFill>
                <a:effectLst/>
                <a:latin typeface="BlinkMacSystemFont"/>
              </a:rPr>
              <a:t> DOI: </a:t>
            </a:r>
            <a:r>
              <a:rPr lang="en-US" b="0" i="0" u="sng" dirty="0">
                <a:solidFill>
                  <a:srgbClr val="205493"/>
                </a:solidFill>
                <a:effectLst/>
                <a:latin typeface="BlinkMacSystemFont"/>
                <a:hlinkClick r:id="rId2"/>
              </a:rPr>
              <a:t>10.1001/jama.2017.11217</a:t>
            </a:r>
            <a:endParaRPr lang="en-US" b="0" i="0" dirty="0">
              <a:solidFill>
                <a:srgbClr val="212121"/>
              </a:solidFill>
              <a:effectLst/>
              <a:latin typeface="BlinkMacSystemFont"/>
            </a:endParaRPr>
          </a:p>
          <a:p>
            <a:pPr algn="l"/>
            <a:endParaRPr lang="en-US" b="1" i="0" dirty="0">
              <a:solidFill>
                <a:srgbClr val="212121"/>
              </a:solidFill>
              <a:effectLst/>
              <a:latin typeface="Merriweather" panose="00000500000000000000" pitchFamily="2" charset="0"/>
            </a:endParaRPr>
          </a:p>
          <a:p>
            <a:r>
              <a:rPr lang="fr-FR" sz="1200" b="0" i="0" u="none" strike="noStrike" dirty="0" err="1">
                <a:solidFill>
                  <a:srgbClr val="0071BC"/>
                </a:solidFill>
                <a:effectLst/>
                <a:latin typeface="BlinkMacSystemFont"/>
                <a:hlinkClick r:id="rId3"/>
              </a:rPr>
              <a:t>JoAnn</a:t>
            </a:r>
            <a:r>
              <a:rPr lang="fr-FR" sz="1200" b="0" i="0" u="none" strike="noStrike" dirty="0">
                <a:solidFill>
                  <a:srgbClr val="0071BC"/>
                </a:solidFill>
                <a:effectLst/>
                <a:latin typeface="BlinkMacSystemFont"/>
                <a:hlinkClick r:id="rId3"/>
              </a:rPr>
              <a:t> E Manson</a:t>
            </a:r>
            <a:r>
              <a:rPr lang="fr-FR" sz="1200" b="0" i="0" baseline="30000" dirty="0">
                <a:solidFill>
                  <a:srgbClr val="5B616B"/>
                </a:solidFill>
                <a:effectLst/>
                <a:latin typeface="BlinkMacSystemFont"/>
              </a:rPr>
              <a:t> </a:t>
            </a:r>
            <a:r>
              <a:rPr lang="fr-FR" sz="1200" b="0" i="0" u="none" strike="noStrike" baseline="30000" dirty="0">
                <a:solidFill>
                  <a:srgbClr val="323A45"/>
                </a:solidFill>
                <a:effectLst/>
                <a:latin typeface="BlinkMacSystemFont"/>
                <a:hlinkClick r:id="rId4" tooltip="Division of Preventive Medicine, Brigham and Women's Hospital, Harvard Medical School, Boston, Massachusetts."/>
              </a:rPr>
              <a:t>1</a:t>
            </a:r>
            <a:r>
              <a:rPr lang="fr-FR" sz="1200" b="0" i="0" dirty="0">
                <a:solidFill>
                  <a:srgbClr val="5B616B"/>
                </a:solidFill>
                <a:effectLst/>
                <a:latin typeface="BlinkMacSystemFont"/>
              </a:rPr>
              <a:t>, </a:t>
            </a:r>
            <a:r>
              <a:rPr lang="fr-FR" sz="1200" b="0" i="0" u="none" strike="noStrike" dirty="0">
                <a:solidFill>
                  <a:srgbClr val="0071BC"/>
                </a:solidFill>
                <a:effectLst/>
                <a:latin typeface="BlinkMacSystemFont"/>
                <a:hlinkClick r:id="rId5"/>
              </a:rPr>
              <a:t>Aaron K </a:t>
            </a:r>
            <a:r>
              <a:rPr lang="fr-FR" sz="1200" b="0" i="0" u="none" strike="noStrike" dirty="0" err="1">
                <a:solidFill>
                  <a:srgbClr val="0071BC"/>
                </a:solidFill>
                <a:effectLst/>
                <a:latin typeface="BlinkMacSystemFont"/>
                <a:hlinkClick r:id="rId5"/>
              </a:rPr>
              <a:t>Aragaki</a:t>
            </a:r>
            <a:r>
              <a:rPr lang="fr-FR" sz="1200" b="0" i="0" baseline="30000" dirty="0">
                <a:solidFill>
                  <a:srgbClr val="5B616B"/>
                </a:solidFill>
                <a:effectLst/>
                <a:latin typeface="BlinkMacSystemFont"/>
              </a:rPr>
              <a:t> </a:t>
            </a:r>
            <a:r>
              <a:rPr lang="fr-FR" sz="1200" b="0" i="0" u="none" strike="noStrike" baseline="30000" dirty="0">
                <a:solidFill>
                  <a:srgbClr val="323A45"/>
                </a:solidFill>
                <a:effectLst/>
                <a:latin typeface="BlinkMacSystemFont"/>
                <a:hlinkClick r:id="rId6" tooltip="Division of Public Health Sciences, Fred Hutchinson Cancer Research Center, Seattle, Washington."/>
              </a:rPr>
              <a:t>2</a:t>
            </a:r>
            <a:r>
              <a:rPr lang="fr-FR" sz="1200" b="0" i="0" dirty="0">
                <a:solidFill>
                  <a:srgbClr val="5B616B"/>
                </a:solidFill>
                <a:effectLst/>
                <a:latin typeface="BlinkMacSystemFont"/>
              </a:rPr>
              <a:t>, </a:t>
            </a:r>
            <a:r>
              <a:rPr lang="fr-FR" sz="1200" b="0" i="0" u="none" strike="noStrike" dirty="0">
                <a:solidFill>
                  <a:srgbClr val="0071BC"/>
                </a:solidFill>
                <a:effectLst/>
                <a:latin typeface="BlinkMacSystemFont"/>
                <a:hlinkClick r:id="rId7"/>
              </a:rPr>
              <a:t>Jacques E </a:t>
            </a:r>
            <a:r>
              <a:rPr lang="fr-FR" sz="1200" b="0" i="0" u="none" strike="noStrike" dirty="0" err="1">
                <a:solidFill>
                  <a:srgbClr val="0071BC"/>
                </a:solidFill>
                <a:effectLst/>
                <a:latin typeface="BlinkMacSystemFont"/>
                <a:hlinkClick r:id="rId7"/>
              </a:rPr>
              <a:t>Rossouw</a:t>
            </a:r>
            <a:r>
              <a:rPr lang="fr-FR" sz="1200" b="0" i="0" baseline="30000" dirty="0">
                <a:solidFill>
                  <a:srgbClr val="5B616B"/>
                </a:solidFill>
                <a:effectLst/>
                <a:latin typeface="BlinkMacSystemFont"/>
              </a:rPr>
              <a:t> </a:t>
            </a:r>
            <a:r>
              <a:rPr lang="fr-FR" sz="1200" b="0" i="0" u="none" strike="noStrike" baseline="30000" dirty="0">
                <a:solidFill>
                  <a:srgbClr val="323A45"/>
                </a:solidFill>
                <a:effectLst/>
                <a:latin typeface="BlinkMacSystemFont"/>
                <a:hlinkClick r:id="rId8" tooltip="National Heart, Lung, and Blood Institute, Bethesda, Maryland."/>
              </a:rPr>
              <a:t>3</a:t>
            </a:r>
            <a:r>
              <a:rPr lang="fr-FR" sz="1200" b="0" i="0" dirty="0">
                <a:solidFill>
                  <a:srgbClr val="5B616B"/>
                </a:solidFill>
                <a:effectLst/>
                <a:latin typeface="BlinkMacSystemFont"/>
              </a:rPr>
              <a:t>, </a:t>
            </a:r>
            <a:r>
              <a:rPr lang="fr-FR" sz="1200" b="0" i="0" u="none" strike="noStrike" dirty="0" err="1">
                <a:solidFill>
                  <a:srgbClr val="0071BC"/>
                </a:solidFill>
                <a:effectLst/>
                <a:latin typeface="BlinkMacSystemFont"/>
                <a:hlinkClick r:id="rId9"/>
              </a:rPr>
              <a:t>Garnet</a:t>
            </a:r>
            <a:r>
              <a:rPr lang="fr-FR" sz="1200" b="0" i="0" u="none" strike="noStrike" dirty="0">
                <a:solidFill>
                  <a:srgbClr val="0071BC"/>
                </a:solidFill>
                <a:effectLst/>
                <a:latin typeface="BlinkMacSystemFont"/>
                <a:hlinkClick r:id="rId9"/>
              </a:rPr>
              <a:t> L Anderson</a:t>
            </a:r>
            <a:r>
              <a:rPr lang="fr-FR" sz="1200" b="0" i="0" baseline="30000" dirty="0">
                <a:solidFill>
                  <a:srgbClr val="5B616B"/>
                </a:solidFill>
                <a:effectLst/>
                <a:latin typeface="BlinkMacSystemFont"/>
              </a:rPr>
              <a:t> </a:t>
            </a:r>
            <a:r>
              <a:rPr lang="fr-FR" sz="1200" b="0" i="0" u="none" strike="noStrike" baseline="30000" dirty="0">
                <a:solidFill>
                  <a:srgbClr val="323A45"/>
                </a:solidFill>
                <a:effectLst/>
                <a:latin typeface="BlinkMacSystemFont"/>
                <a:hlinkClick r:id="rId6" tooltip="Division of Public Health Sciences, Fred Hutchinson Cancer Research Center, Seattle, Washington."/>
              </a:rPr>
              <a:t>2</a:t>
            </a:r>
            <a:r>
              <a:rPr lang="fr-FR" sz="1200" b="0" i="0" dirty="0">
                <a:solidFill>
                  <a:srgbClr val="5B616B"/>
                </a:solidFill>
                <a:effectLst/>
                <a:latin typeface="BlinkMacSystemFont"/>
              </a:rPr>
              <a:t>, </a:t>
            </a:r>
            <a:endParaRPr lang="en-US" sz="1800" dirty="0"/>
          </a:p>
        </p:txBody>
      </p:sp>
    </p:spTree>
    <p:extLst>
      <p:ext uri="{BB962C8B-B14F-4D97-AF65-F5344CB8AC3E}">
        <p14:creationId xmlns:p14="http://schemas.microsoft.com/office/powerpoint/2010/main" val="261011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F998D-7FBC-0F7F-1BC5-273A3814843F}"/>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C828B9E7-DBBA-1378-9E3A-EA2F3E92495A}"/>
              </a:ext>
            </a:extLst>
          </p:cNvPr>
          <p:cNvPicPr>
            <a:picLocks noGrp="1" noChangeAspect="1"/>
          </p:cNvPicPr>
          <p:nvPr>
            <p:ph idx="1"/>
          </p:nvPr>
        </p:nvPicPr>
        <p:blipFill>
          <a:blip r:embed="rId2"/>
          <a:stretch>
            <a:fillRect/>
          </a:stretch>
        </p:blipFill>
        <p:spPr>
          <a:xfrm>
            <a:off x="2280779" y="286604"/>
            <a:ext cx="6391780" cy="6050718"/>
          </a:xfrm>
        </p:spPr>
      </p:pic>
    </p:spTree>
    <p:extLst>
      <p:ext uri="{BB962C8B-B14F-4D97-AF65-F5344CB8AC3E}">
        <p14:creationId xmlns:p14="http://schemas.microsoft.com/office/powerpoint/2010/main" val="186107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538A-F0C8-42D6-B796-BBAF981B17BC}"/>
              </a:ext>
            </a:extLst>
          </p:cNvPr>
          <p:cNvSpPr>
            <a:spLocks noGrp="1"/>
          </p:cNvSpPr>
          <p:nvPr>
            <p:ph type="title"/>
          </p:nvPr>
        </p:nvSpPr>
        <p:spPr>
          <a:xfrm>
            <a:off x="1097280" y="614679"/>
            <a:ext cx="10810240" cy="748454"/>
          </a:xfrm>
        </p:spPr>
        <p:txBody>
          <a:bodyPr>
            <a:normAutofit/>
          </a:bodyPr>
          <a:lstStyle/>
          <a:p>
            <a:r>
              <a:rPr kumimoji="0" lang="en-US" sz="4300" b="1" i="0" u="none" strike="noStrike" kern="1200" cap="none" spc="0" normalizeH="0" baseline="0" noProof="0" dirty="0">
                <a:ln>
                  <a:noFill/>
                </a:ln>
                <a:solidFill>
                  <a:schemeClr val="tx1">
                    <a:lumMod val="85000"/>
                    <a:lumOff val="15000"/>
                  </a:schemeClr>
                </a:solidFill>
                <a:effectLst/>
                <a:uLnTx/>
                <a:uFillTx/>
                <a:latin typeface="MetaProMedium-Regular"/>
                <a:ea typeface="+mj-ea"/>
                <a:cs typeface="+mj-cs"/>
              </a:rPr>
              <a:t>Cardiovascular risk and the timing hypothesis</a:t>
            </a:r>
            <a:endParaRPr lang="en-US" sz="43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44DF3A2C-2419-43E2-935B-98CBA87846FE}"/>
              </a:ext>
            </a:extLst>
          </p:cNvPr>
          <p:cNvSpPr>
            <a:spLocks noGrp="1"/>
          </p:cNvSpPr>
          <p:nvPr>
            <p:ph idx="1"/>
          </p:nvPr>
        </p:nvSpPr>
        <p:spPr>
          <a:xfrm>
            <a:off x="1473200" y="1927014"/>
            <a:ext cx="10058400" cy="4023360"/>
          </a:xfrm>
        </p:spPr>
        <p:txBody>
          <a:bodyPr>
            <a:normAutofit/>
          </a:bodyPr>
          <a:lstStyle/>
          <a:p>
            <a:pPr algn="l">
              <a:lnSpc>
                <a:spcPct val="150000"/>
              </a:lnSpc>
              <a:buFont typeface="Wingdings" panose="05000000000000000000" pitchFamily="2" charset="2"/>
              <a:buChar char="§"/>
            </a:pPr>
            <a:r>
              <a:rPr lang="en-US" sz="2300" b="0" i="0" u="none" strike="noStrike" baseline="0" dirty="0">
                <a:solidFill>
                  <a:schemeClr val="tx1">
                    <a:lumMod val="85000"/>
                    <a:lumOff val="15000"/>
                  </a:schemeClr>
                </a:solidFill>
                <a:latin typeface="MetaSerifProBook-Regular"/>
              </a:rPr>
              <a:t>  At 18 year follow-up women aged 50-59 years in both treatment groups, had no  increase in all cause, cardiovascular, or cancer mortality. </a:t>
            </a:r>
            <a:endParaRPr lang="en-US" sz="2300" dirty="0">
              <a:solidFill>
                <a:schemeClr val="tx1">
                  <a:lumMod val="85000"/>
                  <a:lumOff val="15000"/>
                </a:schemeClr>
              </a:solidFill>
              <a:latin typeface="MetaSerifProBook-Regular"/>
            </a:endParaRPr>
          </a:p>
          <a:p>
            <a:pPr marL="0" indent="0" algn="l">
              <a:lnSpc>
                <a:spcPct val="150000"/>
              </a:lnSpc>
              <a:buNone/>
            </a:pPr>
            <a:r>
              <a:rPr lang="en-US" sz="2300" b="0" i="0" u="none" strike="noStrike" baseline="0" dirty="0">
                <a:solidFill>
                  <a:schemeClr val="tx1">
                    <a:lumMod val="85000"/>
                    <a:lumOff val="15000"/>
                  </a:schemeClr>
                </a:solidFill>
                <a:latin typeface="MetaSerifProBook-Regular"/>
              </a:rPr>
              <a:t>  </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61521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E32C-5F72-4029-A5C8-B656EA654D34}"/>
              </a:ext>
            </a:extLst>
          </p:cNvPr>
          <p:cNvSpPr>
            <a:spLocks noGrp="1"/>
          </p:cNvSpPr>
          <p:nvPr>
            <p:ph type="title"/>
          </p:nvPr>
        </p:nvSpPr>
        <p:spPr>
          <a:xfrm>
            <a:off x="1115568" y="548640"/>
            <a:ext cx="10168128" cy="1179576"/>
          </a:xfrm>
        </p:spPr>
        <p:txBody>
          <a:bodyPr>
            <a:normAutofit/>
          </a:bodyPr>
          <a:lstStyle/>
          <a:p>
            <a:r>
              <a:rPr lang="en-US" sz="4400" b="1" i="0" u="none" strike="noStrike" baseline="0" dirty="0">
                <a:latin typeface="MetaHeadlineOT-Bold"/>
                <a:cs typeface="Arial" panose="020B0604020202020204" pitchFamily="34" charset="0"/>
              </a:rPr>
              <a:t>Introduction</a:t>
            </a:r>
            <a:endParaRPr lang="en-US" sz="4400" dirty="0">
              <a:latin typeface="MetaHeadlineOT-Bold"/>
              <a:cs typeface="Arial" panose="020B0604020202020204" pitchFamily="34" charset="0"/>
            </a:endParaRPr>
          </a:p>
        </p:txBody>
      </p:sp>
      <p:sp>
        <p:nvSpPr>
          <p:cNvPr id="3" name="Content Placeholder 2">
            <a:extLst>
              <a:ext uri="{FF2B5EF4-FFF2-40B4-BE49-F238E27FC236}">
                <a16:creationId xmlns:a16="http://schemas.microsoft.com/office/drawing/2014/main" id="{38D8AF62-BCA3-4B72-9609-EBF2EEA9F969}"/>
              </a:ext>
            </a:extLst>
          </p:cNvPr>
          <p:cNvSpPr>
            <a:spLocks noGrp="1"/>
          </p:cNvSpPr>
          <p:nvPr>
            <p:ph idx="1"/>
          </p:nvPr>
        </p:nvSpPr>
        <p:spPr>
          <a:xfrm>
            <a:off x="1115568" y="1940560"/>
            <a:ext cx="10168128" cy="3850323"/>
          </a:xfrm>
        </p:spPr>
        <p:txBody>
          <a:bodyPr>
            <a:normAutofit/>
          </a:bodyPr>
          <a:lstStyle/>
          <a:p>
            <a:pPr lvl="1">
              <a:buFont typeface="Wingdings" panose="05000000000000000000" pitchFamily="2" charset="2"/>
              <a:buChar char="§"/>
            </a:pPr>
            <a:r>
              <a:rPr lang="en-US" sz="2400" b="0" i="0" u="none" strike="noStrike" baseline="0" dirty="0">
                <a:solidFill>
                  <a:schemeClr val="tx1">
                    <a:lumMod val="85000"/>
                    <a:lumOff val="15000"/>
                  </a:schemeClr>
                </a:solidFill>
                <a:latin typeface="MetaProMedium-Regular"/>
                <a:cs typeface="Arial" panose="020B0604020202020204" pitchFamily="34" charset="0"/>
              </a:rPr>
              <a:t> Many women experience pronounced symptoms during and after the menopause transition.</a:t>
            </a:r>
          </a:p>
          <a:p>
            <a:pPr lvl="1">
              <a:buFont typeface="Wingdings" panose="05000000000000000000" pitchFamily="2" charset="2"/>
              <a:buChar char="§"/>
            </a:pPr>
            <a:endParaRPr lang="en-US" sz="2400" b="0" i="0" u="none" strike="noStrike" baseline="0" dirty="0">
              <a:solidFill>
                <a:schemeClr val="tx1">
                  <a:lumMod val="85000"/>
                  <a:lumOff val="15000"/>
                </a:schemeClr>
              </a:solidFill>
              <a:latin typeface="MetaProMedium-Regular"/>
              <a:cs typeface="Arial" panose="020B0604020202020204" pitchFamily="34" charset="0"/>
            </a:endParaRPr>
          </a:p>
          <a:p>
            <a:pPr lvl="1">
              <a:buFont typeface="Wingdings" panose="05000000000000000000" pitchFamily="2" charset="2"/>
              <a:buChar char="§"/>
            </a:pPr>
            <a:r>
              <a:rPr lang="en-US" sz="2400" b="0" i="0" u="none" strike="noStrike" baseline="0" dirty="0">
                <a:solidFill>
                  <a:schemeClr val="tx1">
                    <a:lumMod val="85000"/>
                    <a:lumOff val="15000"/>
                  </a:schemeClr>
                </a:solidFill>
                <a:latin typeface="MetaProMedium-Regular"/>
                <a:cs typeface="Arial" panose="020B0604020202020204" pitchFamily="34" charset="0"/>
              </a:rPr>
              <a:t> Studies show that 60-86% of women experience symptoms so bothersome that they seek medical care.</a:t>
            </a:r>
          </a:p>
          <a:p>
            <a:endParaRPr lang="en-US" sz="2200" dirty="0"/>
          </a:p>
        </p:txBody>
      </p:sp>
    </p:spTree>
    <p:extLst>
      <p:ext uri="{BB962C8B-B14F-4D97-AF65-F5344CB8AC3E}">
        <p14:creationId xmlns:p14="http://schemas.microsoft.com/office/powerpoint/2010/main" val="427976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20C2-4E3E-4033-9266-AB5433AE5691}"/>
              </a:ext>
            </a:extLst>
          </p:cNvPr>
          <p:cNvSpPr>
            <a:spLocks noGrp="1"/>
          </p:cNvSpPr>
          <p:nvPr>
            <p:ph type="title"/>
          </p:nvPr>
        </p:nvSpPr>
        <p:spPr>
          <a:xfrm>
            <a:off x="1102360" y="591774"/>
            <a:ext cx="10515600" cy="762000"/>
          </a:xfrm>
        </p:spPr>
        <p:txBody>
          <a:bodyPr>
            <a:normAutofit/>
          </a:bodyPr>
          <a:lstStyle/>
          <a:p>
            <a:r>
              <a:rPr kumimoji="0" lang="en-US" sz="4300" b="1" i="0" u="none" strike="noStrike" kern="1200" cap="none" spc="0" normalizeH="0" baseline="0" noProof="0" dirty="0">
                <a:ln>
                  <a:noFill/>
                </a:ln>
                <a:solidFill>
                  <a:schemeClr val="tx1">
                    <a:lumMod val="85000"/>
                    <a:lumOff val="15000"/>
                  </a:schemeClr>
                </a:solidFill>
                <a:effectLst/>
                <a:uLnTx/>
                <a:uFillTx/>
                <a:latin typeface="MetaProMedium-Regular"/>
                <a:ea typeface="+mj-ea"/>
                <a:cs typeface="+mj-cs"/>
              </a:rPr>
              <a:t>Cardiovascular risk and the timing hypothesis</a:t>
            </a:r>
            <a:endParaRPr lang="en-US" sz="4300"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D0A5A030-C7FA-486D-928C-1A6F20D95C19}"/>
              </a:ext>
            </a:extLst>
          </p:cNvPr>
          <p:cNvSpPr>
            <a:spLocks noGrp="1"/>
          </p:cNvSpPr>
          <p:nvPr>
            <p:ph idx="1"/>
          </p:nvPr>
        </p:nvSpPr>
        <p:spPr>
          <a:xfrm>
            <a:off x="1468120" y="1914888"/>
            <a:ext cx="10515600" cy="4351338"/>
          </a:xfrm>
        </p:spPr>
        <p:txBody>
          <a:bodyPr>
            <a:normAutofit/>
          </a:bodyPr>
          <a:lstStyle/>
          <a:p>
            <a:pPr>
              <a:lnSpc>
                <a:spcPct val="150000"/>
              </a:lnSpc>
              <a:buFont typeface="Wingdings" panose="05000000000000000000" pitchFamily="2" charset="2"/>
              <a:buChar char="§"/>
            </a:pPr>
            <a:r>
              <a:rPr lang="en-US" sz="2300" b="0" i="0" u="none" strike="noStrike" baseline="0" dirty="0">
                <a:latin typeface="MetaSerifProBook-Regular"/>
              </a:rPr>
              <a:t>  A potential explanation for the “timing hypothesis” is that women in  early menopause have </a:t>
            </a:r>
            <a:r>
              <a:rPr kumimoji="0" lang="en-US" sz="2300" b="0" i="0" u="none" strike="noStrike" kern="1200" cap="none" spc="0" normalizeH="0" baseline="0" noProof="0" dirty="0">
                <a:ln>
                  <a:noFill/>
                </a:ln>
                <a:solidFill>
                  <a:prstClr val="black"/>
                </a:solidFill>
                <a:effectLst/>
                <a:uLnTx/>
                <a:uFillTx/>
                <a:latin typeface="MetaSerifProBook-Regular"/>
                <a:ea typeface="+mn-ea"/>
                <a:cs typeface="+mn-cs"/>
              </a:rPr>
              <a:t>healthier blood vessels, which undergo vasodilation </a:t>
            </a:r>
            <a:r>
              <a:rPr lang="en-US" sz="2300" b="0" i="0" u="none" strike="noStrike" baseline="0" dirty="0">
                <a:latin typeface="MetaSerifProBook-Regular"/>
              </a:rPr>
              <a:t>and experience overall anti-inflammatory effects in </a:t>
            </a:r>
            <a:r>
              <a:rPr kumimoji="0" lang="en-US" sz="2300" b="0" i="0" u="none" strike="noStrike" kern="1200" cap="none" spc="0" normalizeH="0" baseline="0" noProof="0" dirty="0">
                <a:ln>
                  <a:noFill/>
                </a:ln>
                <a:solidFill>
                  <a:prstClr val="black"/>
                </a:solidFill>
                <a:effectLst/>
                <a:uLnTx/>
                <a:uFillTx/>
                <a:latin typeface="MetaSerifProBook-Regular"/>
                <a:ea typeface="+mn-ea"/>
                <a:cs typeface="+mn-cs"/>
              </a:rPr>
              <a:t>response to estrogen.</a:t>
            </a:r>
          </a:p>
          <a:p>
            <a:pPr>
              <a:lnSpc>
                <a:spcPct val="150000"/>
              </a:lnSpc>
              <a:buFont typeface="Wingdings" panose="05000000000000000000" pitchFamily="2" charset="2"/>
              <a:buChar char="§"/>
            </a:pPr>
            <a:endParaRPr lang="en-US" sz="100" b="0" i="0" u="none" strike="noStrike" baseline="0" dirty="0">
              <a:latin typeface="MetaSerifProBook-Regular"/>
            </a:endParaRPr>
          </a:p>
          <a:p>
            <a:pPr>
              <a:lnSpc>
                <a:spcPct val="150000"/>
              </a:lnSpc>
              <a:buFont typeface="Wingdings" panose="05000000000000000000" pitchFamily="2" charset="2"/>
              <a:buChar char="§"/>
            </a:pPr>
            <a:r>
              <a:rPr lang="en-US" sz="2300" b="0" i="0" u="none" strike="noStrike" baseline="0" dirty="0">
                <a:latin typeface="MetaSerifProBook-Regular"/>
              </a:rPr>
              <a:t>  With age, the vasculature becomes more stenotic as a result of plaque accumulation, and the damaged endothelium has impaired vasodilation; on this substrate, estrogen has pro-inflammatory effects and can destabilize plaques.</a:t>
            </a:r>
            <a:endParaRPr lang="en-US" sz="2300" dirty="0"/>
          </a:p>
        </p:txBody>
      </p:sp>
    </p:spTree>
    <p:extLst>
      <p:ext uri="{BB962C8B-B14F-4D97-AF65-F5344CB8AC3E}">
        <p14:creationId xmlns:p14="http://schemas.microsoft.com/office/powerpoint/2010/main" val="425413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4CF0-B403-47D1-B7D9-E988150B8E4F}"/>
              </a:ext>
            </a:extLst>
          </p:cNvPr>
          <p:cNvSpPr>
            <a:spLocks noGrp="1"/>
          </p:cNvSpPr>
          <p:nvPr>
            <p:ph type="title"/>
          </p:nvPr>
        </p:nvSpPr>
        <p:spPr>
          <a:xfrm>
            <a:off x="1066800" y="245963"/>
            <a:ext cx="10058400" cy="1145957"/>
          </a:xfrm>
        </p:spPr>
        <p:txBody>
          <a:bodyPr>
            <a:normAutofit/>
          </a:bodyPr>
          <a:lstStyle/>
          <a:p>
            <a:r>
              <a:rPr lang="en-US" sz="4300" b="1" i="0" u="none" strike="noStrike" baseline="0" dirty="0">
                <a:solidFill>
                  <a:schemeClr val="tx1">
                    <a:lumMod val="85000"/>
                    <a:lumOff val="15000"/>
                  </a:schemeClr>
                </a:solidFill>
                <a:latin typeface="MetaProMedium-Regular"/>
              </a:rPr>
              <a:t>Breast cancer risks</a:t>
            </a:r>
            <a:endParaRPr lang="en-US" sz="4300"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3FDCED02-7B41-4ACF-977D-9658972EB284}"/>
              </a:ext>
            </a:extLst>
          </p:cNvPr>
          <p:cNvSpPr>
            <a:spLocks noGrp="1"/>
          </p:cNvSpPr>
          <p:nvPr>
            <p:ph idx="1"/>
          </p:nvPr>
        </p:nvSpPr>
        <p:spPr>
          <a:xfrm>
            <a:off x="1483360" y="1866054"/>
            <a:ext cx="10058400" cy="3579706"/>
          </a:xfrm>
        </p:spPr>
        <p:txBody>
          <a:bodyPr>
            <a:normAutofit/>
          </a:bodyPr>
          <a:lstStyle/>
          <a:p>
            <a:pPr algn="l">
              <a:lnSpc>
                <a:spcPct val="150000"/>
              </a:lnSpc>
              <a:buFont typeface="Wingdings" panose="05000000000000000000" pitchFamily="2" charset="2"/>
              <a:buChar char="§"/>
            </a:pPr>
            <a:r>
              <a:rPr lang="en-US" sz="2300" b="0" i="0" u="none" strike="noStrike" baseline="0" dirty="0">
                <a:latin typeface="MetaSerifProBook-Regular"/>
              </a:rPr>
              <a:t>  Hormone therapy should be avoided in women who have had breast cancer, as its use has been associated with increased risk of recurrence. </a:t>
            </a:r>
          </a:p>
          <a:p>
            <a:pPr algn="l">
              <a:lnSpc>
                <a:spcPct val="150000"/>
              </a:lnSpc>
              <a:buFont typeface="Wingdings" panose="05000000000000000000" pitchFamily="2" charset="2"/>
              <a:buChar char="§"/>
            </a:pPr>
            <a:endParaRPr lang="en-US" sz="100" b="0" i="0" u="none" strike="noStrike" baseline="0" dirty="0">
              <a:latin typeface="MetaSerifProBook-Regular"/>
            </a:endParaRPr>
          </a:p>
          <a:p>
            <a:pPr algn="l">
              <a:lnSpc>
                <a:spcPct val="150000"/>
              </a:lnSpc>
              <a:buFont typeface="Wingdings" panose="05000000000000000000" pitchFamily="2" charset="2"/>
              <a:buChar char="§"/>
            </a:pPr>
            <a:r>
              <a:rPr lang="en-US" sz="2300" b="0" i="0" u="none" strike="noStrike" baseline="0" dirty="0">
                <a:latin typeface="MetaSerifProBook-Regular"/>
              </a:rPr>
              <a:t>  who have not had breast cancer, some formulations of hormone therapy may increase the absolute </a:t>
            </a:r>
            <a:r>
              <a:rPr lang="en-US" sz="2300" dirty="0">
                <a:latin typeface="MetaSerifProBook-Regular"/>
              </a:rPr>
              <a:t>r</a:t>
            </a:r>
            <a:r>
              <a:rPr lang="en-US" sz="2300" b="0" i="0" u="none" strike="noStrike" baseline="0" dirty="0">
                <a:latin typeface="MetaSerifProBook-Regular"/>
              </a:rPr>
              <a:t>isk by a small amount, depending on formulation and duration.</a:t>
            </a:r>
            <a:endParaRPr lang="en-US" sz="2300" dirty="0"/>
          </a:p>
        </p:txBody>
      </p:sp>
    </p:spTree>
    <p:extLst>
      <p:ext uri="{BB962C8B-B14F-4D97-AF65-F5344CB8AC3E}">
        <p14:creationId xmlns:p14="http://schemas.microsoft.com/office/powerpoint/2010/main" val="4101799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8BC1-A1BA-46D6-834B-36D8BF5050EF}"/>
              </a:ext>
            </a:extLst>
          </p:cNvPr>
          <p:cNvSpPr>
            <a:spLocks noGrp="1"/>
          </p:cNvSpPr>
          <p:nvPr>
            <p:ph type="title"/>
          </p:nvPr>
        </p:nvSpPr>
        <p:spPr>
          <a:xfrm>
            <a:off x="975360" y="185003"/>
            <a:ext cx="10058400" cy="1206917"/>
          </a:xfrm>
        </p:spPr>
        <p:txBody>
          <a:bodyPr>
            <a:normAutofit/>
          </a:bodyPr>
          <a:lstStyle/>
          <a:p>
            <a:r>
              <a:rPr kumimoji="0" lang="en-US" sz="4300" b="1" i="0" u="none" strike="noStrike" kern="1200" cap="none" spc="0" normalizeH="0" baseline="0" noProof="0" dirty="0">
                <a:ln>
                  <a:noFill/>
                </a:ln>
                <a:solidFill>
                  <a:prstClr val="black"/>
                </a:solidFill>
                <a:effectLst/>
                <a:uLnTx/>
                <a:uFillTx/>
                <a:latin typeface="MetaProMedium-Regular"/>
                <a:ea typeface="+mj-ea"/>
                <a:cs typeface="+mj-cs"/>
              </a:rPr>
              <a:t>Breast cancer risks</a:t>
            </a:r>
            <a:endParaRPr lang="en-US" sz="4300" b="1" dirty="0"/>
          </a:p>
        </p:txBody>
      </p:sp>
      <p:sp>
        <p:nvSpPr>
          <p:cNvPr id="3" name="Content Placeholder 2">
            <a:extLst>
              <a:ext uri="{FF2B5EF4-FFF2-40B4-BE49-F238E27FC236}">
                <a16:creationId xmlns:a16="http://schemas.microsoft.com/office/drawing/2014/main" id="{F2563080-6AA2-441C-8BFB-C0C757E50426}"/>
              </a:ext>
            </a:extLst>
          </p:cNvPr>
          <p:cNvSpPr>
            <a:spLocks noGrp="1"/>
          </p:cNvSpPr>
          <p:nvPr>
            <p:ph idx="1"/>
          </p:nvPr>
        </p:nvSpPr>
        <p:spPr>
          <a:xfrm>
            <a:off x="1483360" y="1855894"/>
            <a:ext cx="10058400" cy="4023360"/>
          </a:xfrm>
        </p:spPr>
        <p:txBody>
          <a:bodyPr>
            <a:normAutofit/>
          </a:bodyPr>
          <a:lstStyle/>
          <a:p>
            <a:pPr algn="l">
              <a:lnSpc>
                <a:spcPct val="150000"/>
              </a:lnSpc>
              <a:buFont typeface="Wingdings" panose="05000000000000000000" pitchFamily="2" charset="2"/>
              <a:buChar char="§"/>
            </a:pPr>
            <a:r>
              <a:rPr lang="en-US" sz="2300" b="0" i="0" u="none" strike="noStrike" baseline="0" dirty="0">
                <a:latin typeface="MetaSerifProBook-Regular"/>
              </a:rPr>
              <a:t>   Table 1; provides a comparison of findings on breast cancer from the 20 year follow-up of  the WHI’s RCTs and the Collaborative Group on Hormonal Factors in Breast Cancer (CGHFBC)’s meta-analysis of 58 prospective and retrospective observational studies of long term effects of hormone therapy on breast cancer. </a:t>
            </a:r>
          </a:p>
        </p:txBody>
      </p:sp>
    </p:spTree>
    <p:extLst>
      <p:ext uri="{BB962C8B-B14F-4D97-AF65-F5344CB8AC3E}">
        <p14:creationId xmlns:p14="http://schemas.microsoft.com/office/powerpoint/2010/main" val="1586727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4DF2-DBB6-419E-AE38-7AC526E7F668}"/>
              </a:ext>
            </a:extLst>
          </p:cNvPr>
          <p:cNvSpPr>
            <a:spLocks noGrp="1"/>
          </p:cNvSpPr>
          <p:nvPr>
            <p:ph type="title"/>
          </p:nvPr>
        </p:nvSpPr>
        <p:spPr>
          <a:xfrm>
            <a:off x="314960" y="0"/>
            <a:ext cx="11287225" cy="613608"/>
          </a:xfrm>
        </p:spPr>
        <p:txBody>
          <a:bodyPr>
            <a:normAutofit/>
          </a:bodyPr>
          <a:lstStyle/>
          <a:p>
            <a:r>
              <a:rPr lang="en-US" sz="2400" b="0" i="0" u="none" strike="noStrike" baseline="0" dirty="0">
                <a:latin typeface="MetaSerifProBook-Regular"/>
              </a:rPr>
              <a:t>Table 1; </a:t>
            </a:r>
            <a:r>
              <a:rPr lang="en-US" sz="2400" b="0" i="0" u="none" strike="noStrike" baseline="0" dirty="0">
                <a:latin typeface="MetaProMedium-Regular"/>
              </a:rPr>
              <a:t>Comparison of WHI and CGHFBC findings on hormone therapy and breast cancer</a:t>
            </a:r>
            <a:endParaRPr lang="en-US" sz="2400" dirty="0"/>
          </a:p>
        </p:txBody>
      </p:sp>
      <p:graphicFrame>
        <p:nvGraphicFramePr>
          <p:cNvPr id="4" name="Table 4">
            <a:extLst>
              <a:ext uri="{FF2B5EF4-FFF2-40B4-BE49-F238E27FC236}">
                <a16:creationId xmlns:a16="http://schemas.microsoft.com/office/drawing/2014/main" id="{FFACAA7E-BC9F-4C72-8C41-D38E891D6879}"/>
              </a:ext>
            </a:extLst>
          </p:cNvPr>
          <p:cNvGraphicFramePr>
            <a:graphicFrameLocks noGrp="1"/>
          </p:cNvGraphicFramePr>
          <p:nvPr>
            <p:ph idx="1"/>
            <p:extLst>
              <p:ext uri="{D42A27DB-BD31-4B8C-83A1-F6EECF244321}">
                <p14:modId xmlns:p14="http://schemas.microsoft.com/office/powerpoint/2010/main" val="4027271386"/>
              </p:ext>
            </p:extLst>
          </p:nvPr>
        </p:nvGraphicFramePr>
        <p:xfrm>
          <a:off x="172720" y="734402"/>
          <a:ext cx="11775441" cy="5615597"/>
        </p:xfrm>
        <a:graphic>
          <a:graphicData uri="http://schemas.openxmlformats.org/drawingml/2006/table">
            <a:tbl>
              <a:tblPr firstRow="1" bandRow="1">
                <a:tableStyleId>{5C22544A-7EE6-4342-B048-85BDC9FD1C3A}</a:tableStyleId>
              </a:tblPr>
              <a:tblGrid>
                <a:gridCol w="3925147">
                  <a:extLst>
                    <a:ext uri="{9D8B030D-6E8A-4147-A177-3AD203B41FA5}">
                      <a16:colId xmlns:a16="http://schemas.microsoft.com/office/drawing/2014/main" val="1699139467"/>
                    </a:ext>
                  </a:extLst>
                </a:gridCol>
                <a:gridCol w="3925147">
                  <a:extLst>
                    <a:ext uri="{9D8B030D-6E8A-4147-A177-3AD203B41FA5}">
                      <a16:colId xmlns:a16="http://schemas.microsoft.com/office/drawing/2014/main" val="1491144507"/>
                    </a:ext>
                  </a:extLst>
                </a:gridCol>
                <a:gridCol w="3925147">
                  <a:extLst>
                    <a:ext uri="{9D8B030D-6E8A-4147-A177-3AD203B41FA5}">
                      <a16:colId xmlns:a16="http://schemas.microsoft.com/office/drawing/2014/main" val="205781845"/>
                    </a:ext>
                  </a:extLst>
                </a:gridCol>
              </a:tblGrid>
              <a:tr h="440100">
                <a:tc>
                  <a:txBody>
                    <a:bodyPr/>
                    <a:lstStyle/>
                    <a:p>
                      <a:pPr algn="l"/>
                      <a:r>
                        <a:rPr lang="en-US" sz="2000" b="0" i="0" u="none" strike="noStrike" baseline="0" dirty="0">
                          <a:latin typeface="MetaProMedium-Regular"/>
                        </a:rPr>
                        <a:t>Characteristic</a:t>
                      </a:r>
                      <a:endParaRPr lang="en-US" sz="2000" dirty="0"/>
                    </a:p>
                  </a:txBody>
                  <a:tcPr/>
                </a:tc>
                <a:tc>
                  <a:txBody>
                    <a:bodyPr/>
                    <a:lstStyle/>
                    <a:p>
                      <a:r>
                        <a:rPr lang="en-US" sz="2000" b="0" i="0" u="none" strike="noStrike" baseline="0" dirty="0">
                          <a:latin typeface="MetaProMedium-Regular"/>
                        </a:rPr>
                        <a:t>WHI 20 year follow-up</a:t>
                      </a:r>
                      <a:endParaRPr lang="en-US" sz="2000" dirty="0"/>
                    </a:p>
                  </a:txBody>
                  <a:tcPr/>
                </a:tc>
                <a:tc>
                  <a:txBody>
                    <a:bodyPr/>
                    <a:lstStyle/>
                    <a:p>
                      <a:r>
                        <a:rPr lang="en-US" sz="2000" b="0" i="0" u="none" strike="noStrike" baseline="0" dirty="0">
                          <a:latin typeface="MetaProMedium-Regular"/>
                        </a:rPr>
                        <a:t>CGHFBC</a:t>
                      </a:r>
                      <a:endParaRPr lang="en-US" sz="2000" dirty="0"/>
                    </a:p>
                  </a:txBody>
                  <a:tcPr/>
                </a:tc>
                <a:extLst>
                  <a:ext uri="{0D108BD9-81ED-4DB2-BD59-A6C34878D82A}">
                    <a16:rowId xmlns:a16="http://schemas.microsoft.com/office/drawing/2014/main" val="132578493"/>
                  </a:ext>
                </a:extLst>
              </a:tr>
              <a:tr h="379097">
                <a:tc>
                  <a:txBody>
                    <a:bodyPr/>
                    <a:lstStyle/>
                    <a:p>
                      <a:pPr algn="l"/>
                      <a:r>
                        <a:rPr lang="en-US" sz="1500" b="0" i="0" u="none" strike="noStrike" baseline="0" dirty="0">
                          <a:latin typeface="MetaSerifProBook-Regular"/>
                        </a:rPr>
                        <a:t>      Study type</a:t>
                      </a:r>
                      <a:endParaRPr lang="en-US" sz="1500" dirty="0">
                        <a:latin typeface="MetaSerifProBook-Regular"/>
                      </a:endParaRPr>
                    </a:p>
                  </a:txBody>
                  <a:tcPr/>
                </a:tc>
                <a:tc>
                  <a:txBody>
                    <a:bodyPr/>
                    <a:lstStyle/>
                    <a:p>
                      <a:r>
                        <a:rPr lang="en-US" sz="1500" b="0" dirty="0">
                          <a:solidFill>
                            <a:schemeClr val="tx1">
                              <a:lumMod val="85000"/>
                              <a:lumOff val="15000"/>
                            </a:schemeClr>
                          </a:solidFill>
                          <a:latin typeface="MetaSerifProBook-Regular"/>
                        </a:rPr>
                        <a:t>RCT</a:t>
                      </a:r>
                    </a:p>
                  </a:txBody>
                  <a:tcPr/>
                </a:tc>
                <a:tc>
                  <a:txBody>
                    <a:bodyPr/>
                    <a:lstStyle/>
                    <a:p>
                      <a:r>
                        <a:rPr lang="en-US" sz="1500" b="0" i="0" u="none" strike="noStrike" baseline="0" dirty="0">
                          <a:solidFill>
                            <a:schemeClr val="tx1">
                              <a:lumMod val="85000"/>
                              <a:lumOff val="15000"/>
                            </a:schemeClr>
                          </a:solidFill>
                          <a:latin typeface="MetaSerifProBook-Regular"/>
                        </a:rPr>
                        <a:t>Nested case-control meta-analysis</a:t>
                      </a:r>
                      <a:endParaRPr lang="en-US" sz="1500" b="0" dirty="0">
                        <a:solidFill>
                          <a:schemeClr val="tx1">
                            <a:lumMod val="85000"/>
                            <a:lumOff val="15000"/>
                          </a:schemeClr>
                        </a:solidFill>
                        <a:latin typeface="MetaSerifProBook-Regular"/>
                      </a:endParaRPr>
                    </a:p>
                  </a:txBody>
                  <a:tcPr/>
                </a:tc>
                <a:extLst>
                  <a:ext uri="{0D108BD9-81ED-4DB2-BD59-A6C34878D82A}">
                    <a16:rowId xmlns:a16="http://schemas.microsoft.com/office/drawing/2014/main" val="2547623116"/>
                  </a:ext>
                </a:extLst>
              </a:tr>
              <a:tr h="659299">
                <a:tc>
                  <a:txBody>
                    <a:bodyPr/>
                    <a:lstStyle/>
                    <a:p>
                      <a:pPr algn="l"/>
                      <a:r>
                        <a:rPr lang="en-US" sz="1500" b="0" i="0" u="none" strike="noStrike" baseline="0" dirty="0">
                          <a:latin typeface="MetaSerifProBook-Regular"/>
                        </a:rPr>
                        <a:t>      No of participants</a:t>
                      </a:r>
                      <a:endParaRPr lang="en-US" sz="1500" dirty="0">
                        <a:latin typeface="MetaSerifProBook-Regular"/>
                      </a:endParaRPr>
                    </a:p>
                  </a:txBody>
                  <a:tcPr/>
                </a:tc>
                <a:tc>
                  <a:txBody>
                    <a:bodyPr/>
                    <a:lstStyle/>
                    <a:p>
                      <a:r>
                        <a:rPr lang="en-US" sz="1500" b="0" i="0" u="none" strike="noStrike" baseline="0" dirty="0">
                          <a:solidFill>
                            <a:schemeClr val="tx1">
                              <a:lumMod val="85000"/>
                              <a:lumOff val="15000"/>
                            </a:schemeClr>
                          </a:solidFill>
                          <a:latin typeface="MetaSerifProBook-Regular"/>
                        </a:rPr>
                        <a:t>CEE trial: 10 739; CEE+MPA trial: 16 608</a:t>
                      </a:r>
                      <a:endParaRPr lang="en-US" sz="1500" b="0" dirty="0">
                        <a:solidFill>
                          <a:schemeClr val="tx1">
                            <a:lumMod val="85000"/>
                            <a:lumOff val="15000"/>
                          </a:schemeClr>
                        </a:solidFill>
                        <a:latin typeface="MetaSerifProBook-Regular"/>
                      </a:endParaRPr>
                    </a:p>
                  </a:txBody>
                  <a:tcPr/>
                </a:tc>
                <a:tc>
                  <a:txBody>
                    <a:bodyPr/>
                    <a:lstStyle/>
                    <a:p>
                      <a:r>
                        <a:rPr lang="en-US" sz="1500" b="0" i="0" u="none" strike="noStrike" baseline="0" dirty="0">
                          <a:solidFill>
                            <a:schemeClr val="tx1">
                              <a:lumMod val="85000"/>
                              <a:lumOff val="15000"/>
                            </a:schemeClr>
                          </a:solidFill>
                          <a:latin typeface="MetaSerifProBook-Regular"/>
                        </a:rPr>
                        <a:t>Breast cancer cases: 128 435; controls: 366965</a:t>
                      </a:r>
                      <a:endParaRPr lang="en-US" sz="1500" b="0" dirty="0">
                        <a:solidFill>
                          <a:schemeClr val="tx1">
                            <a:lumMod val="85000"/>
                            <a:lumOff val="15000"/>
                          </a:schemeClr>
                        </a:solidFill>
                        <a:latin typeface="MetaSerifProBook-Regular"/>
                      </a:endParaRPr>
                    </a:p>
                  </a:txBody>
                  <a:tcPr/>
                </a:tc>
                <a:extLst>
                  <a:ext uri="{0D108BD9-81ED-4DB2-BD59-A6C34878D82A}">
                    <a16:rowId xmlns:a16="http://schemas.microsoft.com/office/drawing/2014/main" val="623098988"/>
                  </a:ext>
                </a:extLst>
              </a:tr>
              <a:tr h="379097">
                <a:tc>
                  <a:txBody>
                    <a:bodyPr/>
                    <a:lstStyle/>
                    <a:p>
                      <a:pPr algn="l"/>
                      <a:r>
                        <a:rPr lang="en-US" sz="1500" b="0" i="0" u="none" strike="noStrike" baseline="0" dirty="0">
                          <a:latin typeface="MetaSerifProBook-Regular"/>
                        </a:rPr>
                        <a:t>      Estrogen alone</a:t>
                      </a:r>
                      <a:endParaRPr lang="en-US" sz="1500" dirty="0">
                        <a:latin typeface="MetaSerifProBook-Regular"/>
                      </a:endParaRPr>
                    </a:p>
                  </a:txBody>
                  <a:tcPr/>
                </a:tc>
                <a:tc>
                  <a:txBody>
                    <a:bodyPr/>
                    <a:lstStyle/>
                    <a:p>
                      <a:r>
                        <a:rPr lang="en-US" sz="1500" b="0" dirty="0">
                          <a:solidFill>
                            <a:schemeClr val="tx1">
                              <a:lumMod val="85000"/>
                              <a:lumOff val="15000"/>
                            </a:schemeClr>
                          </a:solidFill>
                          <a:latin typeface="MetaSerifProBook-Regular"/>
                        </a:rPr>
                        <a:t>CEE</a:t>
                      </a:r>
                    </a:p>
                  </a:txBody>
                  <a:tcPr/>
                </a:tc>
                <a:tc>
                  <a:txBody>
                    <a:bodyPr/>
                    <a:lstStyle/>
                    <a:p>
                      <a:r>
                        <a:rPr lang="en-US" sz="1500" b="0" dirty="0">
                          <a:solidFill>
                            <a:schemeClr val="tx1">
                              <a:lumMod val="85000"/>
                              <a:lumOff val="15000"/>
                            </a:schemeClr>
                          </a:solidFill>
                          <a:latin typeface="MetaSerifProBook-Regular"/>
                        </a:rPr>
                        <a:t>CEE, estradiol</a:t>
                      </a:r>
                    </a:p>
                  </a:txBody>
                  <a:tcPr/>
                </a:tc>
                <a:extLst>
                  <a:ext uri="{0D108BD9-81ED-4DB2-BD59-A6C34878D82A}">
                    <a16:rowId xmlns:a16="http://schemas.microsoft.com/office/drawing/2014/main" val="2694572086"/>
                  </a:ext>
                </a:extLst>
              </a:tr>
              <a:tr h="939501">
                <a:tc>
                  <a:txBody>
                    <a:bodyPr/>
                    <a:lstStyle/>
                    <a:p>
                      <a:pPr algn="l"/>
                      <a:r>
                        <a:rPr lang="en-US" sz="1500" dirty="0">
                          <a:latin typeface="MetaSerifProBook-Regular"/>
                        </a:rPr>
                        <a:t>      </a:t>
                      </a:r>
                      <a:r>
                        <a:rPr lang="en-US" sz="1500" dirty="0" err="1">
                          <a:latin typeface="MetaSerifProBook-Regular"/>
                        </a:rPr>
                        <a:t>Estrogen+progestogen</a:t>
                      </a:r>
                      <a:endParaRPr lang="en-US" sz="1500" dirty="0">
                        <a:latin typeface="MetaSerifProBook-Regular"/>
                      </a:endParaRPr>
                    </a:p>
                  </a:txBody>
                  <a:tcPr/>
                </a:tc>
                <a:tc>
                  <a:txBody>
                    <a:bodyPr/>
                    <a:lstStyle/>
                    <a:p>
                      <a:r>
                        <a:rPr lang="en-US" sz="1500" b="0" dirty="0">
                          <a:solidFill>
                            <a:schemeClr val="tx1">
                              <a:lumMod val="85000"/>
                              <a:lumOff val="15000"/>
                            </a:schemeClr>
                          </a:solidFill>
                          <a:latin typeface="MetaSerifProBook-Regular"/>
                        </a:rPr>
                        <a:t>CEE+MPA</a:t>
                      </a:r>
                    </a:p>
                  </a:txBody>
                  <a:tcPr/>
                </a:tc>
                <a:tc>
                  <a:txBody>
                    <a:bodyPr/>
                    <a:lstStyle/>
                    <a:p>
                      <a:pPr algn="l"/>
                      <a:r>
                        <a:rPr lang="en-US" sz="1500" b="0" i="0" u="none" strike="noStrike" baseline="0" dirty="0">
                          <a:solidFill>
                            <a:schemeClr val="tx1">
                              <a:lumMod val="85000"/>
                              <a:lumOff val="15000"/>
                            </a:schemeClr>
                          </a:solidFill>
                          <a:latin typeface="MetaSerifProBook-Regular"/>
                        </a:rPr>
                        <a:t>CEE, estradiol; levonorgestrel, MPA, NETA; small No with </a:t>
                      </a:r>
                      <a:r>
                        <a:rPr lang="en-US" sz="1500" b="0" i="0" u="none" strike="noStrike" baseline="0" dirty="0" err="1">
                          <a:solidFill>
                            <a:schemeClr val="tx1">
                              <a:lumMod val="85000"/>
                              <a:lumOff val="15000"/>
                            </a:schemeClr>
                          </a:solidFill>
                          <a:latin typeface="MetaSerifProBook-Regular"/>
                        </a:rPr>
                        <a:t>dydrogesterone</a:t>
                      </a:r>
                      <a:r>
                        <a:rPr lang="en-US" sz="1500" b="0" i="0" u="none" strike="noStrike" baseline="0" dirty="0">
                          <a:solidFill>
                            <a:schemeClr val="tx1">
                              <a:lumMod val="85000"/>
                              <a:lumOff val="15000"/>
                            </a:schemeClr>
                          </a:solidFill>
                          <a:latin typeface="MetaSerifProBook-Regular"/>
                        </a:rPr>
                        <a:t>, micronized </a:t>
                      </a:r>
                      <a:r>
                        <a:rPr lang="en-US" sz="1500" b="0" i="0" u="none" strike="noStrike" baseline="0" dirty="0" err="1">
                          <a:solidFill>
                            <a:schemeClr val="tx1">
                              <a:lumMod val="85000"/>
                              <a:lumOff val="15000"/>
                            </a:schemeClr>
                          </a:solidFill>
                          <a:latin typeface="MetaSerifProBook-Regular"/>
                        </a:rPr>
                        <a:t>progesteron</a:t>
                      </a:r>
                      <a:endParaRPr lang="en-US" sz="1500" b="0" dirty="0">
                        <a:solidFill>
                          <a:schemeClr val="tx1">
                            <a:lumMod val="85000"/>
                            <a:lumOff val="15000"/>
                          </a:schemeClr>
                        </a:solidFill>
                        <a:latin typeface="MetaSerifProBook-Regular"/>
                      </a:endParaRPr>
                    </a:p>
                  </a:txBody>
                  <a:tcPr/>
                </a:tc>
                <a:extLst>
                  <a:ext uri="{0D108BD9-81ED-4DB2-BD59-A6C34878D82A}">
                    <a16:rowId xmlns:a16="http://schemas.microsoft.com/office/drawing/2014/main" val="303733049"/>
                  </a:ext>
                </a:extLst>
              </a:tr>
              <a:tr h="939501">
                <a:tc>
                  <a:txBody>
                    <a:bodyPr/>
                    <a:lstStyle/>
                    <a:p>
                      <a:pPr algn="l"/>
                      <a:r>
                        <a:rPr lang="en-US" sz="1500" b="0" i="0" u="none" strike="noStrike" baseline="0" dirty="0">
                          <a:latin typeface="MetaSerifProBook-Regular"/>
                        </a:rPr>
                        <a:t>      Comparator groups</a:t>
                      </a:r>
                      <a:endParaRPr lang="en-US" sz="1500" dirty="0">
                        <a:latin typeface="MetaSerifProBook-Regular"/>
                      </a:endParaRPr>
                    </a:p>
                  </a:txBody>
                  <a:tcPr/>
                </a:tc>
                <a:tc>
                  <a:txBody>
                    <a:bodyPr/>
                    <a:lstStyle/>
                    <a:p>
                      <a:pPr algn="l"/>
                      <a:r>
                        <a:rPr lang="en-US" sz="1500" b="0" i="0" u="none" strike="noStrike" baseline="0" dirty="0">
                          <a:solidFill>
                            <a:schemeClr val="tx1">
                              <a:lumMod val="85000"/>
                              <a:lumOff val="15000"/>
                            </a:schemeClr>
                          </a:solidFill>
                          <a:latin typeface="MetaSerifProBook-Regular"/>
                        </a:rPr>
                        <a:t>Women with hysterectomy: CEE </a:t>
                      </a:r>
                      <a:r>
                        <a:rPr lang="en-US" sz="1500" b="0" i="1" u="none" strike="noStrike" baseline="0" dirty="0">
                          <a:solidFill>
                            <a:schemeClr val="tx1">
                              <a:lumMod val="85000"/>
                              <a:lumOff val="15000"/>
                            </a:schemeClr>
                          </a:solidFill>
                          <a:latin typeface="MetaSerifProBook-Regular"/>
                        </a:rPr>
                        <a:t>v </a:t>
                      </a:r>
                      <a:r>
                        <a:rPr lang="en-US" sz="1500" b="0" i="0" u="none" strike="noStrike" baseline="0" dirty="0">
                          <a:solidFill>
                            <a:schemeClr val="tx1">
                              <a:lumMod val="85000"/>
                              <a:lumOff val="15000"/>
                            </a:schemeClr>
                          </a:solidFill>
                          <a:latin typeface="MetaSerifProBook-Regular"/>
                        </a:rPr>
                        <a:t>placebo; women with uterus:</a:t>
                      </a:r>
                    </a:p>
                    <a:p>
                      <a:pPr algn="l"/>
                      <a:r>
                        <a:rPr lang="en-US" sz="1500" b="0" i="0" u="none" strike="noStrike" baseline="0" dirty="0">
                          <a:solidFill>
                            <a:schemeClr val="tx1">
                              <a:lumMod val="85000"/>
                              <a:lumOff val="15000"/>
                            </a:schemeClr>
                          </a:solidFill>
                          <a:latin typeface="MetaSerifProBook-Regular"/>
                        </a:rPr>
                        <a:t>CEE+MPA </a:t>
                      </a:r>
                      <a:r>
                        <a:rPr lang="en-US" sz="1500" b="0" i="1" u="none" strike="noStrike" baseline="0" dirty="0">
                          <a:solidFill>
                            <a:schemeClr val="tx1">
                              <a:lumMod val="85000"/>
                              <a:lumOff val="15000"/>
                            </a:schemeClr>
                          </a:solidFill>
                          <a:latin typeface="MetaSerifProBook-Regular"/>
                        </a:rPr>
                        <a:t>v </a:t>
                      </a:r>
                      <a:r>
                        <a:rPr lang="en-US" sz="1500" b="0" i="0" u="none" strike="noStrike" baseline="0" dirty="0">
                          <a:solidFill>
                            <a:schemeClr val="tx1">
                              <a:lumMod val="85000"/>
                              <a:lumOff val="15000"/>
                            </a:schemeClr>
                          </a:solidFill>
                          <a:latin typeface="MetaSerifProBook-Regular"/>
                        </a:rPr>
                        <a:t>placebo</a:t>
                      </a:r>
                      <a:endParaRPr lang="en-US" sz="1500" b="0" dirty="0">
                        <a:solidFill>
                          <a:schemeClr val="tx1">
                            <a:lumMod val="85000"/>
                            <a:lumOff val="15000"/>
                          </a:schemeClr>
                        </a:solidFill>
                        <a:latin typeface="MetaSerifProBook-Regular"/>
                      </a:endParaRPr>
                    </a:p>
                  </a:txBody>
                  <a:tcPr/>
                </a:tc>
                <a:tc>
                  <a:txBody>
                    <a:bodyPr/>
                    <a:lstStyle/>
                    <a:p>
                      <a:r>
                        <a:rPr lang="en-US" sz="1500" b="0" i="0" u="none" strike="noStrike" baseline="0" dirty="0">
                          <a:solidFill>
                            <a:schemeClr val="tx1">
                              <a:lumMod val="85000"/>
                              <a:lumOff val="15000"/>
                            </a:schemeClr>
                          </a:solidFill>
                          <a:latin typeface="MetaSerifProBook-Regular"/>
                        </a:rPr>
                        <a:t>Current users </a:t>
                      </a:r>
                      <a:r>
                        <a:rPr lang="en-US" sz="1500" b="0" i="1" u="none" strike="noStrike" baseline="0" dirty="0">
                          <a:solidFill>
                            <a:schemeClr val="tx1">
                              <a:lumMod val="85000"/>
                              <a:lumOff val="15000"/>
                            </a:schemeClr>
                          </a:solidFill>
                          <a:latin typeface="MetaSerifProBook-Regular"/>
                        </a:rPr>
                        <a:t>v </a:t>
                      </a:r>
                      <a:r>
                        <a:rPr lang="en-US" sz="1500" b="0" i="0" u="none" strike="noStrike" baseline="0" dirty="0">
                          <a:solidFill>
                            <a:schemeClr val="tx1">
                              <a:lumMod val="85000"/>
                              <a:lumOff val="15000"/>
                            </a:schemeClr>
                          </a:solidFill>
                          <a:latin typeface="MetaSerifProBook-Regular"/>
                        </a:rPr>
                        <a:t>never users; past users </a:t>
                      </a:r>
                      <a:r>
                        <a:rPr lang="en-US" sz="1500" b="0" i="1" u="none" strike="noStrike" baseline="0" dirty="0">
                          <a:solidFill>
                            <a:schemeClr val="tx1">
                              <a:lumMod val="85000"/>
                              <a:lumOff val="15000"/>
                            </a:schemeClr>
                          </a:solidFill>
                          <a:latin typeface="MetaSerifProBook-Regular"/>
                        </a:rPr>
                        <a:t>v </a:t>
                      </a:r>
                      <a:r>
                        <a:rPr lang="en-US" sz="1500" b="0" i="0" u="none" strike="noStrike" baseline="0" dirty="0">
                          <a:solidFill>
                            <a:schemeClr val="tx1">
                              <a:lumMod val="85000"/>
                              <a:lumOff val="15000"/>
                            </a:schemeClr>
                          </a:solidFill>
                          <a:latin typeface="MetaSerifProBook-Regular"/>
                        </a:rPr>
                        <a:t>never users; </a:t>
                      </a:r>
                      <a:r>
                        <a:rPr lang="en-US" sz="1500" b="0" i="0" u="none" strike="noStrike" baseline="0" dirty="0" err="1">
                          <a:solidFill>
                            <a:schemeClr val="tx1">
                              <a:lumMod val="85000"/>
                              <a:lumOff val="15000"/>
                            </a:schemeClr>
                          </a:solidFill>
                          <a:latin typeface="MetaSerifProBook-Regular"/>
                        </a:rPr>
                        <a:t>subdividedby</a:t>
                      </a:r>
                      <a:r>
                        <a:rPr lang="en-US" sz="1500" b="0" i="0" u="none" strike="noStrike" baseline="0" dirty="0">
                          <a:solidFill>
                            <a:schemeClr val="tx1">
                              <a:lumMod val="85000"/>
                              <a:lumOff val="15000"/>
                            </a:schemeClr>
                          </a:solidFill>
                          <a:latin typeface="MetaSerifProBook-Regular"/>
                        </a:rPr>
                        <a:t> treatment type</a:t>
                      </a:r>
                      <a:endParaRPr lang="en-US" sz="1500" b="0" dirty="0">
                        <a:solidFill>
                          <a:schemeClr val="tx1">
                            <a:lumMod val="85000"/>
                            <a:lumOff val="15000"/>
                          </a:schemeClr>
                        </a:solidFill>
                        <a:latin typeface="MetaSerifProBook-Regular"/>
                      </a:endParaRPr>
                    </a:p>
                  </a:txBody>
                  <a:tcPr/>
                </a:tc>
                <a:extLst>
                  <a:ext uri="{0D108BD9-81ED-4DB2-BD59-A6C34878D82A}">
                    <a16:rowId xmlns:a16="http://schemas.microsoft.com/office/drawing/2014/main" val="2509467240"/>
                  </a:ext>
                </a:extLst>
              </a:tr>
              <a:tr h="939501">
                <a:tc>
                  <a:txBody>
                    <a:bodyPr/>
                    <a:lstStyle/>
                    <a:p>
                      <a:pPr algn="l"/>
                      <a:r>
                        <a:rPr lang="en-US" sz="1500" b="0" i="0" u="none" strike="noStrike" baseline="0" dirty="0">
                          <a:latin typeface="MetaSerifProBook-Regular"/>
                        </a:rPr>
                        <a:t>      Outcomes</a:t>
                      </a:r>
                      <a:endParaRPr lang="en-US" sz="1500" dirty="0">
                        <a:latin typeface="MetaSerifProBook-Regular"/>
                      </a:endParaRPr>
                    </a:p>
                  </a:txBody>
                  <a:tcPr/>
                </a:tc>
                <a:tc>
                  <a:txBody>
                    <a:bodyPr/>
                    <a:lstStyle/>
                    <a:p>
                      <a:pPr algn="l"/>
                      <a:r>
                        <a:rPr lang="en-US" sz="1500" b="0" i="0" u="none" strike="noStrike" baseline="0" dirty="0">
                          <a:solidFill>
                            <a:schemeClr val="tx1">
                              <a:lumMod val="85000"/>
                              <a:lumOff val="15000"/>
                            </a:schemeClr>
                          </a:solidFill>
                          <a:latin typeface="MetaSerifProBook-Regular"/>
                        </a:rPr>
                        <a:t>Primary: heart disease; secondary: osteoporosis; primary adverse event: incident invasive breast cancer</a:t>
                      </a:r>
                      <a:endParaRPr lang="en-US" sz="1500" b="0" dirty="0">
                        <a:solidFill>
                          <a:schemeClr val="tx1">
                            <a:lumMod val="85000"/>
                            <a:lumOff val="15000"/>
                          </a:schemeClr>
                        </a:solidFill>
                        <a:latin typeface="MetaSerifProBook-Regular"/>
                      </a:endParaRPr>
                    </a:p>
                  </a:txBody>
                  <a:tcPr/>
                </a:tc>
                <a:tc>
                  <a:txBody>
                    <a:bodyPr/>
                    <a:lstStyle/>
                    <a:p>
                      <a:r>
                        <a:rPr lang="en-US" sz="1500" b="0" i="0" u="none" strike="noStrike" baseline="0" dirty="0">
                          <a:solidFill>
                            <a:schemeClr val="tx1">
                              <a:lumMod val="85000"/>
                              <a:lumOff val="15000"/>
                            </a:schemeClr>
                          </a:solidFill>
                          <a:latin typeface="MetaSerifProBook-Regular"/>
                        </a:rPr>
                        <a:t>Primary: incident invasive breast cancer</a:t>
                      </a:r>
                      <a:endParaRPr lang="en-US" sz="1500" b="0" dirty="0">
                        <a:solidFill>
                          <a:schemeClr val="tx1">
                            <a:lumMod val="85000"/>
                            <a:lumOff val="15000"/>
                          </a:schemeClr>
                        </a:solidFill>
                        <a:latin typeface="MetaSerifProBook-Regular"/>
                      </a:endParaRPr>
                    </a:p>
                  </a:txBody>
                  <a:tcPr/>
                </a:tc>
                <a:extLst>
                  <a:ext uri="{0D108BD9-81ED-4DB2-BD59-A6C34878D82A}">
                    <a16:rowId xmlns:a16="http://schemas.microsoft.com/office/drawing/2014/main" val="3798897347"/>
                  </a:ext>
                </a:extLst>
              </a:tr>
              <a:tr h="939501">
                <a:tc>
                  <a:txBody>
                    <a:bodyPr/>
                    <a:lstStyle/>
                    <a:p>
                      <a:pPr algn="l"/>
                      <a:r>
                        <a:rPr lang="en-US" sz="1500" b="0" i="0" u="none" strike="noStrike" baseline="0" dirty="0">
                          <a:latin typeface="MetaSerifProBook-Regular"/>
                        </a:rPr>
                        <a:t>      Mean duration of use, years:</a:t>
                      </a:r>
                      <a:endParaRPr lang="en-US" sz="1500" dirty="0">
                        <a:latin typeface="MetaSerifProBook-Regular"/>
                      </a:endParaRPr>
                    </a:p>
                  </a:txBody>
                  <a:tcPr/>
                </a:tc>
                <a:tc>
                  <a:txBody>
                    <a:bodyPr/>
                    <a:lstStyle/>
                    <a:p>
                      <a:r>
                        <a:rPr lang="en-US" sz="1500" b="0" i="0" u="none" strike="noStrike" baseline="0" dirty="0">
                          <a:solidFill>
                            <a:schemeClr val="tx1">
                              <a:lumMod val="85000"/>
                              <a:lumOff val="15000"/>
                            </a:schemeClr>
                          </a:solidFill>
                          <a:latin typeface="MetaSerifProBook-Regular"/>
                        </a:rPr>
                        <a:t>Estrogen alone;7.2y</a:t>
                      </a:r>
                    </a:p>
                    <a:p>
                      <a:r>
                        <a:rPr lang="en-US" sz="1500" b="0" dirty="0">
                          <a:solidFill>
                            <a:schemeClr val="tx1">
                              <a:lumMod val="85000"/>
                              <a:lumOff val="15000"/>
                            </a:schemeClr>
                          </a:solidFill>
                          <a:latin typeface="MetaSerifProBook-Regular"/>
                        </a:rPr>
                        <a:t>Estrogen+progestogen;5.6y</a:t>
                      </a:r>
                    </a:p>
                  </a:txBody>
                  <a:tcPr/>
                </a:tc>
                <a:tc>
                  <a:txBody>
                    <a:bodyPr/>
                    <a:lstStyle/>
                    <a:p>
                      <a:pPr algn="l"/>
                      <a:r>
                        <a:rPr lang="en-US" sz="1500" b="0" i="0" u="none" strike="noStrike" baseline="0" dirty="0">
                          <a:solidFill>
                            <a:schemeClr val="tx1">
                              <a:lumMod val="85000"/>
                              <a:lumOff val="15000"/>
                            </a:schemeClr>
                          </a:solidFill>
                          <a:latin typeface="MetaSerifProBook-Regular"/>
                        </a:rPr>
                        <a:t>Ranges from 10.7 years for</a:t>
                      </a:r>
                    </a:p>
                    <a:p>
                      <a:pPr algn="l"/>
                      <a:r>
                        <a:rPr lang="en-US" sz="1500" b="0" i="0" u="none" strike="noStrike" baseline="0" dirty="0">
                          <a:solidFill>
                            <a:schemeClr val="tx1">
                              <a:lumMod val="85000"/>
                              <a:lumOff val="15000"/>
                            </a:schemeClr>
                          </a:solidFill>
                          <a:latin typeface="MetaSerifProBook-Regular"/>
                        </a:rPr>
                        <a:t>those starting age 40-44 to 7.9 years for age 60-69</a:t>
                      </a:r>
                      <a:endParaRPr lang="en-US" sz="1500" b="0" dirty="0">
                        <a:solidFill>
                          <a:schemeClr val="tx1">
                            <a:lumMod val="85000"/>
                            <a:lumOff val="15000"/>
                          </a:schemeClr>
                        </a:solidFill>
                        <a:latin typeface="MetaSerifProBook-Regular"/>
                      </a:endParaRPr>
                    </a:p>
                  </a:txBody>
                  <a:tcPr/>
                </a:tc>
                <a:extLst>
                  <a:ext uri="{0D108BD9-81ED-4DB2-BD59-A6C34878D82A}">
                    <a16:rowId xmlns:a16="http://schemas.microsoft.com/office/drawing/2014/main" val="3925228397"/>
                  </a:ext>
                </a:extLst>
              </a:tr>
            </a:tbl>
          </a:graphicData>
        </a:graphic>
      </p:graphicFrame>
    </p:spTree>
    <p:extLst>
      <p:ext uri="{BB962C8B-B14F-4D97-AF65-F5344CB8AC3E}">
        <p14:creationId xmlns:p14="http://schemas.microsoft.com/office/powerpoint/2010/main" val="443939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12F4-0A12-421D-8CDB-93B3C35E33DD}"/>
              </a:ext>
            </a:extLst>
          </p:cNvPr>
          <p:cNvSpPr>
            <a:spLocks noGrp="1"/>
          </p:cNvSpPr>
          <p:nvPr>
            <p:ph type="title"/>
          </p:nvPr>
        </p:nvSpPr>
        <p:spPr>
          <a:xfrm>
            <a:off x="304800" y="62887"/>
            <a:ext cx="10739120" cy="555133"/>
          </a:xfrm>
        </p:spPr>
        <p:txBody>
          <a:bodyPr>
            <a:normAutofit/>
          </a:bodyPr>
          <a:lstStyle/>
          <a:p>
            <a:r>
              <a:rPr lang="en-US" sz="2400" b="0" i="0" u="none" strike="noStrike" baseline="0" dirty="0">
                <a:latin typeface="MetaSerifProBook-Regular"/>
              </a:rPr>
              <a:t>Table 1; </a:t>
            </a:r>
            <a:r>
              <a:rPr lang="en-US" sz="2400" b="0" i="0" u="none" strike="noStrike" baseline="0" dirty="0">
                <a:latin typeface="MetaProMedium-Regular"/>
              </a:rPr>
              <a:t>Comparison of WHI and CGHFBC findings on hormone therapy and breast cancer</a:t>
            </a:r>
            <a:endParaRPr lang="en-US" sz="2400" dirty="0"/>
          </a:p>
        </p:txBody>
      </p:sp>
      <p:graphicFrame>
        <p:nvGraphicFramePr>
          <p:cNvPr id="4" name="Table 4">
            <a:extLst>
              <a:ext uri="{FF2B5EF4-FFF2-40B4-BE49-F238E27FC236}">
                <a16:creationId xmlns:a16="http://schemas.microsoft.com/office/drawing/2014/main" id="{06350A88-9276-4379-958D-A805F17479FD}"/>
              </a:ext>
            </a:extLst>
          </p:cNvPr>
          <p:cNvGraphicFramePr>
            <a:graphicFrameLocks noGrp="1"/>
          </p:cNvGraphicFramePr>
          <p:nvPr>
            <p:ph idx="1"/>
            <p:extLst>
              <p:ext uri="{D42A27DB-BD31-4B8C-83A1-F6EECF244321}">
                <p14:modId xmlns:p14="http://schemas.microsoft.com/office/powerpoint/2010/main" val="2440733412"/>
              </p:ext>
            </p:extLst>
          </p:nvPr>
        </p:nvGraphicFramePr>
        <p:xfrm>
          <a:off x="172720" y="702966"/>
          <a:ext cx="11836400" cy="5791200"/>
        </p:xfrm>
        <a:graphic>
          <a:graphicData uri="http://schemas.openxmlformats.org/drawingml/2006/table">
            <a:tbl>
              <a:tblPr firstRow="1" bandRow="1">
                <a:tableStyleId>{5C22544A-7EE6-4342-B048-85BDC9FD1C3A}</a:tableStyleId>
              </a:tblPr>
              <a:tblGrid>
                <a:gridCol w="4133805">
                  <a:extLst>
                    <a:ext uri="{9D8B030D-6E8A-4147-A177-3AD203B41FA5}">
                      <a16:colId xmlns:a16="http://schemas.microsoft.com/office/drawing/2014/main" val="2038597404"/>
                    </a:ext>
                  </a:extLst>
                </a:gridCol>
                <a:gridCol w="3157794">
                  <a:extLst>
                    <a:ext uri="{9D8B030D-6E8A-4147-A177-3AD203B41FA5}">
                      <a16:colId xmlns:a16="http://schemas.microsoft.com/office/drawing/2014/main" val="1484166095"/>
                    </a:ext>
                  </a:extLst>
                </a:gridCol>
                <a:gridCol w="4544801">
                  <a:extLst>
                    <a:ext uri="{9D8B030D-6E8A-4147-A177-3AD203B41FA5}">
                      <a16:colId xmlns:a16="http://schemas.microsoft.com/office/drawing/2014/main" val="3003998793"/>
                    </a:ext>
                  </a:extLst>
                </a:gridCol>
              </a:tblGrid>
              <a:tr h="622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etaSerifProBook-Regular"/>
                          <a:ea typeface="+mn-ea"/>
                          <a:cs typeface="+mn-cs"/>
                        </a:rPr>
                        <a:t>Characteristic</a:t>
                      </a:r>
                      <a:endParaRPr kumimoji="0" lang="en-US" sz="2000" b="1" i="0" u="none" strike="noStrike" kern="1200" cap="none" spc="0" normalizeH="0" baseline="0" noProof="0" dirty="0">
                        <a:ln>
                          <a:noFill/>
                        </a:ln>
                        <a:solidFill>
                          <a:prstClr val="white"/>
                        </a:solidFill>
                        <a:effectLst/>
                        <a:uLnTx/>
                        <a:uFillTx/>
                        <a:latin typeface="MetaSerifProBook-Regular"/>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etaSerifProBook-Regular"/>
                          <a:ea typeface="+mn-ea"/>
                          <a:cs typeface="+mn-cs"/>
                        </a:rPr>
                        <a:t>WHI 20 year follow-up</a:t>
                      </a:r>
                      <a:endParaRPr kumimoji="0" lang="en-US" sz="2000" b="1" i="0" u="none" strike="noStrike" kern="1200" cap="none" spc="0" normalizeH="0" baseline="0" noProof="0" dirty="0">
                        <a:ln>
                          <a:noFill/>
                        </a:ln>
                        <a:solidFill>
                          <a:prstClr val="white"/>
                        </a:solidFill>
                        <a:effectLst/>
                        <a:uLnTx/>
                        <a:uFillTx/>
                        <a:latin typeface="MetaSerifProBook-Regular"/>
                        <a:ea typeface="+mn-ea"/>
                        <a:cs typeface="+mn-cs"/>
                      </a:endParaRPr>
                    </a:p>
                    <a:p>
                      <a:endParaRPr lang="en-US" dirty="0">
                        <a:latin typeface="MetaSerifProBook-Regular"/>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etaSerifProBook-Regular"/>
                          <a:ea typeface="+mn-ea"/>
                          <a:cs typeface="+mn-cs"/>
                        </a:rPr>
                        <a:t>CGHFBC</a:t>
                      </a:r>
                      <a:endParaRPr kumimoji="0" lang="en-US" sz="2000" b="1" i="0" u="none" strike="noStrike" kern="1200" cap="none" spc="0" normalizeH="0" baseline="0" noProof="0" dirty="0">
                        <a:ln>
                          <a:noFill/>
                        </a:ln>
                        <a:solidFill>
                          <a:prstClr val="white"/>
                        </a:solidFill>
                        <a:effectLst/>
                        <a:uLnTx/>
                        <a:uFillTx/>
                        <a:latin typeface="MetaSerifProBook-Regular"/>
                        <a:ea typeface="+mn-ea"/>
                        <a:cs typeface="+mn-cs"/>
                      </a:endParaRPr>
                    </a:p>
                    <a:p>
                      <a:endParaRPr lang="en-US" dirty="0">
                        <a:latin typeface="MetaSerifProBook-Regular"/>
                      </a:endParaRPr>
                    </a:p>
                  </a:txBody>
                  <a:tcPr/>
                </a:tc>
                <a:extLst>
                  <a:ext uri="{0D108BD9-81ED-4DB2-BD59-A6C34878D82A}">
                    <a16:rowId xmlns:a16="http://schemas.microsoft.com/office/drawing/2014/main" val="3051974401"/>
                  </a:ext>
                </a:extLst>
              </a:tr>
              <a:tr h="1149582">
                <a:tc>
                  <a:txBody>
                    <a:bodyPr/>
                    <a:lstStyle/>
                    <a:p>
                      <a:r>
                        <a:rPr lang="en-US" sz="1500" b="0" i="0" u="none" strike="noStrike" baseline="0" dirty="0">
                          <a:latin typeface="MetaSerifProBook-Regular"/>
                        </a:rPr>
                        <a:t>Relative risk of invasive breast cancer, HR (95% </a:t>
                      </a:r>
                      <a:r>
                        <a:rPr lang="en-US" sz="1500" b="0" i="0" u="none" strike="noStrike" baseline="0" dirty="0" err="1">
                          <a:latin typeface="MetaSerifProBook-Regular"/>
                        </a:rPr>
                        <a:t>cI</a:t>
                      </a:r>
                      <a:r>
                        <a:rPr lang="en-US" sz="1500" b="0" i="0" u="none" strike="noStrike" baseline="0" dirty="0">
                          <a:latin typeface="MetaSerifProBook-Regular"/>
                        </a:rPr>
                        <a:t>)</a:t>
                      </a:r>
                    </a:p>
                    <a:p>
                      <a:r>
                        <a:rPr lang="en-US" sz="1500" b="0" i="0" u="none" strike="noStrike" baseline="0" dirty="0">
                          <a:latin typeface="MetaSerifProBook-Regular"/>
                        </a:rPr>
                        <a:t>Estrogen alone</a:t>
                      </a:r>
                      <a:endParaRPr lang="en-US" sz="1500" dirty="0">
                        <a:latin typeface="MetaSerifProBook-Regular"/>
                      </a:endParaRPr>
                    </a:p>
                  </a:txBody>
                  <a:tcPr/>
                </a:tc>
                <a:tc>
                  <a:txBody>
                    <a:bodyPr/>
                    <a:lstStyle/>
                    <a:p>
                      <a:r>
                        <a:rPr lang="en-US" sz="1500" b="0" i="0" u="none" strike="noStrike" baseline="0" dirty="0">
                          <a:latin typeface="MetaSerifProBook-Regular"/>
                        </a:rPr>
                        <a:t>All durations: 0.78 (0.65 to 0.93)</a:t>
                      </a:r>
                      <a:endParaRPr lang="en-US" sz="1500" dirty="0">
                        <a:latin typeface="MetaSerifProBook-Regular"/>
                      </a:endParaRPr>
                    </a:p>
                  </a:txBody>
                  <a:tcPr/>
                </a:tc>
                <a:tc>
                  <a:txBody>
                    <a:bodyPr/>
                    <a:lstStyle/>
                    <a:p>
                      <a:pPr algn="l"/>
                      <a:r>
                        <a:rPr lang="en-US" sz="1500" b="0" i="0" u="none" strike="noStrike" baseline="0" dirty="0">
                          <a:latin typeface="MetaSerifProBook-Regular"/>
                        </a:rPr>
                        <a:t>1-4 year use—current use: 1.17 (1.10 to 1.26); past use: 1.04</a:t>
                      </a:r>
                    </a:p>
                    <a:p>
                      <a:pPr algn="l"/>
                      <a:r>
                        <a:rPr lang="en-US" sz="1500" b="0" i="0" u="none" strike="noStrike" baseline="0" dirty="0">
                          <a:latin typeface="MetaSerifProBook-Regular"/>
                        </a:rPr>
                        <a:t>(0.98 to 1.11)</a:t>
                      </a:r>
                    </a:p>
                    <a:p>
                      <a:pPr algn="l"/>
                      <a:r>
                        <a:rPr lang="en-US" sz="1500" b="0" i="0" u="none" strike="noStrike" baseline="0" dirty="0">
                          <a:latin typeface="MetaSerifProBook-Regular"/>
                        </a:rPr>
                        <a:t>5-9 year use—current use: 1.22 (1.17 to 1.28); past use: 1.09(1.03 to 1.15)</a:t>
                      </a:r>
                      <a:endParaRPr lang="en-US" sz="1500" dirty="0">
                        <a:latin typeface="MetaSerifProBook-Regular"/>
                      </a:endParaRPr>
                    </a:p>
                  </a:txBody>
                  <a:tcPr/>
                </a:tc>
                <a:extLst>
                  <a:ext uri="{0D108BD9-81ED-4DB2-BD59-A6C34878D82A}">
                    <a16:rowId xmlns:a16="http://schemas.microsoft.com/office/drawing/2014/main" val="3116737750"/>
                  </a:ext>
                </a:extLst>
              </a:tr>
              <a:tr h="721982">
                <a:tc>
                  <a:txBody>
                    <a:bodyPr/>
                    <a:lstStyle/>
                    <a:p>
                      <a:r>
                        <a:rPr lang="en-US" sz="1500" b="0" i="0" u="none" strike="noStrike" baseline="0" dirty="0">
                          <a:latin typeface="MetaSerifProBook-Regular"/>
                        </a:rPr>
                        <a:t>Relative risk of invasive breast cancer, HR (95% CI):</a:t>
                      </a:r>
                    </a:p>
                    <a:p>
                      <a:r>
                        <a:rPr lang="en-US" sz="1500" b="0" i="0" u="none" strike="noStrike" baseline="0" dirty="0" err="1">
                          <a:latin typeface="MetaSerifProBook-Regular"/>
                        </a:rPr>
                        <a:t>Estrogen+progestogen</a:t>
                      </a:r>
                      <a:endParaRPr lang="en-US" sz="1500" dirty="0">
                        <a:latin typeface="MetaSerifProBook-Regular"/>
                      </a:endParaRPr>
                    </a:p>
                  </a:txBody>
                  <a:tcPr/>
                </a:tc>
                <a:tc>
                  <a:txBody>
                    <a:bodyPr/>
                    <a:lstStyle/>
                    <a:p>
                      <a:r>
                        <a:rPr kumimoji="0" lang="en-US" sz="1500" b="0" i="0" u="none" strike="noStrike" kern="1200" cap="none" spc="0" normalizeH="0" baseline="0" noProof="0" dirty="0">
                          <a:ln>
                            <a:noFill/>
                          </a:ln>
                          <a:solidFill>
                            <a:prstClr val="black"/>
                          </a:solidFill>
                          <a:effectLst/>
                          <a:uLnTx/>
                          <a:uFillTx/>
                          <a:latin typeface="MetaSerifProBook-Regular"/>
                          <a:ea typeface="+mn-ea"/>
                          <a:cs typeface="+mn-cs"/>
                        </a:rPr>
                        <a:t>All durations:1.28(1.13 to 1.45)</a:t>
                      </a:r>
                      <a:endParaRPr lang="en-US" sz="1500" dirty="0">
                        <a:latin typeface="MetaSerifProBook-Regular"/>
                      </a:endParaRPr>
                    </a:p>
                  </a:txBody>
                  <a:tcPr/>
                </a:tc>
                <a:tc>
                  <a:txBody>
                    <a:bodyPr/>
                    <a:lstStyle/>
                    <a:p>
                      <a:r>
                        <a:rPr lang="en-US" sz="1500" b="0" i="0" u="none" strike="noStrike" baseline="0" dirty="0">
                          <a:latin typeface="MetaSerifProBook-Regular"/>
                        </a:rPr>
                        <a:t>1-4 year use—current use: 1.60 (1.52 to 1.69); past use: 1.10</a:t>
                      </a:r>
                    </a:p>
                    <a:p>
                      <a:r>
                        <a:rPr lang="en-US" sz="1500" b="0" i="0" u="none" strike="noStrike" baseline="0" dirty="0">
                          <a:latin typeface="MetaSerifProBook-Regular"/>
                        </a:rPr>
                        <a:t>(1.05–1.16)</a:t>
                      </a:r>
                      <a:endParaRPr lang="en-US" sz="1500" dirty="0">
                        <a:latin typeface="MetaSerifProBook-Regular"/>
                      </a:endParaRPr>
                    </a:p>
                  </a:txBody>
                  <a:tcPr/>
                </a:tc>
                <a:extLst>
                  <a:ext uri="{0D108BD9-81ED-4DB2-BD59-A6C34878D82A}">
                    <a16:rowId xmlns:a16="http://schemas.microsoft.com/office/drawing/2014/main" val="4287430680"/>
                  </a:ext>
                </a:extLst>
              </a:tr>
              <a:tr h="721982">
                <a:tc>
                  <a:txBody>
                    <a:bodyPr/>
                    <a:lstStyle/>
                    <a:p>
                      <a:r>
                        <a:rPr lang="en-US" sz="1500" b="0" i="0" u="none" strike="noStrike" baseline="0" dirty="0">
                          <a:latin typeface="MetaSerifProBook-Regular"/>
                        </a:rPr>
                        <a:t>Relative risk of breast cancer mortality, HR (95% CI):</a:t>
                      </a:r>
                    </a:p>
                    <a:p>
                      <a:r>
                        <a:rPr lang="en-US" sz="1500" b="0" i="0" u="none" strike="noStrike" baseline="0" dirty="0">
                          <a:latin typeface="MetaSerifProBook-Regular"/>
                        </a:rPr>
                        <a:t>Estrogen alone</a:t>
                      </a:r>
                      <a:endParaRPr lang="en-US" sz="1500" dirty="0">
                        <a:latin typeface="MetaSerifProBook-Regular"/>
                      </a:endParaRPr>
                    </a:p>
                  </a:txBody>
                  <a:tcPr/>
                </a:tc>
                <a:tc>
                  <a:txBody>
                    <a:bodyPr/>
                    <a:lstStyle/>
                    <a:p>
                      <a:r>
                        <a:rPr lang="en-US" sz="1500" dirty="0">
                          <a:latin typeface="MetaSerifProBook-Regular"/>
                        </a:rPr>
                        <a:t>0.60(0.37 to 0.97)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baseline="0" dirty="0">
                          <a:latin typeface="MetaSerifProBook-Regular"/>
                        </a:rPr>
                        <a:t>Did not evaluate mortality</a:t>
                      </a:r>
                      <a:endParaRPr kumimoji="0" lang="en-US" sz="1500" b="0" i="0" u="none" strike="noStrike" kern="1200" cap="none" spc="0" normalizeH="0" baseline="0" noProof="0" dirty="0">
                        <a:ln>
                          <a:noFill/>
                        </a:ln>
                        <a:solidFill>
                          <a:prstClr val="black"/>
                        </a:solidFill>
                        <a:effectLst/>
                        <a:uLnTx/>
                        <a:uFillTx/>
                        <a:latin typeface="MetaSerifProBook-Regular"/>
                        <a:ea typeface="+mn-ea"/>
                        <a:cs typeface="+mn-cs"/>
                      </a:endParaRPr>
                    </a:p>
                  </a:txBody>
                  <a:tcPr/>
                </a:tc>
                <a:extLst>
                  <a:ext uri="{0D108BD9-81ED-4DB2-BD59-A6C34878D82A}">
                    <a16:rowId xmlns:a16="http://schemas.microsoft.com/office/drawing/2014/main" val="2564892548"/>
                  </a:ext>
                </a:extLst>
              </a:tr>
              <a:tr h="72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etaSerifProBook-Regular"/>
                          <a:ea typeface="+mn-ea"/>
                          <a:cs typeface="+mn-cs"/>
                        </a:rPr>
                        <a:t>Relative risk of breast cancer mortality, HR (95% CI):</a:t>
                      </a:r>
                    </a:p>
                    <a:p>
                      <a:r>
                        <a:rPr lang="en-US" sz="1500" dirty="0" err="1">
                          <a:latin typeface="MetaSerifProBook-Regular"/>
                        </a:rPr>
                        <a:t>Estrogen+progestogen</a:t>
                      </a:r>
                      <a:endParaRPr lang="en-US" sz="1500" dirty="0">
                        <a:latin typeface="MetaSerifProBook-Regular"/>
                      </a:endParaRPr>
                    </a:p>
                  </a:txBody>
                  <a:tcPr/>
                </a:tc>
                <a:tc>
                  <a:txBody>
                    <a:bodyPr/>
                    <a:lstStyle/>
                    <a:p>
                      <a:r>
                        <a:rPr lang="en-US" sz="1500" dirty="0">
                          <a:latin typeface="MetaSerifProBook-Regular"/>
                        </a:rPr>
                        <a:t>1.35(0.94 to 1.95)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etaSerifProBook-Regular"/>
                          <a:ea typeface="+mn-ea"/>
                          <a:cs typeface="+mn-cs"/>
                        </a:rPr>
                        <a:t>Did not evaluate mortality</a:t>
                      </a:r>
                    </a:p>
                    <a:p>
                      <a:endParaRPr lang="en-US" sz="1500" dirty="0">
                        <a:latin typeface="MetaSerifProBook-Regular"/>
                      </a:endParaRPr>
                    </a:p>
                  </a:txBody>
                  <a:tcPr/>
                </a:tc>
                <a:extLst>
                  <a:ext uri="{0D108BD9-81ED-4DB2-BD59-A6C34878D82A}">
                    <a16:rowId xmlns:a16="http://schemas.microsoft.com/office/drawing/2014/main" val="283767138"/>
                  </a:ext>
                </a:extLst>
              </a:tr>
              <a:tr h="934825">
                <a:tc>
                  <a:txBody>
                    <a:bodyPr/>
                    <a:lstStyle/>
                    <a:p>
                      <a:r>
                        <a:rPr lang="en-US" sz="1500" b="0" i="0" u="none" strike="noStrike" baseline="0" dirty="0">
                          <a:latin typeface="MetaSerifProBook-Regular"/>
                        </a:rPr>
                        <a:t>Absolute risk of invasive breast cancer</a:t>
                      </a:r>
                    </a:p>
                    <a:p>
                      <a:r>
                        <a:rPr lang="en-US" sz="1500" b="0" i="0" u="none" strike="noStrike" baseline="0" dirty="0">
                          <a:latin typeface="MetaSerifProBook-Regular"/>
                        </a:rPr>
                        <a:t>Estrogen alone</a:t>
                      </a:r>
                    </a:p>
                    <a:p>
                      <a:r>
                        <a:rPr lang="en-US" sz="1500" b="0" i="0" u="none" strike="noStrike" baseline="0" dirty="0" err="1">
                          <a:latin typeface="MetaSerifProBook-Regular"/>
                        </a:rPr>
                        <a:t>Estrogen+progestogen</a:t>
                      </a:r>
                      <a:endParaRPr lang="en-US" sz="1500" dirty="0">
                        <a:latin typeface="MetaSerifProBook-Regular"/>
                      </a:endParaRPr>
                    </a:p>
                  </a:txBody>
                  <a:tcPr/>
                </a:tc>
                <a:tc>
                  <a:txBody>
                    <a:bodyPr/>
                    <a:lstStyle/>
                    <a:p>
                      <a:r>
                        <a:rPr lang="en-US" sz="1500" dirty="0">
                          <a:latin typeface="MetaSerifProBook-Regular"/>
                        </a:rPr>
                        <a:t>Reported:per10000person/y</a:t>
                      </a:r>
                    </a:p>
                    <a:p>
                      <a:r>
                        <a:rPr lang="en-US" sz="1500" dirty="0">
                          <a:latin typeface="MetaSerifProBook-Regular"/>
                        </a:rPr>
                        <a:t>-7</a:t>
                      </a:r>
                    </a:p>
                    <a:p>
                      <a:r>
                        <a:rPr lang="en-US" sz="1500" dirty="0">
                          <a:latin typeface="MetaSerifProBook-Regular"/>
                        </a:rPr>
                        <a:t>9</a:t>
                      </a:r>
                    </a:p>
                  </a:txBody>
                  <a:tcPr/>
                </a:tc>
                <a:tc>
                  <a:txBody>
                    <a:bodyPr/>
                    <a:lstStyle/>
                    <a:p>
                      <a:pPr algn="l"/>
                      <a:r>
                        <a:rPr lang="en-US" sz="1500" b="0" i="0" u="none" strike="noStrike" baseline="0" dirty="0">
                          <a:latin typeface="MetaSerifProBook-Regular"/>
                        </a:rPr>
                        <a:t>Estimated cases per 100 people using HT for 5 years starting at age 50, over 20 year follow-up</a:t>
                      </a:r>
                    </a:p>
                    <a:p>
                      <a:pPr algn="l"/>
                      <a:r>
                        <a:rPr lang="en-US" sz="1500" dirty="0">
                          <a:latin typeface="MetaSerifProBook-Regular"/>
                        </a:rPr>
                        <a:t>0.5</a:t>
                      </a:r>
                    </a:p>
                    <a:p>
                      <a:pPr algn="l"/>
                      <a:r>
                        <a:rPr lang="en-US" sz="1500" dirty="0">
                          <a:latin typeface="MetaSerifProBook-Regular"/>
                        </a:rPr>
                        <a:t>1.4(cycled);2(</a:t>
                      </a:r>
                      <a:r>
                        <a:rPr lang="en-US" sz="1500" dirty="0" err="1">
                          <a:latin typeface="MetaSerifProBook-Regular"/>
                        </a:rPr>
                        <a:t>continuos</a:t>
                      </a:r>
                      <a:r>
                        <a:rPr lang="en-US" sz="1500" dirty="0">
                          <a:latin typeface="MetaSerifProBook-Regular"/>
                        </a:rPr>
                        <a:t>)</a:t>
                      </a:r>
                    </a:p>
                  </a:txBody>
                  <a:tcPr/>
                </a:tc>
                <a:extLst>
                  <a:ext uri="{0D108BD9-81ED-4DB2-BD59-A6C34878D82A}">
                    <a16:rowId xmlns:a16="http://schemas.microsoft.com/office/drawing/2014/main" val="1163991308"/>
                  </a:ext>
                </a:extLst>
              </a:tr>
              <a:tr h="509634">
                <a:tc>
                  <a:txBody>
                    <a:bodyPr/>
                    <a:lstStyle/>
                    <a:p>
                      <a:r>
                        <a:rPr kumimoji="0" lang="en-US" sz="1500" b="0" i="0" u="none" strike="noStrike" kern="1200" cap="none" spc="0" normalizeH="0" baseline="0" noProof="0" dirty="0">
                          <a:ln>
                            <a:noFill/>
                          </a:ln>
                          <a:solidFill>
                            <a:prstClr val="black"/>
                          </a:solidFill>
                          <a:effectLst/>
                          <a:uLnTx/>
                          <a:uFillTx/>
                          <a:latin typeface="MetaSerifProBook-Regular"/>
                          <a:ea typeface="+mn-ea"/>
                          <a:cs typeface="+mn-cs"/>
                        </a:rPr>
                        <a:t>Absolute risk of breast cancer mortality</a:t>
                      </a:r>
                      <a:endParaRPr lang="en-US" sz="1500" dirty="0">
                        <a:latin typeface="MetaSerifProBook-Regular"/>
                      </a:endParaRPr>
                    </a:p>
                  </a:txBody>
                  <a:tcPr/>
                </a:tc>
                <a:tc>
                  <a:txBody>
                    <a:bodyPr/>
                    <a:lstStyle/>
                    <a:p>
                      <a:r>
                        <a:rPr lang="en-US" sz="1500" dirty="0">
                          <a:latin typeface="MetaSerifProBook-Regular"/>
                        </a:rPr>
                        <a:t>-2</a:t>
                      </a:r>
                    </a:p>
                    <a:p>
                      <a:r>
                        <a:rPr lang="en-US" sz="1500" dirty="0">
                          <a:latin typeface="MetaSerifProBook-Regular"/>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etaSerifProBook-Regular"/>
                          <a:ea typeface="+mn-ea"/>
                          <a:cs typeface="+mn-cs"/>
                        </a:rPr>
                        <a:t>Did not evaluate mortality</a:t>
                      </a:r>
                    </a:p>
                    <a:p>
                      <a:endParaRPr lang="en-US" sz="1500" dirty="0">
                        <a:latin typeface="MetaSerifProBook-Regular"/>
                      </a:endParaRPr>
                    </a:p>
                  </a:txBody>
                  <a:tcPr/>
                </a:tc>
                <a:extLst>
                  <a:ext uri="{0D108BD9-81ED-4DB2-BD59-A6C34878D82A}">
                    <a16:rowId xmlns:a16="http://schemas.microsoft.com/office/drawing/2014/main" val="1581865722"/>
                  </a:ext>
                </a:extLst>
              </a:tr>
            </a:tbl>
          </a:graphicData>
        </a:graphic>
      </p:graphicFrame>
    </p:spTree>
    <p:extLst>
      <p:ext uri="{BB962C8B-B14F-4D97-AF65-F5344CB8AC3E}">
        <p14:creationId xmlns:p14="http://schemas.microsoft.com/office/powerpoint/2010/main" val="3726518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90F2-9511-4BB0-A4FD-8D88A4D79A54}"/>
              </a:ext>
            </a:extLst>
          </p:cNvPr>
          <p:cNvSpPr>
            <a:spLocks noGrp="1"/>
          </p:cNvSpPr>
          <p:nvPr>
            <p:ph type="title"/>
          </p:nvPr>
        </p:nvSpPr>
        <p:spPr>
          <a:xfrm>
            <a:off x="904240" y="721360"/>
            <a:ext cx="10668000" cy="1286934"/>
          </a:xfrm>
        </p:spPr>
        <p:txBody>
          <a:bodyPr>
            <a:noAutofit/>
          </a:bodyPr>
          <a:lstStyle/>
          <a:p>
            <a:r>
              <a:rPr lang="en-US" sz="4300" b="1" i="0" u="none" strike="noStrike" baseline="0" dirty="0">
                <a:latin typeface="MetaSerifProBook-Regular"/>
              </a:rPr>
              <a:t>Treatment considerations by menopause phase</a:t>
            </a:r>
            <a:br>
              <a:rPr lang="en-US" sz="4300" b="0" i="0" u="none" strike="noStrike" baseline="0" dirty="0">
                <a:latin typeface="MetaSerifProBook-Regular"/>
              </a:rPr>
            </a:br>
            <a:endParaRPr lang="en-US" sz="4300" dirty="0">
              <a:latin typeface="MetaSerifProBook-Regular"/>
            </a:endParaRPr>
          </a:p>
        </p:txBody>
      </p:sp>
      <p:sp>
        <p:nvSpPr>
          <p:cNvPr id="3" name="Content Placeholder 2">
            <a:extLst>
              <a:ext uri="{FF2B5EF4-FFF2-40B4-BE49-F238E27FC236}">
                <a16:creationId xmlns:a16="http://schemas.microsoft.com/office/drawing/2014/main" id="{BB020E8C-B70C-4073-95A2-41562313C218}"/>
              </a:ext>
            </a:extLst>
          </p:cNvPr>
          <p:cNvSpPr>
            <a:spLocks noGrp="1"/>
          </p:cNvSpPr>
          <p:nvPr>
            <p:ph idx="1"/>
          </p:nvPr>
        </p:nvSpPr>
        <p:spPr>
          <a:xfrm>
            <a:off x="1452880" y="1845734"/>
            <a:ext cx="9702800" cy="4023360"/>
          </a:xfrm>
        </p:spPr>
        <p:txBody>
          <a:bodyPr>
            <a:normAutofit/>
          </a:bodyPr>
          <a:lstStyle/>
          <a:p>
            <a:pPr algn="l">
              <a:buFont typeface="Wingdings" panose="05000000000000000000" pitchFamily="2" charset="2"/>
              <a:buChar char="§"/>
            </a:pPr>
            <a:r>
              <a:rPr lang="en-US" sz="2400" b="1" i="0" u="none" strike="noStrike" baseline="0" dirty="0">
                <a:latin typeface="MetaSerifProBook-Regular"/>
              </a:rPr>
              <a:t>  Premature and early menopause</a:t>
            </a:r>
          </a:p>
          <a:p>
            <a:pPr algn="l">
              <a:buFont typeface="Wingdings" panose="05000000000000000000" pitchFamily="2" charset="2"/>
              <a:buChar char="§"/>
            </a:pPr>
            <a:endParaRPr lang="en-US" sz="100" b="1" i="0" u="none" strike="noStrike" baseline="0" dirty="0">
              <a:latin typeface="MetaSerifProBook-Regular"/>
            </a:endParaRPr>
          </a:p>
          <a:p>
            <a:pPr marL="635508" lvl="1" indent="-342900">
              <a:buFont typeface="Symbol" panose="05050102010706020507" pitchFamily="18" charset="2"/>
              <a:buChar char="-"/>
            </a:pPr>
            <a:r>
              <a:rPr lang="en-US" sz="2200" b="0" i="0" u="none" strike="noStrike" baseline="0" dirty="0">
                <a:latin typeface="MetaSerifProBook-Regular"/>
              </a:rPr>
              <a:t>Women with premature or early menopause due to primary ovarian insufficiency, bilateral oophorectomy, radiation/chemotherapy, or other causes should receive hormone therapy to support cardiovascular, genitourinary, bone and cognitive health until the average age of menopause. </a:t>
            </a:r>
          </a:p>
          <a:p>
            <a:pPr marL="635508" lvl="1" indent="-342900">
              <a:buFont typeface="Symbol" panose="05050102010706020507" pitchFamily="18" charset="2"/>
              <a:buChar char="-"/>
            </a:pPr>
            <a:endParaRPr lang="en-US" sz="1900" b="0" i="0" u="none" strike="noStrike" baseline="0" dirty="0">
              <a:latin typeface="MetaSerifProBook-Regular"/>
            </a:endParaRPr>
          </a:p>
          <a:p>
            <a:pPr marL="292608" lvl="1" indent="0">
              <a:buNone/>
            </a:pPr>
            <a:endParaRPr lang="en-US" sz="2200" b="0" i="0" u="none" strike="noStrike" baseline="0" dirty="0">
              <a:latin typeface="MetaSerifProBook-Regular"/>
            </a:endParaRPr>
          </a:p>
        </p:txBody>
      </p:sp>
    </p:spTree>
    <p:extLst>
      <p:ext uri="{BB962C8B-B14F-4D97-AF65-F5344CB8AC3E}">
        <p14:creationId xmlns:p14="http://schemas.microsoft.com/office/powerpoint/2010/main" val="2659654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58D8-EB9E-43CC-84EB-092DE384B541}"/>
              </a:ext>
            </a:extLst>
          </p:cNvPr>
          <p:cNvSpPr>
            <a:spLocks noGrp="1"/>
          </p:cNvSpPr>
          <p:nvPr>
            <p:ph type="title"/>
          </p:nvPr>
        </p:nvSpPr>
        <p:spPr>
          <a:xfrm>
            <a:off x="924560" y="690880"/>
            <a:ext cx="10779760" cy="1307254"/>
          </a:xfrm>
        </p:spPr>
        <p:txBody>
          <a:bodyPr>
            <a:noAutofit/>
          </a:bodyPr>
          <a:lstStyle/>
          <a:p>
            <a:r>
              <a:rPr lang="en-US" sz="4300" b="1" i="0" u="none" strike="noStrike" baseline="0" dirty="0">
                <a:latin typeface="MetaSerifProBook-Regular"/>
              </a:rPr>
              <a:t>Treatment considerations by menopause phase</a:t>
            </a:r>
            <a:br>
              <a:rPr lang="en-US" sz="4300" b="0" i="0" u="none" strike="noStrike" baseline="0" dirty="0">
                <a:latin typeface="MetaSerifProBook-Regular"/>
              </a:rPr>
            </a:br>
            <a:endParaRPr lang="en-US" sz="4300" dirty="0"/>
          </a:p>
        </p:txBody>
      </p:sp>
      <p:sp>
        <p:nvSpPr>
          <p:cNvPr id="3" name="Content Placeholder 2">
            <a:extLst>
              <a:ext uri="{FF2B5EF4-FFF2-40B4-BE49-F238E27FC236}">
                <a16:creationId xmlns:a16="http://schemas.microsoft.com/office/drawing/2014/main" id="{038A8BFB-0454-4B3B-99D8-1DF34EBD9FB6}"/>
              </a:ext>
            </a:extLst>
          </p:cNvPr>
          <p:cNvSpPr>
            <a:spLocks noGrp="1"/>
          </p:cNvSpPr>
          <p:nvPr>
            <p:ph idx="1"/>
          </p:nvPr>
        </p:nvSpPr>
        <p:spPr>
          <a:xfrm>
            <a:off x="1452880" y="1876214"/>
            <a:ext cx="10058400" cy="4023360"/>
          </a:xfrm>
        </p:spPr>
        <p:txBody>
          <a:bodyPr>
            <a:noAutofit/>
          </a:bodyPr>
          <a:lstStyle/>
          <a:p>
            <a:pPr algn="l">
              <a:buFont typeface="Wingdings" panose="05000000000000000000" pitchFamily="2" charset="2"/>
              <a:buChar char="§"/>
            </a:pPr>
            <a:r>
              <a:rPr lang="en-US" sz="2400" b="1" i="0" u="none" strike="noStrike" baseline="0" dirty="0">
                <a:latin typeface="MetaSerifProBook-Regular"/>
              </a:rPr>
              <a:t>  Premature and early menopause</a:t>
            </a:r>
          </a:p>
          <a:p>
            <a:pPr algn="l">
              <a:buFont typeface="Wingdings" panose="05000000000000000000" pitchFamily="2" charset="2"/>
              <a:buChar char="§"/>
            </a:pPr>
            <a:endParaRPr lang="en-US" sz="100" b="0" i="0" u="none" strike="noStrike" baseline="0" dirty="0">
              <a:latin typeface="MetaSerifProBook-Regular"/>
            </a:endParaRPr>
          </a:p>
          <a:p>
            <a:pPr marL="635508" lvl="1" indent="-342900">
              <a:buFont typeface="Symbol" panose="05050102010706020507" pitchFamily="18" charset="2"/>
              <a:buChar char="-"/>
            </a:pPr>
            <a:r>
              <a:rPr lang="en-US" sz="2200" b="0" i="0" u="none" strike="noStrike" baseline="0" dirty="0">
                <a:latin typeface="MetaSerifProBook-Regular"/>
              </a:rPr>
              <a:t>Women with premature menopause who do not receive hormonal replacement have increased rates of dementia, parkinsonism, mood disorders, cardiovascular disease, </a:t>
            </a:r>
            <a:r>
              <a:rPr lang="en-US" sz="2200" b="0" i="0" u="none" strike="noStrike" baseline="0" dirty="0" err="1">
                <a:latin typeface="MetaSerifProBook-Regular"/>
              </a:rPr>
              <a:t>osteoporosis,sexual</a:t>
            </a:r>
            <a:r>
              <a:rPr lang="en-US" sz="2200" b="0" i="0" u="none" strike="noStrike" baseline="0" dirty="0">
                <a:latin typeface="MetaSerifProBook-Regular"/>
              </a:rPr>
              <a:t> dysfunction, and overall mortality. Higher doses of estrogen are needed than would be used to treat symptoms in women closer to the average age of menopause, and both combined hormonal contraceptive (CHC) and hormone therapy should be considered. </a:t>
            </a:r>
          </a:p>
          <a:p>
            <a:pPr marL="0" indent="0" algn="l">
              <a:buNone/>
            </a:pPr>
            <a:r>
              <a:rPr lang="en-US" sz="2400" b="0" i="0" u="none" strike="noStrike" baseline="0" dirty="0">
                <a:latin typeface="MetaSerifProBook-Regular"/>
              </a:rPr>
              <a:t>. </a:t>
            </a:r>
          </a:p>
        </p:txBody>
      </p:sp>
    </p:spTree>
    <p:extLst>
      <p:ext uri="{BB962C8B-B14F-4D97-AF65-F5344CB8AC3E}">
        <p14:creationId xmlns:p14="http://schemas.microsoft.com/office/powerpoint/2010/main" val="555389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0DA3-19DA-453C-80BF-477A3E431843}"/>
              </a:ext>
            </a:extLst>
          </p:cNvPr>
          <p:cNvSpPr>
            <a:spLocks noGrp="1"/>
          </p:cNvSpPr>
          <p:nvPr>
            <p:ph type="title"/>
          </p:nvPr>
        </p:nvSpPr>
        <p:spPr>
          <a:xfrm>
            <a:off x="1097280" y="286603"/>
            <a:ext cx="10058400" cy="1156117"/>
          </a:xfrm>
        </p:spPr>
        <p:txBody>
          <a:bodyPr>
            <a:normAutofit/>
          </a:bodyPr>
          <a:lstStyle/>
          <a:p>
            <a:r>
              <a:rPr lang="en-US" sz="4300" b="1" i="0" u="none" strike="noStrike" baseline="0" dirty="0">
                <a:latin typeface="MetaProNormal-Regular"/>
              </a:rPr>
              <a:t>Perimenopause</a:t>
            </a:r>
            <a:endParaRPr lang="en-US" sz="4300" b="1" dirty="0"/>
          </a:p>
        </p:txBody>
      </p:sp>
      <p:sp>
        <p:nvSpPr>
          <p:cNvPr id="3" name="Content Placeholder 2">
            <a:extLst>
              <a:ext uri="{FF2B5EF4-FFF2-40B4-BE49-F238E27FC236}">
                <a16:creationId xmlns:a16="http://schemas.microsoft.com/office/drawing/2014/main" id="{17976070-9E07-4876-ADE4-C2C09E65AF7F}"/>
              </a:ext>
            </a:extLst>
          </p:cNvPr>
          <p:cNvSpPr>
            <a:spLocks noGrp="1"/>
          </p:cNvSpPr>
          <p:nvPr>
            <p:ph idx="1"/>
          </p:nvPr>
        </p:nvSpPr>
        <p:spPr>
          <a:xfrm>
            <a:off x="1452880" y="1906694"/>
            <a:ext cx="10058400" cy="4023360"/>
          </a:xfrm>
        </p:spPr>
        <p:txBody>
          <a:bodyPr>
            <a:normAutofit/>
          </a:bodyPr>
          <a:lstStyle/>
          <a:p>
            <a:pPr algn="l">
              <a:buFont typeface="Wingdings" panose="05000000000000000000" pitchFamily="2" charset="2"/>
              <a:buChar char="§"/>
            </a:pPr>
            <a:r>
              <a:rPr lang="en-US" sz="2300" b="1" i="0" u="none" strike="noStrike" baseline="0" dirty="0">
                <a:latin typeface="MetaSerifProBook-Regular"/>
              </a:rPr>
              <a:t>  During perimenopause,</a:t>
            </a:r>
            <a:r>
              <a:rPr lang="en-US" sz="2300" b="0" i="0" u="none" strike="noStrike" baseline="0" dirty="0">
                <a:latin typeface="MetaSerifProBook-Regular"/>
              </a:rPr>
              <a:t> </a:t>
            </a:r>
          </a:p>
          <a:p>
            <a:pPr algn="l">
              <a:buFont typeface="Wingdings" panose="05000000000000000000" pitchFamily="2" charset="2"/>
              <a:buChar char="§"/>
            </a:pPr>
            <a:endParaRPr lang="en-US" sz="100" b="0" i="0" u="none" strike="noStrike" baseline="0" dirty="0">
              <a:latin typeface="MetaSerifProBook-Regular"/>
            </a:endParaRPr>
          </a:p>
          <a:p>
            <a:pPr marL="818388" lvl="2" indent="-342900">
              <a:buFont typeface="Symbol" panose="05050102010706020507" pitchFamily="18" charset="2"/>
              <a:buChar char="-"/>
            </a:pPr>
            <a:r>
              <a:rPr lang="en-US" sz="2200" b="0" i="0" u="none" strike="noStrike" baseline="0" dirty="0">
                <a:latin typeface="MetaSerifProBook-Regular"/>
              </a:rPr>
              <a:t>women can ovulate up until their FMP. Contraception is particularly important because pregnancy in perimenopause is associate with higher risk for maternal and fetal complications.</a:t>
            </a:r>
          </a:p>
          <a:p>
            <a:pPr marL="818388" lvl="2" indent="-342900">
              <a:buFont typeface="Symbol" panose="05050102010706020507" pitchFamily="18" charset="2"/>
              <a:buChar char="-"/>
            </a:pPr>
            <a:endParaRPr lang="en-US" sz="2200" b="0" i="0" u="none" strike="noStrike" baseline="0" dirty="0">
              <a:latin typeface="MetaSerifProBook-Regular"/>
            </a:endParaRPr>
          </a:p>
          <a:p>
            <a:pPr marL="818388" lvl="2" indent="-342900">
              <a:buFont typeface="Symbol" panose="05050102010706020507" pitchFamily="18" charset="2"/>
              <a:buChar char="-"/>
            </a:pPr>
            <a:r>
              <a:rPr lang="en-US" sz="2200" b="0" i="0" u="none" strike="noStrike" baseline="0" dirty="0">
                <a:latin typeface="MetaSerifProBook-Regular"/>
              </a:rPr>
              <a:t>The best contraceptive option should consider the woman’s hormonal milieu, perimenopausal symptoms, comorbidities, drug treatments, and personal preferences (supplementary table A).</a:t>
            </a:r>
            <a:endParaRPr lang="en-US" sz="2200" dirty="0"/>
          </a:p>
        </p:txBody>
      </p:sp>
    </p:spTree>
    <p:extLst>
      <p:ext uri="{BB962C8B-B14F-4D97-AF65-F5344CB8AC3E}">
        <p14:creationId xmlns:p14="http://schemas.microsoft.com/office/powerpoint/2010/main" val="4097043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414B-AE2D-4FD3-B845-750131B75039}"/>
              </a:ext>
            </a:extLst>
          </p:cNvPr>
          <p:cNvSpPr>
            <a:spLocks noGrp="1"/>
          </p:cNvSpPr>
          <p:nvPr>
            <p:ph type="title"/>
          </p:nvPr>
        </p:nvSpPr>
        <p:spPr>
          <a:xfrm>
            <a:off x="915692" y="822325"/>
            <a:ext cx="10515600" cy="1325563"/>
          </a:xfrm>
        </p:spPr>
        <p:txBody>
          <a:bodyPr>
            <a:normAutofit/>
          </a:bodyPr>
          <a:lstStyle/>
          <a:p>
            <a:r>
              <a:rPr lang="en-US" sz="2800" b="1" i="0" u="none" strike="noStrike" baseline="0" dirty="0">
                <a:solidFill>
                  <a:srgbClr val="000000"/>
                </a:solidFill>
                <a:latin typeface="Calibri" panose="020F0502020204030204" pitchFamily="34" charset="0"/>
              </a:rPr>
              <a:t>Supplementary Table A. Preferred contraception in perimenopause1</a:t>
            </a:r>
            <a:endParaRPr lang="en-US" sz="2800" dirty="0"/>
          </a:p>
        </p:txBody>
      </p:sp>
      <p:graphicFrame>
        <p:nvGraphicFramePr>
          <p:cNvPr id="4" name="Table 4">
            <a:extLst>
              <a:ext uri="{FF2B5EF4-FFF2-40B4-BE49-F238E27FC236}">
                <a16:creationId xmlns:a16="http://schemas.microsoft.com/office/drawing/2014/main" id="{88288083-63BE-4DBD-BAEB-142776874F2D}"/>
              </a:ext>
            </a:extLst>
          </p:cNvPr>
          <p:cNvGraphicFramePr>
            <a:graphicFrameLocks noGrp="1"/>
          </p:cNvGraphicFramePr>
          <p:nvPr>
            <p:ph idx="1"/>
            <p:extLst>
              <p:ext uri="{D42A27DB-BD31-4B8C-83A1-F6EECF244321}">
                <p14:modId xmlns:p14="http://schemas.microsoft.com/office/powerpoint/2010/main" val="3626034507"/>
              </p:ext>
            </p:extLst>
          </p:nvPr>
        </p:nvGraphicFramePr>
        <p:xfrm>
          <a:off x="325121" y="731800"/>
          <a:ext cx="11267440" cy="5394399"/>
        </p:xfrm>
        <a:graphic>
          <a:graphicData uri="http://schemas.openxmlformats.org/drawingml/2006/table">
            <a:tbl>
              <a:tblPr firstRow="1" bandRow="1">
                <a:tableStyleId>{5C22544A-7EE6-4342-B048-85BDC9FD1C3A}</a:tableStyleId>
              </a:tblPr>
              <a:tblGrid>
                <a:gridCol w="1896358">
                  <a:extLst>
                    <a:ext uri="{9D8B030D-6E8A-4147-A177-3AD203B41FA5}">
                      <a16:colId xmlns:a16="http://schemas.microsoft.com/office/drawing/2014/main" val="499033953"/>
                    </a:ext>
                  </a:extLst>
                </a:gridCol>
                <a:gridCol w="1896358">
                  <a:extLst>
                    <a:ext uri="{9D8B030D-6E8A-4147-A177-3AD203B41FA5}">
                      <a16:colId xmlns:a16="http://schemas.microsoft.com/office/drawing/2014/main" val="2928677375"/>
                    </a:ext>
                  </a:extLst>
                </a:gridCol>
                <a:gridCol w="1896358">
                  <a:extLst>
                    <a:ext uri="{9D8B030D-6E8A-4147-A177-3AD203B41FA5}">
                      <a16:colId xmlns:a16="http://schemas.microsoft.com/office/drawing/2014/main" val="3875794470"/>
                    </a:ext>
                  </a:extLst>
                </a:gridCol>
                <a:gridCol w="1896358">
                  <a:extLst>
                    <a:ext uri="{9D8B030D-6E8A-4147-A177-3AD203B41FA5}">
                      <a16:colId xmlns:a16="http://schemas.microsoft.com/office/drawing/2014/main" val="2002218954"/>
                    </a:ext>
                  </a:extLst>
                </a:gridCol>
                <a:gridCol w="1896358">
                  <a:extLst>
                    <a:ext uri="{9D8B030D-6E8A-4147-A177-3AD203B41FA5}">
                      <a16:colId xmlns:a16="http://schemas.microsoft.com/office/drawing/2014/main" val="1053306424"/>
                    </a:ext>
                  </a:extLst>
                </a:gridCol>
                <a:gridCol w="1785650">
                  <a:extLst>
                    <a:ext uri="{9D8B030D-6E8A-4147-A177-3AD203B41FA5}">
                      <a16:colId xmlns:a16="http://schemas.microsoft.com/office/drawing/2014/main" val="2466632463"/>
                    </a:ext>
                  </a:extLst>
                </a:gridCol>
              </a:tblGrid>
              <a:tr h="383648">
                <a:tc>
                  <a:txBody>
                    <a:bodyPr/>
                    <a:lstStyle/>
                    <a:p>
                      <a:r>
                        <a:rPr lang="en-US" sz="1500" b="1" i="0" u="none" strike="noStrike" baseline="0" dirty="0">
                          <a:solidFill>
                            <a:srgbClr val="000000"/>
                          </a:solidFill>
                          <a:latin typeface="MetaHeadlineOT-Bold"/>
                        </a:rPr>
                        <a:t>Type </a:t>
                      </a:r>
                      <a:endParaRPr lang="en-US" sz="1500" b="0" i="0" u="none" strike="noStrike" baseline="0" dirty="0">
                        <a:solidFill>
                          <a:srgbClr val="000000"/>
                        </a:solidFill>
                        <a:latin typeface="MetaHeadlineOT-Bold"/>
                      </a:endParaRPr>
                    </a:p>
                  </a:txBody>
                  <a:tcPr/>
                </a:tc>
                <a:tc>
                  <a:txBody>
                    <a:bodyPr/>
                    <a:lstStyle/>
                    <a:p>
                      <a:r>
                        <a:rPr lang="en-US" sz="1500" b="1" i="0" u="none" strike="noStrike" baseline="0" dirty="0">
                          <a:solidFill>
                            <a:srgbClr val="000000"/>
                          </a:solidFill>
                          <a:latin typeface="MetaHeadlineOT-Bold"/>
                        </a:rPr>
                        <a:t>Formulations</a:t>
                      </a:r>
                      <a:endParaRPr lang="en-US" sz="1500" dirty="0">
                        <a:latin typeface="MetaHeadlineOT-Bold"/>
                      </a:endParaRPr>
                    </a:p>
                  </a:txBody>
                  <a:tcPr/>
                </a:tc>
                <a:tc>
                  <a:txBody>
                    <a:bodyPr/>
                    <a:lstStyle/>
                    <a:p>
                      <a:r>
                        <a:rPr lang="en-US" sz="1500" b="1" i="0" u="none" strike="noStrike" baseline="0" dirty="0">
                          <a:solidFill>
                            <a:srgbClr val="000000"/>
                          </a:solidFill>
                          <a:latin typeface="MetaHeadlineOT-Bold"/>
                        </a:rPr>
                        <a:t>Hormone</a:t>
                      </a:r>
                      <a:endParaRPr lang="en-US" sz="1500" dirty="0">
                        <a:latin typeface="MetaHeadlineOT-Bold"/>
                      </a:endParaRPr>
                    </a:p>
                  </a:txBody>
                  <a:tcPr/>
                </a:tc>
                <a:tc>
                  <a:txBody>
                    <a:bodyPr/>
                    <a:lstStyle/>
                    <a:p>
                      <a:r>
                        <a:rPr lang="en-US" sz="1500" b="1" i="0" u="none" strike="noStrike" baseline="0" dirty="0">
                          <a:solidFill>
                            <a:srgbClr val="000000"/>
                          </a:solidFill>
                          <a:latin typeface="MetaHeadlineOT-Bold"/>
                        </a:rPr>
                        <a:t>Route</a:t>
                      </a:r>
                      <a:endParaRPr lang="en-US" sz="1500" dirty="0">
                        <a:latin typeface="MetaHeadlineOT-Bold"/>
                      </a:endParaRPr>
                    </a:p>
                  </a:txBody>
                  <a:tcPr/>
                </a:tc>
                <a:tc>
                  <a:txBody>
                    <a:bodyPr/>
                    <a:lstStyle/>
                    <a:p>
                      <a:pPr algn="l"/>
                      <a:r>
                        <a:rPr lang="en-US" sz="1500" b="1" i="0" u="none" strike="noStrike" baseline="0" dirty="0">
                          <a:solidFill>
                            <a:srgbClr val="000000"/>
                          </a:solidFill>
                          <a:latin typeface="MetaHeadlineOT-Bold"/>
                        </a:rPr>
                        <a:t>Dose range</a:t>
                      </a:r>
                      <a:endParaRPr lang="en-US" sz="1500" dirty="0">
                        <a:latin typeface="MetaHeadlineOT-Bold"/>
                      </a:endParaRPr>
                    </a:p>
                  </a:txBody>
                  <a:tcPr/>
                </a:tc>
                <a:tc>
                  <a:txBody>
                    <a:bodyPr/>
                    <a:lstStyle/>
                    <a:p>
                      <a:r>
                        <a:rPr lang="en-US" sz="1500" b="1" i="0" u="none" strike="noStrike" baseline="0" dirty="0">
                          <a:solidFill>
                            <a:srgbClr val="000000"/>
                          </a:solidFill>
                          <a:latin typeface="MetaHeadlineOT-Bold"/>
                        </a:rPr>
                        <a:t>Side effects</a:t>
                      </a:r>
                      <a:endParaRPr lang="en-US" sz="1500" dirty="0">
                        <a:latin typeface="MetaHeadlineOT-Bold"/>
                      </a:endParaRPr>
                    </a:p>
                  </a:txBody>
                  <a:tcPr/>
                </a:tc>
                <a:extLst>
                  <a:ext uri="{0D108BD9-81ED-4DB2-BD59-A6C34878D82A}">
                    <a16:rowId xmlns:a16="http://schemas.microsoft.com/office/drawing/2014/main" val="41175308"/>
                  </a:ext>
                </a:extLst>
              </a:tr>
              <a:tr h="2885939">
                <a:tc>
                  <a:txBody>
                    <a:bodyPr/>
                    <a:lstStyle/>
                    <a:p>
                      <a:pPr algn="l"/>
                      <a:r>
                        <a:rPr lang="en-US" sz="1600" b="0" i="0" u="none" strike="noStrike" baseline="0" dirty="0">
                          <a:solidFill>
                            <a:srgbClr val="000000"/>
                          </a:solidFill>
                          <a:latin typeface="MetaProNormal-Regular"/>
                        </a:rPr>
                        <a:t>CHC</a:t>
                      </a:r>
                    </a:p>
                    <a:p>
                      <a:r>
                        <a:rPr lang="en-US" sz="1600" b="0" i="0" u="none" strike="noStrike" baseline="0" dirty="0">
                          <a:solidFill>
                            <a:srgbClr val="000000"/>
                          </a:solidFill>
                          <a:latin typeface="MetaProNormal-Regular"/>
                        </a:rPr>
                        <a:t>	</a:t>
                      </a:r>
                    </a:p>
                    <a:p>
                      <a:endParaRPr lang="en-US" sz="1600" dirty="0">
                        <a:latin typeface="MetaProNormal-Regular"/>
                      </a:endParaRPr>
                    </a:p>
                  </a:txBody>
                  <a:tcPr/>
                </a:tc>
                <a:tc>
                  <a:txBody>
                    <a:bodyPr/>
                    <a:lstStyle/>
                    <a:p>
                      <a:r>
                        <a:rPr kumimoji="0" lang="en-US" sz="1600" b="0" i="0" u="none" strike="noStrike" kern="1200" cap="none" spc="0" normalizeH="0" baseline="0" noProof="0" dirty="0">
                          <a:ln>
                            <a:noFill/>
                          </a:ln>
                          <a:solidFill>
                            <a:srgbClr val="000000"/>
                          </a:solidFill>
                          <a:effectLst/>
                          <a:uLnTx/>
                          <a:uFillTx/>
                          <a:latin typeface="MetaProNormal-Regular"/>
                          <a:ea typeface="+mn-ea"/>
                          <a:cs typeface="+mn-cs"/>
                        </a:rPr>
                        <a:t>      </a:t>
                      </a:r>
                      <a:r>
                        <a:rPr kumimoji="0" lang="en-US" sz="1600" b="0" i="0" u="none" strike="noStrike" kern="1200" cap="none" spc="0" normalizeH="0" baseline="0" noProof="0" dirty="0">
                          <a:ln>
                            <a:noFill/>
                          </a:ln>
                          <a:solidFill>
                            <a:prstClr val="black"/>
                          </a:solidFill>
                          <a:effectLst/>
                          <a:uLnTx/>
                          <a:uFillTx/>
                          <a:latin typeface="MetaProNormal-Regular"/>
                          <a:ea typeface="+mn-ea"/>
                          <a:cs typeface="+mn-cs"/>
                        </a:rPr>
                        <a:t>Oral</a:t>
                      </a:r>
                      <a:endParaRPr lang="en-US" sz="1600" b="0" i="0" u="none" strike="noStrike" baseline="0" dirty="0">
                        <a:solidFill>
                          <a:srgbClr val="000000"/>
                        </a:solidFill>
                        <a:latin typeface="MetaProNormal-Regular"/>
                      </a:endParaRPr>
                    </a:p>
                    <a:p>
                      <a:endParaRPr lang="en-US" sz="1600" dirty="0">
                        <a:latin typeface="MetaProNormal-Regular"/>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etaProNormal-Regular"/>
                          <a:ea typeface="+mn-ea"/>
                          <a:cs typeface="+mn-cs"/>
                        </a:rPr>
                        <a:t>EE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MetaProNormal-Regular"/>
                          <a:ea typeface="+mn-ea"/>
                          <a:cs typeface="+mn-cs"/>
                        </a:rPr>
                        <a:t>Drospirenone</a:t>
                      </a:r>
                      <a:r>
                        <a:rPr kumimoji="0" lang="en-US" sz="1600" b="0" i="0" u="none" strike="noStrike" kern="1200" cap="none" spc="0" normalizeH="0" baseline="0" noProof="0" dirty="0">
                          <a:ln>
                            <a:noFill/>
                          </a:ln>
                          <a:solidFill>
                            <a:srgbClr val="000000"/>
                          </a:solidFill>
                          <a:effectLst/>
                          <a:uLnTx/>
                          <a:uFillTx/>
                          <a:latin typeface="MetaProNormal-Regula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MetaProNormal-Regular"/>
                          <a:ea typeface="+mn-ea"/>
                          <a:cs typeface="+mn-cs"/>
                        </a:rPr>
                        <a:t>Desogestrel</a:t>
                      </a:r>
                      <a:r>
                        <a:rPr kumimoji="0" lang="en-US" sz="1600" b="0" i="0" u="none" strike="noStrike" kern="1200" cap="none" spc="0" normalizeH="0" baseline="0" noProof="0" dirty="0">
                          <a:ln>
                            <a:noFill/>
                          </a:ln>
                          <a:solidFill>
                            <a:srgbClr val="000000"/>
                          </a:solidFill>
                          <a:effectLst/>
                          <a:uLnTx/>
                          <a:uFillTx/>
                          <a:latin typeface="MetaProNormal-Regula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MetaProNormal-Regular"/>
                          <a:ea typeface="+mn-ea"/>
                          <a:cs typeface="+mn-cs"/>
                        </a:rPr>
                        <a:t>Ethynodiol</a:t>
                      </a:r>
                      <a:r>
                        <a:rPr kumimoji="0" lang="en-US" sz="1600" b="0" i="0" u="none" strike="noStrike" kern="1200" cap="none" spc="0" normalizeH="0" baseline="0" noProof="0" dirty="0">
                          <a:ln>
                            <a:noFill/>
                          </a:ln>
                          <a:solidFill>
                            <a:srgbClr val="000000"/>
                          </a:solidFill>
                          <a:effectLst/>
                          <a:uLnTx/>
                          <a:uFillTx/>
                          <a:latin typeface="MetaProNormal-Regular"/>
                          <a:ea typeface="+mn-ea"/>
                          <a:cs typeface="+mn-cs"/>
                        </a:rPr>
                        <a:t> Diacetate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etaProNormal-Regular"/>
                          <a:ea typeface="+mn-ea"/>
                          <a:cs typeface="+mn-cs"/>
                        </a:rPr>
                        <a:t>Levonorgestrel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etaProNormal-Regular"/>
                          <a:ea typeface="+mn-ea"/>
                          <a:cs typeface="+mn-cs"/>
                        </a:rPr>
                        <a:t>Norethindrone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etaProNormal-Regular"/>
                          <a:ea typeface="+mn-ea"/>
                          <a:cs typeface="+mn-cs"/>
                        </a:rPr>
                        <a:t>NETA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MetaProNormal-Regular"/>
                          <a:ea typeface="+mn-ea"/>
                          <a:cs typeface="+mn-cs"/>
                        </a:rPr>
                        <a:t>Norgestimate</a:t>
                      </a:r>
                      <a:r>
                        <a:rPr kumimoji="0" lang="en-US" sz="1600" b="0" i="0" u="none" strike="noStrike" kern="1200" cap="none" spc="0" normalizeH="0" baseline="0" noProof="0" dirty="0">
                          <a:ln>
                            <a:noFill/>
                          </a:ln>
                          <a:solidFill>
                            <a:srgbClr val="000000"/>
                          </a:solidFill>
                          <a:effectLst/>
                          <a:uLnTx/>
                          <a:uFillTx/>
                          <a:latin typeface="MetaProNormal-Regula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MetaProNormal-Regular"/>
                          <a:ea typeface="+mn-ea"/>
                          <a:cs typeface="+mn-cs"/>
                        </a:rPr>
                        <a:t>Norgestrel</a:t>
                      </a:r>
                      <a:endParaRPr lang="en-US" sz="1600" dirty="0">
                        <a:latin typeface="MetaProNormal-Regular"/>
                      </a:endParaRPr>
                    </a:p>
                  </a:txBody>
                  <a:tcPr/>
                </a:tc>
                <a:tc>
                  <a:txBody>
                    <a:bodyPr/>
                    <a:lstStyle/>
                    <a:p>
                      <a:r>
                        <a:rPr lang="en-US" sz="1600" dirty="0">
                          <a:latin typeface="MetaProNormal-Regular"/>
                        </a:rPr>
                        <a:t>     Oral</a:t>
                      </a:r>
                    </a:p>
                  </a:txBody>
                  <a:tcPr/>
                </a:tc>
                <a:tc>
                  <a:txBody>
                    <a:bodyPr/>
                    <a:lstStyle/>
                    <a:p>
                      <a:r>
                        <a:rPr lang="en-US" sz="1600" dirty="0">
                          <a:latin typeface="MetaProNormal-Regular"/>
                        </a:rPr>
                        <a:t>Varies by contraception. 0.1-0.2mg/day EE tends to be better tolerated than 0.3mg </a:t>
                      </a:r>
                    </a:p>
                  </a:txBody>
                  <a:tcPr/>
                </a:tc>
                <a:tc>
                  <a:txBody>
                    <a:bodyPr/>
                    <a:lstStyle/>
                    <a:p>
                      <a:pPr algn="l"/>
                      <a:endParaRPr lang="en-US" sz="1600" b="0" i="0" u="none" strike="noStrike" baseline="0" dirty="0">
                        <a:solidFill>
                          <a:srgbClr val="000000"/>
                        </a:solidFill>
                        <a:latin typeface="MetaProNormal-Regular"/>
                      </a:endParaRPr>
                    </a:p>
                    <a:p>
                      <a:r>
                        <a:rPr lang="en-US" sz="1600" b="0" i="0" u="none" strike="noStrike" baseline="0" dirty="0">
                          <a:solidFill>
                            <a:srgbClr val="000000"/>
                          </a:solidFill>
                          <a:latin typeface="MetaProNormal-Regular"/>
                        </a:rPr>
                        <a:t> Abnormal bleeding, weight gain, breast tenderness, mood changes, headaches, nausea, bloating, decreased libido 	</a:t>
                      </a:r>
                    </a:p>
                    <a:p>
                      <a:endParaRPr lang="en-US" sz="1600" dirty="0">
                        <a:latin typeface="MetaProNormal-Regular"/>
                      </a:endParaRPr>
                    </a:p>
                  </a:txBody>
                  <a:tcPr/>
                </a:tc>
                <a:extLst>
                  <a:ext uri="{0D108BD9-81ED-4DB2-BD59-A6C34878D82A}">
                    <a16:rowId xmlns:a16="http://schemas.microsoft.com/office/drawing/2014/main" val="3298813409"/>
                  </a:ext>
                </a:extLst>
              </a:tr>
              <a:tr h="2124812">
                <a:tc>
                  <a:txBody>
                    <a:bodyPr/>
                    <a:lstStyle/>
                    <a:p>
                      <a:pPr algn="l"/>
                      <a:endParaRPr lang="en-US" sz="1600" b="0" i="0" u="none" strike="noStrike" baseline="0" dirty="0">
                        <a:solidFill>
                          <a:srgbClr val="000000"/>
                        </a:solidFill>
                        <a:latin typeface="MetaProNormal-Regular"/>
                      </a:endParaRPr>
                    </a:p>
                    <a:p>
                      <a:r>
                        <a:rPr lang="en-US" sz="1600" b="0" i="0" u="none" strike="noStrike" baseline="0" dirty="0">
                          <a:solidFill>
                            <a:srgbClr val="000000"/>
                          </a:solidFill>
                          <a:latin typeface="MetaProNormal-Regular"/>
                        </a:rPr>
                        <a:t>	</a:t>
                      </a:r>
                    </a:p>
                    <a:p>
                      <a:endParaRPr lang="en-US" sz="1600" dirty="0">
                        <a:latin typeface="MetaProNormal-Regular"/>
                      </a:endParaRPr>
                    </a:p>
                  </a:txBody>
                  <a:tcPr/>
                </a:tc>
                <a:tc>
                  <a:txBody>
                    <a:bodyPr/>
                    <a:lstStyle/>
                    <a:p>
                      <a:endParaRPr lang="en-US" sz="1600" dirty="0">
                        <a:latin typeface="MetaProNormal-Regular"/>
                      </a:endParaRPr>
                    </a:p>
                    <a:p>
                      <a:r>
                        <a:rPr lang="en-US" sz="1600" dirty="0">
                          <a:latin typeface="MetaProNormal-Regular"/>
                        </a:rPr>
                        <a:t>    patch</a:t>
                      </a:r>
                    </a:p>
                  </a:txBody>
                  <a:tcPr/>
                </a:tc>
                <a:tc>
                  <a:txBody>
                    <a:bodyPr/>
                    <a:lstStyle/>
                    <a:p>
                      <a:r>
                        <a:rPr lang="en-US" sz="1600" b="0" i="0" u="none" strike="noStrike" baseline="0" dirty="0">
                          <a:solidFill>
                            <a:srgbClr val="000000"/>
                          </a:solidFill>
                          <a:latin typeface="MetaProNormal-Regular"/>
                        </a:rPr>
                        <a:t>EE </a:t>
                      </a:r>
                    </a:p>
                    <a:p>
                      <a:r>
                        <a:rPr lang="en-US" sz="1600" b="0" i="0" u="none" strike="noStrike" baseline="0" dirty="0" err="1">
                          <a:solidFill>
                            <a:srgbClr val="000000"/>
                          </a:solidFill>
                          <a:latin typeface="MetaProNormal-Regular"/>
                        </a:rPr>
                        <a:t>Norelgestromin</a:t>
                      </a:r>
                      <a:endParaRPr lang="en-US" sz="1600" b="0" i="0" u="none" strike="noStrike" baseline="0" dirty="0">
                        <a:solidFill>
                          <a:srgbClr val="000000"/>
                        </a:solidFill>
                        <a:latin typeface="MetaProNormal-Regular"/>
                      </a:endParaRPr>
                    </a:p>
                    <a:p>
                      <a:pPr algn="l"/>
                      <a:r>
                        <a:rPr lang="en-US" sz="1600" b="0" i="0" u="none" strike="noStrike" baseline="0" dirty="0">
                          <a:solidFill>
                            <a:srgbClr val="000000"/>
                          </a:solidFill>
                          <a:latin typeface="MetaProNormal-Regular"/>
                        </a:rPr>
                        <a:t> </a:t>
                      </a:r>
                    </a:p>
                    <a:p>
                      <a:r>
                        <a:rPr lang="en-US" sz="1600" b="0" i="0" u="none" strike="noStrike" baseline="0" dirty="0">
                          <a:solidFill>
                            <a:srgbClr val="000000"/>
                          </a:solidFill>
                          <a:latin typeface="MetaProNormal-Regular"/>
                        </a:rPr>
                        <a:t> EE </a:t>
                      </a:r>
                    </a:p>
                    <a:p>
                      <a:r>
                        <a:rPr lang="en-US" sz="1600" b="0" i="0" u="none" strike="noStrike" baseline="0" dirty="0">
                          <a:solidFill>
                            <a:srgbClr val="000000"/>
                          </a:solidFill>
                          <a:latin typeface="MetaProNormal-Regular"/>
                        </a:rPr>
                        <a:t>Levonorgestrel 	</a:t>
                      </a:r>
                    </a:p>
                    <a:p>
                      <a:r>
                        <a:rPr lang="en-US" sz="1600" b="0" i="0" u="none" strike="noStrike" baseline="0" dirty="0">
                          <a:solidFill>
                            <a:srgbClr val="000000"/>
                          </a:solidFill>
                          <a:latin typeface="MetaProNormal-Regular"/>
                        </a:rPr>
                        <a:t>	</a:t>
                      </a:r>
                    </a:p>
                    <a:p>
                      <a:endParaRPr lang="en-US" sz="1600" dirty="0">
                        <a:latin typeface="MetaProNormal-Regular"/>
                      </a:endParaRPr>
                    </a:p>
                  </a:txBody>
                  <a:tcPr/>
                </a:tc>
                <a:tc>
                  <a:txBody>
                    <a:bodyPr/>
                    <a:lstStyle/>
                    <a:p>
                      <a:pPr algn="l"/>
                      <a:endParaRPr lang="en-US" sz="1600" b="0" i="0" u="none" strike="noStrike" baseline="0" dirty="0">
                        <a:solidFill>
                          <a:srgbClr val="000000"/>
                        </a:solidFill>
                        <a:latin typeface="MetaProNormal-Regular"/>
                      </a:endParaRPr>
                    </a:p>
                    <a:p>
                      <a:r>
                        <a:rPr lang="en-US" sz="1600" b="0" i="0" u="none" strike="noStrike" baseline="0" dirty="0">
                          <a:solidFill>
                            <a:srgbClr val="000000"/>
                          </a:solidFill>
                          <a:latin typeface="MetaProNormal-Regular"/>
                        </a:rPr>
                        <a:t> Transdermal 	</a:t>
                      </a:r>
                    </a:p>
                    <a:p>
                      <a:endParaRPr lang="en-US" sz="1600" dirty="0">
                        <a:latin typeface="MetaProNormal-Regular"/>
                      </a:endParaRPr>
                    </a:p>
                  </a:txBody>
                  <a:tcPr/>
                </a:tc>
                <a:tc>
                  <a:txBody>
                    <a:bodyPr/>
                    <a:lstStyle/>
                    <a:p>
                      <a:r>
                        <a:rPr lang="en-US" sz="1600" b="0" i="0" u="none" strike="noStrike" baseline="0" dirty="0">
                          <a:solidFill>
                            <a:srgbClr val="000000"/>
                          </a:solidFill>
                          <a:latin typeface="MetaProNormal-Regular"/>
                        </a:rPr>
                        <a:t>0.035 mg/day </a:t>
                      </a:r>
                    </a:p>
                    <a:p>
                      <a:r>
                        <a:rPr lang="en-US" sz="1600" b="0" i="0" u="none" strike="noStrike" baseline="0" dirty="0">
                          <a:solidFill>
                            <a:srgbClr val="000000"/>
                          </a:solidFill>
                          <a:latin typeface="MetaProNormal-Regular"/>
                        </a:rPr>
                        <a:t>0.15 mg/day</a:t>
                      </a:r>
                    </a:p>
                    <a:p>
                      <a:endParaRPr lang="en-US" sz="1600" b="0" i="0" u="none" strike="noStrike" baseline="0" dirty="0">
                        <a:solidFill>
                          <a:srgbClr val="000000"/>
                        </a:solidFill>
                        <a:latin typeface="MetaProNormal-Regular"/>
                      </a:endParaRPr>
                    </a:p>
                    <a:p>
                      <a:r>
                        <a:rPr lang="en-US" sz="1600" b="0" i="0" u="none" strike="noStrike" baseline="0" dirty="0">
                          <a:solidFill>
                            <a:srgbClr val="000000"/>
                          </a:solidFill>
                          <a:latin typeface="MetaProNormal-Regular"/>
                        </a:rPr>
                        <a:t> </a:t>
                      </a:r>
                      <a:r>
                        <a:rPr lang="en-US" sz="1600" dirty="0">
                          <a:latin typeface="MetaProNormal-Regular"/>
                        </a:rPr>
                        <a:t>0.03 mg/day</a:t>
                      </a:r>
                    </a:p>
                    <a:p>
                      <a:r>
                        <a:rPr lang="en-US" sz="1600" dirty="0">
                          <a:latin typeface="MetaProNormal-Regular"/>
                        </a:rPr>
                        <a:t> 0.12 mg/day</a:t>
                      </a:r>
                      <a:r>
                        <a:rPr lang="en-US" sz="1600" b="0" i="0" u="none" strike="noStrike" baseline="0" dirty="0">
                          <a:solidFill>
                            <a:srgbClr val="000000"/>
                          </a:solidFill>
                          <a:latin typeface="MetaProNormal-Regular"/>
                        </a:rPr>
                        <a:t>	</a:t>
                      </a:r>
                    </a:p>
                  </a:txBody>
                  <a:tcPr/>
                </a:tc>
                <a:tc>
                  <a:txBody>
                    <a:bodyPr/>
                    <a:lstStyle/>
                    <a:p>
                      <a:pPr algn="l"/>
                      <a:endParaRPr lang="en-US" sz="1600" b="0" i="0" u="none" strike="noStrike" baseline="0" dirty="0">
                        <a:solidFill>
                          <a:srgbClr val="000000"/>
                        </a:solidFill>
                        <a:latin typeface="MetaProNormal-Regular"/>
                      </a:endParaRPr>
                    </a:p>
                    <a:p>
                      <a:r>
                        <a:rPr lang="en-US" sz="1600" b="0" i="0" u="none" strike="noStrike" baseline="0" dirty="0">
                          <a:solidFill>
                            <a:srgbClr val="000000"/>
                          </a:solidFill>
                          <a:latin typeface="MetaProNormal-Regular"/>
                        </a:rPr>
                        <a:t> Abnormal bleeding, mood changes, weight gain, breast pain, headache, nausea 	</a:t>
                      </a:r>
                    </a:p>
                    <a:p>
                      <a:endParaRPr lang="en-US" sz="1600" dirty="0">
                        <a:latin typeface="MetaProNormal-Regular"/>
                      </a:endParaRPr>
                    </a:p>
                  </a:txBody>
                  <a:tcPr/>
                </a:tc>
                <a:extLst>
                  <a:ext uri="{0D108BD9-81ED-4DB2-BD59-A6C34878D82A}">
                    <a16:rowId xmlns:a16="http://schemas.microsoft.com/office/drawing/2014/main" val="1587627615"/>
                  </a:ext>
                </a:extLst>
              </a:tr>
            </a:tbl>
          </a:graphicData>
        </a:graphic>
      </p:graphicFrame>
      <p:sp>
        <p:nvSpPr>
          <p:cNvPr id="6" name="TextBox 5">
            <a:extLst>
              <a:ext uri="{FF2B5EF4-FFF2-40B4-BE49-F238E27FC236}">
                <a16:creationId xmlns:a16="http://schemas.microsoft.com/office/drawing/2014/main" id="{ACD01773-A2E3-473C-A649-512BE18DBE85}"/>
              </a:ext>
            </a:extLst>
          </p:cNvPr>
          <p:cNvSpPr txBox="1"/>
          <p:nvPr/>
        </p:nvSpPr>
        <p:spPr>
          <a:xfrm>
            <a:off x="325121" y="-100100"/>
            <a:ext cx="7809208" cy="584775"/>
          </a:xfrm>
          <a:prstGeom prst="rect">
            <a:avLst/>
          </a:prstGeom>
          <a:noFill/>
        </p:spPr>
        <p:txBody>
          <a:bodyPr wrap="square">
            <a:spAutoFit/>
          </a:bodyPr>
          <a:lstStyle/>
          <a:p>
            <a:pPr algn="l"/>
            <a:endParaRPr lang="en-US" sz="1600" b="0" i="0" u="none" strike="noStrike" baseline="0" dirty="0">
              <a:solidFill>
                <a:srgbClr val="000000"/>
              </a:solidFill>
              <a:latin typeface="Calibri" panose="020F0502020204030204" pitchFamily="34" charset="0"/>
            </a:endParaRPr>
          </a:p>
          <a:p>
            <a:r>
              <a:rPr lang="en-US" sz="1600" b="0" i="0" u="none" strike="noStrike" baseline="0" dirty="0">
                <a:solidFill>
                  <a:srgbClr val="000000"/>
                </a:solidFill>
                <a:latin typeface="Calibri" panose="020F0502020204030204" pitchFamily="34" charset="0"/>
              </a:rPr>
              <a:t> </a:t>
            </a:r>
            <a:r>
              <a:rPr lang="en-US" sz="1600" b="1" i="0" u="none" strike="noStrike" baseline="0" dirty="0">
                <a:solidFill>
                  <a:srgbClr val="000000"/>
                </a:solidFill>
                <a:latin typeface="Calibri" panose="020F0502020204030204" pitchFamily="34" charset="0"/>
              </a:rPr>
              <a:t>Supplementary Table A. Preferred contraception in perimenopause1 </a:t>
            </a:r>
            <a:endParaRPr lang="en-US" sz="1600" dirty="0"/>
          </a:p>
        </p:txBody>
      </p:sp>
    </p:spTree>
    <p:extLst>
      <p:ext uri="{BB962C8B-B14F-4D97-AF65-F5344CB8AC3E}">
        <p14:creationId xmlns:p14="http://schemas.microsoft.com/office/powerpoint/2010/main" val="216203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A116-8C52-4B0F-8A57-F47CFEEE08E5}"/>
              </a:ext>
            </a:extLst>
          </p:cNvPr>
          <p:cNvSpPr>
            <a:spLocks noGrp="1"/>
          </p:cNvSpPr>
          <p:nvPr>
            <p:ph type="title"/>
          </p:nvPr>
        </p:nvSpPr>
        <p:spPr>
          <a:xfrm>
            <a:off x="354015" y="152400"/>
            <a:ext cx="10515600" cy="362484"/>
          </a:xfrm>
        </p:spPr>
        <p:txBody>
          <a:bodyPr/>
          <a:lstStyle/>
          <a:p>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Supplementary Table A. Preferred contraception in perimenopause1</a:t>
            </a:r>
            <a:endParaRPr lang="en-US" dirty="0"/>
          </a:p>
        </p:txBody>
      </p:sp>
      <p:graphicFrame>
        <p:nvGraphicFramePr>
          <p:cNvPr id="4" name="Table 4">
            <a:extLst>
              <a:ext uri="{FF2B5EF4-FFF2-40B4-BE49-F238E27FC236}">
                <a16:creationId xmlns:a16="http://schemas.microsoft.com/office/drawing/2014/main" id="{6F5A87C6-5297-4104-B455-3B150AC31249}"/>
              </a:ext>
            </a:extLst>
          </p:cNvPr>
          <p:cNvGraphicFramePr>
            <a:graphicFrameLocks noGrp="1"/>
          </p:cNvGraphicFramePr>
          <p:nvPr>
            <p:ph idx="1"/>
            <p:extLst>
              <p:ext uri="{D42A27DB-BD31-4B8C-83A1-F6EECF244321}">
                <p14:modId xmlns:p14="http://schemas.microsoft.com/office/powerpoint/2010/main" val="3025246469"/>
              </p:ext>
            </p:extLst>
          </p:nvPr>
        </p:nvGraphicFramePr>
        <p:xfrm>
          <a:off x="354015" y="660540"/>
          <a:ext cx="11319825" cy="5791200"/>
        </p:xfrm>
        <a:graphic>
          <a:graphicData uri="http://schemas.openxmlformats.org/drawingml/2006/table">
            <a:tbl>
              <a:tblPr firstRow="1" bandRow="1">
                <a:tableStyleId>{5C22544A-7EE6-4342-B048-85BDC9FD1C3A}</a:tableStyleId>
              </a:tblPr>
              <a:tblGrid>
                <a:gridCol w="1790853">
                  <a:extLst>
                    <a:ext uri="{9D8B030D-6E8A-4147-A177-3AD203B41FA5}">
                      <a16:colId xmlns:a16="http://schemas.microsoft.com/office/drawing/2014/main" val="1191570446"/>
                    </a:ext>
                  </a:extLst>
                </a:gridCol>
                <a:gridCol w="1895744">
                  <a:extLst>
                    <a:ext uri="{9D8B030D-6E8A-4147-A177-3AD203B41FA5}">
                      <a16:colId xmlns:a16="http://schemas.microsoft.com/office/drawing/2014/main" val="2192726622"/>
                    </a:ext>
                  </a:extLst>
                </a:gridCol>
                <a:gridCol w="1880265">
                  <a:extLst>
                    <a:ext uri="{9D8B030D-6E8A-4147-A177-3AD203B41FA5}">
                      <a16:colId xmlns:a16="http://schemas.microsoft.com/office/drawing/2014/main" val="4169055162"/>
                    </a:ext>
                  </a:extLst>
                </a:gridCol>
                <a:gridCol w="1911224">
                  <a:extLst>
                    <a:ext uri="{9D8B030D-6E8A-4147-A177-3AD203B41FA5}">
                      <a16:colId xmlns:a16="http://schemas.microsoft.com/office/drawing/2014/main" val="993314079"/>
                    </a:ext>
                  </a:extLst>
                </a:gridCol>
                <a:gridCol w="1895744">
                  <a:extLst>
                    <a:ext uri="{9D8B030D-6E8A-4147-A177-3AD203B41FA5}">
                      <a16:colId xmlns:a16="http://schemas.microsoft.com/office/drawing/2014/main" val="3801887299"/>
                    </a:ext>
                  </a:extLst>
                </a:gridCol>
                <a:gridCol w="1945995">
                  <a:extLst>
                    <a:ext uri="{9D8B030D-6E8A-4147-A177-3AD203B41FA5}">
                      <a16:colId xmlns:a16="http://schemas.microsoft.com/office/drawing/2014/main" val="109133803"/>
                    </a:ext>
                  </a:extLst>
                </a:gridCol>
              </a:tblGrid>
              <a:tr h="378156">
                <a:tc>
                  <a:txBody>
                    <a:bodyPr/>
                    <a:lstStyle/>
                    <a:p>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Type </a:t>
                      </a:r>
                      <a:endParaRPr lang="en-US" sz="1600" dirty="0"/>
                    </a:p>
                  </a:txBody>
                  <a:tcPr/>
                </a:tc>
                <a:tc>
                  <a:txBody>
                    <a:bodyPr/>
                    <a:lstStyle/>
                    <a:p>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Formulations</a:t>
                      </a:r>
                      <a:endParaRPr lang="en-US" sz="1600" dirty="0"/>
                    </a:p>
                  </a:txBody>
                  <a:tcPr/>
                </a:tc>
                <a:tc>
                  <a:txBody>
                    <a:bodyPr/>
                    <a:lstStyle/>
                    <a:p>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Hormone</a:t>
                      </a:r>
                      <a:endParaRPr lang="en-US" sz="1600" dirty="0"/>
                    </a:p>
                  </a:txBody>
                  <a:tcPr/>
                </a:tc>
                <a:tc>
                  <a:txBody>
                    <a:bodyPr/>
                    <a:lstStyle/>
                    <a:p>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Route </a:t>
                      </a:r>
                      <a:endParaRPr lang="en-US" sz="1600" dirty="0"/>
                    </a:p>
                  </a:txBody>
                  <a:tcPr/>
                </a:tc>
                <a:tc>
                  <a:txBody>
                    <a:bodyPr/>
                    <a:lstStyle/>
                    <a:p>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Dose range</a:t>
                      </a:r>
                      <a:endParaRPr lang="en-US" sz="1600" dirty="0"/>
                    </a:p>
                  </a:txBody>
                  <a:tcPr/>
                </a:tc>
                <a:tc>
                  <a:txBody>
                    <a:bodyPr/>
                    <a:lstStyle/>
                    <a:p>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Side effects</a:t>
                      </a:r>
                      <a:endParaRPr lang="en-US" sz="1600" dirty="0"/>
                    </a:p>
                  </a:txBody>
                  <a:tcPr/>
                </a:tc>
                <a:extLst>
                  <a:ext uri="{0D108BD9-81ED-4DB2-BD59-A6C34878D82A}">
                    <a16:rowId xmlns:a16="http://schemas.microsoft.com/office/drawing/2014/main" val="2213788847"/>
                  </a:ext>
                </a:extLst>
              </a:tr>
              <a:tr h="1832604">
                <a:tc>
                  <a:txBody>
                    <a:bodyPr/>
                    <a:lstStyle/>
                    <a:p>
                      <a:r>
                        <a:rPr lang="en-US" sz="1500" dirty="0">
                          <a:latin typeface="MetaSerifProBook-Regular"/>
                        </a:rPr>
                        <a:t>CHC</a:t>
                      </a:r>
                    </a:p>
                  </a:txBody>
                  <a:tcPr/>
                </a:tc>
                <a:tc>
                  <a:txBody>
                    <a:bodyPr/>
                    <a:lstStyle/>
                    <a:p>
                      <a:r>
                        <a:rPr lang="en-US" sz="1500" dirty="0">
                          <a:latin typeface="MetaSerifProBook-Regular"/>
                        </a:rPr>
                        <a:t>Vaginal Ring</a:t>
                      </a:r>
                    </a:p>
                  </a:txBody>
                  <a:tcPr/>
                </a:tc>
                <a:tc>
                  <a:txBody>
                    <a:bodyPr/>
                    <a:lstStyle/>
                    <a:p>
                      <a:r>
                        <a:rPr lang="en-US" sz="1500" b="0" i="0" u="none" strike="noStrike" baseline="0" dirty="0">
                          <a:solidFill>
                            <a:srgbClr val="000000"/>
                          </a:solidFill>
                          <a:latin typeface="MetaSerifProBook-Regular"/>
                        </a:rPr>
                        <a:t>EE </a:t>
                      </a:r>
                    </a:p>
                    <a:p>
                      <a:r>
                        <a:rPr lang="en-US" sz="1500" b="0" i="0" u="none" strike="noStrike" baseline="0" dirty="0" err="1">
                          <a:solidFill>
                            <a:srgbClr val="000000"/>
                          </a:solidFill>
                          <a:latin typeface="MetaSerifProBook-Regular"/>
                        </a:rPr>
                        <a:t>Etonogestrel</a:t>
                      </a:r>
                      <a:r>
                        <a:rPr lang="en-US" sz="1500" b="0" i="0" u="none" strike="noStrike" baseline="0" dirty="0">
                          <a:solidFill>
                            <a:srgbClr val="000000"/>
                          </a:solidFill>
                          <a:latin typeface="MetaSerifProBook-Regular"/>
                        </a:rPr>
                        <a:t> </a:t>
                      </a:r>
                    </a:p>
                    <a:p>
                      <a:r>
                        <a:rPr lang="en-US" sz="1500" b="0" i="0" u="none" strike="noStrike" baseline="0" dirty="0">
                          <a:solidFill>
                            <a:srgbClr val="000000"/>
                          </a:solidFill>
                          <a:latin typeface="MetaSerifProBook-Regular"/>
                        </a:rPr>
                        <a:t>3-month </a:t>
                      </a:r>
                    </a:p>
                    <a:p>
                      <a:r>
                        <a:rPr lang="en-US" sz="1500" b="0" i="0" u="none" strike="noStrike" baseline="0" dirty="0">
                          <a:solidFill>
                            <a:srgbClr val="000000"/>
                          </a:solidFill>
                          <a:latin typeface="MetaSerifProBook-Regular"/>
                        </a:rPr>
                        <a:t>EE </a:t>
                      </a:r>
                    </a:p>
                    <a:p>
                      <a:r>
                        <a:rPr lang="en-US" sz="1500" b="0" i="0" u="none" strike="noStrike" baseline="0" dirty="0" err="1">
                          <a:solidFill>
                            <a:srgbClr val="000000"/>
                          </a:solidFill>
                          <a:latin typeface="MetaSerifProBook-Regular"/>
                        </a:rPr>
                        <a:t>Segesterone</a:t>
                      </a:r>
                      <a:r>
                        <a:rPr lang="en-US" sz="1500" b="0" i="0" u="none" strike="noStrike" baseline="0" dirty="0">
                          <a:solidFill>
                            <a:srgbClr val="000000"/>
                          </a:solidFill>
                          <a:latin typeface="MetaSerifProBook-Regular"/>
                        </a:rPr>
                        <a:t> acetate </a:t>
                      </a:r>
                    </a:p>
                    <a:p>
                      <a:r>
                        <a:rPr lang="en-US" sz="1500" b="0" i="0" u="none" strike="noStrike" baseline="0" dirty="0">
                          <a:solidFill>
                            <a:srgbClr val="000000"/>
                          </a:solidFill>
                          <a:latin typeface="MetaSerifProBook-Regular"/>
                        </a:rPr>
                        <a:t>12-month 	</a:t>
                      </a:r>
                    </a:p>
                    <a:p>
                      <a:endParaRPr lang="en-US" sz="1500" dirty="0">
                        <a:latin typeface="MetaSerifProBook-Regular"/>
                      </a:endParaRPr>
                    </a:p>
                  </a:txBody>
                  <a:tcPr/>
                </a:tc>
                <a:tc>
                  <a:txBody>
                    <a:bodyPr/>
                    <a:lstStyle/>
                    <a:p>
                      <a:r>
                        <a:rPr lang="en-US" sz="1500" dirty="0">
                          <a:latin typeface="MetaSerifProBook-Regular"/>
                        </a:rPr>
                        <a:t>Vaginal </a:t>
                      </a:r>
                    </a:p>
                  </a:txBody>
                  <a:tcPr/>
                </a:tc>
                <a:tc>
                  <a:txBody>
                    <a:bodyPr/>
                    <a:lstStyle/>
                    <a:p>
                      <a:r>
                        <a:rPr lang="en-US" sz="1500" b="0" i="0" u="none" strike="noStrike" baseline="0" dirty="0">
                          <a:solidFill>
                            <a:srgbClr val="000000"/>
                          </a:solidFill>
                          <a:latin typeface="MetaSerifProBook-Regular"/>
                        </a:rPr>
                        <a:t>0.015mg/day </a:t>
                      </a:r>
                    </a:p>
                    <a:p>
                      <a:r>
                        <a:rPr lang="en-US" sz="1500" b="0" i="0" u="none" strike="noStrike" baseline="0" dirty="0">
                          <a:solidFill>
                            <a:srgbClr val="000000"/>
                          </a:solidFill>
                          <a:latin typeface="MetaSerifProBook-Regular"/>
                        </a:rPr>
                        <a:t>0.120 mg/day 	</a:t>
                      </a:r>
                    </a:p>
                    <a:p>
                      <a:pPr algn="l"/>
                      <a:endParaRPr lang="en-US" sz="1500" b="0" i="0" u="none" strike="noStrike" baseline="0" dirty="0">
                        <a:solidFill>
                          <a:srgbClr val="000000"/>
                        </a:solidFill>
                        <a:latin typeface="MetaSerifProBook-Regular"/>
                      </a:endParaRPr>
                    </a:p>
                    <a:p>
                      <a:r>
                        <a:rPr lang="en-US" sz="1500" b="0" i="0" u="none" strike="noStrike" baseline="0" dirty="0">
                          <a:solidFill>
                            <a:srgbClr val="000000"/>
                          </a:solidFill>
                          <a:latin typeface="MetaSerifProBook-Regular"/>
                        </a:rPr>
                        <a:t> 0.013 mg/day </a:t>
                      </a:r>
                    </a:p>
                    <a:p>
                      <a:r>
                        <a:rPr lang="en-US" sz="1500" b="0" i="0" u="none" strike="noStrike" baseline="0" dirty="0">
                          <a:solidFill>
                            <a:srgbClr val="000000"/>
                          </a:solidFill>
                          <a:latin typeface="MetaSerifProBook-Regular"/>
                        </a:rPr>
                        <a:t>0.15 mg/day 	</a:t>
                      </a:r>
                    </a:p>
                    <a:p>
                      <a:endParaRPr lang="en-US" sz="1500" dirty="0">
                        <a:latin typeface="MetaSerifProBook-Regular"/>
                      </a:endParaRPr>
                    </a:p>
                  </a:txBody>
                  <a:tcPr/>
                </a:tc>
                <a:tc>
                  <a:txBody>
                    <a:bodyPr/>
                    <a:lstStyle/>
                    <a:p>
                      <a:r>
                        <a:rPr lang="en-US" sz="1500" b="0" i="0" u="none" strike="noStrike" baseline="0" dirty="0">
                          <a:solidFill>
                            <a:srgbClr val="000000"/>
                          </a:solidFill>
                          <a:latin typeface="MetaSerifProBook-Regular"/>
                        </a:rPr>
                        <a:t>Abnormal bleeding, vaginitis, headache, weight gain, decreased libido 	</a:t>
                      </a:r>
                    </a:p>
                    <a:p>
                      <a:endParaRPr lang="en-US" sz="1500" dirty="0">
                        <a:latin typeface="MetaSerifProBook-Regular"/>
                      </a:endParaRPr>
                    </a:p>
                  </a:txBody>
                  <a:tcPr/>
                </a:tc>
                <a:extLst>
                  <a:ext uri="{0D108BD9-81ED-4DB2-BD59-A6C34878D82A}">
                    <a16:rowId xmlns:a16="http://schemas.microsoft.com/office/drawing/2014/main" val="278618754"/>
                  </a:ext>
                </a:extLst>
              </a:tr>
              <a:tr h="1614437">
                <a:tc>
                  <a:txBody>
                    <a:bodyPr/>
                    <a:lstStyle/>
                    <a:p>
                      <a:pPr algn="l"/>
                      <a:endParaRPr lang="en-US" sz="1500" b="0" i="0" u="none" strike="noStrike" baseline="0" dirty="0">
                        <a:solidFill>
                          <a:srgbClr val="000000"/>
                        </a:solidFill>
                        <a:latin typeface="MetaSerifProBook-Regular"/>
                      </a:endParaRPr>
                    </a:p>
                    <a:p>
                      <a:r>
                        <a:rPr lang="en-US" sz="1500" b="0" i="0" u="none" strike="noStrike" baseline="0" dirty="0">
                          <a:solidFill>
                            <a:srgbClr val="000000"/>
                          </a:solidFill>
                          <a:latin typeface="MetaSerifProBook-Regular"/>
                        </a:rPr>
                        <a:t> Progestin only 	</a:t>
                      </a:r>
                    </a:p>
                    <a:p>
                      <a:endParaRPr lang="en-US" sz="1500" dirty="0">
                        <a:latin typeface="MetaSerifProBook-Regular"/>
                      </a:endParaRPr>
                    </a:p>
                  </a:txBody>
                  <a:tcPr/>
                </a:tc>
                <a:tc>
                  <a:txBody>
                    <a:bodyPr/>
                    <a:lstStyle/>
                    <a:p>
                      <a:r>
                        <a:rPr lang="en-US" sz="1500" dirty="0">
                          <a:latin typeface="MetaSerifProBook-Regular"/>
                        </a:rPr>
                        <a:t>POP</a:t>
                      </a:r>
                    </a:p>
                  </a:txBody>
                  <a:tcPr/>
                </a:tc>
                <a:tc>
                  <a:txBody>
                    <a:bodyPr/>
                    <a:lstStyle/>
                    <a:p>
                      <a:r>
                        <a:rPr lang="en-US" sz="1500" b="0" i="0" u="none" strike="noStrike" baseline="0" dirty="0">
                          <a:solidFill>
                            <a:srgbClr val="000000"/>
                          </a:solidFill>
                          <a:latin typeface="MetaSerifProBook-Regular"/>
                        </a:rPr>
                        <a:t>Norethindrone</a:t>
                      </a:r>
                    </a:p>
                    <a:p>
                      <a:endParaRPr lang="en-US" sz="1500" b="0" i="0" u="none" strike="noStrike" baseline="0" dirty="0">
                        <a:solidFill>
                          <a:srgbClr val="000000"/>
                        </a:solidFill>
                        <a:latin typeface="MetaSerifProBook-Regular"/>
                      </a:endParaRPr>
                    </a:p>
                    <a:p>
                      <a:r>
                        <a:rPr lang="en-US" sz="1500" b="0" i="0" u="none" strike="noStrike" baseline="0" dirty="0">
                          <a:solidFill>
                            <a:srgbClr val="000000"/>
                          </a:solidFill>
                          <a:latin typeface="MetaSerifProBook-Regular"/>
                        </a:rPr>
                        <a:t> </a:t>
                      </a:r>
                      <a:r>
                        <a:rPr lang="en-US" sz="1500" b="0" i="0" u="none" strike="noStrike" baseline="0" dirty="0" err="1">
                          <a:solidFill>
                            <a:srgbClr val="000000"/>
                          </a:solidFill>
                          <a:latin typeface="MetaSerifProBook-Regular"/>
                        </a:rPr>
                        <a:t>Drospirenone</a:t>
                      </a:r>
                      <a:r>
                        <a:rPr lang="en-US" sz="1500" b="0" i="0" u="none" strike="noStrike" baseline="0" dirty="0">
                          <a:solidFill>
                            <a:srgbClr val="000000"/>
                          </a:solidFill>
                          <a:latin typeface="MetaSerifProBook-Regular"/>
                        </a:rPr>
                        <a:t> 	</a:t>
                      </a:r>
                    </a:p>
                    <a:p>
                      <a:endParaRPr lang="en-US" sz="1500" dirty="0">
                        <a:latin typeface="MetaSerifProBook-Regular"/>
                      </a:endParaRPr>
                    </a:p>
                  </a:txBody>
                  <a:tcPr/>
                </a:tc>
                <a:tc>
                  <a:txBody>
                    <a:bodyPr/>
                    <a:lstStyle/>
                    <a:p>
                      <a:pPr algn="l"/>
                      <a:endParaRPr lang="en-US" sz="1500" b="0" i="0" u="none" strike="noStrike" baseline="0" dirty="0">
                        <a:solidFill>
                          <a:srgbClr val="000000"/>
                        </a:solidFill>
                        <a:latin typeface="MetaSerifProBook-Regular"/>
                      </a:endParaRPr>
                    </a:p>
                    <a:p>
                      <a:r>
                        <a:rPr lang="en-US" sz="1500" b="0" i="0" u="none" strike="noStrike" baseline="0" dirty="0">
                          <a:solidFill>
                            <a:srgbClr val="000000"/>
                          </a:solidFill>
                          <a:latin typeface="MetaSerifProBook-Regular"/>
                        </a:rPr>
                        <a:t> Oral 	</a:t>
                      </a:r>
                    </a:p>
                    <a:p>
                      <a:endParaRPr lang="en-US" sz="1500" dirty="0">
                        <a:latin typeface="MetaSerifProBook-Regular"/>
                      </a:endParaRPr>
                    </a:p>
                  </a:txBody>
                  <a:tcPr/>
                </a:tc>
                <a:tc>
                  <a:txBody>
                    <a:bodyPr/>
                    <a:lstStyle/>
                    <a:p>
                      <a:r>
                        <a:rPr lang="en-US" sz="1500" b="0" i="0" u="none" strike="noStrike" baseline="0" dirty="0">
                          <a:solidFill>
                            <a:srgbClr val="000000"/>
                          </a:solidFill>
                          <a:latin typeface="MetaSerifProBook-Regular"/>
                        </a:rPr>
                        <a:t>0.35 mg/day 	</a:t>
                      </a:r>
                    </a:p>
                    <a:p>
                      <a:pPr algn="l"/>
                      <a:endParaRPr lang="en-US" sz="1500" b="0" i="0" u="none" strike="noStrike" baseline="0" dirty="0">
                        <a:solidFill>
                          <a:srgbClr val="000000"/>
                        </a:solidFill>
                        <a:latin typeface="MetaSerifProBook-Regular"/>
                      </a:endParaRPr>
                    </a:p>
                    <a:p>
                      <a:r>
                        <a:rPr lang="en-US" sz="1500" b="0" i="0" u="none" strike="noStrike" baseline="0" dirty="0">
                          <a:solidFill>
                            <a:srgbClr val="000000"/>
                          </a:solidFill>
                          <a:latin typeface="MetaSerifProBook-Regular"/>
                        </a:rPr>
                        <a:t> 4 mg/day 	</a:t>
                      </a:r>
                    </a:p>
                    <a:p>
                      <a:endParaRPr lang="en-US" sz="1500" dirty="0">
                        <a:latin typeface="MetaSerifProBook-Regular"/>
                      </a:endParaRPr>
                    </a:p>
                  </a:txBody>
                  <a:tcPr/>
                </a:tc>
                <a:tc>
                  <a:txBody>
                    <a:bodyPr/>
                    <a:lstStyle/>
                    <a:p>
                      <a:r>
                        <a:rPr lang="en-US" sz="1500" b="0" i="0" u="none" strike="noStrike" baseline="0" dirty="0">
                          <a:solidFill>
                            <a:srgbClr val="000000"/>
                          </a:solidFill>
                          <a:latin typeface="MetaSerifProBook-Regular"/>
                        </a:rPr>
                        <a:t>Nausea, headache, irregular bleeding, breast tenderness</a:t>
                      </a:r>
                    </a:p>
                    <a:p>
                      <a:pPr algn="l"/>
                      <a:r>
                        <a:rPr lang="en-US" sz="1500" b="0" i="0" u="none" strike="noStrike" baseline="0" dirty="0">
                          <a:solidFill>
                            <a:srgbClr val="000000"/>
                          </a:solidFill>
                          <a:latin typeface="MetaSerifProBook-Regular"/>
                        </a:rPr>
                        <a:t> Acne, 	</a:t>
                      </a:r>
                    </a:p>
                    <a:p>
                      <a:pPr algn="l"/>
                      <a:r>
                        <a:rPr lang="en-US" sz="1500" b="0" i="0" u="none" strike="noStrike" baseline="0" dirty="0">
                          <a:solidFill>
                            <a:srgbClr val="000000"/>
                          </a:solidFill>
                          <a:latin typeface="MetaSerifProBook-Regular"/>
                        </a:rPr>
                        <a:t> 	</a:t>
                      </a:r>
                    </a:p>
                    <a:p>
                      <a:r>
                        <a:rPr lang="en-US" sz="1500" b="0" i="0" u="none" strike="noStrike" baseline="0" dirty="0">
                          <a:solidFill>
                            <a:srgbClr val="000000"/>
                          </a:solidFill>
                          <a:latin typeface="MetaSerifProBook-Regular"/>
                        </a:rPr>
                        <a:t>	</a:t>
                      </a:r>
                    </a:p>
                    <a:p>
                      <a:endParaRPr lang="en-US" sz="1500" dirty="0">
                        <a:latin typeface="MetaSerifProBook-Regular"/>
                      </a:endParaRPr>
                    </a:p>
                  </a:txBody>
                  <a:tcPr/>
                </a:tc>
                <a:extLst>
                  <a:ext uri="{0D108BD9-81ED-4DB2-BD59-A6C34878D82A}">
                    <a16:rowId xmlns:a16="http://schemas.microsoft.com/office/drawing/2014/main" val="2289739338"/>
                  </a:ext>
                </a:extLst>
              </a:tr>
              <a:tr h="741768">
                <a:tc>
                  <a:txBody>
                    <a:bodyPr/>
                    <a:lstStyle/>
                    <a:p>
                      <a:endParaRPr lang="en-US" sz="1500">
                        <a:latin typeface="MetaSerifProBook-Regular"/>
                      </a:endParaRPr>
                    </a:p>
                  </a:txBody>
                  <a:tcPr/>
                </a:tc>
                <a:tc>
                  <a:txBody>
                    <a:bodyPr/>
                    <a:lstStyle/>
                    <a:p>
                      <a:r>
                        <a:rPr lang="en-US" sz="1500" b="0" i="0" u="none" strike="noStrike" baseline="0" dirty="0">
                          <a:solidFill>
                            <a:srgbClr val="000000"/>
                          </a:solidFill>
                          <a:latin typeface="MetaSerifProBook-Regular"/>
                        </a:rPr>
                        <a:t>Subdermal implant 	</a:t>
                      </a:r>
                    </a:p>
                    <a:p>
                      <a:endParaRPr lang="en-US" sz="1500" dirty="0">
                        <a:latin typeface="MetaSerifProBook-Regular"/>
                      </a:endParaRPr>
                    </a:p>
                  </a:txBody>
                  <a:tcPr/>
                </a:tc>
                <a:tc>
                  <a:txBody>
                    <a:bodyPr/>
                    <a:lstStyle/>
                    <a:p>
                      <a:r>
                        <a:rPr lang="en-US" sz="1500" b="0" i="0" u="none" strike="noStrike" baseline="0" dirty="0">
                          <a:solidFill>
                            <a:srgbClr val="000000"/>
                          </a:solidFill>
                          <a:latin typeface="MetaSerifProBook-Regular"/>
                        </a:rPr>
                        <a:t> </a:t>
                      </a:r>
                      <a:r>
                        <a:rPr lang="en-US" sz="1500" b="0" i="0" u="none" strike="noStrike" baseline="0" dirty="0" err="1">
                          <a:solidFill>
                            <a:srgbClr val="000000"/>
                          </a:solidFill>
                          <a:latin typeface="MetaSerifProBook-Regular"/>
                        </a:rPr>
                        <a:t>Etonogestrel</a:t>
                      </a:r>
                      <a:r>
                        <a:rPr lang="en-US" sz="1500" b="0" i="0" u="none" strike="noStrike" baseline="0" dirty="0">
                          <a:solidFill>
                            <a:srgbClr val="000000"/>
                          </a:solidFill>
                          <a:latin typeface="MetaSerifProBook-Regular"/>
                        </a:rPr>
                        <a:t> 	</a:t>
                      </a:r>
                    </a:p>
                    <a:p>
                      <a:endParaRPr lang="en-US" sz="1500" dirty="0">
                        <a:latin typeface="MetaSerifProBook-Regular"/>
                      </a:endParaRPr>
                    </a:p>
                  </a:txBody>
                  <a:tcPr/>
                </a:tc>
                <a:tc>
                  <a:txBody>
                    <a:bodyPr/>
                    <a:lstStyle/>
                    <a:p>
                      <a:r>
                        <a:rPr lang="en-US" sz="1500" b="0" i="0" u="none" strike="noStrike" baseline="0" dirty="0">
                          <a:solidFill>
                            <a:srgbClr val="000000"/>
                          </a:solidFill>
                          <a:latin typeface="MetaSerifProBook-Regular"/>
                        </a:rPr>
                        <a:t>Subdermal 	</a:t>
                      </a:r>
                    </a:p>
                    <a:p>
                      <a:endParaRPr lang="en-US" sz="1500" dirty="0">
                        <a:latin typeface="MetaSerifProBook-Regular"/>
                      </a:endParaRPr>
                    </a:p>
                  </a:txBody>
                  <a:tcPr/>
                </a:tc>
                <a:tc>
                  <a:txBody>
                    <a:bodyPr/>
                    <a:lstStyle/>
                    <a:p>
                      <a:r>
                        <a:rPr lang="en-US" sz="1500" b="0" i="0" u="none" strike="noStrike" baseline="0" dirty="0">
                          <a:solidFill>
                            <a:srgbClr val="000000"/>
                          </a:solidFill>
                          <a:latin typeface="MetaSerifProBook-Regular"/>
                        </a:rPr>
                        <a:t>68 mg 	</a:t>
                      </a:r>
                    </a:p>
                    <a:p>
                      <a:endParaRPr lang="en-US" sz="1500" dirty="0">
                        <a:latin typeface="MetaSerifProBook-Regular"/>
                      </a:endParaRPr>
                    </a:p>
                  </a:txBody>
                  <a:tcPr/>
                </a:tc>
                <a:tc>
                  <a:txBody>
                    <a:bodyPr/>
                    <a:lstStyle/>
                    <a:p>
                      <a:r>
                        <a:rPr lang="en-US" sz="1500" b="0" i="0" u="none" strike="noStrike" baseline="0" dirty="0">
                          <a:solidFill>
                            <a:srgbClr val="000000"/>
                          </a:solidFill>
                          <a:latin typeface="MetaSerifProBook-Regular"/>
                        </a:rPr>
                        <a:t>Irregular bleeding. 	</a:t>
                      </a:r>
                    </a:p>
                    <a:p>
                      <a:endParaRPr lang="en-US" sz="1500" dirty="0">
                        <a:latin typeface="MetaSerifProBook-Regular"/>
                      </a:endParaRPr>
                    </a:p>
                  </a:txBody>
                  <a:tcPr/>
                </a:tc>
                <a:extLst>
                  <a:ext uri="{0D108BD9-81ED-4DB2-BD59-A6C34878D82A}">
                    <a16:rowId xmlns:a16="http://schemas.microsoft.com/office/drawing/2014/main" val="1314309538"/>
                  </a:ext>
                </a:extLst>
              </a:tr>
              <a:tr h="959935">
                <a:tc>
                  <a:txBody>
                    <a:bodyPr/>
                    <a:lstStyle/>
                    <a:p>
                      <a:endParaRPr lang="en-US" sz="1500">
                        <a:latin typeface="MetaSerifProBook-Regular"/>
                      </a:endParaRPr>
                    </a:p>
                  </a:txBody>
                  <a:tcPr/>
                </a:tc>
                <a:tc>
                  <a:txBody>
                    <a:bodyPr/>
                    <a:lstStyle/>
                    <a:p>
                      <a:r>
                        <a:rPr lang="en-US" sz="1500" b="0" i="0" u="none" strike="noStrike" baseline="0" dirty="0">
                          <a:solidFill>
                            <a:srgbClr val="000000"/>
                          </a:solidFill>
                          <a:latin typeface="MetaSerifProBook-Regular"/>
                        </a:rPr>
                        <a:t>IUS 	</a:t>
                      </a:r>
                    </a:p>
                    <a:p>
                      <a:endParaRPr lang="en-US" sz="1500" dirty="0">
                        <a:latin typeface="MetaSerifProBook-Regular"/>
                      </a:endParaRPr>
                    </a:p>
                  </a:txBody>
                  <a:tcPr/>
                </a:tc>
                <a:tc>
                  <a:txBody>
                    <a:bodyPr/>
                    <a:lstStyle/>
                    <a:p>
                      <a:r>
                        <a:rPr lang="en-US" sz="1500" b="0" i="0" u="none" strike="noStrike" baseline="0" dirty="0">
                          <a:solidFill>
                            <a:srgbClr val="000000"/>
                          </a:solidFill>
                          <a:latin typeface="MetaSerifProBook-Regular"/>
                        </a:rPr>
                        <a:t> Levonorgestrel 	</a:t>
                      </a:r>
                    </a:p>
                    <a:p>
                      <a:endParaRPr lang="en-US" sz="1500" dirty="0">
                        <a:latin typeface="MetaSerifProBook-Regular"/>
                      </a:endParaRPr>
                    </a:p>
                  </a:txBody>
                  <a:tcPr/>
                </a:tc>
                <a:tc>
                  <a:txBody>
                    <a:bodyPr/>
                    <a:lstStyle/>
                    <a:p>
                      <a:r>
                        <a:rPr lang="en-US" sz="1500" b="0" i="0" u="none" strike="noStrike" baseline="0" dirty="0">
                          <a:solidFill>
                            <a:srgbClr val="000000"/>
                          </a:solidFill>
                          <a:latin typeface="MetaSerifProBook-Regular"/>
                        </a:rPr>
                        <a:t>Uterine 	</a:t>
                      </a:r>
                    </a:p>
                    <a:p>
                      <a:endParaRPr lang="en-US" sz="1500" dirty="0">
                        <a:latin typeface="MetaSerifProBook-Regular"/>
                      </a:endParaRPr>
                    </a:p>
                  </a:txBody>
                  <a:tcPr/>
                </a:tc>
                <a:tc>
                  <a:txBody>
                    <a:bodyPr/>
                    <a:lstStyle/>
                    <a:p>
                      <a:r>
                        <a:rPr lang="en-US" sz="1500" dirty="0">
                          <a:latin typeface="MetaSerifProBook-Regular"/>
                        </a:rPr>
                        <a:t>52mg,19.5,13.5</a:t>
                      </a:r>
                    </a:p>
                  </a:txBody>
                  <a:tcPr/>
                </a:tc>
                <a:tc>
                  <a:txBody>
                    <a:bodyPr/>
                    <a:lstStyle/>
                    <a:p>
                      <a:r>
                        <a:rPr lang="en-US" sz="1500" b="0" i="0" u="none" strike="noStrike" baseline="0" dirty="0">
                          <a:solidFill>
                            <a:srgbClr val="000000"/>
                          </a:solidFill>
                          <a:latin typeface="MetaSerifProBook-Regular"/>
                        </a:rPr>
                        <a:t>Light bleeding, amenorrhea 	</a:t>
                      </a:r>
                    </a:p>
                    <a:p>
                      <a:endParaRPr lang="en-US" sz="1500" dirty="0">
                        <a:latin typeface="MetaSerifProBook-Regular"/>
                      </a:endParaRPr>
                    </a:p>
                  </a:txBody>
                  <a:tcPr/>
                </a:tc>
                <a:extLst>
                  <a:ext uri="{0D108BD9-81ED-4DB2-BD59-A6C34878D82A}">
                    <a16:rowId xmlns:a16="http://schemas.microsoft.com/office/drawing/2014/main" val="4240304875"/>
                  </a:ext>
                </a:extLst>
              </a:tr>
            </a:tbl>
          </a:graphicData>
        </a:graphic>
      </p:graphicFrame>
    </p:spTree>
    <p:extLst>
      <p:ext uri="{BB962C8B-B14F-4D97-AF65-F5344CB8AC3E}">
        <p14:creationId xmlns:p14="http://schemas.microsoft.com/office/powerpoint/2010/main" val="339928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A11B-1116-4214-9A5E-2FEC1042A59D}"/>
              </a:ext>
            </a:extLst>
          </p:cNvPr>
          <p:cNvSpPr>
            <a:spLocks noGrp="1"/>
          </p:cNvSpPr>
          <p:nvPr>
            <p:ph type="title"/>
          </p:nvPr>
        </p:nvSpPr>
        <p:spPr>
          <a:xfrm>
            <a:off x="1115568" y="548640"/>
            <a:ext cx="10168128" cy="1179576"/>
          </a:xfrm>
        </p:spPr>
        <p:txBody>
          <a:bodyPr>
            <a:normAutofit/>
          </a:bodyPr>
          <a:lstStyle/>
          <a:p>
            <a:r>
              <a:rPr lang="en-US" sz="4400" b="1" i="0" u="none" strike="noStrike" baseline="0" dirty="0">
                <a:latin typeface="MetaHeadlineOT-Bold"/>
                <a:cs typeface="Arial" panose="020B0604020202020204" pitchFamily="34" charset="0"/>
              </a:rPr>
              <a:t>Introduction</a:t>
            </a:r>
            <a:endParaRPr lang="en-US" sz="4400" dirty="0">
              <a:latin typeface="MetaHeadlineOT-Bold"/>
              <a:cs typeface="Arial" panose="020B0604020202020204" pitchFamily="34" charset="0"/>
            </a:endParaRPr>
          </a:p>
        </p:txBody>
      </p:sp>
      <p:sp>
        <p:nvSpPr>
          <p:cNvPr id="3" name="Content Placeholder 2">
            <a:extLst>
              <a:ext uri="{FF2B5EF4-FFF2-40B4-BE49-F238E27FC236}">
                <a16:creationId xmlns:a16="http://schemas.microsoft.com/office/drawing/2014/main" id="{4BD4D740-019B-417F-9627-A900151789D5}"/>
              </a:ext>
            </a:extLst>
          </p:cNvPr>
          <p:cNvSpPr>
            <a:spLocks noGrp="1"/>
          </p:cNvSpPr>
          <p:nvPr>
            <p:ph idx="1"/>
          </p:nvPr>
        </p:nvSpPr>
        <p:spPr>
          <a:xfrm>
            <a:off x="1115568" y="1971040"/>
            <a:ext cx="10168128" cy="4515821"/>
          </a:xfrm>
        </p:spPr>
        <p:txBody>
          <a:bodyPr>
            <a:noAutofit/>
          </a:bodyPr>
          <a:lstStyle/>
          <a:p>
            <a:pPr lvl="1">
              <a:buFont typeface="Wingdings" panose="05000000000000000000" pitchFamily="2" charset="2"/>
              <a:buChar char="§"/>
            </a:pPr>
            <a:r>
              <a:rPr lang="en-US" sz="2400" b="1" i="0" u="none" strike="noStrike" baseline="0" dirty="0">
                <a:latin typeface="MetaProNormal-Regular"/>
                <a:cs typeface="Arial" panose="020B0604020202020204" pitchFamily="34" charset="0"/>
              </a:rPr>
              <a:t> Undertreated menopausal symptoms:</a:t>
            </a:r>
          </a:p>
          <a:p>
            <a:pPr lvl="2">
              <a:lnSpc>
                <a:spcPct val="150000"/>
              </a:lnSpc>
              <a:buFont typeface="Symbol" panose="05050102010706020507" pitchFamily="18" charset="2"/>
              <a:buChar char="-"/>
            </a:pPr>
            <a:r>
              <a:rPr lang="en-US" sz="2400" dirty="0">
                <a:latin typeface="MetaProNormal-Regular"/>
                <a:cs typeface="Arial" panose="020B0604020202020204" pitchFamily="34" charset="0"/>
              </a:rPr>
              <a:t>   </a:t>
            </a:r>
            <a:r>
              <a:rPr lang="en-US" sz="2400" b="0" i="0" u="none" strike="noStrike" baseline="0" dirty="0">
                <a:latin typeface="MetaProNormal-Regular"/>
                <a:cs typeface="Arial" panose="020B0604020202020204" pitchFamily="34" charset="0"/>
              </a:rPr>
              <a:t> have been associated with 1.5 million otherwise unnecessary outpatient visits</a:t>
            </a:r>
            <a:r>
              <a:rPr lang="en-US" sz="2400" dirty="0">
                <a:latin typeface="MetaProNormal-Regular"/>
                <a:cs typeface="Arial" panose="020B0604020202020204" pitchFamily="34" charset="0"/>
              </a:rPr>
              <a:t> annually.</a:t>
            </a:r>
            <a:endParaRPr lang="en-US" sz="2400" b="0" i="0" u="none" strike="noStrike" baseline="0" dirty="0">
              <a:latin typeface="MetaProNormal-Regular"/>
              <a:cs typeface="Arial" panose="020B0604020202020204" pitchFamily="34" charset="0"/>
            </a:endParaRPr>
          </a:p>
          <a:p>
            <a:pPr lvl="2">
              <a:lnSpc>
                <a:spcPct val="150000"/>
              </a:lnSpc>
              <a:buFont typeface="Symbol" panose="05050102010706020507" pitchFamily="18" charset="2"/>
              <a:buChar char="-"/>
            </a:pPr>
            <a:r>
              <a:rPr lang="en-US" sz="2400" b="0" i="0" u="none" strike="noStrike" baseline="0" dirty="0">
                <a:latin typeface="MetaProNormal-Regular"/>
                <a:cs typeface="Arial" panose="020B0604020202020204" pitchFamily="34" charset="0"/>
              </a:rPr>
              <a:t>    26-33</a:t>
            </a:r>
            <a:r>
              <a:rPr kumimoji="0" lang="en-US" sz="2400" b="0" i="0" u="none" strike="noStrike" kern="1200" cap="none" spc="0" normalizeH="0" baseline="0" noProof="0" dirty="0">
                <a:ln>
                  <a:noFill/>
                </a:ln>
                <a:effectLst/>
                <a:uLnTx/>
                <a:uFillTx/>
                <a:latin typeface="MetaProNormal-Regular"/>
                <a:cs typeface="Arial" panose="020B0604020202020204" pitchFamily="34" charset="0"/>
              </a:rPr>
              <a:t> </a:t>
            </a:r>
            <a:r>
              <a:rPr lang="en-US" sz="2400" b="0" i="0" u="none" strike="noStrike" baseline="0" dirty="0">
                <a:latin typeface="MetaProNormal-Regular"/>
                <a:cs typeface="Arial" panose="020B0604020202020204" pitchFamily="34" charset="0"/>
              </a:rPr>
              <a:t>million prescriptions for non-regulated treatments (costing more than $1bn annually)</a:t>
            </a:r>
          </a:p>
          <a:p>
            <a:pPr lvl="2">
              <a:lnSpc>
                <a:spcPct val="150000"/>
              </a:lnSpc>
              <a:buFont typeface="Symbol" panose="05050102010706020507" pitchFamily="18" charset="2"/>
              <a:buChar char="-"/>
            </a:pPr>
            <a:r>
              <a:rPr lang="en-US" sz="2400" b="0" i="0" u="none" strike="noStrike" baseline="0" dirty="0">
                <a:latin typeface="MetaProNormal-Regular"/>
                <a:cs typeface="Arial" panose="020B0604020202020204" pitchFamily="34" charset="0"/>
              </a:rPr>
              <a:t> and negative effects on sleep, metabolism, mental health, personal    relationships, and work productivity.</a:t>
            </a:r>
            <a:endParaRPr lang="en-US" sz="2400" dirty="0">
              <a:latin typeface="MetaProNormal-Regular"/>
              <a:cs typeface="Arial" panose="020B0604020202020204" pitchFamily="34" charset="0"/>
            </a:endParaRPr>
          </a:p>
        </p:txBody>
      </p:sp>
    </p:spTree>
    <p:extLst>
      <p:ext uri="{BB962C8B-B14F-4D97-AF65-F5344CB8AC3E}">
        <p14:creationId xmlns:p14="http://schemas.microsoft.com/office/powerpoint/2010/main" val="4000707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59EB-97D8-4F77-8778-EAAD61280366}"/>
              </a:ext>
            </a:extLst>
          </p:cNvPr>
          <p:cNvSpPr>
            <a:spLocks noGrp="1"/>
          </p:cNvSpPr>
          <p:nvPr>
            <p:ph type="title"/>
          </p:nvPr>
        </p:nvSpPr>
        <p:spPr>
          <a:xfrm>
            <a:off x="1188720" y="339727"/>
            <a:ext cx="10058400" cy="1095157"/>
          </a:xfrm>
        </p:spPr>
        <p:txBody>
          <a:bodyPr/>
          <a:lstStyle/>
          <a:p>
            <a:r>
              <a:rPr lang="en-US" sz="4400" b="1" i="0" u="none" strike="noStrike" baseline="0" dirty="0">
                <a:latin typeface="MetaProNormal-Regular"/>
              </a:rPr>
              <a:t>Perimenopause</a:t>
            </a:r>
            <a:endParaRPr lang="en-US" dirty="0"/>
          </a:p>
        </p:txBody>
      </p:sp>
      <p:sp>
        <p:nvSpPr>
          <p:cNvPr id="3" name="Content Placeholder 2">
            <a:extLst>
              <a:ext uri="{FF2B5EF4-FFF2-40B4-BE49-F238E27FC236}">
                <a16:creationId xmlns:a16="http://schemas.microsoft.com/office/drawing/2014/main" id="{F2819CDE-98B6-498A-9610-9807C23AA9F2}"/>
              </a:ext>
            </a:extLst>
          </p:cNvPr>
          <p:cNvSpPr>
            <a:spLocks noGrp="1"/>
          </p:cNvSpPr>
          <p:nvPr>
            <p:ph idx="1"/>
          </p:nvPr>
        </p:nvSpPr>
        <p:spPr>
          <a:xfrm>
            <a:off x="1554480" y="1947334"/>
            <a:ext cx="10058400" cy="4023360"/>
          </a:xfrm>
        </p:spPr>
        <p:txBody>
          <a:bodyPr>
            <a:normAutofit/>
          </a:bodyPr>
          <a:lstStyle/>
          <a:p>
            <a:pPr algn="l">
              <a:buFont typeface="Wingdings" panose="05000000000000000000" pitchFamily="2" charset="2"/>
              <a:buChar char="§"/>
            </a:pPr>
            <a:r>
              <a:rPr lang="en-US" sz="2300" b="0" i="0" u="none" strike="noStrike" baseline="0" dirty="0">
                <a:latin typeface="MetaProNormal-Regular"/>
              </a:rPr>
              <a:t>   Hormone therapy should not be used as contraception, as it rarely suppresses ovulation or alters cervical mucus substantially.</a:t>
            </a:r>
          </a:p>
          <a:p>
            <a:pPr algn="l">
              <a:buFont typeface="Wingdings" panose="05000000000000000000" pitchFamily="2" charset="2"/>
              <a:buChar char="§"/>
            </a:pPr>
            <a:r>
              <a:rPr lang="en-US" sz="2300" b="0" i="0" u="none" strike="noStrike" baseline="0" dirty="0">
                <a:latin typeface="MetaProNormal-Regular"/>
              </a:rPr>
              <a:t>   For those who do not smoke and have no history of venous thromboembolism or stroke, low dose CHC pills are appropriate.</a:t>
            </a:r>
          </a:p>
          <a:p>
            <a:pPr algn="l">
              <a:buFont typeface="Wingdings" panose="05000000000000000000" pitchFamily="2" charset="2"/>
              <a:buChar char="§"/>
            </a:pPr>
            <a:r>
              <a:rPr lang="en-US" sz="2300" b="0" i="0" u="none" strike="noStrike" baseline="0" dirty="0">
                <a:latin typeface="MetaProNormal-Regular"/>
              </a:rPr>
              <a:t>   CHCs contain ethinyl estradiol which is associated with higher rates of venous    thromboembolism and  stroke compared with the estradiol and CEEs used in hormone therapy.</a:t>
            </a:r>
          </a:p>
          <a:p>
            <a:pPr algn="l">
              <a:buFont typeface="Wingdings" panose="05000000000000000000" pitchFamily="2" charset="2"/>
              <a:buChar char="§"/>
            </a:pPr>
            <a:r>
              <a:rPr lang="en-US" sz="2300" b="0" i="0" u="none" strike="noStrike" baseline="0" dirty="0">
                <a:latin typeface="MetaProNormal-Regular"/>
              </a:rPr>
              <a:t>   Progestin-only options have fewer contraindications and low dose estradiol can be added if vasomotor symptoms are prominent</a:t>
            </a:r>
            <a:endParaRPr lang="en-US" sz="2300" dirty="0">
              <a:latin typeface="MetaProNormal-Regular"/>
            </a:endParaRPr>
          </a:p>
        </p:txBody>
      </p:sp>
    </p:spTree>
    <p:extLst>
      <p:ext uri="{BB962C8B-B14F-4D97-AF65-F5344CB8AC3E}">
        <p14:creationId xmlns:p14="http://schemas.microsoft.com/office/powerpoint/2010/main" val="3657081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8A8F-30BF-47F2-8334-22B390F7E901}"/>
              </a:ext>
            </a:extLst>
          </p:cNvPr>
          <p:cNvSpPr>
            <a:spLocks noGrp="1"/>
          </p:cNvSpPr>
          <p:nvPr>
            <p:ph type="title"/>
          </p:nvPr>
        </p:nvSpPr>
        <p:spPr/>
        <p:txBody>
          <a:bodyPr>
            <a:normAutofit/>
          </a:bodyPr>
          <a:lstStyle/>
          <a:p>
            <a:r>
              <a:rPr lang="en-US" sz="4300" b="1" i="0" u="none" strike="noStrike" baseline="0" dirty="0">
                <a:latin typeface="MetaProNormal-Regular"/>
              </a:rPr>
              <a:t>When to switch from contraceptive method to hormone therapy</a:t>
            </a:r>
            <a:endParaRPr lang="en-US" sz="4300" b="1" dirty="0">
              <a:latin typeface="MetaProNormal-Regular"/>
            </a:endParaRPr>
          </a:p>
        </p:txBody>
      </p:sp>
      <p:sp>
        <p:nvSpPr>
          <p:cNvPr id="3" name="Content Placeholder 2">
            <a:extLst>
              <a:ext uri="{FF2B5EF4-FFF2-40B4-BE49-F238E27FC236}">
                <a16:creationId xmlns:a16="http://schemas.microsoft.com/office/drawing/2014/main" id="{A0805ADF-8E0D-433C-94F4-906F2772A26F}"/>
              </a:ext>
            </a:extLst>
          </p:cNvPr>
          <p:cNvSpPr>
            <a:spLocks noGrp="1"/>
          </p:cNvSpPr>
          <p:nvPr>
            <p:ph idx="1"/>
          </p:nvPr>
        </p:nvSpPr>
        <p:spPr>
          <a:xfrm>
            <a:off x="1452880" y="2028614"/>
            <a:ext cx="10058400" cy="4023360"/>
          </a:xfrm>
        </p:spPr>
        <p:txBody>
          <a:bodyPr>
            <a:normAutofit/>
          </a:bodyPr>
          <a:lstStyle/>
          <a:p>
            <a:pPr algn="l">
              <a:buFont typeface="Wingdings" panose="05000000000000000000" pitchFamily="2" charset="2"/>
              <a:buChar char="§"/>
            </a:pPr>
            <a:r>
              <a:rPr lang="en-US" sz="2300" b="0" i="0" u="none" strike="noStrike" baseline="0" dirty="0">
                <a:latin typeface="MetaSerifProBook-Regular"/>
              </a:rPr>
              <a:t>   When a woman who menstruates is no longer fertile is difficult to ascertain. </a:t>
            </a:r>
          </a:p>
          <a:p>
            <a:pPr algn="l">
              <a:buFont typeface="Wingdings" panose="05000000000000000000" pitchFamily="2" charset="2"/>
              <a:buChar char="§"/>
            </a:pPr>
            <a:r>
              <a:rPr lang="en-US" sz="2300" b="0" i="0" u="none" strike="noStrike" baseline="0" dirty="0">
                <a:latin typeface="MetaSerifProBook-Regular"/>
              </a:rPr>
              <a:t>   However, the recommendations in table 2 may assist in determining when contraception is no longer needed.</a:t>
            </a:r>
            <a:endParaRPr lang="en-US" sz="2300" dirty="0"/>
          </a:p>
        </p:txBody>
      </p:sp>
    </p:spTree>
    <p:extLst>
      <p:ext uri="{BB962C8B-B14F-4D97-AF65-F5344CB8AC3E}">
        <p14:creationId xmlns:p14="http://schemas.microsoft.com/office/powerpoint/2010/main" val="85064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4239-19F1-48BC-B45F-E4821A982903}"/>
              </a:ext>
            </a:extLst>
          </p:cNvPr>
          <p:cNvSpPr>
            <a:spLocks noGrp="1"/>
          </p:cNvSpPr>
          <p:nvPr>
            <p:ph type="title"/>
          </p:nvPr>
        </p:nvSpPr>
        <p:spPr>
          <a:xfrm>
            <a:off x="447040" y="91440"/>
            <a:ext cx="10058400" cy="579120"/>
          </a:xfrm>
        </p:spPr>
        <p:txBody>
          <a:bodyPr>
            <a:normAutofit/>
          </a:bodyPr>
          <a:lstStyle/>
          <a:p>
            <a:r>
              <a:rPr lang="en-US" sz="1700" b="1" i="0" u="none" strike="noStrike" baseline="0" dirty="0"/>
              <a:t>Table 2 | Determining when to discontinue contraception</a:t>
            </a:r>
            <a:endParaRPr lang="en-US" sz="1700" b="1" dirty="0"/>
          </a:p>
        </p:txBody>
      </p:sp>
      <p:graphicFrame>
        <p:nvGraphicFramePr>
          <p:cNvPr id="7" name="Table 7">
            <a:extLst>
              <a:ext uri="{FF2B5EF4-FFF2-40B4-BE49-F238E27FC236}">
                <a16:creationId xmlns:a16="http://schemas.microsoft.com/office/drawing/2014/main" id="{CAD9B802-7605-43FA-89F9-3A468B2BAE57}"/>
              </a:ext>
            </a:extLst>
          </p:cNvPr>
          <p:cNvGraphicFramePr>
            <a:graphicFrameLocks noGrp="1"/>
          </p:cNvGraphicFramePr>
          <p:nvPr>
            <p:ph idx="1"/>
            <p:extLst>
              <p:ext uri="{D42A27DB-BD31-4B8C-83A1-F6EECF244321}">
                <p14:modId xmlns:p14="http://schemas.microsoft.com/office/powerpoint/2010/main" val="1908265310"/>
              </p:ext>
            </p:extLst>
          </p:nvPr>
        </p:nvGraphicFramePr>
        <p:xfrm>
          <a:off x="447040" y="883920"/>
          <a:ext cx="11033760" cy="5450840"/>
        </p:xfrm>
        <a:graphic>
          <a:graphicData uri="http://schemas.openxmlformats.org/drawingml/2006/table">
            <a:tbl>
              <a:tblPr firstRow="1" bandRow="1">
                <a:tableStyleId>{5C22544A-7EE6-4342-B048-85BDC9FD1C3A}</a:tableStyleId>
              </a:tblPr>
              <a:tblGrid>
                <a:gridCol w="2758440">
                  <a:extLst>
                    <a:ext uri="{9D8B030D-6E8A-4147-A177-3AD203B41FA5}">
                      <a16:colId xmlns:a16="http://schemas.microsoft.com/office/drawing/2014/main" val="1177883522"/>
                    </a:ext>
                  </a:extLst>
                </a:gridCol>
                <a:gridCol w="2758440">
                  <a:extLst>
                    <a:ext uri="{9D8B030D-6E8A-4147-A177-3AD203B41FA5}">
                      <a16:colId xmlns:a16="http://schemas.microsoft.com/office/drawing/2014/main" val="3999637014"/>
                    </a:ext>
                  </a:extLst>
                </a:gridCol>
                <a:gridCol w="2758440">
                  <a:extLst>
                    <a:ext uri="{9D8B030D-6E8A-4147-A177-3AD203B41FA5}">
                      <a16:colId xmlns:a16="http://schemas.microsoft.com/office/drawing/2014/main" val="2610862663"/>
                    </a:ext>
                  </a:extLst>
                </a:gridCol>
                <a:gridCol w="2758440">
                  <a:extLst>
                    <a:ext uri="{9D8B030D-6E8A-4147-A177-3AD203B41FA5}">
                      <a16:colId xmlns:a16="http://schemas.microsoft.com/office/drawing/2014/main" val="1198420352"/>
                    </a:ext>
                  </a:extLst>
                </a:gridCol>
              </a:tblGrid>
              <a:tr h="370840">
                <a:tc>
                  <a:txBody>
                    <a:bodyPr/>
                    <a:lstStyle/>
                    <a:p>
                      <a:r>
                        <a:rPr lang="en-US" sz="1800" b="0" i="0" u="none" strike="noStrike" baseline="0" dirty="0">
                          <a:solidFill>
                            <a:schemeClr val="bg2"/>
                          </a:solidFill>
                          <a:latin typeface="MetaProMedium-Regular"/>
                        </a:rPr>
                        <a:t>Current method</a:t>
                      </a:r>
                      <a:endParaRPr lang="en-US" sz="1800" b="0" dirty="0">
                        <a:solidFill>
                          <a:schemeClr val="bg2"/>
                        </a:solidFill>
                      </a:endParaRPr>
                    </a:p>
                  </a:txBody>
                  <a:tcPr/>
                </a:tc>
                <a:tc>
                  <a:txBody>
                    <a:bodyPr/>
                    <a:lstStyle/>
                    <a:p>
                      <a:r>
                        <a:rPr lang="en-US" sz="1800" b="0" i="0" u="none" strike="noStrike" baseline="0" dirty="0">
                          <a:solidFill>
                            <a:schemeClr val="bg1"/>
                          </a:solidFill>
                          <a:latin typeface="MetaProMedium-Regular"/>
                        </a:rPr>
                        <a:t>Clinical evaluation</a:t>
                      </a:r>
                      <a:endParaRPr lang="en-US" sz="1800" dirty="0">
                        <a:solidFill>
                          <a:schemeClr val="bg1"/>
                        </a:solidFill>
                      </a:endParaRPr>
                    </a:p>
                  </a:txBody>
                  <a:tcPr/>
                </a:tc>
                <a:tc>
                  <a:txBody>
                    <a:bodyPr/>
                    <a:lstStyle/>
                    <a:p>
                      <a:r>
                        <a:rPr lang="en-US" sz="1800" b="0" i="0" u="none" strike="noStrike" baseline="0" dirty="0">
                          <a:latin typeface="MetaProMedium-Regular"/>
                        </a:rPr>
                        <a:t>Laboratory evaluation</a:t>
                      </a:r>
                      <a:endParaRPr lang="en-US" sz="1800" dirty="0">
                        <a:solidFill>
                          <a:schemeClr val="tx1"/>
                        </a:solidFill>
                      </a:endParaRPr>
                    </a:p>
                  </a:txBody>
                  <a:tcPr/>
                </a:tc>
                <a:tc>
                  <a:txBody>
                    <a:bodyPr/>
                    <a:lstStyle/>
                    <a:p>
                      <a:r>
                        <a:rPr lang="en-US" sz="1800" b="0" i="0" u="none" strike="noStrike" baseline="0" dirty="0">
                          <a:latin typeface="MetaProMedium-Regular"/>
                        </a:rPr>
                        <a:t>Contraception plan</a:t>
                      </a:r>
                      <a:endParaRPr lang="en-US" sz="1800" dirty="0"/>
                    </a:p>
                  </a:txBody>
                  <a:tcPr/>
                </a:tc>
                <a:extLst>
                  <a:ext uri="{0D108BD9-81ED-4DB2-BD59-A6C34878D82A}">
                    <a16:rowId xmlns:a16="http://schemas.microsoft.com/office/drawing/2014/main" val="1785935127"/>
                  </a:ext>
                </a:extLst>
              </a:tr>
              <a:tr h="370840">
                <a:tc>
                  <a:txBody>
                    <a:bodyPr/>
                    <a:lstStyle/>
                    <a:p>
                      <a:r>
                        <a:rPr lang="en-US" sz="1500" b="0" i="0" u="none" strike="noStrike" baseline="0" dirty="0">
                          <a:latin typeface="MetaSerifProBook-Regular"/>
                        </a:rPr>
                        <a:t>Non-hormonal contraception</a:t>
                      </a:r>
                      <a:endParaRPr lang="en-US" sz="1500" dirty="0">
                        <a:latin typeface="MetaSerifProBook-Regular"/>
                      </a:endParaRPr>
                    </a:p>
                  </a:txBody>
                  <a:tcPr/>
                </a:tc>
                <a:tc>
                  <a:txBody>
                    <a:bodyPr/>
                    <a:lstStyle/>
                    <a:p>
                      <a:r>
                        <a:rPr lang="en-US" sz="1500" b="0" i="0" u="none" strike="noStrike" baseline="0" dirty="0">
                          <a:latin typeface="MetaSerifProBook-Regular"/>
                        </a:rPr>
                        <a:t>Amenorrhea for 12-24 months</a:t>
                      </a:r>
                      <a:endParaRPr lang="en-US" sz="1500" dirty="0">
                        <a:latin typeface="MetaSerifProBook-Regular"/>
                      </a:endParaRPr>
                    </a:p>
                  </a:txBody>
                  <a:tcPr/>
                </a:tc>
                <a:tc>
                  <a:txBody>
                    <a:bodyPr/>
                    <a:lstStyle/>
                    <a:p>
                      <a:r>
                        <a:rPr lang="en-US" sz="1500" dirty="0">
                          <a:latin typeface="MetaSerifProBook-Regular"/>
                        </a:rPr>
                        <a:t>            -</a:t>
                      </a:r>
                    </a:p>
                  </a:txBody>
                  <a:tcPr/>
                </a:tc>
                <a:tc>
                  <a:txBody>
                    <a:bodyPr/>
                    <a:lstStyle/>
                    <a:p>
                      <a:r>
                        <a:rPr lang="en-US" sz="1500" b="0" i="0" u="none" strike="noStrike" baseline="0" dirty="0">
                          <a:latin typeface="MetaSerifProBook-Regular"/>
                        </a:rPr>
                        <a:t>None needed</a:t>
                      </a:r>
                      <a:endParaRPr lang="en-US" sz="1500" dirty="0">
                        <a:latin typeface="MetaSerifProBook-Regular"/>
                      </a:endParaRPr>
                    </a:p>
                  </a:txBody>
                  <a:tcPr/>
                </a:tc>
                <a:extLst>
                  <a:ext uri="{0D108BD9-81ED-4DB2-BD59-A6C34878D82A}">
                    <a16:rowId xmlns:a16="http://schemas.microsoft.com/office/drawing/2014/main" val="1499461131"/>
                  </a:ext>
                </a:extLst>
              </a:tr>
              <a:tr h="370840">
                <a:tc>
                  <a:txBody>
                    <a:bodyPr/>
                    <a:lstStyle/>
                    <a:p>
                      <a:r>
                        <a:rPr lang="en-US" sz="1500" dirty="0">
                          <a:latin typeface="MetaSerifProBook-Regular"/>
                        </a:rPr>
                        <a:t>CHC</a:t>
                      </a:r>
                    </a:p>
                  </a:txBody>
                  <a:tcPr/>
                </a:tc>
                <a:tc>
                  <a:txBody>
                    <a:bodyPr/>
                    <a:lstStyle/>
                    <a:p>
                      <a:r>
                        <a:rPr lang="en-US" sz="1500" b="0" i="0" u="none" strike="noStrike" baseline="0" dirty="0">
                          <a:latin typeface="MetaSerifProBook-Regular"/>
                        </a:rPr>
                        <a:t>Age ≥50</a:t>
                      </a:r>
                      <a:endParaRPr lang="en-US" sz="1500" dirty="0">
                        <a:latin typeface="MetaSerifProBook-Regular"/>
                      </a:endParaRPr>
                    </a:p>
                  </a:txBody>
                  <a:tcPr/>
                </a:tc>
                <a:tc>
                  <a:txBody>
                    <a:bodyPr/>
                    <a:lstStyle/>
                    <a:p>
                      <a:pPr algn="l"/>
                      <a:r>
                        <a:rPr lang="en-US" sz="1500" b="0" i="0" u="none" strike="noStrike" baseline="0" dirty="0">
                          <a:latin typeface="MetaSerifProBook-Regular"/>
                        </a:rPr>
                        <a:t>Stop CHC for 6 weeks; use non-hormonal</a:t>
                      </a:r>
                    </a:p>
                    <a:p>
                      <a:pPr algn="l"/>
                      <a:r>
                        <a:rPr lang="en-US" sz="1500" b="0" i="0" u="none" strike="noStrike" baseline="0" dirty="0">
                          <a:latin typeface="MetaSerifProBook-Regular"/>
                        </a:rPr>
                        <a:t>contraception. Check FSH twice 4-8 weeks</a:t>
                      </a:r>
                    </a:p>
                    <a:p>
                      <a:pPr algn="l"/>
                      <a:r>
                        <a:rPr lang="en-US" sz="1500" b="0" i="0" u="none" strike="noStrike" baseline="0" dirty="0">
                          <a:latin typeface="MetaSerifProBook-Regular"/>
                        </a:rPr>
                        <a:t>Apart</a:t>
                      </a:r>
                    </a:p>
                    <a:p>
                      <a:pPr algn="l"/>
                      <a:endParaRPr lang="en-US" sz="1500" b="0" i="0" u="none" strike="noStrike" baseline="0" dirty="0">
                        <a:latin typeface="MetaSerifProBook-Regular"/>
                      </a:endParaRPr>
                    </a:p>
                    <a:p>
                      <a:pPr algn="l"/>
                      <a:r>
                        <a:rPr lang="en-US" sz="1500" b="0" i="0" u="none" strike="noStrike" baseline="0" dirty="0">
                          <a:latin typeface="MetaSerifProBook-Regular"/>
                        </a:rPr>
                        <a:t>Stop CHC at age 55</a:t>
                      </a:r>
                      <a:endParaRPr lang="en-US" sz="1500" dirty="0">
                        <a:latin typeface="MetaSerifProBook-Regular"/>
                      </a:endParaRPr>
                    </a:p>
                  </a:txBody>
                  <a:tcPr/>
                </a:tc>
                <a:tc>
                  <a:txBody>
                    <a:bodyPr/>
                    <a:lstStyle/>
                    <a:p>
                      <a:pPr algn="l"/>
                      <a:r>
                        <a:rPr lang="en-US" sz="1500" b="0" i="0" u="none" strike="noStrike" baseline="0" dirty="0">
                          <a:latin typeface="MetaSerifProBook-Regular"/>
                        </a:rPr>
                        <a:t>If FSH &gt;30 IU/L both times, contraception is no longer</a:t>
                      </a:r>
                    </a:p>
                    <a:p>
                      <a:pPr algn="l"/>
                      <a:r>
                        <a:rPr lang="en-US" sz="1500" b="0" i="0" u="none" strike="noStrike" baseline="0" dirty="0">
                          <a:latin typeface="MetaSerifProBook-Regular"/>
                        </a:rPr>
                        <a:t>needed. If FSH &lt;30 IU/L either time, resume CHC and</a:t>
                      </a:r>
                    </a:p>
                    <a:p>
                      <a:pPr algn="l"/>
                      <a:r>
                        <a:rPr lang="en-US" sz="1500" b="0" i="0" u="none" strike="noStrike" baseline="0" dirty="0">
                          <a:latin typeface="MetaSerifProBook-Regular"/>
                        </a:rPr>
                        <a:t>repeat approach in 1 year</a:t>
                      </a:r>
                    </a:p>
                    <a:p>
                      <a:pPr algn="l"/>
                      <a:endParaRPr lang="en-US" sz="1500" b="0" i="0" u="none" strike="noStrike" baseline="0" dirty="0">
                        <a:latin typeface="MetaSerifProBook-Regular"/>
                      </a:endParaRPr>
                    </a:p>
                    <a:p>
                      <a:pPr algn="l"/>
                      <a:r>
                        <a:rPr lang="en-US" sz="1500" b="0" i="0" u="none" strike="noStrike" baseline="0" dirty="0">
                          <a:latin typeface="MetaSerifProBook-Regular"/>
                        </a:rPr>
                        <a:t>Spontaneous conception very rare</a:t>
                      </a:r>
                      <a:endParaRPr lang="en-US" sz="1500" dirty="0">
                        <a:latin typeface="MetaSerifProBook-Regular"/>
                      </a:endParaRPr>
                    </a:p>
                  </a:txBody>
                  <a:tcPr/>
                </a:tc>
                <a:extLst>
                  <a:ext uri="{0D108BD9-81ED-4DB2-BD59-A6C34878D82A}">
                    <a16:rowId xmlns:a16="http://schemas.microsoft.com/office/drawing/2014/main" val="516847048"/>
                  </a:ext>
                </a:extLst>
              </a:tr>
              <a:tr h="370840">
                <a:tc>
                  <a:txBody>
                    <a:bodyPr/>
                    <a:lstStyle/>
                    <a:p>
                      <a:r>
                        <a:rPr lang="en-US" sz="1500" b="0" i="0" u="none" strike="noStrike" baseline="0" dirty="0">
                          <a:latin typeface="MetaSerifProBook-Regular"/>
                        </a:rPr>
                        <a:t>Depot medroxyprogesterone acetate</a:t>
                      </a:r>
                      <a:endParaRPr lang="en-US" sz="1500" dirty="0">
                        <a:latin typeface="MetaSerifProBook-Regular"/>
                      </a:endParaRPr>
                    </a:p>
                  </a:txBody>
                  <a:tcPr/>
                </a:tc>
                <a:tc>
                  <a:txBody>
                    <a:bodyPr/>
                    <a:lstStyle/>
                    <a:p>
                      <a:endParaRPr lang="en-US" sz="1500" dirty="0">
                        <a:latin typeface="MetaSerifProBook-Regular"/>
                      </a:endParaRPr>
                    </a:p>
                  </a:txBody>
                  <a:tcPr/>
                </a:tc>
                <a:tc>
                  <a:txBody>
                    <a:bodyPr/>
                    <a:lstStyle/>
                    <a:p>
                      <a:pPr algn="l"/>
                      <a:r>
                        <a:rPr lang="en-US" sz="1500" b="0" i="0" u="none" strike="noStrike" baseline="0" dirty="0">
                          <a:latin typeface="MetaSerifProBook-Regular"/>
                        </a:rPr>
                        <a:t>Check FSH on same day as and before DMPA</a:t>
                      </a:r>
                    </a:p>
                    <a:p>
                      <a:pPr algn="l"/>
                      <a:r>
                        <a:rPr lang="en-US" sz="1500" b="0" i="0" u="none" strike="noStrike" baseline="0" dirty="0">
                          <a:latin typeface="MetaSerifProBook-Regular"/>
                        </a:rPr>
                        <a:t>dose twice</a:t>
                      </a:r>
                      <a:endParaRPr lang="en-US" sz="1500" dirty="0">
                        <a:latin typeface="MetaSerifProBook-Regular"/>
                      </a:endParaRPr>
                    </a:p>
                  </a:txBody>
                  <a:tcPr/>
                </a:tc>
                <a:tc>
                  <a:txBody>
                    <a:bodyPr/>
                    <a:lstStyle/>
                    <a:p>
                      <a:r>
                        <a:rPr lang="en-US" sz="1500" b="0" i="0" u="none" strike="noStrike" baseline="0" dirty="0">
                          <a:latin typeface="MetaSerifProBook-Regular"/>
                        </a:rPr>
                        <a:t>If FSH &gt;30 IU/L on two occasions, can discontinue</a:t>
                      </a:r>
                      <a:endParaRPr lang="en-US" sz="1500" dirty="0">
                        <a:latin typeface="MetaSerifProBook-Regular"/>
                      </a:endParaRPr>
                    </a:p>
                  </a:txBody>
                  <a:tcPr/>
                </a:tc>
                <a:extLst>
                  <a:ext uri="{0D108BD9-81ED-4DB2-BD59-A6C34878D82A}">
                    <a16:rowId xmlns:a16="http://schemas.microsoft.com/office/drawing/2014/main" val="3606367366"/>
                  </a:ext>
                </a:extLst>
              </a:tr>
              <a:tr h="370840">
                <a:tc>
                  <a:txBody>
                    <a:bodyPr/>
                    <a:lstStyle/>
                    <a:p>
                      <a:r>
                        <a:rPr lang="en-US" sz="1500" b="0" i="0" u="none" strike="noStrike" baseline="0" dirty="0">
                          <a:latin typeface="MetaSerifProBook-Regular"/>
                        </a:rPr>
                        <a:t>Progestin implant, IUS, POP</a:t>
                      </a:r>
                      <a:endParaRPr lang="en-US" sz="1500" dirty="0">
                        <a:latin typeface="MetaSerifProBook-Regular"/>
                      </a:endParaRPr>
                    </a:p>
                  </a:txBody>
                  <a:tcPr/>
                </a:tc>
                <a:tc>
                  <a:txBody>
                    <a:bodyPr/>
                    <a:lstStyle/>
                    <a:p>
                      <a:endParaRPr lang="en-US" sz="1500">
                        <a:latin typeface="MetaSerifProBook-Regular"/>
                      </a:endParaRPr>
                    </a:p>
                  </a:txBody>
                  <a:tcPr/>
                </a:tc>
                <a:tc>
                  <a:txBody>
                    <a:bodyPr/>
                    <a:lstStyle/>
                    <a:p>
                      <a:pPr algn="l"/>
                      <a:r>
                        <a:rPr lang="en-US" sz="1500" b="0" i="0" u="none" strike="noStrike" baseline="0" dirty="0">
                          <a:latin typeface="MetaSerifProBook-Regular"/>
                        </a:rPr>
                        <a:t>Check FSH at any time while on progestin</a:t>
                      </a:r>
                    </a:p>
                    <a:p>
                      <a:pPr algn="l"/>
                      <a:r>
                        <a:rPr lang="en-US" sz="1500" b="0" i="0" u="none" strike="noStrike" baseline="0" dirty="0">
                          <a:latin typeface="MetaSerifProBook-Regular"/>
                        </a:rPr>
                        <a:t>method.</a:t>
                      </a:r>
                      <a:endParaRPr lang="en-US" sz="1500" dirty="0">
                        <a:latin typeface="MetaSerifProBook-Regular"/>
                      </a:endParaRPr>
                    </a:p>
                  </a:txBody>
                  <a:tcPr/>
                </a:tc>
                <a:tc>
                  <a:txBody>
                    <a:bodyPr/>
                    <a:lstStyle/>
                    <a:p>
                      <a:pPr algn="l"/>
                      <a:r>
                        <a:rPr lang="en-US" sz="1500" b="0" i="0" u="none" strike="noStrike" baseline="0" dirty="0">
                          <a:latin typeface="MetaSerifProBook-Regular"/>
                        </a:rPr>
                        <a:t>If FSH &gt;30 IU/L, continue method for 1 more year,</a:t>
                      </a:r>
                    </a:p>
                    <a:p>
                      <a:pPr algn="l"/>
                      <a:r>
                        <a:rPr lang="en-US" sz="1500" b="0" i="0" u="none" strike="noStrike" baseline="0" dirty="0">
                          <a:latin typeface="MetaSerifProBook-Regular"/>
                        </a:rPr>
                        <a:t>then discontinue</a:t>
                      </a:r>
                      <a:endParaRPr lang="en-US" sz="1500" dirty="0">
                        <a:latin typeface="MetaSerifProBook-Regular"/>
                      </a:endParaRPr>
                    </a:p>
                  </a:txBody>
                  <a:tcPr/>
                </a:tc>
                <a:extLst>
                  <a:ext uri="{0D108BD9-81ED-4DB2-BD59-A6C34878D82A}">
                    <a16:rowId xmlns:a16="http://schemas.microsoft.com/office/drawing/2014/main" val="3130193731"/>
                  </a:ext>
                </a:extLst>
              </a:tr>
              <a:tr h="370840">
                <a:tc>
                  <a:txBody>
                    <a:bodyPr/>
                    <a:lstStyle/>
                    <a:p>
                      <a:r>
                        <a:rPr lang="en-US" sz="1500" dirty="0">
                          <a:latin typeface="MetaSerifProBook-Regular"/>
                        </a:rPr>
                        <a:t>Other</a:t>
                      </a:r>
                    </a:p>
                  </a:txBody>
                  <a:tcPr/>
                </a:tc>
                <a:tc>
                  <a:txBody>
                    <a:bodyPr/>
                    <a:lstStyle/>
                    <a:p>
                      <a:endParaRPr lang="en-US" sz="1500" dirty="0">
                        <a:latin typeface="MetaSerifProBook-Regular"/>
                      </a:endParaRPr>
                    </a:p>
                  </a:txBody>
                  <a:tcPr/>
                </a:tc>
                <a:tc>
                  <a:txBody>
                    <a:bodyPr/>
                    <a:lstStyle/>
                    <a:p>
                      <a:endParaRPr lang="en-US" sz="1500">
                        <a:latin typeface="MetaSerifProBook-Regular"/>
                      </a:endParaRPr>
                    </a:p>
                  </a:txBody>
                  <a:tcPr/>
                </a:tc>
                <a:tc>
                  <a:txBody>
                    <a:bodyPr/>
                    <a:lstStyle/>
                    <a:p>
                      <a:pPr algn="l"/>
                      <a:r>
                        <a:rPr lang="en-US" sz="1500" b="0" i="0" u="none" strike="noStrike" baseline="0" dirty="0">
                          <a:latin typeface="MetaSerifProBook-Regular"/>
                        </a:rPr>
                        <a:t>May stop all methods without laboratory evaluation.</a:t>
                      </a:r>
                    </a:p>
                    <a:p>
                      <a:pPr algn="l"/>
                      <a:r>
                        <a:rPr lang="en-US" sz="1500" b="0" i="0" u="none" strike="noStrike" baseline="0" dirty="0">
                          <a:latin typeface="MetaSerifProBook-Regular"/>
                        </a:rPr>
                        <a:t>However, if menses resume, consider FSH testing and</a:t>
                      </a:r>
                    </a:p>
                    <a:p>
                      <a:pPr algn="l"/>
                      <a:r>
                        <a:rPr lang="en-US" sz="1500" b="0" i="0" u="none" strike="noStrike" baseline="0" dirty="0">
                          <a:latin typeface="MetaSerifProBook-Regular"/>
                        </a:rPr>
                        <a:t>resumption of contraception</a:t>
                      </a:r>
                      <a:endParaRPr lang="en-US" sz="1500" dirty="0">
                        <a:latin typeface="MetaSerifProBook-Regular"/>
                      </a:endParaRPr>
                    </a:p>
                  </a:txBody>
                  <a:tcPr/>
                </a:tc>
                <a:extLst>
                  <a:ext uri="{0D108BD9-81ED-4DB2-BD59-A6C34878D82A}">
                    <a16:rowId xmlns:a16="http://schemas.microsoft.com/office/drawing/2014/main" val="2145172969"/>
                  </a:ext>
                </a:extLst>
              </a:tr>
            </a:tbl>
          </a:graphicData>
        </a:graphic>
      </p:graphicFrame>
    </p:spTree>
    <p:extLst>
      <p:ext uri="{BB962C8B-B14F-4D97-AF65-F5344CB8AC3E}">
        <p14:creationId xmlns:p14="http://schemas.microsoft.com/office/powerpoint/2010/main" val="2277231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6E6A-568B-45D6-BF1A-2FA8981FA2D6}"/>
              </a:ext>
            </a:extLst>
          </p:cNvPr>
          <p:cNvSpPr>
            <a:spLocks noGrp="1"/>
          </p:cNvSpPr>
          <p:nvPr>
            <p:ph type="title"/>
          </p:nvPr>
        </p:nvSpPr>
        <p:spPr>
          <a:xfrm>
            <a:off x="1097280" y="286603"/>
            <a:ext cx="10058400" cy="1186597"/>
          </a:xfrm>
        </p:spPr>
        <p:txBody>
          <a:bodyPr/>
          <a:lstStyle/>
          <a:p>
            <a:r>
              <a:rPr lang="en-US" sz="4400" b="1" i="0" u="none" strike="noStrike" baseline="0" dirty="0" err="1">
                <a:latin typeface="MetaProNormal-Regular"/>
              </a:rPr>
              <a:t>Postmenopause</a:t>
            </a:r>
            <a:endParaRPr lang="en-US" b="1" dirty="0"/>
          </a:p>
        </p:txBody>
      </p:sp>
      <p:sp>
        <p:nvSpPr>
          <p:cNvPr id="3" name="Content Placeholder 2">
            <a:extLst>
              <a:ext uri="{FF2B5EF4-FFF2-40B4-BE49-F238E27FC236}">
                <a16:creationId xmlns:a16="http://schemas.microsoft.com/office/drawing/2014/main" id="{C49E5DB4-EF19-48DC-BD22-C229511F31AE}"/>
              </a:ext>
            </a:extLst>
          </p:cNvPr>
          <p:cNvSpPr>
            <a:spLocks noGrp="1"/>
          </p:cNvSpPr>
          <p:nvPr>
            <p:ph idx="1"/>
          </p:nvPr>
        </p:nvSpPr>
        <p:spPr>
          <a:xfrm>
            <a:off x="1330960" y="1967654"/>
            <a:ext cx="10058400" cy="4023360"/>
          </a:xfrm>
        </p:spPr>
        <p:txBody>
          <a:bodyPr>
            <a:noAutofit/>
          </a:bodyPr>
          <a:lstStyle/>
          <a:p>
            <a:pPr algn="l">
              <a:buFont typeface="Wingdings" panose="05000000000000000000" pitchFamily="2" charset="2"/>
              <a:buChar char="§"/>
            </a:pPr>
            <a:r>
              <a:rPr lang="en-US" sz="2300" b="0" i="0" u="none" strike="noStrike" baseline="0" dirty="0">
                <a:latin typeface="MetaSerifProBook-Regular"/>
              </a:rPr>
              <a:t>   Decision making differs according to whether it is a new start or continuation of hormone therapy </a:t>
            </a:r>
            <a:r>
              <a:rPr lang="en-US" sz="1400" b="0" i="0" u="none" strike="noStrike" baseline="0" dirty="0">
                <a:latin typeface="MetaSerifProBook-Regular"/>
              </a:rPr>
              <a:t>(see fig 2 and fig 3)</a:t>
            </a:r>
            <a:r>
              <a:rPr lang="en-US" sz="2300" b="0" i="0" u="none" strike="noStrike" baseline="0" dirty="0">
                <a:latin typeface="MetaSerifProBook-Regular"/>
              </a:rPr>
              <a:t>.</a:t>
            </a:r>
          </a:p>
          <a:p>
            <a:pPr algn="l">
              <a:buFont typeface="Wingdings" panose="05000000000000000000" pitchFamily="2" charset="2"/>
              <a:buChar char="§"/>
            </a:pPr>
            <a:r>
              <a:rPr lang="en-US" sz="2300" b="0" i="0" u="none" strike="noStrike" baseline="0" dirty="0">
                <a:latin typeface="MetaSerifProBook-Regular"/>
              </a:rPr>
              <a:t>   When hormone therapy is newly prescribed, starting within 10 years of menopause and younger than age 60 is advisable. </a:t>
            </a:r>
          </a:p>
          <a:p>
            <a:pPr algn="l">
              <a:buFont typeface="Wingdings" panose="05000000000000000000" pitchFamily="2" charset="2"/>
              <a:buChar char="§"/>
            </a:pPr>
            <a:r>
              <a:rPr lang="en-US" sz="2300" b="0" i="0" u="none" strike="noStrike" baseline="0" dirty="0">
                <a:latin typeface="MetaSerifProBook-Regular"/>
              </a:rPr>
              <a:t>   If hormone therapy is started during this critical window,  women may continue to take it beyond 10 years, if indicated. </a:t>
            </a:r>
          </a:p>
          <a:p>
            <a:pPr algn="l">
              <a:buFont typeface="Wingdings" panose="05000000000000000000" pitchFamily="2" charset="2"/>
              <a:buChar char="§"/>
            </a:pPr>
            <a:r>
              <a:rPr lang="en-US" sz="2300" b="0" i="0" u="none" strike="noStrike" baseline="0" dirty="0">
                <a:latin typeface="MetaSerifProBook-Regular"/>
              </a:rPr>
              <a:t>   Clinicians should aim to use the lowest effective dose and lower risk delivery via transdermal and intravaginal routes, when possible.</a:t>
            </a:r>
            <a:endParaRPr lang="en-US" sz="2300" dirty="0"/>
          </a:p>
        </p:txBody>
      </p:sp>
    </p:spTree>
    <p:extLst>
      <p:ext uri="{BB962C8B-B14F-4D97-AF65-F5344CB8AC3E}">
        <p14:creationId xmlns:p14="http://schemas.microsoft.com/office/powerpoint/2010/main" val="2652626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43A6-C0FB-4ACD-92BB-6060C96ADF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3E1155-1421-417D-ADC3-0C8701E3340C}"/>
              </a:ext>
            </a:extLst>
          </p:cNvPr>
          <p:cNvSpPr>
            <a:spLocks noGrp="1"/>
          </p:cNvSpPr>
          <p:nvPr>
            <p:ph idx="1"/>
          </p:nvPr>
        </p:nvSpPr>
        <p:spPr/>
        <p:txBody>
          <a:bodyPr/>
          <a:lstStyle/>
          <a:p>
            <a:endParaRPr lang="en-US" dirty="0"/>
          </a:p>
        </p:txBody>
      </p:sp>
      <p:pic>
        <p:nvPicPr>
          <p:cNvPr id="4" name="Inhaltsplatzhalter 8">
            <a:extLst>
              <a:ext uri="{FF2B5EF4-FFF2-40B4-BE49-F238E27FC236}">
                <a16:creationId xmlns:a16="http://schemas.microsoft.com/office/drawing/2014/main" id="{4C476B74-8E44-E4B5-DF6D-0C8D5677EBA6}"/>
              </a:ext>
            </a:extLst>
          </p:cNvPr>
          <p:cNvPicPr>
            <a:picLocks noChangeAspect="1"/>
          </p:cNvPicPr>
          <p:nvPr/>
        </p:nvPicPr>
        <p:blipFill>
          <a:blip r:embed="rId2"/>
          <a:stretch>
            <a:fillRect/>
          </a:stretch>
        </p:blipFill>
        <p:spPr>
          <a:xfrm>
            <a:off x="1554479" y="286603"/>
            <a:ext cx="8778241" cy="6068805"/>
          </a:xfrm>
          <a:prstGeom prst="rect">
            <a:avLst/>
          </a:prstGeom>
          <a:noFill/>
          <a:ln>
            <a:noFill/>
          </a:ln>
        </p:spPr>
      </p:pic>
    </p:spTree>
    <p:extLst>
      <p:ext uri="{BB962C8B-B14F-4D97-AF65-F5344CB8AC3E}">
        <p14:creationId xmlns:p14="http://schemas.microsoft.com/office/powerpoint/2010/main" val="1445739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1F51-CF0F-4184-AD47-E1F6CE82ABA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04E792-6356-4976-AD30-C652A9E6682C}"/>
              </a:ext>
            </a:extLst>
          </p:cNvPr>
          <p:cNvSpPr>
            <a:spLocks noGrp="1"/>
          </p:cNvSpPr>
          <p:nvPr>
            <p:ph idx="1"/>
          </p:nvPr>
        </p:nvSpPr>
        <p:spPr/>
        <p:txBody>
          <a:bodyPr/>
          <a:lstStyle/>
          <a:p>
            <a:endParaRPr lang="en-US" dirty="0"/>
          </a:p>
        </p:txBody>
      </p:sp>
      <p:pic>
        <p:nvPicPr>
          <p:cNvPr id="4" name="Grafik 8">
            <a:extLst>
              <a:ext uri="{FF2B5EF4-FFF2-40B4-BE49-F238E27FC236}">
                <a16:creationId xmlns:a16="http://schemas.microsoft.com/office/drawing/2014/main" id="{AC9CEBFF-2343-6816-25BA-9867FFEA903B}"/>
              </a:ext>
            </a:extLst>
          </p:cNvPr>
          <p:cNvPicPr>
            <a:picLocks noChangeAspect="1"/>
          </p:cNvPicPr>
          <p:nvPr/>
        </p:nvPicPr>
        <p:blipFill>
          <a:blip r:embed="rId2"/>
          <a:stretch>
            <a:fillRect/>
          </a:stretch>
        </p:blipFill>
        <p:spPr>
          <a:xfrm>
            <a:off x="1859280" y="497840"/>
            <a:ext cx="8219440" cy="6073557"/>
          </a:xfrm>
          <a:prstGeom prst="rect">
            <a:avLst/>
          </a:prstGeom>
          <a:noFill/>
          <a:ln cap="flat">
            <a:noFill/>
          </a:ln>
        </p:spPr>
      </p:pic>
    </p:spTree>
    <p:extLst>
      <p:ext uri="{BB962C8B-B14F-4D97-AF65-F5344CB8AC3E}">
        <p14:creationId xmlns:p14="http://schemas.microsoft.com/office/powerpoint/2010/main" val="2529074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AF2C-3B2F-41C9-B137-44E81283261F}"/>
              </a:ext>
            </a:extLst>
          </p:cNvPr>
          <p:cNvSpPr>
            <a:spLocks noGrp="1"/>
          </p:cNvSpPr>
          <p:nvPr>
            <p:ph type="title"/>
          </p:nvPr>
        </p:nvSpPr>
        <p:spPr>
          <a:xfrm>
            <a:off x="934720" y="0"/>
            <a:ext cx="10058400" cy="1450757"/>
          </a:xfrm>
        </p:spPr>
        <p:txBody>
          <a:bodyPr/>
          <a:lstStyle/>
          <a:p>
            <a:r>
              <a:rPr lang="en-US" sz="4400" b="1" i="0" u="none" strike="noStrike" baseline="0" dirty="0">
                <a:latin typeface="MetaProMedium-Regular"/>
              </a:rPr>
              <a:t>Hormone formulations</a:t>
            </a:r>
            <a:endParaRPr lang="en-US" b="1" dirty="0"/>
          </a:p>
        </p:txBody>
      </p:sp>
      <p:sp>
        <p:nvSpPr>
          <p:cNvPr id="3" name="Content Placeholder 2">
            <a:extLst>
              <a:ext uri="{FF2B5EF4-FFF2-40B4-BE49-F238E27FC236}">
                <a16:creationId xmlns:a16="http://schemas.microsoft.com/office/drawing/2014/main" id="{79D6913A-E135-48EC-873C-B1968683EC75}"/>
              </a:ext>
            </a:extLst>
          </p:cNvPr>
          <p:cNvSpPr>
            <a:spLocks noGrp="1"/>
          </p:cNvSpPr>
          <p:nvPr>
            <p:ph idx="1"/>
          </p:nvPr>
        </p:nvSpPr>
        <p:spPr/>
        <p:txBody>
          <a:bodyPr/>
          <a:lstStyle/>
          <a:p>
            <a:pPr algn="l"/>
            <a:r>
              <a:rPr lang="en-US" sz="2800" b="0" i="0" u="none" strike="noStrike" baseline="0" dirty="0">
                <a:latin typeface="MetaSerifProBook-Regular"/>
              </a:rPr>
              <a:t>See table 3, table 4 and table 5 for approved hormone therapy formulations.</a:t>
            </a:r>
            <a:endParaRPr lang="en-US" dirty="0"/>
          </a:p>
        </p:txBody>
      </p:sp>
    </p:spTree>
    <p:extLst>
      <p:ext uri="{BB962C8B-B14F-4D97-AF65-F5344CB8AC3E}">
        <p14:creationId xmlns:p14="http://schemas.microsoft.com/office/powerpoint/2010/main" val="1161061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24D9-2148-462A-8568-38CFD467E4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894F31-4408-4380-8C92-20872AFE1F5D}"/>
              </a:ext>
            </a:extLst>
          </p:cNvPr>
          <p:cNvSpPr>
            <a:spLocks noGrp="1"/>
          </p:cNvSpPr>
          <p:nvPr>
            <p:ph idx="1"/>
          </p:nvPr>
        </p:nvSpPr>
        <p:spPr/>
        <p:txBody>
          <a:bodyPr/>
          <a:lstStyle/>
          <a:p>
            <a:endParaRPr lang="en-US" dirty="0"/>
          </a:p>
        </p:txBody>
      </p:sp>
      <p:pic>
        <p:nvPicPr>
          <p:cNvPr id="4" name="Grafik 8">
            <a:extLst>
              <a:ext uri="{FF2B5EF4-FFF2-40B4-BE49-F238E27FC236}">
                <a16:creationId xmlns:a16="http://schemas.microsoft.com/office/drawing/2014/main" id="{196A42BE-3A9A-F837-BECE-DF3DBA2EDA03}"/>
              </a:ext>
            </a:extLst>
          </p:cNvPr>
          <p:cNvPicPr>
            <a:picLocks noChangeAspect="1"/>
          </p:cNvPicPr>
          <p:nvPr/>
        </p:nvPicPr>
        <p:blipFill>
          <a:blip r:embed="rId2"/>
          <a:stretch>
            <a:fillRect/>
          </a:stretch>
        </p:blipFill>
        <p:spPr>
          <a:xfrm>
            <a:off x="1320800" y="1737360"/>
            <a:ext cx="9530080" cy="3603306"/>
          </a:xfrm>
          <a:prstGeom prst="rect">
            <a:avLst/>
          </a:prstGeom>
          <a:noFill/>
          <a:ln cap="flat">
            <a:noFill/>
          </a:ln>
        </p:spPr>
      </p:pic>
    </p:spTree>
    <p:extLst>
      <p:ext uri="{BB962C8B-B14F-4D97-AF65-F5344CB8AC3E}">
        <p14:creationId xmlns:p14="http://schemas.microsoft.com/office/powerpoint/2010/main" val="2474402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3975-4E4F-4C4C-A74B-37D68B6300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35B7E2-D07A-4A76-A88A-D08355DB922E}"/>
              </a:ext>
            </a:extLst>
          </p:cNvPr>
          <p:cNvSpPr>
            <a:spLocks noGrp="1"/>
          </p:cNvSpPr>
          <p:nvPr>
            <p:ph idx="1"/>
          </p:nvPr>
        </p:nvSpPr>
        <p:spPr/>
        <p:txBody>
          <a:bodyPr/>
          <a:lstStyle/>
          <a:p>
            <a:endParaRPr lang="en-US" dirty="0"/>
          </a:p>
        </p:txBody>
      </p:sp>
      <p:pic>
        <p:nvPicPr>
          <p:cNvPr id="4" name="Grafik 8">
            <a:extLst>
              <a:ext uri="{FF2B5EF4-FFF2-40B4-BE49-F238E27FC236}">
                <a16:creationId xmlns:a16="http://schemas.microsoft.com/office/drawing/2014/main" id="{3F81C11F-3D57-EC41-E6F1-3A9266C0184B}"/>
              </a:ext>
            </a:extLst>
          </p:cNvPr>
          <p:cNvPicPr>
            <a:picLocks noChangeAspect="1"/>
          </p:cNvPicPr>
          <p:nvPr/>
        </p:nvPicPr>
        <p:blipFill>
          <a:blip r:embed="rId2"/>
          <a:stretch>
            <a:fillRect/>
          </a:stretch>
        </p:blipFill>
        <p:spPr>
          <a:xfrm>
            <a:off x="1432864" y="690179"/>
            <a:ext cx="9326276" cy="5477640"/>
          </a:xfrm>
          <a:prstGeom prst="rect">
            <a:avLst/>
          </a:prstGeom>
          <a:noFill/>
          <a:ln cap="flat">
            <a:noFill/>
          </a:ln>
        </p:spPr>
      </p:pic>
    </p:spTree>
    <p:extLst>
      <p:ext uri="{BB962C8B-B14F-4D97-AF65-F5344CB8AC3E}">
        <p14:creationId xmlns:p14="http://schemas.microsoft.com/office/powerpoint/2010/main" val="4245360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50C3-A7D8-4249-A91F-0FC8C3FC5B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B79B7A-6EC4-43BA-9E76-693390A9DDCF}"/>
              </a:ext>
            </a:extLst>
          </p:cNvPr>
          <p:cNvSpPr>
            <a:spLocks noGrp="1"/>
          </p:cNvSpPr>
          <p:nvPr>
            <p:ph idx="1"/>
          </p:nvPr>
        </p:nvSpPr>
        <p:spPr/>
        <p:txBody>
          <a:bodyPr/>
          <a:lstStyle/>
          <a:p>
            <a:endParaRPr lang="en-US" dirty="0"/>
          </a:p>
        </p:txBody>
      </p:sp>
      <p:pic>
        <p:nvPicPr>
          <p:cNvPr id="4" name="Grafik 8">
            <a:extLst>
              <a:ext uri="{FF2B5EF4-FFF2-40B4-BE49-F238E27FC236}">
                <a16:creationId xmlns:a16="http://schemas.microsoft.com/office/drawing/2014/main" id="{9F089A26-775C-F372-9BE3-6A4AC33DB041}"/>
              </a:ext>
            </a:extLst>
          </p:cNvPr>
          <p:cNvPicPr>
            <a:picLocks noChangeAspect="1"/>
          </p:cNvPicPr>
          <p:nvPr/>
        </p:nvPicPr>
        <p:blipFill>
          <a:blip r:embed="rId2"/>
          <a:stretch>
            <a:fillRect/>
          </a:stretch>
        </p:blipFill>
        <p:spPr>
          <a:xfrm>
            <a:off x="325120" y="2124635"/>
            <a:ext cx="11145520" cy="3211564"/>
          </a:xfrm>
          <a:prstGeom prst="rect">
            <a:avLst/>
          </a:prstGeom>
          <a:noFill/>
          <a:ln cap="flat">
            <a:noFill/>
          </a:ln>
        </p:spPr>
      </p:pic>
    </p:spTree>
    <p:extLst>
      <p:ext uri="{BB962C8B-B14F-4D97-AF65-F5344CB8AC3E}">
        <p14:creationId xmlns:p14="http://schemas.microsoft.com/office/powerpoint/2010/main" val="270291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F9A1-73DE-4E3A-A6BA-F1020F451FEF}"/>
              </a:ext>
            </a:extLst>
          </p:cNvPr>
          <p:cNvSpPr>
            <a:spLocks noGrp="1"/>
          </p:cNvSpPr>
          <p:nvPr>
            <p:ph type="title"/>
          </p:nvPr>
        </p:nvSpPr>
        <p:spPr>
          <a:xfrm>
            <a:off x="1107440" y="522275"/>
            <a:ext cx="8252615" cy="1618489"/>
          </a:xfrm>
        </p:spPr>
        <p:txBody>
          <a:bodyPr anchor="ctr">
            <a:normAutofit/>
          </a:bodyPr>
          <a:lstStyle/>
          <a:p>
            <a:r>
              <a:rPr lang="en-US" sz="4400" b="1" dirty="0">
                <a:latin typeface="MetaHeadlineOT-Bold"/>
                <a:cs typeface="Arial" panose="020B0604020202020204" pitchFamily="34" charset="0"/>
              </a:rPr>
              <a:t>Agenda</a:t>
            </a:r>
          </a:p>
        </p:txBody>
      </p:sp>
      <p:sp>
        <p:nvSpPr>
          <p:cNvPr id="3" name="Content Placeholder 2">
            <a:extLst>
              <a:ext uri="{FF2B5EF4-FFF2-40B4-BE49-F238E27FC236}">
                <a16:creationId xmlns:a16="http://schemas.microsoft.com/office/drawing/2014/main" id="{88ADADF4-1CDD-4CE9-9816-53B2F5C8A70F}"/>
              </a:ext>
            </a:extLst>
          </p:cNvPr>
          <p:cNvSpPr>
            <a:spLocks noGrp="1"/>
          </p:cNvSpPr>
          <p:nvPr>
            <p:ph idx="1"/>
          </p:nvPr>
        </p:nvSpPr>
        <p:spPr>
          <a:xfrm>
            <a:off x="1107440" y="1981201"/>
            <a:ext cx="8252615" cy="3698240"/>
          </a:xfrm>
        </p:spPr>
        <p:txBody>
          <a:bodyPr anchor="t">
            <a:normAutofit/>
          </a:bodyPr>
          <a:lstStyle/>
          <a:p>
            <a:pPr lvl="1">
              <a:buFont typeface="Wingdings" panose="05000000000000000000" pitchFamily="2" charset="2"/>
              <a:buChar char="§"/>
            </a:pPr>
            <a:r>
              <a:rPr lang="en-US" sz="2400" b="1" i="0" u="none" strike="noStrike" baseline="0" dirty="0">
                <a:latin typeface="MetaSerifProBook-Regular"/>
                <a:cs typeface="Arial" panose="020B0604020202020204" pitchFamily="34" charset="0"/>
              </a:rPr>
              <a:t>  Epidemiology and physiology of menopause</a:t>
            </a:r>
          </a:p>
          <a:p>
            <a:pPr lvl="1">
              <a:buFont typeface="Wingdings" panose="05000000000000000000" pitchFamily="2" charset="2"/>
              <a:buChar char="§"/>
            </a:pPr>
            <a:endParaRPr lang="en-US" sz="2400" b="1" i="0" u="none" strike="noStrike" baseline="0" dirty="0">
              <a:latin typeface="MetaSerifProBook-Regular"/>
              <a:cs typeface="Arial" panose="020B0604020202020204" pitchFamily="34" charset="0"/>
            </a:endParaRPr>
          </a:p>
          <a:p>
            <a:pPr lvl="1">
              <a:buFont typeface="Wingdings" panose="05000000000000000000" pitchFamily="2" charset="2"/>
              <a:buChar char="§"/>
            </a:pPr>
            <a:r>
              <a:rPr lang="en-US" sz="2400" b="1" i="0" u="none" strike="noStrike" baseline="0" dirty="0">
                <a:latin typeface="MetaSerifProBook-Regular"/>
                <a:cs typeface="Arial" panose="020B0604020202020204" pitchFamily="34" charset="0"/>
              </a:rPr>
              <a:t>  Treatment approach by symptom or sign</a:t>
            </a:r>
          </a:p>
          <a:p>
            <a:pPr lvl="1">
              <a:buFont typeface="Wingdings" panose="05000000000000000000" pitchFamily="2" charset="2"/>
              <a:buChar char="§"/>
            </a:pPr>
            <a:endParaRPr lang="en-US" sz="2400" b="1" i="0" u="none" strike="noStrike" baseline="0" dirty="0">
              <a:latin typeface="MetaSerifProBook-Regular"/>
              <a:cs typeface="Arial" panose="020B0604020202020204" pitchFamily="34" charset="0"/>
            </a:endParaRPr>
          </a:p>
          <a:p>
            <a:pPr lvl="1">
              <a:buFont typeface="Wingdings" panose="05000000000000000000" pitchFamily="2" charset="2"/>
              <a:buChar char="§"/>
            </a:pPr>
            <a:r>
              <a:rPr lang="en-US" sz="2400" b="1" i="0" u="none" strike="noStrike" baseline="0" dirty="0">
                <a:latin typeface="MetaSerifProBook-Regular"/>
                <a:cs typeface="Arial" panose="020B0604020202020204" pitchFamily="34" charset="0"/>
              </a:rPr>
              <a:t>  Menopausal hormone therapy</a:t>
            </a:r>
          </a:p>
          <a:p>
            <a:pPr lvl="1">
              <a:buFont typeface="Wingdings" panose="05000000000000000000" pitchFamily="2" charset="2"/>
              <a:buChar char="§"/>
            </a:pPr>
            <a:endParaRPr lang="en-US" sz="2400" b="1" i="0" u="none" strike="noStrike" baseline="0" dirty="0">
              <a:latin typeface="MetaSerifProBook-Regular"/>
              <a:cs typeface="Arial" panose="020B0604020202020204" pitchFamily="34" charset="0"/>
            </a:endParaRPr>
          </a:p>
          <a:p>
            <a:pPr lvl="1">
              <a:buFont typeface="Wingdings" panose="05000000000000000000" pitchFamily="2" charset="2"/>
              <a:buChar char="§"/>
            </a:pPr>
            <a:r>
              <a:rPr lang="en-US" sz="2400" b="1" i="0" u="none" strike="noStrike" baseline="0" dirty="0">
                <a:latin typeface="MetaSerifProBook-Regular"/>
                <a:cs typeface="Arial" panose="020B0604020202020204" pitchFamily="34" charset="0"/>
              </a:rPr>
              <a:t>  Considerations for special populations</a:t>
            </a:r>
          </a:p>
          <a:p>
            <a:endParaRPr lang="en-US" sz="2000" b="1" i="0" u="none" strike="noStrike" baseline="0" dirty="0">
              <a:latin typeface="MetaHeadlineOT-Bold"/>
            </a:endParaRPr>
          </a:p>
        </p:txBody>
      </p:sp>
    </p:spTree>
    <p:extLst>
      <p:ext uri="{BB962C8B-B14F-4D97-AF65-F5344CB8AC3E}">
        <p14:creationId xmlns:p14="http://schemas.microsoft.com/office/powerpoint/2010/main" val="2157836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E81E-9DA4-40BB-B916-1E975999DF58}"/>
              </a:ext>
            </a:extLst>
          </p:cNvPr>
          <p:cNvSpPr>
            <a:spLocks noGrp="1"/>
          </p:cNvSpPr>
          <p:nvPr>
            <p:ph type="title"/>
          </p:nvPr>
        </p:nvSpPr>
        <p:spPr>
          <a:xfrm>
            <a:off x="868680" y="853440"/>
            <a:ext cx="10515600" cy="1056640"/>
          </a:xfrm>
        </p:spPr>
        <p:txBody>
          <a:bodyPr>
            <a:normAutofit fontScale="90000"/>
          </a:bodyPr>
          <a:lstStyle/>
          <a:p>
            <a:r>
              <a:rPr lang="en-US" b="1" i="0" u="none" strike="noStrike" baseline="0" dirty="0">
                <a:latin typeface="MetaProMedium-Regular"/>
              </a:rPr>
              <a:t>Routes of administration</a:t>
            </a:r>
            <a:br>
              <a:rPr lang="en-US" sz="4400" b="0" i="0" u="none" strike="noStrike" baseline="0" dirty="0">
                <a:latin typeface="MetaProMedium-Regular"/>
              </a:rPr>
            </a:br>
            <a:endParaRPr lang="en-US" sz="3200" dirty="0"/>
          </a:p>
        </p:txBody>
      </p:sp>
      <p:sp>
        <p:nvSpPr>
          <p:cNvPr id="3" name="Content Placeholder 2">
            <a:extLst>
              <a:ext uri="{FF2B5EF4-FFF2-40B4-BE49-F238E27FC236}">
                <a16:creationId xmlns:a16="http://schemas.microsoft.com/office/drawing/2014/main" id="{C64CE2C8-61EA-45FD-9295-5C7DA04BCC34}"/>
              </a:ext>
            </a:extLst>
          </p:cNvPr>
          <p:cNvSpPr>
            <a:spLocks noGrp="1"/>
          </p:cNvSpPr>
          <p:nvPr>
            <p:ph idx="1"/>
          </p:nvPr>
        </p:nvSpPr>
        <p:spPr>
          <a:xfrm>
            <a:off x="1066800" y="1981200"/>
            <a:ext cx="10058400" cy="4023360"/>
          </a:xfrm>
        </p:spPr>
        <p:txBody>
          <a:bodyPr>
            <a:normAutofit/>
          </a:bodyPr>
          <a:lstStyle/>
          <a:p>
            <a:pPr algn="l">
              <a:buFont typeface="Wingdings" panose="05000000000000000000" pitchFamily="2" charset="2"/>
              <a:buChar char="§"/>
            </a:pPr>
            <a:r>
              <a:rPr lang="en-US" sz="2600" b="1" i="0" u="none" strike="noStrike" baseline="0" dirty="0">
                <a:latin typeface="MetaHeadlineOT-Bold"/>
              </a:rPr>
              <a:t>   Estrogen</a:t>
            </a:r>
          </a:p>
          <a:p>
            <a:pPr algn="l">
              <a:buFont typeface="Wingdings" panose="05000000000000000000" pitchFamily="2" charset="2"/>
              <a:buChar char="§"/>
            </a:pPr>
            <a:endParaRPr lang="en-US" sz="100" b="1" i="0" u="none" strike="noStrike" baseline="0" dirty="0">
              <a:latin typeface="MetaHeadlineOT-Bold"/>
            </a:endParaRPr>
          </a:p>
          <a:p>
            <a:pPr marL="761238" lvl="2" indent="-285750">
              <a:buFont typeface="Symbol" panose="05050102010706020507" pitchFamily="18" charset="2"/>
              <a:buChar char="-"/>
            </a:pPr>
            <a:r>
              <a:rPr lang="en-US" sz="2300" b="0" i="0" u="none" strike="noStrike" baseline="0" dirty="0">
                <a:latin typeface="MetaSerifProBook-Regular"/>
              </a:rPr>
              <a:t>Oral estrogens undergo first pass metabolism in the liver where they upregulate clotting </a:t>
            </a:r>
            <a:r>
              <a:rPr lang="en-US" sz="2300" b="0" i="0" u="none" strike="noStrike" baseline="0" dirty="0" err="1">
                <a:latin typeface="MetaSerifProBook-Regular"/>
              </a:rPr>
              <a:t>proteins,increase</a:t>
            </a:r>
            <a:r>
              <a:rPr lang="en-US" sz="2300" b="0" i="0" u="none" strike="noStrike" baseline="0" dirty="0">
                <a:latin typeface="MetaSerifProBook-Regular"/>
              </a:rPr>
              <a:t> sex hormone binding globulin (SHBG) and thyroid binding globulin, alter lipid handling, and may interact with other drugs metabolized by the CYP3A4 enzyme.</a:t>
            </a:r>
          </a:p>
          <a:p>
            <a:pPr marL="475488" lvl="2" indent="0">
              <a:buNone/>
            </a:pPr>
            <a:r>
              <a:rPr lang="en-US" sz="500" b="0" i="0" u="none" strike="noStrike" baseline="0" dirty="0">
                <a:latin typeface="MetaSerifProBook-Regular"/>
              </a:rPr>
              <a:t> </a:t>
            </a:r>
          </a:p>
          <a:p>
            <a:pPr marL="475488" lvl="2" indent="0">
              <a:buNone/>
            </a:pPr>
            <a:endParaRPr lang="en-US" sz="500" b="0" i="0" u="none" strike="noStrike" baseline="0" dirty="0">
              <a:latin typeface="MetaSerifProBook-Regular"/>
            </a:endParaRPr>
          </a:p>
          <a:p>
            <a:pPr marL="761238" lvl="2" indent="-285750">
              <a:buFont typeface="Symbol" panose="05050102010706020507" pitchFamily="18" charset="2"/>
              <a:buChar char="-"/>
            </a:pPr>
            <a:r>
              <a:rPr lang="en-US" sz="2300" b="0" i="0" u="none" strike="noStrike" baseline="0" dirty="0">
                <a:latin typeface="MetaSerifProBook-Regular"/>
              </a:rPr>
              <a:t>This effect is more pronounced with ethinyl estradiol than estradiol owing to differences in bioavailability and potency.</a:t>
            </a:r>
            <a:endParaRPr lang="en-US" sz="2300" dirty="0"/>
          </a:p>
        </p:txBody>
      </p:sp>
    </p:spTree>
    <p:extLst>
      <p:ext uri="{BB962C8B-B14F-4D97-AF65-F5344CB8AC3E}">
        <p14:creationId xmlns:p14="http://schemas.microsoft.com/office/powerpoint/2010/main" val="1186929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7DB2-7CAD-4E16-A2A9-7286B3E6288D}"/>
              </a:ext>
            </a:extLst>
          </p:cNvPr>
          <p:cNvSpPr>
            <a:spLocks noGrp="1"/>
          </p:cNvSpPr>
          <p:nvPr>
            <p:ph type="title"/>
          </p:nvPr>
        </p:nvSpPr>
        <p:spPr>
          <a:xfrm>
            <a:off x="899160" y="873760"/>
            <a:ext cx="10256520" cy="1249680"/>
          </a:xfrm>
        </p:spPr>
        <p:txBody>
          <a:bodyPr>
            <a:normAutofit/>
          </a:bodyPr>
          <a:lstStyle/>
          <a:p>
            <a:r>
              <a:rPr lang="en-US" sz="4300" b="1" i="0" u="none" strike="noStrike" baseline="0" dirty="0">
                <a:latin typeface="MetaProMedium-Regular"/>
              </a:rPr>
              <a:t>Routes of administration</a:t>
            </a:r>
            <a:br>
              <a:rPr lang="en-US" sz="4300" b="0" i="0" u="none" strike="noStrike" baseline="0" dirty="0">
                <a:latin typeface="MetaProMedium-Regular"/>
              </a:rPr>
            </a:br>
            <a:endParaRPr lang="en-US" sz="4300" dirty="0"/>
          </a:p>
        </p:txBody>
      </p:sp>
      <p:sp>
        <p:nvSpPr>
          <p:cNvPr id="3" name="Content Placeholder 2">
            <a:extLst>
              <a:ext uri="{FF2B5EF4-FFF2-40B4-BE49-F238E27FC236}">
                <a16:creationId xmlns:a16="http://schemas.microsoft.com/office/drawing/2014/main" id="{9C01968F-9D52-4AE9-9C2F-6CC323071F4F}"/>
              </a:ext>
            </a:extLst>
          </p:cNvPr>
          <p:cNvSpPr>
            <a:spLocks noGrp="1"/>
          </p:cNvSpPr>
          <p:nvPr>
            <p:ph idx="1"/>
          </p:nvPr>
        </p:nvSpPr>
        <p:spPr>
          <a:xfrm>
            <a:off x="1066800" y="1960880"/>
            <a:ext cx="10058400" cy="4023360"/>
          </a:xfrm>
        </p:spPr>
        <p:txBody>
          <a:bodyPr>
            <a:normAutofit/>
          </a:bodyPr>
          <a:lstStyle/>
          <a:p>
            <a:pPr algn="l">
              <a:buFont typeface="Wingdings" panose="05000000000000000000" pitchFamily="2" charset="2"/>
              <a:buChar char="§"/>
            </a:pPr>
            <a:r>
              <a:rPr lang="en-US" sz="2400" b="1" i="0" u="none" strike="noStrike" baseline="0" dirty="0">
                <a:latin typeface="MetaHeadlineOT-Bold"/>
              </a:rPr>
              <a:t>   </a:t>
            </a:r>
            <a:r>
              <a:rPr lang="en-US" sz="2600" b="1" i="0" u="none" strike="noStrike" baseline="0" dirty="0">
                <a:latin typeface="MetaHeadlineOT-Bold"/>
              </a:rPr>
              <a:t>Estrogen</a:t>
            </a:r>
            <a:endParaRPr lang="en-US" sz="2600" dirty="0">
              <a:latin typeface="MetaSerifProBook-Regular"/>
            </a:endParaRPr>
          </a:p>
          <a:p>
            <a:pPr algn="l">
              <a:buFont typeface="Wingdings" panose="05000000000000000000" pitchFamily="2" charset="2"/>
              <a:buChar char="§"/>
            </a:pPr>
            <a:endParaRPr lang="en-US" sz="100" b="0" i="0" u="none" strike="noStrike" baseline="0" dirty="0">
              <a:latin typeface="MetaSerifProBook-Regular"/>
            </a:endParaRPr>
          </a:p>
          <a:p>
            <a:pPr marL="818388" lvl="2" indent="-342900">
              <a:buFont typeface="Symbol" panose="05050102010706020507" pitchFamily="18" charset="2"/>
              <a:buChar char="-"/>
            </a:pPr>
            <a:r>
              <a:rPr lang="en-US" sz="2300" b="0" i="0" u="none" strike="noStrike" baseline="0" dirty="0">
                <a:latin typeface="MetaSerifProBook-Regular"/>
              </a:rPr>
              <a:t>Transdermal and intravaginal formulations avoid first pass metabolism.</a:t>
            </a:r>
          </a:p>
          <a:p>
            <a:pPr marL="818388" lvl="2" indent="-342900">
              <a:buFont typeface="Symbol" panose="05050102010706020507" pitchFamily="18" charset="2"/>
              <a:buChar char="-"/>
            </a:pPr>
            <a:endParaRPr lang="en-US" sz="500" b="0" i="0" u="none" strike="noStrike" baseline="0" dirty="0">
              <a:latin typeface="MetaSerifProBook-Regular"/>
            </a:endParaRPr>
          </a:p>
          <a:p>
            <a:pPr marL="818388" lvl="2" indent="-342900">
              <a:buFont typeface="Symbol" panose="05050102010706020507" pitchFamily="18" charset="2"/>
              <a:buChar char="-"/>
            </a:pPr>
            <a:r>
              <a:rPr lang="en-US" sz="2300" b="0" i="0" u="none" strike="noStrike" baseline="0" dirty="0">
                <a:latin typeface="MetaSerifProBook-Regular"/>
              </a:rPr>
              <a:t>Two meta-analyses of mainly observational studies with a few RCTs showed that transdermal estradiol is not associated with an increased risk of venous thromboembolism, whereas oral estrogen (most studies are of CEE) may increase risk by 1.5-fold to fourfold, dose dependently.</a:t>
            </a:r>
            <a:endParaRPr lang="en-US" sz="2300" dirty="0"/>
          </a:p>
        </p:txBody>
      </p:sp>
    </p:spTree>
    <p:extLst>
      <p:ext uri="{BB962C8B-B14F-4D97-AF65-F5344CB8AC3E}">
        <p14:creationId xmlns:p14="http://schemas.microsoft.com/office/powerpoint/2010/main" val="273334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B67D-3E04-47AD-8C39-A84C33A46639}"/>
              </a:ext>
            </a:extLst>
          </p:cNvPr>
          <p:cNvSpPr>
            <a:spLocks noGrp="1"/>
          </p:cNvSpPr>
          <p:nvPr>
            <p:ph type="title"/>
          </p:nvPr>
        </p:nvSpPr>
        <p:spPr>
          <a:xfrm>
            <a:off x="863600" y="621883"/>
            <a:ext cx="10058400" cy="1552357"/>
          </a:xfrm>
        </p:spPr>
        <p:txBody>
          <a:bodyPr/>
          <a:lstStyle/>
          <a:p>
            <a:r>
              <a:rPr kumimoji="0" lang="en-US" sz="4300" b="1" i="0" u="none" strike="noStrike" kern="1200" cap="none" spc="0" normalizeH="0" baseline="0" noProof="0" dirty="0">
                <a:ln>
                  <a:noFill/>
                </a:ln>
                <a:effectLst/>
                <a:uLnTx/>
                <a:uFillTx/>
                <a:latin typeface="MetaProMedium-Regular"/>
                <a:ea typeface="+mj-ea"/>
                <a:cs typeface="+mj-cs"/>
              </a:rPr>
              <a:t>Routes of administration</a:t>
            </a:r>
            <a:br>
              <a:rPr kumimoji="0" lang="en-US" sz="4400" b="0" i="0" u="none" strike="noStrike" kern="1200" cap="none" spc="0" normalizeH="0" baseline="0" noProof="0" dirty="0">
                <a:ln>
                  <a:noFill/>
                </a:ln>
                <a:solidFill>
                  <a:prstClr val="black"/>
                </a:solidFill>
                <a:effectLst/>
                <a:uLnTx/>
                <a:uFillTx/>
                <a:latin typeface="MetaProMedium-Regular"/>
                <a:ea typeface="+mj-ea"/>
                <a:cs typeface="+mj-cs"/>
              </a:rPr>
            </a:br>
            <a:endParaRPr lang="en-US" dirty="0"/>
          </a:p>
        </p:txBody>
      </p:sp>
      <p:sp>
        <p:nvSpPr>
          <p:cNvPr id="3" name="Content Placeholder 2">
            <a:extLst>
              <a:ext uri="{FF2B5EF4-FFF2-40B4-BE49-F238E27FC236}">
                <a16:creationId xmlns:a16="http://schemas.microsoft.com/office/drawing/2014/main" id="{73A9E2B9-F91B-4828-9C66-144F2659266B}"/>
              </a:ext>
            </a:extLst>
          </p:cNvPr>
          <p:cNvSpPr>
            <a:spLocks noGrp="1"/>
          </p:cNvSpPr>
          <p:nvPr>
            <p:ph idx="1"/>
          </p:nvPr>
        </p:nvSpPr>
        <p:spPr>
          <a:xfrm>
            <a:off x="1066800" y="1977814"/>
            <a:ext cx="10058400" cy="4023360"/>
          </a:xfrm>
        </p:spPr>
        <p:txBody>
          <a:bodyPr>
            <a:normAutofit/>
          </a:bodyPr>
          <a:lstStyle/>
          <a:p>
            <a:pPr algn="l">
              <a:buFont typeface="Wingdings" panose="05000000000000000000" pitchFamily="2" charset="2"/>
              <a:buChar char="§"/>
            </a:pPr>
            <a:r>
              <a:rPr kumimoji="0" lang="en-US" sz="2600" b="1" i="0" u="none" strike="noStrike" kern="1200" cap="none" spc="0" normalizeH="0" baseline="0" noProof="0" dirty="0">
                <a:ln>
                  <a:noFill/>
                </a:ln>
                <a:solidFill>
                  <a:prstClr val="black"/>
                </a:solidFill>
                <a:effectLst/>
                <a:uLnTx/>
                <a:uFillTx/>
                <a:latin typeface="MetaProNormal-Regular"/>
                <a:ea typeface="+mj-ea"/>
                <a:cs typeface="+mj-cs"/>
              </a:rPr>
              <a:t>  </a:t>
            </a:r>
            <a:r>
              <a:rPr kumimoji="0" lang="en-US" sz="2600" b="1" i="0" u="none" strike="noStrike" kern="1200" cap="none" spc="0" normalizeH="0" baseline="0" noProof="0" dirty="0">
                <a:ln>
                  <a:noFill/>
                </a:ln>
                <a:effectLst/>
                <a:uLnTx/>
                <a:uFillTx/>
                <a:latin typeface="MetaProNormal-Regular"/>
                <a:ea typeface="+mj-ea"/>
                <a:cs typeface="+mj-cs"/>
              </a:rPr>
              <a:t>Estrogen</a:t>
            </a:r>
            <a:r>
              <a:rPr kumimoji="0" lang="en-US" sz="2400" b="0" i="0" u="none" strike="noStrike" kern="1200" cap="none" spc="0" normalizeH="0" baseline="0" noProof="0" dirty="0">
                <a:ln>
                  <a:noFill/>
                </a:ln>
                <a:solidFill>
                  <a:prstClr val="black"/>
                </a:solidFill>
                <a:effectLst/>
                <a:uLnTx/>
                <a:uFillTx/>
                <a:latin typeface="MetaProNormal-Regular"/>
                <a:ea typeface="+mj-ea"/>
                <a:cs typeface="+mj-cs"/>
              </a:rPr>
              <a:t> </a:t>
            </a:r>
          </a:p>
          <a:p>
            <a:pPr algn="l">
              <a:buFont typeface="Symbol" panose="05050102010706020507" pitchFamily="18" charset="2"/>
              <a:buChar char="-"/>
            </a:pPr>
            <a:endParaRPr lang="en-US" sz="500" dirty="0">
              <a:solidFill>
                <a:prstClr val="black"/>
              </a:solidFill>
              <a:latin typeface="MetaProNormal-Regular"/>
              <a:ea typeface="+mj-ea"/>
              <a:cs typeface="+mj-cs"/>
            </a:endParaRPr>
          </a:p>
          <a:p>
            <a:pPr marL="818388" lvl="2" indent="-342900">
              <a:buFont typeface="Symbol" panose="05050102010706020507" pitchFamily="18" charset="2"/>
              <a:buChar char="-"/>
            </a:pPr>
            <a:r>
              <a:rPr lang="en-US" sz="2300" b="0" i="0" u="none" strike="noStrike" baseline="0" dirty="0">
                <a:latin typeface="MetaSerifProBook-Regular"/>
              </a:rPr>
              <a:t>Transdermal formulations are preferred in women with hyperlipidemia, diabetes, hypertension, or other risk factors for cardiovascular disease.</a:t>
            </a:r>
          </a:p>
          <a:p>
            <a:pPr marL="646938" lvl="2" indent="-171450">
              <a:buFont typeface="Symbol" panose="05050102010706020507" pitchFamily="18" charset="2"/>
              <a:buChar char="-"/>
            </a:pPr>
            <a:endParaRPr lang="en-US" sz="500" b="0" i="0" u="none" strike="noStrike" baseline="0" dirty="0">
              <a:latin typeface="MetaSerifProBook-Regular"/>
            </a:endParaRPr>
          </a:p>
          <a:p>
            <a:pPr marL="646938" lvl="2" indent="-171450">
              <a:buFont typeface="Symbol" panose="05050102010706020507" pitchFamily="18" charset="2"/>
              <a:buChar char="-"/>
            </a:pPr>
            <a:endParaRPr lang="en-US" sz="500" b="0" i="0" u="none" strike="noStrike" baseline="0" dirty="0">
              <a:latin typeface="MetaSerifProBook-Regular"/>
            </a:endParaRPr>
          </a:p>
          <a:p>
            <a:pPr marL="818388" lvl="2" indent="-342900">
              <a:buFont typeface="Symbol" panose="05050102010706020507" pitchFamily="18" charset="2"/>
              <a:buChar char="-"/>
            </a:pPr>
            <a:r>
              <a:rPr lang="en-US" sz="2300" b="0" i="0" u="none" strike="noStrike" baseline="0" dirty="0">
                <a:latin typeface="MetaSerifProBook-Regular"/>
              </a:rPr>
              <a:t>Observational studies have not found significant differences in risk of breast cancer between transdermal and oral estrogens, but no RCTs have compared them.</a:t>
            </a:r>
            <a:endParaRPr lang="en-US" sz="2300" dirty="0"/>
          </a:p>
        </p:txBody>
      </p:sp>
    </p:spTree>
    <p:extLst>
      <p:ext uri="{BB962C8B-B14F-4D97-AF65-F5344CB8AC3E}">
        <p14:creationId xmlns:p14="http://schemas.microsoft.com/office/powerpoint/2010/main" val="1642252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5B6A-2AC8-47D0-A02B-2AA09E3F9E2F}"/>
              </a:ext>
            </a:extLst>
          </p:cNvPr>
          <p:cNvSpPr>
            <a:spLocks noGrp="1"/>
          </p:cNvSpPr>
          <p:nvPr>
            <p:ph type="title"/>
          </p:nvPr>
        </p:nvSpPr>
        <p:spPr>
          <a:xfrm>
            <a:off x="822960" y="516897"/>
            <a:ext cx="10058400" cy="1450757"/>
          </a:xfrm>
        </p:spPr>
        <p:txBody>
          <a:bodyPr/>
          <a:lstStyle/>
          <a:p>
            <a:r>
              <a:rPr kumimoji="0" lang="en-US" sz="4300" b="1" i="0" u="none" strike="noStrike" kern="1200" cap="none" spc="0" normalizeH="0" baseline="0" noProof="0" dirty="0">
                <a:ln>
                  <a:noFill/>
                </a:ln>
                <a:effectLst/>
                <a:uLnTx/>
                <a:uFillTx/>
                <a:latin typeface="MetaProMedium-Regular"/>
                <a:ea typeface="+mj-ea"/>
                <a:cs typeface="+mj-cs"/>
              </a:rPr>
              <a:t>Routes of administration</a:t>
            </a:r>
            <a:br>
              <a:rPr kumimoji="0" lang="en-US" sz="4400" b="0" i="0" u="none" strike="noStrike" kern="1200" cap="none" spc="0" normalizeH="0" baseline="0" noProof="0" dirty="0">
                <a:ln>
                  <a:noFill/>
                </a:ln>
                <a:effectLst/>
                <a:uLnTx/>
                <a:uFillTx/>
                <a:latin typeface="MetaProMedium-Regular"/>
                <a:ea typeface="+mj-ea"/>
                <a:cs typeface="+mj-cs"/>
              </a:rPr>
            </a:br>
            <a:endParaRPr lang="en-US" sz="3200" dirty="0"/>
          </a:p>
        </p:txBody>
      </p:sp>
      <p:sp>
        <p:nvSpPr>
          <p:cNvPr id="3" name="Content Placeholder 2">
            <a:extLst>
              <a:ext uri="{FF2B5EF4-FFF2-40B4-BE49-F238E27FC236}">
                <a16:creationId xmlns:a16="http://schemas.microsoft.com/office/drawing/2014/main" id="{1081E153-BBDB-45B3-957B-F88E9887D649}"/>
              </a:ext>
            </a:extLst>
          </p:cNvPr>
          <p:cNvSpPr>
            <a:spLocks noGrp="1"/>
          </p:cNvSpPr>
          <p:nvPr>
            <p:ph idx="1"/>
          </p:nvPr>
        </p:nvSpPr>
        <p:spPr>
          <a:xfrm>
            <a:off x="1066800" y="1967654"/>
            <a:ext cx="10058400" cy="4023360"/>
          </a:xfrm>
        </p:spPr>
        <p:txBody>
          <a:bodyPr>
            <a:normAutofit/>
          </a:bodyPr>
          <a:lstStyle/>
          <a:p>
            <a:pPr algn="l">
              <a:buFont typeface="Wingdings" panose="05000000000000000000" pitchFamily="2" charset="2"/>
              <a:buChar char="§"/>
            </a:pPr>
            <a:r>
              <a:rPr lang="en-US" sz="2600" b="1" i="0" u="none" strike="noStrike" baseline="0" dirty="0">
                <a:latin typeface="MetaProNormal-Regular"/>
              </a:rPr>
              <a:t>  Progestogens</a:t>
            </a:r>
          </a:p>
          <a:p>
            <a:pPr algn="l">
              <a:buFont typeface="Wingdings" panose="05000000000000000000" pitchFamily="2" charset="2"/>
              <a:buChar char="§"/>
            </a:pPr>
            <a:endParaRPr lang="en-US" sz="100" b="1" dirty="0">
              <a:latin typeface="MetaProNormal-Regular"/>
            </a:endParaRPr>
          </a:p>
          <a:p>
            <a:pPr marL="761238" lvl="2" indent="-285750">
              <a:buFont typeface="Symbol" panose="05050102010706020507" pitchFamily="18" charset="2"/>
              <a:buChar char="-"/>
            </a:pPr>
            <a:r>
              <a:rPr lang="en-US" sz="2300" b="0" i="0" u="none" strike="noStrike" baseline="0" dirty="0">
                <a:latin typeface="MetaSerifProBook-Regular"/>
              </a:rPr>
              <a:t>With adequate progestogen use, the risk of endometrial neoplasia is not increased. </a:t>
            </a:r>
          </a:p>
          <a:p>
            <a:pPr marL="761238" lvl="2" indent="-285750">
              <a:buFont typeface="Symbol" panose="05050102010706020507" pitchFamily="18" charset="2"/>
              <a:buChar char="-"/>
            </a:pPr>
            <a:r>
              <a:rPr lang="en-US" sz="100" b="0" i="0" u="none" strike="noStrike" baseline="0" dirty="0">
                <a:latin typeface="MetaSerifProBook-Regular"/>
              </a:rPr>
              <a:t>1</a:t>
            </a:r>
            <a:endParaRPr lang="en-US" sz="2300" b="0" i="0" u="none" strike="noStrike" baseline="0" dirty="0">
              <a:latin typeface="MetaSerifProBook-Regular"/>
            </a:endParaRPr>
          </a:p>
          <a:p>
            <a:pPr marL="761238" lvl="2" indent="-285750">
              <a:buFont typeface="Symbol" panose="05050102010706020507" pitchFamily="18" charset="2"/>
              <a:buChar char="-"/>
            </a:pPr>
            <a:r>
              <a:rPr lang="en-US" sz="2300" b="0" i="0" u="none" strike="noStrike" baseline="0" dirty="0">
                <a:latin typeface="MetaSerifProBook-Regular"/>
              </a:rPr>
              <a:t>Oral progestogens undergo first pass metabolism, and some synthetic progestins including medroxyprogesterone acetate are associated with increased rates of stroke, CHD, and venous thromboembolism when combined with estrogen.</a:t>
            </a:r>
          </a:p>
          <a:p>
            <a:pPr marL="761238" lvl="2" indent="-285750">
              <a:buFont typeface="Symbol" panose="05050102010706020507" pitchFamily="18" charset="2"/>
              <a:buChar char="-"/>
            </a:pPr>
            <a:endParaRPr lang="en-US" sz="100" b="0" i="0" u="none" strike="noStrike" baseline="0" dirty="0">
              <a:latin typeface="MetaSerifProBook-Regular"/>
            </a:endParaRPr>
          </a:p>
          <a:p>
            <a:pPr marL="761238" lvl="2" indent="-285750">
              <a:buFont typeface="Symbol" panose="05050102010706020507" pitchFamily="18" charset="2"/>
              <a:buChar char="-"/>
            </a:pPr>
            <a:r>
              <a:rPr lang="en-US" sz="2300" b="0" i="0" u="none" strike="noStrike" baseline="0" dirty="0">
                <a:latin typeface="MetaSerifProBook-Regular"/>
              </a:rPr>
              <a:t>Studies show low to no risk of these with oral micronized progesterone, low dose</a:t>
            </a:r>
            <a:r>
              <a:rPr lang="en-US" sz="2300" dirty="0">
                <a:latin typeface="MetaSerifProBook-Regular"/>
              </a:rPr>
              <a:t> </a:t>
            </a:r>
            <a:r>
              <a:rPr lang="en-US" sz="2300" b="0" i="0" u="none" strike="noStrike" baseline="0" dirty="0">
                <a:latin typeface="MetaSerifProBook-Regular"/>
              </a:rPr>
              <a:t>norethindrone acetate, and </a:t>
            </a:r>
            <a:r>
              <a:rPr lang="en-US" sz="2300" b="0" i="0" u="none" strike="noStrike" baseline="0" dirty="0" err="1">
                <a:latin typeface="MetaSerifProBook-Regular"/>
              </a:rPr>
              <a:t>dydrogesterone</a:t>
            </a:r>
            <a:r>
              <a:rPr lang="en-US" sz="2300" b="0" i="0" u="none" strike="noStrike" baseline="0" dirty="0">
                <a:latin typeface="MetaSerifProBook-Regular"/>
              </a:rPr>
              <a:t>.</a:t>
            </a:r>
            <a:endParaRPr lang="en-US" sz="2300" dirty="0"/>
          </a:p>
        </p:txBody>
      </p:sp>
    </p:spTree>
    <p:extLst>
      <p:ext uri="{BB962C8B-B14F-4D97-AF65-F5344CB8AC3E}">
        <p14:creationId xmlns:p14="http://schemas.microsoft.com/office/powerpoint/2010/main" val="325599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8E44-7588-4DEF-B676-A125E28A40AE}"/>
              </a:ext>
            </a:extLst>
          </p:cNvPr>
          <p:cNvSpPr>
            <a:spLocks noGrp="1"/>
          </p:cNvSpPr>
          <p:nvPr>
            <p:ph type="title"/>
          </p:nvPr>
        </p:nvSpPr>
        <p:spPr/>
        <p:txBody>
          <a:bodyPr>
            <a:normAutofit/>
          </a:bodyPr>
          <a:lstStyle/>
          <a:p>
            <a:br>
              <a:rPr kumimoji="0" lang="en-US" sz="4400" b="0" i="0" u="none" strike="noStrike" kern="1200" cap="none" spc="0" normalizeH="0" baseline="0" noProof="0" dirty="0">
                <a:ln>
                  <a:noFill/>
                </a:ln>
                <a:solidFill>
                  <a:prstClr val="black"/>
                </a:solidFill>
                <a:effectLst/>
                <a:uLnTx/>
                <a:uFillTx/>
                <a:latin typeface="MetaProMedium-Regular"/>
                <a:ea typeface="+mj-ea"/>
                <a:cs typeface="+mj-cs"/>
              </a:rPr>
            </a:br>
            <a:endParaRPr lang="en-US" dirty="0"/>
          </a:p>
        </p:txBody>
      </p:sp>
      <p:sp>
        <p:nvSpPr>
          <p:cNvPr id="3" name="Content Placeholder 2">
            <a:extLst>
              <a:ext uri="{FF2B5EF4-FFF2-40B4-BE49-F238E27FC236}">
                <a16:creationId xmlns:a16="http://schemas.microsoft.com/office/drawing/2014/main" id="{A45053B2-BB8F-409C-A0AB-D33476E4FB47}"/>
              </a:ext>
            </a:extLst>
          </p:cNvPr>
          <p:cNvSpPr>
            <a:spLocks noGrp="1"/>
          </p:cNvSpPr>
          <p:nvPr>
            <p:ph idx="1"/>
          </p:nvPr>
        </p:nvSpPr>
        <p:spPr>
          <a:xfrm>
            <a:off x="1066800" y="2035892"/>
            <a:ext cx="10058400" cy="4023360"/>
          </a:xfrm>
        </p:spPr>
        <p:txBody>
          <a:bodyPr>
            <a:normAutofit/>
          </a:bodyPr>
          <a:lstStyle/>
          <a:p>
            <a:pPr>
              <a:buFont typeface="Wingdings" panose="05000000000000000000" pitchFamily="2" charset="2"/>
              <a:buChar char="§"/>
            </a:pPr>
            <a:r>
              <a:rPr lang="en-US" sz="2300" b="1" i="0" u="none" strike="noStrike" baseline="0" dirty="0">
                <a:latin typeface="MetaProMedium-Regular"/>
              </a:rPr>
              <a:t>  Cycled versus continuous progestogen</a:t>
            </a:r>
          </a:p>
          <a:p>
            <a:pPr>
              <a:buFont typeface="Wingdings" panose="05000000000000000000" pitchFamily="2" charset="2"/>
              <a:buChar char="§"/>
            </a:pPr>
            <a:endParaRPr lang="en-US" sz="100" dirty="0">
              <a:latin typeface="MetaSerifProBook-Regular"/>
            </a:endParaRPr>
          </a:p>
          <a:p>
            <a:pPr marL="818388" lvl="2" indent="-342900">
              <a:buFont typeface="Symbol" panose="05050102010706020507" pitchFamily="18" charset="2"/>
              <a:buChar char="-"/>
            </a:pPr>
            <a:r>
              <a:rPr lang="en-US" sz="2300" dirty="0">
                <a:latin typeface="MetaSerifProBook-Regular"/>
              </a:rPr>
              <a:t>The choice between cycled and continuous progestogens is made by balancing the benefits and side effects for each patient.</a:t>
            </a:r>
          </a:p>
          <a:p>
            <a:pPr marL="818388" lvl="2" indent="-342900">
              <a:buFont typeface="Symbol" panose="05050102010706020507" pitchFamily="18" charset="2"/>
              <a:buChar char="-"/>
            </a:pPr>
            <a:endParaRPr lang="en-US" sz="100" dirty="0">
              <a:latin typeface="MetaSerifProBook-Regular"/>
            </a:endParaRPr>
          </a:p>
          <a:p>
            <a:pPr marL="818388" lvl="2" indent="-342900">
              <a:buFont typeface="Symbol" panose="05050102010706020507" pitchFamily="18" charset="2"/>
              <a:buChar char="-"/>
            </a:pPr>
            <a:r>
              <a:rPr lang="en-US" sz="2300" dirty="0">
                <a:latin typeface="MetaSerifProBook-Regular"/>
              </a:rPr>
              <a:t>Continuous progestogen use minimizes hormone fluctuations but is associated with more irregular bleeding and spotting in the first six months of use. </a:t>
            </a:r>
          </a:p>
          <a:p>
            <a:pPr marL="818388" lvl="2" indent="-342900">
              <a:buFont typeface="Symbol" panose="05050102010706020507" pitchFamily="18" charset="2"/>
              <a:buChar char="-"/>
            </a:pPr>
            <a:endParaRPr lang="en-US" sz="100" dirty="0">
              <a:latin typeface="MetaSerifProBook-Regular"/>
            </a:endParaRPr>
          </a:p>
          <a:p>
            <a:pPr marL="818388" lvl="2" indent="-342900">
              <a:buFont typeface="Symbol" panose="05050102010706020507" pitchFamily="18" charset="2"/>
              <a:buChar char="-"/>
            </a:pPr>
            <a:r>
              <a:rPr lang="en-US" sz="2300" dirty="0">
                <a:latin typeface="MetaSerifProBook-Regular"/>
              </a:rPr>
              <a:t>Cycled progestogens given for 12-14 consecutive days during anticipated or simulated luteal phases more often yield predictable withdrawal bleeds but may worsen side effects because of the higher dose needed and biphasic dosing.</a:t>
            </a:r>
            <a:endParaRPr lang="en-US" sz="2300" dirty="0"/>
          </a:p>
        </p:txBody>
      </p:sp>
      <p:sp>
        <p:nvSpPr>
          <p:cNvPr id="5" name="TextBox 4">
            <a:extLst>
              <a:ext uri="{FF2B5EF4-FFF2-40B4-BE49-F238E27FC236}">
                <a16:creationId xmlns:a16="http://schemas.microsoft.com/office/drawing/2014/main" id="{7E22CC63-882B-4AA3-8649-F6C66979C23B}"/>
              </a:ext>
            </a:extLst>
          </p:cNvPr>
          <p:cNvSpPr txBox="1"/>
          <p:nvPr/>
        </p:nvSpPr>
        <p:spPr>
          <a:xfrm>
            <a:off x="836685" y="784221"/>
            <a:ext cx="10721829" cy="754053"/>
          </a:xfrm>
          <a:prstGeom prst="rect">
            <a:avLst/>
          </a:prstGeom>
          <a:noFill/>
        </p:spPr>
        <p:txBody>
          <a:bodyPr wrap="square">
            <a:spAutoFit/>
          </a:bodyPr>
          <a:lstStyle/>
          <a:p>
            <a:r>
              <a:rPr kumimoji="0" lang="en-US" sz="4300" b="1" i="0" u="none" strike="noStrike" kern="1200" cap="none" spc="0" normalizeH="0" baseline="0" noProof="0" dirty="0">
                <a:ln>
                  <a:noFill/>
                </a:ln>
                <a:solidFill>
                  <a:schemeClr val="tx1">
                    <a:lumMod val="75000"/>
                    <a:lumOff val="25000"/>
                  </a:schemeClr>
                </a:solidFill>
                <a:effectLst/>
                <a:uLnTx/>
                <a:uFillTx/>
                <a:latin typeface="MetaProMedium-Regular"/>
                <a:ea typeface="+mj-ea"/>
                <a:cs typeface="+mj-cs"/>
              </a:rPr>
              <a:t>Routes of administration</a:t>
            </a:r>
          </a:p>
        </p:txBody>
      </p:sp>
    </p:spTree>
    <p:extLst>
      <p:ext uri="{BB962C8B-B14F-4D97-AF65-F5344CB8AC3E}">
        <p14:creationId xmlns:p14="http://schemas.microsoft.com/office/powerpoint/2010/main" val="3552594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3F77-4331-444A-B602-73743B0FA17A}"/>
              </a:ext>
            </a:extLst>
          </p:cNvPr>
          <p:cNvSpPr>
            <a:spLocks noGrp="1"/>
          </p:cNvSpPr>
          <p:nvPr>
            <p:ph type="title"/>
          </p:nvPr>
        </p:nvSpPr>
        <p:spPr>
          <a:xfrm>
            <a:off x="792480" y="511386"/>
            <a:ext cx="10058400" cy="955040"/>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4300" b="1" i="0" u="none" strike="noStrike" kern="1200" cap="none" spc="0" normalizeH="0" baseline="0" noProof="0" dirty="0">
                <a:ln>
                  <a:noFill/>
                </a:ln>
                <a:effectLst/>
                <a:uLnTx/>
                <a:uFillTx/>
                <a:latin typeface="MetaProMedium-Regular"/>
                <a:ea typeface="+mn-ea"/>
                <a:cs typeface="+mn-cs"/>
              </a:rPr>
              <a:t>Treatment adjustment</a:t>
            </a:r>
            <a:endParaRPr lang="en-US" sz="4300" b="1" dirty="0"/>
          </a:p>
        </p:txBody>
      </p:sp>
      <p:sp>
        <p:nvSpPr>
          <p:cNvPr id="3" name="Content Placeholder 2">
            <a:extLst>
              <a:ext uri="{FF2B5EF4-FFF2-40B4-BE49-F238E27FC236}">
                <a16:creationId xmlns:a16="http://schemas.microsoft.com/office/drawing/2014/main" id="{7C28EAE0-8E75-49CA-BFDF-3DF2C5E6B63E}"/>
              </a:ext>
            </a:extLst>
          </p:cNvPr>
          <p:cNvSpPr>
            <a:spLocks noGrp="1"/>
          </p:cNvSpPr>
          <p:nvPr>
            <p:ph idx="1"/>
          </p:nvPr>
        </p:nvSpPr>
        <p:spPr>
          <a:xfrm>
            <a:off x="1473200" y="2109894"/>
            <a:ext cx="10058400" cy="4023360"/>
          </a:xfrm>
        </p:spPr>
        <p:txBody>
          <a:bodyPr>
            <a:normAutofit/>
          </a:bodyPr>
          <a:lstStyle/>
          <a:p>
            <a:pPr algn="l">
              <a:buFont typeface="Symbol" panose="05050102010706020507" pitchFamily="18" charset="2"/>
              <a:buChar char="-"/>
            </a:pPr>
            <a:r>
              <a:rPr lang="en-US" sz="2400" b="0" i="0" u="none" strike="noStrike" baseline="0" dirty="0">
                <a:latin typeface="MetaSerifProBook-Regular"/>
              </a:rPr>
              <a:t>  If a patient develops venous thromboembolism or another condition precluding hormone therapy, hormone therapy should be stopped immediately. </a:t>
            </a:r>
            <a:endParaRPr lang="en-US" sz="2400" dirty="0">
              <a:latin typeface="MetaSerifProBook-Regular"/>
            </a:endParaRPr>
          </a:p>
          <a:p>
            <a:pPr algn="l">
              <a:buFont typeface="Symbol" panose="05050102010706020507" pitchFamily="18" charset="2"/>
              <a:buChar char="-"/>
            </a:pPr>
            <a:endParaRPr lang="en-US" sz="100" b="0" i="0" u="none" strike="noStrike" baseline="0" dirty="0">
              <a:latin typeface="MetaSerifProBook-Regular"/>
            </a:endParaRPr>
          </a:p>
          <a:p>
            <a:pPr algn="l">
              <a:buFont typeface="Symbol" panose="05050102010706020507" pitchFamily="18" charset="2"/>
              <a:buChar char="-"/>
            </a:pPr>
            <a:r>
              <a:rPr lang="en-US" sz="2400" b="0" i="0" u="none" strike="noStrike" baseline="0" dirty="0">
                <a:latin typeface="MetaSerifProBook-Regular"/>
              </a:rPr>
              <a:t>  Risk of venous thromboembolism is highest in the  </a:t>
            </a:r>
            <a:r>
              <a:rPr kumimoji="0" lang="en-US" sz="2400" b="0" i="0" u="none" strike="noStrike" kern="1200" cap="none" spc="0" normalizeH="0" baseline="0" noProof="0" dirty="0">
                <a:ln>
                  <a:noFill/>
                </a:ln>
                <a:solidFill>
                  <a:prstClr val="black"/>
                </a:solidFill>
                <a:effectLst/>
                <a:uLnTx/>
                <a:uFillTx/>
                <a:latin typeface="MetaSerifProBook-Regular"/>
                <a:ea typeface="+mn-ea"/>
                <a:cs typeface="+mn-cs"/>
              </a:rPr>
              <a:t>first year of treatment.</a:t>
            </a:r>
          </a:p>
          <a:p>
            <a:pPr algn="l">
              <a:buFont typeface="Symbol" panose="05050102010706020507" pitchFamily="18" charset="2"/>
              <a:buChar char="-"/>
            </a:pPr>
            <a:endParaRPr lang="en-US" sz="100" b="0" i="0" u="none" strike="noStrike" baseline="0" dirty="0">
              <a:latin typeface="MetaSerifProBook-Regular"/>
            </a:endParaRPr>
          </a:p>
          <a:p>
            <a:pPr algn="l">
              <a:buFont typeface="Symbol" panose="05050102010706020507" pitchFamily="18" charset="2"/>
              <a:buChar char="-"/>
            </a:pPr>
            <a:r>
              <a:rPr lang="en-US" sz="2400" b="0" i="0" u="none" strike="noStrike" baseline="0" dirty="0">
                <a:latin typeface="MetaSerifProBook-Regular"/>
              </a:rPr>
              <a:t>  In the event of gallstone disease, oral estrogen may be switched to a non-oral route as observational studies show a lower risk of gallstones with transdermal estrogens, although no RCT data are available to support this pursued.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055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B91C-08E6-4ACC-9B3E-49CF32D07C00}"/>
              </a:ext>
            </a:extLst>
          </p:cNvPr>
          <p:cNvSpPr>
            <a:spLocks noGrp="1"/>
          </p:cNvSpPr>
          <p:nvPr>
            <p:ph type="title"/>
          </p:nvPr>
        </p:nvSpPr>
        <p:spPr>
          <a:xfrm>
            <a:off x="487167" y="388203"/>
            <a:ext cx="10058400" cy="414437"/>
          </a:xfrm>
        </p:spPr>
        <p:txBody>
          <a:bodyPr>
            <a:normAutofit/>
          </a:bodyPr>
          <a:lstStyle/>
          <a:p>
            <a:r>
              <a:rPr lang="en-US" sz="2400" b="1" i="0" u="none" strike="noStrike" baseline="0" dirty="0"/>
              <a:t>Treatment adjustments in first six months of hormone therapy</a:t>
            </a:r>
            <a:endParaRPr lang="en-US" sz="2400" b="1" dirty="0"/>
          </a:p>
        </p:txBody>
      </p:sp>
      <p:graphicFrame>
        <p:nvGraphicFramePr>
          <p:cNvPr id="4" name="Table 4">
            <a:extLst>
              <a:ext uri="{FF2B5EF4-FFF2-40B4-BE49-F238E27FC236}">
                <a16:creationId xmlns:a16="http://schemas.microsoft.com/office/drawing/2014/main" id="{A493131D-3FE7-4256-A834-F52C724693B8}"/>
              </a:ext>
            </a:extLst>
          </p:cNvPr>
          <p:cNvGraphicFramePr>
            <a:graphicFrameLocks noGrp="1"/>
          </p:cNvGraphicFramePr>
          <p:nvPr>
            <p:ph idx="1"/>
            <p:extLst>
              <p:ext uri="{D42A27DB-BD31-4B8C-83A1-F6EECF244321}">
                <p14:modId xmlns:p14="http://schemas.microsoft.com/office/powerpoint/2010/main" val="2280207030"/>
              </p:ext>
            </p:extLst>
          </p:nvPr>
        </p:nvGraphicFramePr>
        <p:xfrm>
          <a:off x="487167" y="949675"/>
          <a:ext cx="10515600" cy="5004086"/>
        </p:xfrm>
        <a:graphic>
          <a:graphicData uri="http://schemas.openxmlformats.org/drawingml/2006/table">
            <a:tbl>
              <a:tblPr firstRow="1" bandRow="1">
                <a:tableStyleId>{5C22544A-7EE6-4342-B048-85BDC9FD1C3A}</a:tableStyleId>
              </a:tblPr>
              <a:tblGrid>
                <a:gridCol w="3448574">
                  <a:extLst>
                    <a:ext uri="{9D8B030D-6E8A-4147-A177-3AD203B41FA5}">
                      <a16:colId xmlns:a16="http://schemas.microsoft.com/office/drawing/2014/main" val="1488939893"/>
                    </a:ext>
                  </a:extLst>
                </a:gridCol>
                <a:gridCol w="7067026">
                  <a:extLst>
                    <a:ext uri="{9D8B030D-6E8A-4147-A177-3AD203B41FA5}">
                      <a16:colId xmlns:a16="http://schemas.microsoft.com/office/drawing/2014/main" val="3854722813"/>
                    </a:ext>
                  </a:extLst>
                </a:gridCol>
              </a:tblGrid>
              <a:tr h="548517">
                <a:tc>
                  <a:txBody>
                    <a:bodyPr/>
                    <a:lstStyle/>
                    <a:p>
                      <a:r>
                        <a:rPr lang="en-US" sz="2400" b="0" i="0" u="none" strike="noStrike" baseline="0" dirty="0">
                          <a:latin typeface="MetaProMedium-Regular"/>
                        </a:rPr>
                        <a:t>Symptom</a:t>
                      </a:r>
                      <a:endParaRPr lang="en-US" sz="2400" dirty="0"/>
                    </a:p>
                  </a:txBody>
                  <a:tcPr/>
                </a:tc>
                <a:tc>
                  <a:txBody>
                    <a:bodyPr/>
                    <a:lstStyle/>
                    <a:p>
                      <a:r>
                        <a:rPr lang="en-US" sz="2400" b="0" i="0" u="none" strike="noStrike" baseline="0" dirty="0">
                          <a:latin typeface="MetaProMedium-Regular"/>
                        </a:rPr>
                        <a:t>Cause and action</a:t>
                      </a:r>
                      <a:endParaRPr lang="en-US" sz="2400" dirty="0"/>
                    </a:p>
                  </a:txBody>
                  <a:tcPr/>
                </a:tc>
                <a:extLst>
                  <a:ext uri="{0D108BD9-81ED-4DB2-BD59-A6C34878D82A}">
                    <a16:rowId xmlns:a16="http://schemas.microsoft.com/office/drawing/2014/main" val="2443260479"/>
                  </a:ext>
                </a:extLst>
              </a:tr>
              <a:tr h="727440">
                <a:tc>
                  <a:txBody>
                    <a:bodyPr/>
                    <a:lstStyle/>
                    <a:p>
                      <a:r>
                        <a:rPr lang="en-US" sz="1700" b="1" i="0" u="none" strike="noStrike" baseline="0" dirty="0">
                          <a:latin typeface="MetaProLight-Regular"/>
                        </a:rPr>
                        <a:t>Breast tenderness</a:t>
                      </a:r>
                      <a:endParaRPr lang="en-US" sz="1700" b="1" dirty="0"/>
                    </a:p>
                  </a:txBody>
                  <a:tcPr/>
                </a:tc>
                <a:tc>
                  <a:txBody>
                    <a:bodyPr/>
                    <a:lstStyle/>
                    <a:p>
                      <a:r>
                        <a:rPr lang="en-US" sz="1700" b="0" i="0" u="none" strike="noStrike" baseline="0" dirty="0">
                          <a:latin typeface="MetaProLight-Regular"/>
                        </a:rPr>
                        <a:t>Most likely due to excess estrogen; decrease consider progestogen selection and dosing as well</a:t>
                      </a:r>
                      <a:endParaRPr lang="en-US" sz="1700" dirty="0"/>
                    </a:p>
                  </a:txBody>
                  <a:tcPr/>
                </a:tc>
                <a:extLst>
                  <a:ext uri="{0D108BD9-81ED-4DB2-BD59-A6C34878D82A}">
                    <a16:rowId xmlns:a16="http://schemas.microsoft.com/office/drawing/2014/main" val="1159318481"/>
                  </a:ext>
                </a:extLst>
              </a:tr>
              <a:tr h="1964087">
                <a:tc>
                  <a:txBody>
                    <a:bodyPr/>
                    <a:lstStyle/>
                    <a:p>
                      <a:pPr algn="l"/>
                      <a:r>
                        <a:rPr lang="en-US" sz="1700" b="1" i="0" u="none" strike="noStrike" baseline="0" dirty="0">
                          <a:latin typeface="MetaProLight-Regular"/>
                        </a:rPr>
                        <a:t>New onset or more frequent spotting or bleeding than previously; increased abdominal cramping</a:t>
                      </a:r>
                      <a:endParaRPr lang="en-US" sz="1700" b="1" dirty="0"/>
                    </a:p>
                  </a:txBody>
                  <a:tcPr/>
                </a:tc>
                <a:tc>
                  <a:txBody>
                    <a:bodyPr/>
                    <a:lstStyle/>
                    <a:p>
                      <a:pPr algn="l"/>
                      <a:r>
                        <a:rPr lang="en-US" sz="1700" b="0" i="0" u="none" strike="noStrike" baseline="0" dirty="0">
                          <a:latin typeface="MetaProLight-Regular"/>
                        </a:rPr>
                        <a:t>Most likely due to excess estrogen, although can occur with reduction in estrogen; modify Consider progestogen: may need higher dose or different</a:t>
                      </a:r>
                    </a:p>
                    <a:p>
                      <a:pPr algn="l"/>
                      <a:r>
                        <a:rPr lang="en-US" sz="1700" b="0" i="0" u="none" strike="noStrike" baseline="0" dirty="0">
                          <a:latin typeface="MetaProLight-Regular"/>
                        </a:rPr>
                        <a:t>formulation or route of administration more likely to occur in women with underlying adenomyosis, fibroids, polyps; consider treatment.</a:t>
                      </a:r>
                    </a:p>
                    <a:p>
                      <a:pPr algn="l"/>
                      <a:r>
                        <a:rPr lang="en-US" sz="1700" b="0" i="0" u="none" strike="noStrike" baseline="0" dirty="0">
                          <a:latin typeface="MetaProLight-Regular"/>
                        </a:rPr>
                        <a:t>If endometrial cancer risk factors present, and begins &gt;3 months after hormone therapy start, consider investigation for abnormal uterine bleeding</a:t>
                      </a:r>
                      <a:endParaRPr lang="en-US" sz="1700" dirty="0"/>
                    </a:p>
                  </a:txBody>
                  <a:tcPr/>
                </a:tc>
                <a:extLst>
                  <a:ext uri="{0D108BD9-81ED-4DB2-BD59-A6C34878D82A}">
                    <a16:rowId xmlns:a16="http://schemas.microsoft.com/office/drawing/2014/main" val="2841640733"/>
                  </a:ext>
                </a:extLst>
              </a:tr>
              <a:tr h="1036602">
                <a:tc>
                  <a:txBody>
                    <a:bodyPr/>
                    <a:lstStyle/>
                    <a:p>
                      <a:r>
                        <a:rPr lang="en-US" sz="1700" b="1" i="0" u="none" strike="noStrike" baseline="0" dirty="0">
                          <a:latin typeface="MetaProLight-Regular"/>
                        </a:rPr>
                        <a:t>Hot flashes persist</a:t>
                      </a:r>
                      <a:endParaRPr lang="en-US" sz="1700" b="1" dirty="0"/>
                    </a:p>
                  </a:txBody>
                  <a:tcPr/>
                </a:tc>
                <a:tc>
                  <a:txBody>
                    <a:bodyPr/>
                    <a:lstStyle/>
                    <a:p>
                      <a:pPr algn="l"/>
                      <a:r>
                        <a:rPr lang="en-US" sz="1700" b="0" i="0" u="none" strike="noStrike" baseline="0" dirty="0">
                          <a:latin typeface="MetaProLight-Regular"/>
                        </a:rPr>
                        <a:t>Insufficient estrogen most likely; if dose is high, consider alternative routes of administration and causes inquire into how estrogen is used, any missed doses, patches falling off, </a:t>
                      </a:r>
                      <a:r>
                        <a:rPr lang="en-US" sz="1700" b="0" i="0" u="none" strike="noStrike" baseline="0" dirty="0" err="1">
                          <a:latin typeface="MetaProLight-Regular"/>
                        </a:rPr>
                        <a:t>etc</a:t>
                      </a:r>
                      <a:endParaRPr lang="en-US" sz="1700" dirty="0"/>
                    </a:p>
                  </a:txBody>
                  <a:tcPr/>
                </a:tc>
                <a:extLst>
                  <a:ext uri="{0D108BD9-81ED-4DB2-BD59-A6C34878D82A}">
                    <a16:rowId xmlns:a16="http://schemas.microsoft.com/office/drawing/2014/main" val="1010618149"/>
                  </a:ext>
                </a:extLst>
              </a:tr>
              <a:tr h="727440">
                <a:tc>
                  <a:txBody>
                    <a:bodyPr/>
                    <a:lstStyle/>
                    <a:p>
                      <a:r>
                        <a:rPr lang="en-US" sz="1700" b="1" i="0" u="none" strike="noStrike" baseline="0" dirty="0">
                          <a:latin typeface="MetaProLight-Regular"/>
                        </a:rPr>
                        <a:t>Skin irritation from patches</a:t>
                      </a:r>
                      <a:endParaRPr lang="en-US" sz="1700" b="1" dirty="0"/>
                    </a:p>
                  </a:txBody>
                  <a:tcPr/>
                </a:tc>
                <a:tc>
                  <a:txBody>
                    <a:bodyPr/>
                    <a:lstStyle/>
                    <a:p>
                      <a:pPr algn="l"/>
                      <a:r>
                        <a:rPr lang="en-US" sz="1700" b="0" i="0" u="none" strike="noStrike" baseline="0" dirty="0">
                          <a:latin typeface="MetaProLight-Regular"/>
                        </a:rPr>
                        <a:t>Contact or allergic dermatitis; switch to another brand with different adhesive or another route of administration without adhesives</a:t>
                      </a:r>
                      <a:endParaRPr lang="en-US" sz="1700" dirty="0"/>
                    </a:p>
                  </a:txBody>
                  <a:tcPr/>
                </a:tc>
                <a:extLst>
                  <a:ext uri="{0D108BD9-81ED-4DB2-BD59-A6C34878D82A}">
                    <a16:rowId xmlns:a16="http://schemas.microsoft.com/office/drawing/2014/main" val="4006713208"/>
                  </a:ext>
                </a:extLst>
              </a:tr>
            </a:tbl>
          </a:graphicData>
        </a:graphic>
      </p:graphicFrame>
    </p:spTree>
    <p:extLst>
      <p:ext uri="{BB962C8B-B14F-4D97-AF65-F5344CB8AC3E}">
        <p14:creationId xmlns:p14="http://schemas.microsoft.com/office/powerpoint/2010/main" val="3667922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B3E8-2DA1-4E1D-8055-F3610F3832F6}"/>
              </a:ext>
            </a:extLst>
          </p:cNvPr>
          <p:cNvSpPr>
            <a:spLocks noGrp="1"/>
          </p:cNvSpPr>
          <p:nvPr>
            <p:ph type="title"/>
          </p:nvPr>
        </p:nvSpPr>
        <p:spPr>
          <a:xfrm>
            <a:off x="762000" y="441327"/>
            <a:ext cx="10058400" cy="1095157"/>
          </a:xfrm>
        </p:spPr>
        <p:txBody>
          <a:bodyPr>
            <a:normAutofit/>
          </a:bodyPr>
          <a:lstStyle/>
          <a:p>
            <a:r>
              <a:rPr lang="en-US" sz="4300" b="1" i="0" u="none" strike="noStrike" baseline="0" dirty="0">
                <a:latin typeface="MetaProMedium-Regular"/>
              </a:rPr>
              <a:t>Treatment goals and follow-up</a:t>
            </a:r>
            <a:endParaRPr lang="en-US" sz="4300" b="1" dirty="0"/>
          </a:p>
        </p:txBody>
      </p:sp>
      <p:sp>
        <p:nvSpPr>
          <p:cNvPr id="3" name="Content Placeholder 2">
            <a:extLst>
              <a:ext uri="{FF2B5EF4-FFF2-40B4-BE49-F238E27FC236}">
                <a16:creationId xmlns:a16="http://schemas.microsoft.com/office/drawing/2014/main" id="{A334672B-D580-4422-BC5E-AB5CAFD175C6}"/>
              </a:ext>
            </a:extLst>
          </p:cNvPr>
          <p:cNvSpPr>
            <a:spLocks noGrp="1"/>
          </p:cNvSpPr>
          <p:nvPr>
            <p:ph idx="1"/>
          </p:nvPr>
        </p:nvSpPr>
        <p:spPr>
          <a:xfrm>
            <a:off x="1371600" y="1876214"/>
            <a:ext cx="10058400" cy="4023360"/>
          </a:xfrm>
        </p:spPr>
        <p:txBody>
          <a:bodyPr>
            <a:normAutofit fontScale="85000" lnSpcReduction="10000"/>
          </a:bodyPr>
          <a:lstStyle/>
          <a:p>
            <a:pPr algn="l">
              <a:buFont typeface="Symbol" panose="05050102010706020507" pitchFamily="18" charset="2"/>
              <a:buChar char="-"/>
            </a:pPr>
            <a:r>
              <a:rPr lang="en-US" sz="2200" b="0" i="0" u="none" strike="noStrike" baseline="0" dirty="0">
                <a:latin typeface="MetaSerifProBook-Regular"/>
              </a:rPr>
              <a:t>  </a:t>
            </a:r>
            <a:r>
              <a:rPr lang="en-US" sz="2500" b="0" i="0" u="none" strike="noStrike" baseline="0" dirty="0">
                <a:latin typeface="MetaSerifProBook-Regular"/>
              </a:rPr>
              <a:t>Achieving a 70% reduction in symptoms with few to no side effects is a reasonable goal and expectation. </a:t>
            </a:r>
          </a:p>
          <a:p>
            <a:pPr algn="l">
              <a:buFont typeface="Symbol" panose="05050102010706020507" pitchFamily="18" charset="2"/>
              <a:buChar char="-"/>
            </a:pPr>
            <a:endParaRPr lang="en-US" sz="100" b="0" i="0" u="none" strike="noStrike" baseline="0" dirty="0">
              <a:latin typeface="MetaSerifProBook-Regular"/>
            </a:endParaRPr>
          </a:p>
          <a:p>
            <a:pPr algn="l">
              <a:buFont typeface="Symbol" panose="05050102010706020507" pitchFamily="18" charset="2"/>
              <a:buChar char="-"/>
            </a:pPr>
            <a:r>
              <a:rPr lang="en-US" sz="2500" b="0" i="0" u="none" strike="noStrike" baseline="0" dirty="0">
                <a:latin typeface="MetaSerifProBook-Regular"/>
              </a:rPr>
              <a:t>  When starting or modifying treatment, follow-up should be done within eight to 12 weeks. </a:t>
            </a:r>
          </a:p>
          <a:p>
            <a:pPr algn="l">
              <a:buFont typeface="Symbol" panose="05050102010706020507" pitchFamily="18" charset="2"/>
              <a:buChar char="-"/>
            </a:pPr>
            <a:endParaRPr lang="en-US" sz="100" b="0" i="0" u="none" strike="noStrike" baseline="0" dirty="0">
              <a:latin typeface="MetaSerifProBook-Regular"/>
            </a:endParaRPr>
          </a:p>
          <a:p>
            <a:pPr algn="l">
              <a:buFont typeface="Symbol" panose="05050102010706020507" pitchFamily="18" charset="2"/>
              <a:buChar char="-"/>
            </a:pPr>
            <a:r>
              <a:rPr lang="en-US" sz="2200" b="0" i="0" u="none" strike="noStrike" baseline="0" dirty="0">
                <a:latin typeface="MetaSerifProBook-Regular"/>
              </a:rPr>
              <a:t>  </a:t>
            </a:r>
            <a:r>
              <a:rPr lang="en-US" sz="2500" b="0" i="0" u="none" strike="noStrike" baseline="0" dirty="0">
                <a:latin typeface="MetaSerifProBook-Regular"/>
              </a:rPr>
              <a:t>Treatment modification should be driven by the patient’s preferred balance of symptom control with side effects and risks. </a:t>
            </a:r>
          </a:p>
          <a:p>
            <a:pPr algn="l">
              <a:buFont typeface="Symbol" panose="05050102010706020507" pitchFamily="18" charset="2"/>
              <a:buChar char="-"/>
            </a:pPr>
            <a:endParaRPr lang="en-US" sz="100" b="0" i="0" u="none" strike="noStrike" baseline="0" dirty="0">
              <a:latin typeface="MetaSerifProBook-Regular"/>
            </a:endParaRPr>
          </a:p>
          <a:p>
            <a:pPr algn="l">
              <a:buFont typeface="Symbol" panose="05050102010706020507" pitchFamily="18" charset="2"/>
              <a:buChar char="-"/>
            </a:pPr>
            <a:r>
              <a:rPr lang="en-US" sz="2500" b="0" i="0" u="none" strike="noStrike" baseline="0" dirty="0">
                <a:latin typeface="MetaSerifProBook-Regular"/>
              </a:rPr>
              <a:t>  Once patients are taking stable doses, at least annual clinical follow-up should be pursued.</a:t>
            </a:r>
          </a:p>
          <a:p>
            <a:pPr algn="l">
              <a:buFont typeface="Symbol" panose="05050102010706020507" pitchFamily="18" charset="2"/>
              <a:buChar char="-"/>
            </a:pPr>
            <a:endParaRPr lang="en-US" sz="100" b="0" i="0" u="none" strike="noStrike" baseline="0" dirty="0">
              <a:latin typeface="MetaSerifProBook-Regular"/>
            </a:endParaRPr>
          </a:p>
          <a:p>
            <a:pPr algn="l">
              <a:buFont typeface="Symbol" panose="05050102010706020507" pitchFamily="18" charset="2"/>
              <a:buChar char="-"/>
            </a:pPr>
            <a:r>
              <a:rPr lang="en-US" sz="2500" b="0" i="0" u="none" strike="noStrike" baseline="0" dirty="0">
                <a:latin typeface="MetaSerifProBook-Regular"/>
              </a:rPr>
              <a:t>  For women on thyroid replacement and oral estrogens, thyroid stimulating hormone should be monitored and thyroid dosing adjusted as needed.</a:t>
            </a:r>
          </a:p>
        </p:txBody>
      </p:sp>
    </p:spTree>
    <p:extLst>
      <p:ext uri="{BB962C8B-B14F-4D97-AF65-F5344CB8AC3E}">
        <p14:creationId xmlns:p14="http://schemas.microsoft.com/office/powerpoint/2010/main" val="1038040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3433-FBF1-46FD-A5F0-C776922C9DE7}"/>
              </a:ext>
            </a:extLst>
          </p:cNvPr>
          <p:cNvSpPr>
            <a:spLocks noGrp="1"/>
          </p:cNvSpPr>
          <p:nvPr>
            <p:ph type="title"/>
          </p:nvPr>
        </p:nvSpPr>
        <p:spPr>
          <a:xfrm>
            <a:off x="762000" y="548640"/>
            <a:ext cx="10058400" cy="944880"/>
          </a:xfrm>
        </p:spPr>
        <p:txBody>
          <a:bodyPr>
            <a:normAutofit/>
          </a:bodyPr>
          <a:lstStyle/>
          <a:p>
            <a:r>
              <a:rPr lang="en-US" sz="4300" b="1" i="0" u="none" strike="noStrike" baseline="0" dirty="0">
                <a:latin typeface="MetaProMedium-Regular"/>
              </a:rPr>
              <a:t>Discontinuation of hormone therapy</a:t>
            </a:r>
            <a:endParaRPr lang="en-US" sz="4300" b="1" dirty="0"/>
          </a:p>
        </p:txBody>
      </p:sp>
      <p:sp>
        <p:nvSpPr>
          <p:cNvPr id="3" name="Content Placeholder 2">
            <a:extLst>
              <a:ext uri="{FF2B5EF4-FFF2-40B4-BE49-F238E27FC236}">
                <a16:creationId xmlns:a16="http://schemas.microsoft.com/office/drawing/2014/main" id="{AACADF71-F0AD-462F-B1F5-130A10D74F47}"/>
              </a:ext>
            </a:extLst>
          </p:cNvPr>
          <p:cNvSpPr>
            <a:spLocks noGrp="1"/>
          </p:cNvSpPr>
          <p:nvPr>
            <p:ph idx="1"/>
          </p:nvPr>
        </p:nvSpPr>
        <p:spPr>
          <a:xfrm>
            <a:off x="1371600" y="1493520"/>
            <a:ext cx="10281920" cy="4663440"/>
          </a:xfrm>
        </p:spPr>
        <p:txBody>
          <a:bodyPr>
            <a:noAutofit/>
          </a:bodyPr>
          <a:lstStyle/>
          <a:p>
            <a:pPr algn="l">
              <a:buFont typeface="Symbol" panose="05050102010706020507" pitchFamily="18" charset="2"/>
              <a:buChar char="-"/>
            </a:pPr>
            <a:endParaRPr lang="en-US" sz="2400" dirty="0">
              <a:latin typeface="MetaSerifProBook-Regular"/>
            </a:endParaRPr>
          </a:p>
          <a:p>
            <a:pPr>
              <a:buFont typeface="Symbol" panose="05050102010706020507" pitchFamily="18" charset="2"/>
              <a:buChar char="-"/>
            </a:pPr>
            <a:r>
              <a:rPr lang="en-US" sz="2400" b="0" i="0" u="none" strike="noStrike" baseline="0" dirty="0">
                <a:latin typeface="MetaSerifProBook-Regular"/>
              </a:rPr>
              <a:t>  The American College of Obstetrics and Gynecology (ACOG) and North American Menopause Society (NAMS) have stated and reinforced that no particular age or years </a:t>
            </a:r>
            <a:r>
              <a:rPr lang="en-US" sz="2400" b="0" i="0" u="none" strike="noStrike" baseline="0" dirty="0" err="1">
                <a:latin typeface="MetaSerifProBook-Regular"/>
              </a:rPr>
              <a:t>postmenopause</a:t>
            </a:r>
            <a:r>
              <a:rPr lang="en-US" sz="2400" b="0" i="0" u="none" strike="noStrike" baseline="0" dirty="0">
                <a:latin typeface="MetaSerifProBook-Regular"/>
              </a:rPr>
              <a:t> exists at which patients must stop using hormone therapy if indications for it remain.</a:t>
            </a:r>
          </a:p>
        </p:txBody>
      </p:sp>
    </p:spTree>
    <p:extLst>
      <p:ext uri="{BB962C8B-B14F-4D97-AF65-F5344CB8AC3E}">
        <p14:creationId xmlns:p14="http://schemas.microsoft.com/office/powerpoint/2010/main" val="3391964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421-2DBA-4A70-B795-77B278DBD2F7}"/>
              </a:ext>
            </a:extLst>
          </p:cNvPr>
          <p:cNvSpPr>
            <a:spLocks noGrp="1"/>
          </p:cNvSpPr>
          <p:nvPr>
            <p:ph type="title"/>
          </p:nvPr>
        </p:nvSpPr>
        <p:spPr>
          <a:xfrm>
            <a:off x="751840" y="394977"/>
            <a:ext cx="10058400" cy="1450757"/>
          </a:xfrm>
        </p:spPr>
        <p:txBody>
          <a:bodyPr>
            <a:normAutofit/>
          </a:bodyPr>
          <a:lstStyle/>
          <a:p>
            <a:r>
              <a:rPr lang="en-US" sz="4300" b="1" i="0" u="none" strike="noStrike" baseline="0" dirty="0">
                <a:latin typeface="MetaHeadlineOT-Bold"/>
              </a:rPr>
              <a:t>Treatment approach by symptom or sign</a:t>
            </a:r>
            <a:br>
              <a:rPr lang="en-US" sz="4400" b="1" i="0" u="none" strike="noStrike" baseline="0" dirty="0">
                <a:latin typeface="MetaHeadlineOT-Bold"/>
              </a:rPr>
            </a:br>
            <a:endParaRPr lang="en-US" sz="3200" dirty="0"/>
          </a:p>
        </p:txBody>
      </p:sp>
      <p:sp>
        <p:nvSpPr>
          <p:cNvPr id="3" name="Content Placeholder 2">
            <a:extLst>
              <a:ext uri="{FF2B5EF4-FFF2-40B4-BE49-F238E27FC236}">
                <a16:creationId xmlns:a16="http://schemas.microsoft.com/office/drawing/2014/main" id="{6FFDACC9-C99B-4D12-8F64-A353958E0607}"/>
              </a:ext>
            </a:extLst>
          </p:cNvPr>
          <p:cNvSpPr>
            <a:spLocks noGrp="1"/>
          </p:cNvSpPr>
          <p:nvPr>
            <p:ph idx="1"/>
          </p:nvPr>
        </p:nvSpPr>
        <p:spPr>
          <a:xfrm>
            <a:off x="1066800" y="2079414"/>
            <a:ext cx="10058400" cy="4023360"/>
          </a:xfrm>
        </p:spPr>
        <p:txBody>
          <a:bodyPr>
            <a:normAutofit/>
          </a:bodyPr>
          <a:lstStyle/>
          <a:p>
            <a:pPr algn="l">
              <a:buFont typeface="Wingdings" panose="05000000000000000000" pitchFamily="2" charset="2"/>
              <a:buChar char="§"/>
            </a:pPr>
            <a:r>
              <a:rPr lang="en-US" sz="2300" b="1" i="0" u="none" strike="noStrike" baseline="0" dirty="0">
                <a:latin typeface="MetaProMedium-Regular"/>
              </a:rPr>
              <a:t>  Vasomotor symptoms</a:t>
            </a:r>
          </a:p>
          <a:p>
            <a:pPr algn="l">
              <a:buFont typeface="Wingdings" panose="05000000000000000000" pitchFamily="2" charset="2"/>
              <a:buChar char="§"/>
            </a:pPr>
            <a:endParaRPr lang="en-US" sz="100" b="1" i="0" u="none" strike="noStrike" baseline="0" dirty="0">
              <a:latin typeface="MetaSerifProBook-Regular"/>
            </a:endParaRPr>
          </a:p>
          <a:p>
            <a:pPr marL="761238" lvl="2" indent="-285750">
              <a:buFont typeface="Symbol" panose="05050102010706020507" pitchFamily="18" charset="2"/>
              <a:buChar char="-"/>
            </a:pPr>
            <a:r>
              <a:rPr lang="en-US" sz="2300" b="0" i="0" u="none" strike="noStrike" baseline="0" dirty="0">
                <a:latin typeface="MetaSerifProBook-Regular"/>
              </a:rPr>
              <a:t>Hot flashes; Low estrogen leads to upregulation of neurokinin B in the preoptic area, which acts on hypothalamic neurokinin 3 receptors, precipitating inappropriate hot and cold sensations. </a:t>
            </a:r>
          </a:p>
          <a:p>
            <a:pPr marL="578358" lvl="1" indent="-285750">
              <a:buFont typeface="Symbol" panose="05050102010706020507" pitchFamily="18" charset="2"/>
              <a:buChar char="-"/>
            </a:pPr>
            <a:endParaRPr lang="en-US" sz="100" b="0" i="0" u="none" strike="noStrike" baseline="0" dirty="0">
              <a:latin typeface="MetaSerifProBook-Regular"/>
            </a:endParaRPr>
          </a:p>
          <a:p>
            <a:pPr marL="578358" lvl="1" indent="-285750">
              <a:buFont typeface="Symbol" panose="05050102010706020507" pitchFamily="18" charset="2"/>
              <a:buChar char="-"/>
            </a:pPr>
            <a:endParaRPr lang="en-US" sz="100" b="0" i="0" u="none" strike="noStrike" baseline="0" dirty="0">
              <a:latin typeface="MetaSerifProBook-Regular"/>
            </a:endParaRPr>
          </a:p>
          <a:p>
            <a:pPr marL="761238" lvl="2" indent="-285750">
              <a:buFont typeface="Symbol" panose="05050102010706020507" pitchFamily="18" charset="2"/>
              <a:buChar char="-"/>
            </a:pPr>
            <a:r>
              <a:rPr lang="en-US" sz="2300" b="0" i="0" u="none" strike="noStrike" baseline="0" dirty="0">
                <a:latin typeface="MetaSerifProBook-Regular"/>
              </a:rPr>
              <a:t>Vasomotor symptoms often begin in perimenopause and moderate to severe symptoms last on </a:t>
            </a:r>
            <a:r>
              <a:rPr lang="en-US" sz="2300" dirty="0">
                <a:latin typeface="MetaSerifProBook-Regular"/>
              </a:rPr>
              <a:t>average </a:t>
            </a:r>
            <a:r>
              <a:rPr lang="en-US" sz="2300" b="0" i="0" u="none" strike="noStrike" baseline="0" dirty="0">
                <a:latin typeface="MetaSerifProBook-Regular"/>
              </a:rPr>
              <a:t>7 to 11 years.</a:t>
            </a:r>
            <a:endParaRPr lang="en-US" sz="2300" dirty="0"/>
          </a:p>
        </p:txBody>
      </p:sp>
    </p:spTree>
    <p:extLst>
      <p:ext uri="{BB962C8B-B14F-4D97-AF65-F5344CB8AC3E}">
        <p14:creationId xmlns:p14="http://schemas.microsoft.com/office/powerpoint/2010/main" val="31653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3F5C-8B24-4ED4-9C5F-0EE20F510A53}"/>
              </a:ext>
            </a:extLst>
          </p:cNvPr>
          <p:cNvSpPr>
            <a:spLocks noGrp="1"/>
          </p:cNvSpPr>
          <p:nvPr>
            <p:ph type="title"/>
          </p:nvPr>
        </p:nvSpPr>
        <p:spPr>
          <a:xfrm>
            <a:off x="1097280" y="467360"/>
            <a:ext cx="10058400" cy="1117600"/>
          </a:xfrm>
        </p:spPr>
        <p:txBody>
          <a:bodyPr/>
          <a:lstStyle/>
          <a:p>
            <a:r>
              <a:rPr lang="en-US" sz="4400" b="1" i="0" u="none" strike="noStrike" baseline="0" dirty="0">
                <a:latin typeface="MetaHeadlineOT-Bold"/>
                <a:cs typeface="Arial" panose="020B0604020202020204" pitchFamily="34" charset="0"/>
              </a:rPr>
              <a:t>Sources and selection criteria</a:t>
            </a:r>
            <a:endParaRPr lang="en-US" dirty="0">
              <a:latin typeface="MetaHeadlineOT-Bold"/>
              <a:cs typeface="Arial" panose="020B0604020202020204" pitchFamily="34" charset="0"/>
            </a:endParaRPr>
          </a:p>
        </p:txBody>
      </p:sp>
      <p:sp>
        <p:nvSpPr>
          <p:cNvPr id="3" name="Content Placeholder 2">
            <a:extLst>
              <a:ext uri="{FF2B5EF4-FFF2-40B4-BE49-F238E27FC236}">
                <a16:creationId xmlns:a16="http://schemas.microsoft.com/office/drawing/2014/main" id="{9120AC69-8654-409E-8644-7E82D4DB43BC}"/>
              </a:ext>
            </a:extLst>
          </p:cNvPr>
          <p:cNvSpPr>
            <a:spLocks noGrp="1"/>
          </p:cNvSpPr>
          <p:nvPr>
            <p:ph idx="1"/>
          </p:nvPr>
        </p:nvSpPr>
        <p:spPr/>
        <p:txBody>
          <a:bodyPr>
            <a:noAutofit/>
          </a:bodyPr>
          <a:lstStyle/>
          <a:p>
            <a:pPr lvl="1">
              <a:lnSpc>
                <a:spcPct val="150000"/>
              </a:lnSpc>
              <a:buFont typeface="Wingdings" panose="05000000000000000000" pitchFamily="2" charset="2"/>
              <a:buChar char="§"/>
            </a:pPr>
            <a:r>
              <a:rPr lang="en-US" sz="2300" i="0" u="none" strike="noStrike" baseline="0" dirty="0">
                <a:solidFill>
                  <a:schemeClr val="tx1">
                    <a:lumMod val="85000"/>
                    <a:lumOff val="15000"/>
                  </a:schemeClr>
                </a:solidFill>
                <a:latin typeface="MetaProMedium-Regular"/>
                <a:cs typeface="Arial" panose="020B0604020202020204" pitchFamily="34" charset="0"/>
              </a:rPr>
              <a:t>  We considered studies published between 1 January 2012 and1 November 2022 to include the most up-to-date research.</a:t>
            </a:r>
          </a:p>
          <a:p>
            <a:pPr marL="201168" lvl="1" indent="0">
              <a:lnSpc>
                <a:spcPct val="100000"/>
              </a:lnSpc>
              <a:buNone/>
            </a:pPr>
            <a:endParaRPr lang="en-US" sz="800" i="0" u="none" strike="noStrike" baseline="0" dirty="0">
              <a:solidFill>
                <a:schemeClr val="tx1">
                  <a:lumMod val="85000"/>
                  <a:lumOff val="15000"/>
                </a:schemeClr>
              </a:solidFill>
              <a:latin typeface="MetaProMedium-Regular"/>
              <a:cs typeface="Arial" panose="020B0604020202020204" pitchFamily="34" charset="0"/>
            </a:endParaRPr>
          </a:p>
          <a:p>
            <a:pPr lvl="1">
              <a:lnSpc>
                <a:spcPct val="150000"/>
              </a:lnSpc>
              <a:buFont typeface="Wingdings" panose="05000000000000000000" pitchFamily="2" charset="2"/>
              <a:buChar char="§"/>
            </a:pPr>
            <a:r>
              <a:rPr lang="en-US" sz="2300" i="0" u="none" strike="noStrike" baseline="0" dirty="0">
                <a:solidFill>
                  <a:schemeClr val="tx1">
                    <a:lumMod val="85000"/>
                    <a:lumOff val="15000"/>
                  </a:schemeClr>
                </a:solidFill>
                <a:latin typeface="MetaProMedium-Regular"/>
                <a:cs typeface="Arial" panose="020B0604020202020204" pitchFamily="34" charset="0"/>
              </a:rPr>
              <a:t>  We searched PubMed using the following terms; menopause, perimenopause, menopause transition, premature menopause, early menopause, primary ovarian insufficiency, surgical menopause, oophorectomy; vasomotor, hot flashes,…</a:t>
            </a:r>
            <a:endParaRPr lang="en-US" sz="2300" dirty="0">
              <a:solidFill>
                <a:schemeClr val="tx1">
                  <a:lumMod val="85000"/>
                  <a:lumOff val="15000"/>
                </a:schemeClr>
              </a:solidFill>
              <a:latin typeface="MetaProMedium-Regular"/>
              <a:cs typeface="Arial" panose="020B0604020202020204" pitchFamily="34" charset="0"/>
            </a:endParaRPr>
          </a:p>
        </p:txBody>
      </p:sp>
    </p:spTree>
    <p:extLst>
      <p:ext uri="{BB962C8B-B14F-4D97-AF65-F5344CB8AC3E}">
        <p14:creationId xmlns:p14="http://schemas.microsoft.com/office/powerpoint/2010/main" val="697436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4A94-FBEA-41D8-93B4-4464FEC0E5BF}"/>
              </a:ext>
            </a:extLst>
          </p:cNvPr>
          <p:cNvSpPr>
            <a:spLocks noGrp="1"/>
          </p:cNvSpPr>
          <p:nvPr>
            <p:ph type="title"/>
          </p:nvPr>
        </p:nvSpPr>
        <p:spPr>
          <a:xfrm>
            <a:off x="686452" y="681038"/>
            <a:ext cx="7626292" cy="802640"/>
          </a:xfrm>
        </p:spPr>
        <p:txBody>
          <a:bodyPr>
            <a:noAutofit/>
          </a:bodyPr>
          <a:lstStyle/>
          <a:p>
            <a:r>
              <a:rPr kumimoji="0" lang="en-US" sz="4300" b="1" i="0" u="none" strike="noStrike" kern="1200" cap="none" spc="0" normalizeH="0" baseline="0" noProof="0" dirty="0">
                <a:ln>
                  <a:noFill/>
                </a:ln>
                <a:effectLst/>
                <a:uLnTx/>
                <a:uFillTx/>
                <a:latin typeface="MetaSerifProBook-Regular"/>
              </a:rPr>
              <a:t>Vasomotor symptoms Treatment</a:t>
            </a:r>
            <a:endParaRPr lang="en-US" sz="4300" dirty="0"/>
          </a:p>
        </p:txBody>
      </p:sp>
      <p:sp>
        <p:nvSpPr>
          <p:cNvPr id="3" name="Content Placeholder 2">
            <a:extLst>
              <a:ext uri="{FF2B5EF4-FFF2-40B4-BE49-F238E27FC236}">
                <a16:creationId xmlns:a16="http://schemas.microsoft.com/office/drawing/2014/main" id="{C696F478-E4BF-46DB-8589-071897BA2788}"/>
              </a:ext>
            </a:extLst>
          </p:cNvPr>
          <p:cNvSpPr>
            <a:spLocks noGrp="1"/>
          </p:cNvSpPr>
          <p:nvPr>
            <p:ph idx="1"/>
          </p:nvPr>
        </p:nvSpPr>
        <p:spPr>
          <a:xfrm>
            <a:off x="1061720" y="2058005"/>
            <a:ext cx="10515600" cy="4230717"/>
          </a:xfrm>
        </p:spPr>
        <p:txBody>
          <a:bodyPr>
            <a:normAutofit/>
          </a:bodyPr>
          <a:lstStyle/>
          <a:p>
            <a:pPr algn="l">
              <a:buFont typeface="Wingdings" panose="05000000000000000000" pitchFamily="2" charset="2"/>
              <a:buChar char="§"/>
            </a:pPr>
            <a:r>
              <a:rPr kumimoji="0" lang="en-US" sz="2300" b="1" i="0" u="none" strike="noStrike" kern="1200" cap="none" spc="0" normalizeH="0" baseline="0" noProof="0" dirty="0">
                <a:ln>
                  <a:noFill/>
                </a:ln>
                <a:solidFill>
                  <a:prstClr val="black"/>
                </a:solidFill>
                <a:effectLst/>
                <a:uLnTx/>
                <a:uFillTx/>
                <a:latin typeface="MetaHeadlineOT-Bold"/>
                <a:ea typeface="+mj-ea"/>
                <a:cs typeface="+mj-cs"/>
              </a:rPr>
              <a:t>  Hormonal options:</a:t>
            </a:r>
            <a:r>
              <a:rPr lang="en-US" sz="2300" b="1" i="0" u="none" strike="noStrike" baseline="0" dirty="0">
                <a:latin typeface="MetaHeadlineOT-Bold"/>
              </a:rPr>
              <a:t> </a:t>
            </a:r>
          </a:p>
          <a:p>
            <a:pPr algn="l">
              <a:buFont typeface="Wingdings" panose="05000000000000000000" pitchFamily="2" charset="2"/>
              <a:buChar char="§"/>
            </a:pPr>
            <a:endParaRPr lang="en-US" sz="100" b="1" i="0" u="none" strike="noStrike" baseline="0" dirty="0">
              <a:latin typeface="MetaHeadlineOT-Bold"/>
            </a:endParaRPr>
          </a:p>
          <a:p>
            <a:pPr lvl="2">
              <a:buFont typeface="Symbol" panose="05050102010706020507" pitchFamily="18" charset="2"/>
              <a:buChar char="-"/>
            </a:pPr>
            <a:r>
              <a:rPr lang="en-US" sz="2200" b="0" i="0" u="none" strike="noStrike" baseline="0" dirty="0">
                <a:latin typeface="MetaSerifProBook-Regular"/>
              </a:rPr>
              <a:t>Estrogen is the most effective treatment available for hot flashes. </a:t>
            </a:r>
          </a:p>
          <a:p>
            <a:pPr lvl="2">
              <a:buFont typeface="Symbol" panose="05050102010706020507" pitchFamily="18" charset="2"/>
              <a:buChar char="-"/>
            </a:pPr>
            <a:r>
              <a:rPr lang="en-US" sz="2200" b="0" i="0" u="none" strike="noStrike" baseline="0" dirty="0">
                <a:latin typeface="MetaSerifProBook-Regular"/>
              </a:rPr>
              <a:t>In a meta-analysis of RCTs, both oral CEE and transdermal estradiol were 70-95% effective at reducing hot flashes.</a:t>
            </a:r>
            <a:endParaRPr lang="en-US" sz="2200" dirty="0">
              <a:latin typeface="MetaSerifProBook-Regular"/>
            </a:endParaRPr>
          </a:p>
          <a:p>
            <a:pPr algn="l">
              <a:buFont typeface="Wingdings" panose="05000000000000000000" pitchFamily="2" charset="2"/>
              <a:buChar char="§"/>
            </a:pPr>
            <a:r>
              <a:rPr lang="en-US" sz="2500" b="1" i="0" u="none" strike="noStrike" baseline="0" dirty="0">
                <a:latin typeface="MetaHeadlineOT-Bold"/>
              </a:rPr>
              <a:t>  </a:t>
            </a:r>
            <a:r>
              <a:rPr lang="en-US" sz="2300" b="1" i="0" u="none" strike="noStrike" baseline="0" dirty="0">
                <a:latin typeface="MetaHeadlineOT-Bold"/>
              </a:rPr>
              <a:t>Non-hormonal options: </a:t>
            </a:r>
          </a:p>
          <a:p>
            <a:pPr algn="l">
              <a:buFont typeface="Wingdings" panose="05000000000000000000" pitchFamily="2" charset="2"/>
              <a:buChar char="§"/>
            </a:pPr>
            <a:endParaRPr lang="en-US" sz="100" b="1" i="0" u="none" strike="noStrike" baseline="0" dirty="0">
              <a:latin typeface="MetaHeadlineOT-Bold"/>
            </a:endParaRPr>
          </a:p>
          <a:p>
            <a:pPr lvl="2">
              <a:buFont typeface="Symbol" panose="05050102010706020507" pitchFamily="18" charset="2"/>
              <a:buChar char="-"/>
            </a:pPr>
            <a:r>
              <a:rPr lang="en-US" sz="2200" b="0" i="0" u="none" strike="noStrike" baseline="0" dirty="0">
                <a:latin typeface="MetaSerifProBook-Regular"/>
              </a:rPr>
              <a:t>The UK National Institute for Health and Care Excellence’s 2019 treatment guidelines for vasomotor symptoms recommend hormone therapy as first line treatment, with selective serotonin reuptake inhibitors (SSRIs), serotonin-norepinephrine</a:t>
            </a:r>
            <a:r>
              <a:rPr lang="en-US" sz="2200" dirty="0">
                <a:latin typeface="MetaSerifProBook-Regular"/>
              </a:rPr>
              <a:t> </a:t>
            </a:r>
            <a:r>
              <a:rPr lang="en-US" sz="2200" b="0" i="0" u="none" strike="noStrike" baseline="0" dirty="0">
                <a:latin typeface="MetaSerifProBook-Regular"/>
              </a:rPr>
              <a:t>reuptake inhibitors (SNRIs) and clonidine as second line (table 7).</a:t>
            </a:r>
            <a:endParaRPr lang="en-US" sz="2200" dirty="0">
              <a:latin typeface="MetaSerifProBook-Regular"/>
            </a:endParaRPr>
          </a:p>
        </p:txBody>
      </p:sp>
    </p:spTree>
    <p:extLst>
      <p:ext uri="{BB962C8B-B14F-4D97-AF65-F5344CB8AC3E}">
        <p14:creationId xmlns:p14="http://schemas.microsoft.com/office/powerpoint/2010/main" val="56930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0861-1734-42A6-9060-8D29CB308691}"/>
              </a:ext>
            </a:extLst>
          </p:cNvPr>
          <p:cNvSpPr>
            <a:spLocks noGrp="1"/>
          </p:cNvSpPr>
          <p:nvPr>
            <p:ph type="title"/>
          </p:nvPr>
        </p:nvSpPr>
        <p:spPr>
          <a:xfrm>
            <a:off x="1066800" y="134203"/>
            <a:ext cx="10058400" cy="702303"/>
          </a:xfrm>
        </p:spPr>
        <p:txBody>
          <a:bodyPr>
            <a:normAutofit/>
          </a:bodyPr>
          <a:lstStyle/>
          <a:p>
            <a:r>
              <a:rPr lang="en-US" sz="2500" b="1" i="0" u="none" strike="noStrike" baseline="0" dirty="0">
                <a:latin typeface="MetaProNormal-Regular"/>
              </a:rPr>
              <a:t>Non-hormonal options</a:t>
            </a:r>
            <a:endParaRPr lang="en-US" sz="2500" b="1" dirty="0"/>
          </a:p>
        </p:txBody>
      </p:sp>
      <p:sp>
        <p:nvSpPr>
          <p:cNvPr id="3" name="Content Placeholder 2">
            <a:extLst>
              <a:ext uri="{FF2B5EF4-FFF2-40B4-BE49-F238E27FC236}">
                <a16:creationId xmlns:a16="http://schemas.microsoft.com/office/drawing/2014/main" id="{2C9490B4-E682-48DE-9C4C-8558FA3DEE7C}"/>
              </a:ext>
            </a:extLst>
          </p:cNvPr>
          <p:cNvSpPr>
            <a:spLocks noGrp="1"/>
          </p:cNvSpPr>
          <p:nvPr>
            <p:ph idx="1"/>
          </p:nvPr>
        </p:nvSpPr>
        <p:spPr/>
        <p:txBody>
          <a:bodyPr/>
          <a:lstStyle/>
          <a:p>
            <a:endParaRPr lang="en-US" dirty="0"/>
          </a:p>
        </p:txBody>
      </p:sp>
      <p:pic>
        <p:nvPicPr>
          <p:cNvPr id="4" name="Grafik 8">
            <a:extLst>
              <a:ext uri="{FF2B5EF4-FFF2-40B4-BE49-F238E27FC236}">
                <a16:creationId xmlns:a16="http://schemas.microsoft.com/office/drawing/2014/main" id="{5D779A9B-C2F8-6D93-107B-AEAFA1649CAC}"/>
              </a:ext>
            </a:extLst>
          </p:cNvPr>
          <p:cNvPicPr>
            <a:picLocks noChangeAspect="1"/>
          </p:cNvPicPr>
          <p:nvPr/>
        </p:nvPicPr>
        <p:blipFill>
          <a:blip r:embed="rId2"/>
          <a:stretch>
            <a:fillRect/>
          </a:stretch>
        </p:blipFill>
        <p:spPr>
          <a:xfrm>
            <a:off x="1298247" y="1048771"/>
            <a:ext cx="9250070" cy="4820323"/>
          </a:xfrm>
          <a:prstGeom prst="rect">
            <a:avLst/>
          </a:prstGeom>
          <a:noFill/>
          <a:ln cap="flat">
            <a:noFill/>
          </a:ln>
        </p:spPr>
      </p:pic>
    </p:spTree>
    <p:extLst>
      <p:ext uri="{BB962C8B-B14F-4D97-AF65-F5344CB8AC3E}">
        <p14:creationId xmlns:p14="http://schemas.microsoft.com/office/powerpoint/2010/main" val="916606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67BD-BC0D-432D-A10D-A5AC0F14122C}"/>
              </a:ext>
            </a:extLst>
          </p:cNvPr>
          <p:cNvSpPr>
            <a:spLocks noGrp="1"/>
          </p:cNvSpPr>
          <p:nvPr>
            <p:ph type="title"/>
          </p:nvPr>
        </p:nvSpPr>
        <p:spPr>
          <a:xfrm>
            <a:off x="782320" y="914400"/>
            <a:ext cx="10058400" cy="589280"/>
          </a:xfrm>
        </p:spPr>
        <p:txBody>
          <a:bodyPr>
            <a:normAutofit fontScale="90000"/>
          </a:bodyPr>
          <a:lstStyle/>
          <a:p>
            <a:r>
              <a:rPr kumimoji="0" lang="en-US" sz="4300" b="1" i="0" u="none" strike="noStrike" kern="1200" cap="none" spc="0" normalizeH="0" baseline="0" noProof="0" dirty="0">
                <a:ln>
                  <a:noFill/>
                </a:ln>
                <a:solidFill>
                  <a:prstClr val="black"/>
                </a:solidFill>
                <a:effectLst/>
                <a:uLnTx/>
                <a:uFillTx/>
                <a:latin typeface="MetaHeadlineOT-Bold"/>
              </a:rPr>
              <a:t>Vasomotor symptoms Treatment</a:t>
            </a:r>
            <a:endParaRPr lang="en-US" sz="4300" dirty="0">
              <a:latin typeface="MetaHeadlineOT-Bold"/>
            </a:endParaRPr>
          </a:p>
        </p:txBody>
      </p:sp>
      <p:sp>
        <p:nvSpPr>
          <p:cNvPr id="3" name="Content Placeholder 2">
            <a:extLst>
              <a:ext uri="{FF2B5EF4-FFF2-40B4-BE49-F238E27FC236}">
                <a16:creationId xmlns:a16="http://schemas.microsoft.com/office/drawing/2014/main" id="{0109404D-D5D5-4CEF-BCBF-D93187067B67}"/>
              </a:ext>
            </a:extLst>
          </p:cNvPr>
          <p:cNvSpPr>
            <a:spLocks noGrp="1"/>
          </p:cNvSpPr>
          <p:nvPr>
            <p:ph idx="1"/>
          </p:nvPr>
        </p:nvSpPr>
        <p:spPr/>
        <p:txBody>
          <a:bodyPr>
            <a:normAutofit/>
          </a:bodyPr>
          <a:lstStyle/>
          <a:p>
            <a:pPr marR="0" lvl="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MetaSerifProBook-Regular"/>
                <a:ea typeface="+mn-ea"/>
                <a:cs typeface="+mn-cs"/>
              </a:rPr>
              <a:t>  Before menopause, estrogen binds to and inhibits activity in the kisspeptin,  neurokinin B, and dynorphin (</a:t>
            </a:r>
            <a:r>
              <a:rPr kumimoji="0" lang="en-US" sz="2400" b="0" i="0" u="none" strike="noStrike" kern="1200" cap="none" spc="0" normalizeH="0" baseline="0" noProof="0" dirty="0" err="1">
                <a:ln>
                  <a:noFill/>
                </a:ln>
                <a:solidFill>
                  <a:prstClr val="black"/>
                </a:solidFill>
                <a:effectLst/>
                <a:uLnTx/>
                <a:uFillTx/>
                <a:latin typeface="MetaSerifProBook-Regular"/>
                <a:ea typeface="+mn-ea"/>
                <a:cs typeface="+mn-cs"/>
              </a:rPr>
              <a:t>KNDy</a:t>
            </a:r>
            <a:r>
              <a:rPr kumimoji="0" lang="en-US" sz="2400" b="0" i="0" u="none" strike="noStrike" kern="1200" cap="none" spc="0" normalizeH="0" baseline="0" noProof="0" dirty="0">
                <a:ln>
                  <a:noFill/>
                </a:ln>
                <a:solidFill>
                  <a:prstClr val="black"/>
                </a:solidFill>
                <a:effectLst/>
                <a:uLnTx/>
                <a:uFillTx/>
                <a:latin typeface="MetaSerifProBook-Regular"/>
                <a:ea typeface="+mn-ea"/>
                <a:cs typeface="+mn-cs"/>
              </a:rPr>
              <a:t>) neurons. </a:t>
            </a:r>
          </a:p>
          <a:p>
            <a:pPr marR="0" lvl="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MetaSerifProBook-Regular"/>
                <a:ea typeface="+mn-ea"/>
                <a:cs typeface="+mn-cs"/>
              </a:rPr>
              <a:t>  With menopausal loss of estrogen,  </a:t>
            </a:r>
            <a:r>
              <a:rPr kumimoji="0" lang="en-US" sz="2400" b="0" i="0" u="none" strike="noStrike" kern="1200" cap="none" spc="0" normalizeH="0" baseline="0" noProof="0" dirty="0" err="1">
                <a:ln>
                  <a:noFill/>
                </a:ln>
                <a:solidFill>
                  <a:prstClr val="black"/>
                </a:solidFill>
                <a:effectLst/>
                <a:uLnTx/>
                <a:uFillTx/>
                <a:latin typeface="MetaSerifProBook-Regular"/>
                <a:ea typeface="+mn-ea"/>
                <a:cs typeface="+mn-cs"/>
              </a:rPr>
              <a:t>KNDy</a:t>
            </a:r>
            <a:r>
              <a:rPr kumimoji="0" lang="en-US" sz="2400" b="0" i="0" u="none" strike="noStrike" kern="1200" cap="none" spc="0" normalizeH="0" baseline="0" noProof="0" dirty="0">
                <a:ln>
                  <a:noFill/>
                </a:ln>
                <a:solidFill>
                  <a:prstClr val="black"/>
                </a:solidFill>
                <a:effectLst/>
                <a:uLnTx/>
                <a:uFillTx/>
                <a:latin typeface="MetaSerifProBook-Regular"/>
                <a:ea typeface="+mn-ea"/>
                <a:cs typeface="+mn-cs"/>
              </a:rPr>
              <a:t> neurons can stimulate the hypothalamic thermoregulatory center inappropriately, causing vasomotor symptoms. </a:t>
            </a:r>
          </a:p>
          <a:p>
            <a:pPr marR="0" lvl="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MetaSerifProBook-Regular"/>
                <a:ea typeface="+mn-ea"/>
                <a:cs typeface="+mn-cs"/>
              </a:rPr>
              <a:t>  A novel class of non-hormonal neuromodulators includes the recently approved </a:t>
            </a:r>
            <a:r>
              <a:rPr kumimoji="0" lang="en-US" sz="2400" b="0" i="0" u="none" strike="noStrike" kern="1200" cap="none" spc="0" normalizeH="0" baseline="0" noProof="0" dirty="0" err="1">
                <a:ln>
                  <a:noFill/>
                </a:ln>
                <a:solidFill>
                  <a:prstClr val="black"/>
                </a:solidFill>
                <a:effectLst/>
                <a:uLnTx/>
                <a:uFillTx/>
                <a:latin typeface="MetaSerifProBook-Regular"/>
                <a:ea typeface="+mn-ea"/>
                <a:cs typeface="+mn-cs"/>
              </a:rPr>
              <a:t>fezolinetant</a:t>
            </a:r>
            <a:r>
              <a:rPr kumimoji="0" lang="en-US" sz="2400" b="0" i="0" u="none" strike="noStrike" kern="1200" cap="none" spc="0" normalizeH="0" baseline="0" noProof="0" dirty="0">
                <a:ln>
                  <a:noFill/>
                </a:ln>
                <a:solidFill>
                  <a:prstClr val="black"/>
                </a:solidFill>
                <a:effectLst/>
                <a:uLnTx/>
                <a:uFillTx/>
                <a:latin typeface="MetaSerifProBook-Regular"/>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2400" dirty="0"/>
          </a:p>
        </p:txBody>
      </p:sp>
    </p:spTree>
    <p:extLst>
      <p:ext uri="{BB962C8B-B14F-4D97-AF65-F5344CB8AC3E}">
        <p14:creationId xmlns:p14="http://schemas.microsoft.com/office/powerpoint/2010/main" val="4177720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340A-2588-4B54-B6FE-898E15A4CFFA}"/>
              </a:ext>
            </a:extLst>
          </p:cNvPr>
          <p:cNvSpPr>
            <a:spLocks noGrp="1"/>
          </p:cNvSpPr>
          <p:nvPr>
            <p:ph type="title"/>
          </p:nvPr>
        </p:nvSpPr>
        <p:spPr>
          <a:xfrm>
            <a:off x="822960" y="755226"/>
            <a:ext cx="10058400" cy="748454"/>
          </a:xfrm>
        </p:spPr>
        <p:txBody>
          <a:bodyPr>
            <a:normAutofit/>
          </a:bodyPr>
          <a:lstStyle/>
          <a:p>
            <a:r>
              <a:rPr lang="en-US" sz="4300" b="1" i="0" u="none" strike="noStrike" baseline="0" dirty="0">
                <a:latin typeface="MetaProMedium-Regular"/>
              </a:rPr>
              <a:t>Mood and cognitive changes</a:t>
            </a:r>
            <a:endParaRPr lang="en-US" sz="4300" b="1" dirty="0"/>
          </a:p>
        </p:txBody>
      </p:sp>
      <p:sp>
        <p:nvSpPr>
          <p:cNvPr id="3" name="Content Placeholder 2">
            <a:extLst>
              <a:ext uri="{FF2B5EF4-FFF2-40B4-BE49-F238E27FC236}">
                <a16:creationId xmlns:a16="http://schemas.microsoft.com/office/drawing/2014/main" id="{4EAD5068-0162-4BC5-8691-A9A7289E67E7}"/>
              </a:ext>
            </a:extLst>
          </p:cNvPr>
          <p:cNvSpPr>
            <a:spLocks noGrp="1"/>
          </p:cNvSpPr>
          <p:nvPr>
            <p:ph idx="1"/>
          </p:nvPr>
        </p:nvSpPr>
        <p:spPr>
          <a:xfrm>
            <a:off x="1422400" y="1977814"/>
            <a:ext cx="10058400" cy="4023360"/>
          </a:xfrm>
        </p:spPr>
        <p:txBody>
          <a:bodyPr>
            <a:normAutofit/>
          </a:bodyPr>
          <a:lstStyle/>
          <a:p>
            <a:pPr>
              <a:buFont typeface="Symbol" panose="05050102010706020507" pitchFamily="18" charset="2"/>
              <a:buChar char="-"/>
            </a:pPr>
            <a:r>
              <a:rPr lang="en-US" sz="2300" b="0" i="0" u="none" strike="noStrike" baseline="0" dirty="0">
                <a:latin typeface="MetaSerifProBook-Regular"/>
              </a:rPr>
              <a:t>  Compared with </a:t>
            </a:r>
            <a:r>
              <a:rPr lang="en-US" sz="2300" b="0" i="0" u="none" strike="noStrike" baseline="0" dirty="0" err="1">
                <a:latin typeface="MetaSerifProBook-Regular"/>
              </a:rPr>
              <a:t>premenopause</a:t>
            </a:r>
            <a:r>
              <a:rPr lang="en-US" sz="2300" b="0" i="0" u="none" strike="noStrike" baseline="0" dirty="0">
                <a:latin typeface="MetaSerifProBook-Regular"/>
              </a:rPr>
              <a:t>, women in perimenopause have three times the risk of a major depressive event regardless of previous history, this may be due to the fluctuations in estrogen and progesterone during the menopause transition and an increase in life stressors during this time.</a:t>
            </a:r>
          </a:p>
          <a:p>
            <a:pPr algn="l">
              <a:buFont typeface="Symbol" panose="05050102010706020507" pitchFamily="18" charset="2"/>
              <a:buChar char="-"/>
            </a:pPr>
            <a:r>
              <a:rPr lang="en-US" sz="2300" b="0" i="0" u="none" strike="noStrike" baseline="0" dirty="0">
                <a:latin typeface="MetaSerifProBook-Regular"/>
              </a:rPr>
              <a:t>  Cognitive changes are common early in the menopause transition. These include  challenges with learning and recalling new information and completing complex </a:t>
            </a:r>
            <a:r>
              <a:rPr lang="en-US" sz="2300" dirty="0">
                <a:latin typeface="MetaSerifProBook-Regular"/>
              </a:rPr>
              <a:t> </a:t>
            </a:r>
            <a:r>
              <a:rPr lang="en-US" sz="2300" b="0" i="0" u="none" strike="noStrike" baseline="0" dirty="0">
                <a:latin typeface="MetaSerifProBook-Regular"/>
              </a:rPr>
              <a:t> tasks, as well as shortened attention span.</a:t>
            </a:r>
            <a:endParaRPr lang="en-US" sz="2300" dirty="0"/>
          </a:p>
        </p:txBody>
      </p:sp>
    </p:spTree>
    <p:extLst>
      <p:ext uri="{BB962C8B-B14F-4D97-AF65-F5344CB8AC3E}">
        <p14:creationId xmlns:p14="http://schemas.microsoft.com/office/powerpoint/2010/main" val="1419224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7CE6-5428-4FCE-AEA9-3E0B2E6BFC6A}"/>
              </a:ext>
            </a:extLst>
          </p:cNvPr>
          <p:cNvSpPr>
            <a:spLocks noGrp="1"/>
          </p:cNvSpPr>
          <p:nvPr>
            <p:ph type="title"/>
          </p:nvPr>
        </p:nvSpPr>
        <p:spPr>
          <a:xfrm>
            <a:off x="838200" y="201260"/>
            <a:ext cx="10515600" cy="1325563"/>
          </a:xfrm>
        </p:spPr>
        <p:txBody>
          <a:bodyPr>
            <a:normAutofit/>
          </a:bodyPr>
          <a:lstStyle/>
          <a:p>
            <a:r>
              <a:rPr kumimoji="0" lang="en-US" sz="4300" b="1" i="0" u="none" strike="noStrike" kern="1200" cap="none" spc="0" normalizeH="0" baseline="0" noProof="0" dirty="0">
                <a:ln>
                  <a:noFill/>
                </a:ln>
                <a:solidFill>
                  <a:prstClr val="black"/>
                </a:solidFill>
                <a:effectLst/>
                <a:uLnTx/>
                <a:uFillTx/>
                <a:latin typeface="MetaHeadlineOT-Bold"/>
              </a:rPr>
              <a:t>Mood and cognitive changes Treatment</a:t>
            </a:r>
            <a:endParaRPr lang="en-US" sz="4300" b="1" dirty="0">
              <a:latin typeface="MetaHeadlineOT-Bold"/>
            </a:endParaRPr>
          </a:p>
        </p:txBody>
      </p:sp>
      <p:sp>
        <p:nvSpPr>
          <p:cNvPr id="3" name="Content Placeholder 2">
            <a:extLst>
              <a:ext uri="{FF2B5EF4-FFF2-40B4-BE49-F238E27FC236}">
                <a16:creationId xmlns:a16="http://schemas.microsoft.com/office/drawing/2014/main" id="{69410D1F-5BE3-458D-9081-3B70EC182B2D}"/>
              </a:ext>
            </a:extLst>
          </p:cNvPr>
          <p:cNvSpPr>
            <a:spLocks noGrp="1"/>
          </p:cNvSpPr>
          <p:nvPr>
            <p:ph idx="1"/>
          </p:nvPr>
        </p:nvSpPr>
        <p:spPr>
          <a:xfrm>
            <a:off x="1364608" y="2076351"/>
            <a:ext cx="10338733" cy="4580389"/>
          </a:xfrm>
        </p:spPr>
        <p:txBody>
          <a:bodyPr>
            <a:normAutofit/>
          </a:bodyPr>
          <a:lstStyle/>
          <a:p>
            <a:pPr algn="l">
              <a:buFont typeface="Symbol" panose="05050102010706020507" pitchFamily="18" charset="2"/>
              <a:buChar char="-"/>
            </a:pPr>
            <a:r>
              <a:rPr lang="en-US" sz="2400" b="0" i="0" u="none" strike="noStrike" baseline="0" dirty="0">
                <a:latin typeface="MetaSerifProBook-Regular"/>
              </a:rPr>
              <a:t>  For women who meet the diagnostic criteria for depression or anxiety,  antidepressants are the first line of treatment.</a:t>
            </a:r>
          </a:p>
          <a:p>
            <a:pPr algn="l">
              <a:buFont typeface="Symbol" panose="05050102010706020507" pitchFamily="18" charset="2"/>
              <a:buChar char="-"/>
            </a:pPr>
            <a:r>
              <a:rPr lang="en-US" sz="2400" b="0" i="0" u="none" strike="noStrike" baseline="0" dirty="0">
                <a:latin typeface="MetaSerifProBook-Regular"/>
              </a:rPr>
              <a:t>  When mood symptoms are correlated with hormonal fluctuations and symptoms</a:t>
            </a:r>
            <a:r>
              <a:rPr lang="en-US" sz="2400" dirty="0">
                <a:latin typeface="MetaSerifProBook-Regular"/>
              </a:rPr>
              <a:t> </a:t>
            </a:r>
            <a:r>
              <a:rPr lang="en-US" sz="2400" b="0" i="0" u="none" strike="noStrike" baseline="0" dirty="0">
                <a:latin typeface="MetaSerifProBook-Regular"/>
              </a:rPr>
              <a:t>of low estrogen in perimenopause, hormone therapy improves mood with or without antidepressant therapy. This has not been shown in postmenopausal women.</a:t>
            </a:r>
          </a:p>
          <a:p>
            <a:pPr>
              <a:buFont typeface="Symbol" panose="05050102010706020507" pitchFamily="18" charset="2"/>
              <a:buChar char="-"/>
            </a:pPr>
            <a:r>
              <a:rPr lang="en-US" sz="2400" b="0" i="0" u="none" strike="noStrike" baseline="0" dirty="0">
                <a:latin typeface="MetaSerifProBook-Regular"/>
              </a:rPr>
              <a:t>  In the SWAN study, women who started hormone therapy before their  FMP had improvement in verbal memory and processing speed compared with women who started hormone therapy </a:t>
            </a:r>
            <a:r>
              <a:rPr lang="en-US" sz="2400" b="0" i="0" u="none" strike="noStrike" baseline="0" dirty="0" err="1">
                <a:latin typeface="MetaSerifProBook-Regular"/>
              </a:rPr>
              <a:t>postmenopause</a:t>
            </a:r>
            <a:r>
              <a:rPr lang="en-US" sz="2400" b="0" i="0" u="none" strike="noStrike" baseline="0" dirty="0">
                <a:latin typeface="MetaSerifProBook-Regular"/>
              </a:rPr>
              <a:t>.</a:t>
            </a:r>
            <a:endParaRPr lang="en-US" sz="2400" dirty="0"/>
          </a:p>
          <a:p>
            <a:pPr algn="l">
              <a:buFont typeface="Symbol" panose="05050102010706020507" pitchFamily="18" charset="2"/>
              <a:buChar char="-"/>
            </a:pPr>
            <a:endParaRPr lang="en-US" sz="2400" dirty="0"/>
          </a:p>
        </p:txBody>
      </p:sp>
    </p:spTree>
    <p:extLst>
      <p:ext uri="{BB962C8B-B14F-4D97-AF65-F5344CB8AC3E}">
        <p14:creationId xmlns:p14="http://schemas.microsoft.com/office/powerpoint/2010/main" val="1976325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DBB8-FDE4-45B1-8BA3-90FCCDDA1945}"/>
              </a:ext>
            </a:extLst>
          </p:cNvPr>
          <p:cNvSpPr>
            <a:spLocks noGrp="1"/>
          </p:cNvSpPr>
          <p:nvPr>
            <p:ph type="title"/>
          </p:nvPr>
        </p:nvSpPr>
        <p:spPr>
          <a:xfrm>
            <a:off x="838199" y="681038"/>
            <a:ext cx="10058400" cy="802640"/>
          </a:xfrm>
        </p:spPr>
        <p:txBody>
          <a:bodyPr>
            <a:normAutofit/>
          </a:bodyPr>
          <a:lstStyle/>
          <a:p>
            <a:r>
              <a:rPr lang="en-US" sz="4300" b="1" i="0" u="none" strike="noStrike" baseline="0" dirty="0">
                <a:latin typeface="MetaProMedium-Regular"/>
              </a:rPr>
              <a:t>Disordered sleep</a:t>
            </a:r>
            <a:endParaRPr lang="en-US" sz="4300" b="1" dirty="0"/>
          </a:p>
        </p:txBody>
      </p:sp>
      <p:sp>
        <p:nvSpPr>
          <p:cNvPr id="3" name="Content Placeholder 2">
            <a:extLst>
              <a:ext uri="{FF2B5EF4-FFF2-40B4-BE49-F238E27FC236}">
                <a16:creationId xmlns:a16="http://schemas.microsoft.com/office/drawing/2014/main" id="{5F3DC5D7-6317-45F6-B521-B6C67E6C370F}"/>
              </a:ext>
            </a:extLst>
          </p:cNvPr>
          <p:cNvSpPr>
            <a:spLocks noGrp="1"/>
          </p:cNvSpPr>
          <p:nvPr>
            <p:ph idx="1"/>
          </p:nvPr>
        </p:nvSpPr>
        <p:spPr>
          <a:xfrm>
            <a:off x="1386839" y="2097247"/>
            <a:ext cx="10688273" cy="4079715"/>
          </a:xfrm>
        </p:spPr>
        <p:txBody>
          <a:bodyPr>
            <a:normAutofit/>
          </a:bodyPr>
          <a:lstStyle/>
          <a:p>
            <a:pPr algn="l">
              <a:buFont typeface="Symbol" panose="05050102010706020507" pitchFamily="18" charset="2"/>
              <a:buChar char="-"/>
            </a:pPr>
            <a:r>
              <a:rPr lang="en-US" sz="2400" b="0" i="0" u="none" strike="noStrike" baseline="0" dirty="0">
                <a:latin typeface="MetaSerifProBook-Regular"/>
              </a:rPr>
              <a:t>  New onset or worsening of sleep disorders is common in the menopause transition with 40-60% of women experiencing major sleep difficulties. </a:t>
            </a:r>
          </a:p>
          <a:p>
            <a:pPr algn="l">
              <a:buFont typeface="Symbol" panose="05050102010706020507" pitchFamily="18" charset="2"/>
              <a:buChar char="-"/>
            </a:pPr>
            <a:r>
              <a:rPr lang="en-US" sz="2400" b="0" i="0" u="none" strike="noStrike" baseline="0" dirty="0">
                <a:latin typeface="MetaSerifProBook-Regular"/>
              </a:rPr>
              <a:t>  Frequent</a:t>
            </a:r>
            <a:r>
              <a:rPr lang="en-US" sz="2400" dirty="0">
                <a:latin typeface="MetaSerifProBook-Regular"/>
              </a:rPr>
              <a:t> </a:t>
            </a:r>
            <a:r>
              <a:rPr lang="en-US" sz="2400" b="0" i="0" u="none" strike="noStrike" baseline="0" dirty="0">
                <a:latin typeface="MetaSerifProBook-Regular"/>
              </a:rPr>
              <a:t>awakenings are a hallmark of sleep disturbance in the menopause transition.</a:t>
            </a:r>
          </a:p>
          <a:p>
            <a:pPr algn="l">
              <a:buFont typeface="Symbol" panose="05050102010706020507" pitchFamily="18" charset="2"/>
              <a:buChar char="-"/>
            </a:pPr>
            <a:r>
              <a:rPr lang="en-US" sz="2400" b="0" i="0" u="none" strike="noStrike" baseline="0" dirty="0">
                <a:latin typeface="MetaSerifProBook-Regular"/>
              </a:rPr>
              <a:t>  Sleep apnea, periodic limb movement, restless leg syndrome, and incidence of nocturia increase after menopause.</a:t>
            </a:r>
            <a:endParaRPr lang="en-US" sz="2400" dirty="0"/>
          </a:p>
        </p:txBody>
      </p:sp>
    </p:spTree>
    <p:extLst>
      <p:ext uri="{BB962C8B-B14F-4D97-AF65-F5344CB8AC3E}">
        <p14:creationId xmlns:p14="http://schemas.microsoft.com/office/powerpoint/2010/main" val="2892576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2F32-F0E2-4645-A270-406256338DD9}"/>
              </a:ext>
            </a:extLst>
          </p:cNvPr>
          <p:cNvSpPr>
            <a:spLocks noGrp="1"/>
          </p:cNvSpPr>
          <p:nvPr>
            <p:ph type="title"/>
          </p:nvPr>
        </p:nvSpPr>
        <p:spPr>
          <a:xfrm>
            <a:off x="838200" y="73243"/>
            <a:ext cx="10058400" cy="1450757"/>
          </a:xfrm>
        </p:spPr>
        <p:txBody>
          <a:bodyPr>
            <a:normAutofit/>
          </a:bodyPr>
          <a:lstStyle/>
          <a:p>
            <a:r>
              <a:rPr kumimoji="0" lang="en-US" sz="4300" b="1" i="0" u="none" strike="noStrike" kern="1200" cap="none" spc="0" normalizeH="0" baseline="0" noProof="0" dirty="0">
                <a:ln>
                  <a:noFill/>
                </a:ln>
                <a:solidFill>
                  <a:prstClr val="black"/>
                </a:solidFill>
                <a:effectLst/>
                <a:uLnTx/>
                <a:uFillTx/>
                <a:latin typeface="MetaHeadlineOT-Bold"/>
              </a:rPr>
              <a:t>Disordered sleep </a:t>
            </a:r>
            <a:r>
              <a:rPr lang="en-US" sz="4300" b="1" i="0" u="none" strike="noStrike" baseline="0" dirty="0">
                <a:latin typeface="MetaHeadlineOT-Bold"/>
              </a:rPr>
              <a:t>Hormonal treatments</a:t>
            </a:r>
            <a:endParaRPr lang="en-US" sz="4300" b="1" dirty="0">
              <a:latin typeface="MetaHeadlineOT-Bold"/>
            </a:endParaRPr>
          </a:p>
        </p:txBody>
      </p:sp>
      <p:sp>
        <p:nvSpPr>
          <p:cNvPr id="3" name="Content Placeholder 2">
            <a:extLst>
              <a:ext uri="{FF2B5EF4-FFF2-40B4-BE49-F238E27FC236}">
                <a16:creationId xmlns:a16="http://schemas.microsoft.com/office/drawing/2014/main" id="{FC1D2639-6DD3-406F-9879-79EA621C30C3}"/>
              </a:ext>
            </a:extLst>
          </p:cNvPr>
          <p:cNvSpPr>
            <a:spLocks noGrp="1"/>
          </p:cNvSpPr>
          <p:nvPr>
            <p:ph idx="1"/>
          </p:nvPr>
        </p:nvSpPr>
        <p:spPr>
          <a:xfrm>
            <a:off x="1447800" y="2059305"/>
            <a:ext cx="10134600" cy="3006434"/>
          </a:xfrm>
        </p:spPr>
        <p:txBody>
          <a:bodyPr>
            <a:normAutofit/>
          </a:bodyPr>
          <a:lstStyle/>
          <a:p>
            <a:pPr>
              <a:buFont typeface="Symbol" panose="05050102010706020507" pitchFamily="18" charset="2"/>
              <a:buChar char="-"/>
            </a:pPr>
            <a:r>
              <a:rPr lang="en-US" sz="2400" b="0" i="0" u="none" strike="noStrike" baseline="0" dirty="0">
                <a:latin typeface="MetaSerifProBook-Regular"/>
              </a:rPr>
              <a:t>  According to a recent meta-analysis, hormone therapy improved self-reported sleep outcomes but not sleep parameters on polysomnography. </a:t>
            </a:r>
          </a:p>
          <a:p>
            <a:pPr>
              <a:buFont typeface="Symbol" panose="05050102010706020507" pitchFamily="18" charset="2"/>
              <a:buChar char="-"/>
            </a:pPr>
            <a:r>
              <a:rPr lang="en-US" sz="2400" b="0" i="0" u="none" strike="noStrike" baseline="0" dirty="0">
                <a:latin typeface="MetaSerifProBook-Regular"/>
              </a:rPr>
              <a:t>  Both estradiol and CEE improved sleep quality, and the transdermal route was more beneficial than the oral route.</a:t>
            </a:r>
          </a:p>
          <a:p>
            <a:pPr>
              <a:buFont typeface="Symbol" panose="05050102010706020507" pitchFamily="18" charset="2"/>
              <a:buChar char="-"/>
            </a:pPr>
            <a:r>
              <a:rPr lang="en-US" sz="2400" b="0" i="0" u="none" strike="noStrike" baseline="0" dirty="0">
                <a:latin typeface="MetaSerifProBook-Regular"/>
              </a:rPr>
              <a:t>  Micronized progesterone reduced sleep disturbance more than medroxyprogesterone </a:t>
            </a:r>
            <a:r>
              <a:rPr lang="en-US" sz="2400" b="0" i="0" u="none" strike="noStrike" baseline="0" dirty="0" err="1">
                <a:latin typeface="MetaSerifProBook-Regular"/>
              </a:rPr>
              <a:t>acetatedid</a:t>
            </a:r>
            <a:r>
              <a:rPr lang="en-US" sz="2400" b="0" i="0" u="none" strike="noStrike" baseline="0" dirty="0">
                <a:latin typeface="MetaSerifProBook-Regular"/>
              </a:rPr>
              <a:t>, although both helped.</a:t>
            </a:r>
            <a:endParaRPr lang="en-US" sz="2400" dirty="0"/>
          </a:p>
        </p:txBody>
      </p:sp>
    </p:spTree>
    <p:extLst>
      <p:ext uri="{BB962C8B-B14F-4D97-AF65-F5344CB8AC3E}">
        <p14:creationId xmlns:p14="http://schemas.microsoft.com/office/powerpoint/2010/main" val="1075711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1D76-18EB-4FA7-B4A3-1CF00F8893AB}"/>
              </a:ext>
            </a:extLst>
          </p:cNvPr>
          <p:cNvSpPr>
            <a:spLocks noGrp="1"/>
          </p:cNvSpPr>
          <p:nvPr>
            <p:ph type="title"/>
          </p:nvPr>
        </p:nvSpPr>
        <p:spPr>
          <a:xfrm>
            <a:off x="822960" y="904240"/>
            <a:ext cx="10058400" cy="660400"/>
          </a:xfrm>
        </p:spPr>
        <p:txBody>
          <a:bodyPr>
            <a:normAutofit/>
          </a:bodyPr>
          <a:lstStyle/>
          <a:p>
            <a:r>
              <a:rPr kumimoji="0" lang="en-US" sz="4300" b="1" i="0" u="none" strike="noStrike" kern="1200" cap="none" spc="0" normalizeH="0" baseline="0" noProof="0" dirty="0">
                <a:ln>
                  <a:noFill/>
                </a:ln>
                <a:effectLst/>
                <a:uLnTx/>
                <a:uFillTx/>
                <a:latin typeface="MetaHeadlineOT-Bold"/>
              </a:rPr>
              <a:t>Disordered sleep </a:t>
            </a:r>
            <a:r>
              <a:rPr kumimoji="0" lang="en-US" sz="4300" b="1" kern="1200" cap="none" spc="0" normalizeH="0" noProof="0" dirty="0">
                <a:ln>
                  <a:noFill/>
                </a:ln>
                <a:effectLst/>
                <a:uLnTx/>
                <a:uFillTx/>
                <a:latin typeface="MetaHeadlineOT-Bold"/>
              </a:rPr>
              <a:t>n</a:t>
            </a:r>
            <a:r>
              <a:rPr lang="en-US" sz="4300" b="1" i="0" u="none" strike="noStrike" baseline="0" dirty="0">
                <a:latin typeface="MetaHeadlineOT-Bold"/>
              </a:rPr>
              <a:t>on-hormonal options</a:t>
            </a:r>
            <a:endParaRPr lang="en-US" sz="4300" b="1" dirty="0">
              <a:latin typeface="MetaHeadlineOT-Bold"/>
            </a:endParaRPr>
          </a:p>
        </p:txBody>
      </p:sp>
      <p:sp>
        <p:nvSpPr>
          <p:cNvPr id="3" name="Content Placeholder 2">
            <a:extLst>
              <a:ext uri="{FF2B5EF4-FFF2-40B4-BE49-F238E27FC236}">
                <a16:creationId xmlns:a16="http://schemas.microsoft.com/office/drawing/2014/main" id="{CC934703-9117-4BD4-A0D6-FCA329A1E1C5}"/>
              </a:ext>
            </a:extLst>
          </p:cNvPr>
          <p:cNvSpPr>
            <a:spLocks noGrp="1"/>
          </p:cNvSpPr>
          <p:nvPr>
            <p:ph idx="1"/>
          </p:nvPr>
        </p:nvSpPr>
        <p:spPr>
          <a:xfrm>
            <a:off x="1361440" y="1930400"/>
            <a:ext cx="10058400" cy="4023360"/>
          </a:xfrm>
        </p:spPr>
        <p:txBody>
          <a:bodyPr>
            <a:normAutofit/>
          </a:bodyPr>
          <a:lstStyle/>
          <a:p>
            <a:pPr algn="l">
              <a:buFont typeface="Symbol" panose="05050102010706020507" pitchFamily="18" charset="2"/>
              <a:buChar char="-"/>
            </a:pPr>
            <a:r>
              <a:rPr lang="en-US" sz="2400" b="0" i="0" u="none" strike="noStrike" baseline="0" dirty="0">
                <a:latin typeface="MetaSerifProBook-Regular"/>
              </a:rPr>
              <a:t>  Sleep hygiene counseling is first line</a:t>
            </a:r>
            <a:r>
              <a:rPr lang="en-US" sz="2800" b="0" i="0" u="none" strike="noStrike" baseline="0" dirty="0">
                <a:latin typeface="MetaSerifProBook-Regular"/>
              </a:rPr>
              <a:t>. </a:t>
            </a:r>
          </a:p>
          <a:p>
            <a:pPr algn="l">
              <a:buFont typeface="Symbol" panose="05050102010706020507" pitchFamily="18" charset="2"/>
              <a:buChar char="-"/>
            </a:pPr>
            <a:r>
              <a:rPr lang="en-US" sz="2400" b="0" i="0" u="none" strike="noStrike" baseline="0" dirty="0">
                <a:latin typeface="MetaSerifProBook-Regular"/>
              </a:rPr>
              <a:t>  Cognitive behavioral therapy (CBT) for insomnia is the most efficacious treatment for insomnia in perimenopausal and postmenopausal women.</a:t>
            </a:r>
          </a:p>
          <a:p>
            <a:pPr algn="l">
              <a:buFont typeface="Symbol" panose="05050102010706020507" pitchFamily="18" charset="2"/>
              <a:buChar char="-"/>
            </a:pPr>
            <a:r>
              <a:rPr lang="en-US" sz="2400" b="0" i="0" u="none" strike="noStrike" baseline="0" dirty="0">
                <a:latin typeface="MetaSerifProBook-Regular"/>
              </a:rPr>
              <a:t>  First line drugs include GABA agonists such as zolpidem, certain benzodiazepines, and dual orexin receptor antagonist.</a:t>
            </a:r>
            <a:endParaRPr lang="en-US" sz="2400" dirty="0"/>
          </a:p>
        </p:txBody>
      </p:sp>
    </p:spTree>
    <p:extLst>
      <p:ext uri="{BB962C8B-B14F-4D97-AF65-F5344CB8AC3E}">
        <p14:creationId xmlns:p14="http://schemas.microsoft.com/office/powerpoint/2010/main" val="3251127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88A6-C5EA-485B-82BF-351B958AF9C0}"/>
              </a:ext>
            </a:extLst>
          </p:cNvPr>
          <p:cNvSpPr>
            <a:spLocks noGrp="1"/>
          </p:cNvSpPr>
          <p:nvPr>
            <p:ph type="title"/>
          </p:nvPr>
        </p:nvSpPr>
        <p:spPr>
          <a:xfrm>
            <a:off x="833120" y="765386"/>
            <a:ext cx="10058400" cy="748454"/>
          </a:xfrm>
        </p:spPr>
        <p:txBody>
          <a:bodyPr/>
          <a:lstStyle/>
          <a:p>
            <a:r>
              <a:rPr lang="en-US" sz="4400" b="1" i="0" u="none" strike="noStrike" baseline="0" dirty="0">
                <a:latin typeface="MetaProMedium-Regular"/>
              </a:rPr>
              <a:t>Decreased sexual desire</a:t>
            </a:r>
            <a:endParaRPr lang="en-US" b="1" dirty="0"/>
          </a:p>
        </p:txBody>
      </p:sp>
      <p:sp>
        <p:nvSpPr>
          <p:cNvPr id="3" name="Content Placeholder 2">
            <a:extLst>
              <a:ext uri="{FF2B5EF4-FFF2-40B4-BE49-F238E27FC236}">
                <a16:creationId xmlns:a16="http://schemas.microsoft.com/office/drawing/2014/main" id="{6EDDFC92-5E82-4642-A568-A846A1BD904F}"/>
              </a:ext>
            </a:extLst>
          </p:cNvPr>
          <p:cNvSpPr>
            <a:spLocks noGrp="1"/>
          </p:cNvSpPr>
          <p:nvPr>
            <p:ph idx="1"/>
          </p:nvPr>
        </p:nvSpPr>
        <p:spPr>
          <a:xfrm>
            <a:off x="1361440" y="2069254"/>
            <a:ext cx="10058400" cy="4023360"/>
          </a:xfrm>
        </p:spPr>
        <p:txBody>
          <a:bodyPr>
            <a:normAutofit/>
          </a:bodyPr>
          <a:lstStyle/>
          <a:p>
            <a:pPr algn="l">
              <a:buFont typeface="Symbol" panose="05050102010706020507" pitchFamily="18" charset="2"/>
              <a:buChar char="-"/>
            </a:pPr>
            <a:r>
              <a:rPr lang="en-US" sz="2400" b="0" i="0" u="none" strike="noStrike" baseline="0" dirty="0">
                <a:latin typeface="MetaSerifProBook-Regular"/>
              </a:rPr>
              <a:t>  During the menopause transition, decline in sexual desire is common and multifactorial and can cause distress.</a:t>
            </a:r>
          </a:p>
          <a:p>
            <a:pPr>
              <a:buFont typeface="Symbol" panose="05050102010706020507" pitchFamily="18" charset="2"/>
              <a:buChar char="-"/>
            </a:pPr>
            <a:r>
              <a:rPr lang="en-US" sz="2400" b="0" i="0" u="none" strike="noStrike" baseline="0" dirty="0">
                <a:latin typeface="MetaSerifProBook-Regular"/>
              </a:rPr>
              <a:t>  A woman with at least six months of distressing low desire not primarily driven by extrinsic or directly treatable causes has hypoactive sexual desire disorder (HSDD).</a:t>
            </a:r>
            <a:endParaRPr lang="en-US" sz="2400" dirty="0"/>
          </a:p>
        </p:txBody>
      </p:sp>
    </p:spTree>
    <p:extLst>
      <p:ext uri="{BB962C8B-B14F-4D97-AF65-F5344CB8AC3E}">
        <p14:creationId xmlns:p14="http://schemas.microsoft.com/office/powerpoint/2010/main" val="3325929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6DC4-334E-44CA-86B0-395C0486BDEB}"/>
              </a:ext>
            </a:extLst>
          </p:cNvPr>
          <p:cNvSpPr>
            <a:spLocks noGrp="1"/>
          </p:cNvSpPr>
          <p:nvPr>
            <p:ph type="title"/>
          </p:nvPr>
        </p:nvSpPr>
        <p:spPr>
          <a:xfrm>
            <a:off x="711200" y="863600"/>
            <a:ext cx="10058400" cy="599440"/>
          </a:xfrm>
        </p:spPr>
        <p:txBody>
          <a:bodyPr>
            <a:normAutofit fontScale="90000"/>
          </a:bodyPr>
          <a:lstStyle/>
          <a:p>
            <a:r>
              <a:rPr lang="en-US" sz="4300" b="1" i="0" u="none" strike="noStrike" baseline="0" dirty="0">
                <a:latin typeface="MetaProMedium-Regular"/>
              </a:rPr>
              <a:t>Common causes of reduced sex drive</a:t>
            </a:r>
            <a:endParaRPr lang="en-US" sz="4300" b="1" dirty="0"/>
          </a:p>
        </p:txBody>
      </p:sp>
      <p:sp>
        <p:nvSpPr>
          <p:cNvPr id="3" name="Content Placeholder 2">
            <a:extLst>
              <a:ext uri="{FF2B5EF4-FFF2-40B4-BE49-F238E27FC236}">
                <a16:creationId xmlns:a16="http://schemas.microsoft.com/office/drawing/2014/main" id="{8357C7DC-48D7-4FC5-8C6E-C80F8902C603}"/>
              </a:ext>
            </a:extLst>
          </p:cNvPr>
          <p:cNvSpPr>
            <a:spLocks noGrp="1"/>
          </p:cNvSpPr>
          <p:nvPr>
            <p:ph idx="1"/>
          </p:nvPr>
        </p:nvSpPr>
        <p:spPr/>
        <p:txBody>
          <a:bodyPr>
            <a:normAutofit fontScale="55000" lnSpcReduction="20000"/>
          </a:bodyPr>
          <a:lstStyle/>
          <a:p>
            <a:pPr algn="l">
              <a:buFont typeface="Symbol" panose="05050102010706020507" pitchFamily="18" charset="2"/>
              <a:buChar char="-"/>
            </a:pPr>
            <a:r>
              <a:rPr lang="en-US" sz="2800" b="0" i="0" u="none" strike="noStrike" baseline="0" dirty="0">
                <a:latin typeface="MetaProNormal-Regular"/>
              </a:rPr>
              <a:t>  Life and relationship stressors</a:t>
            </a:r>
          </a:p>
          <a:p>
            <a:pPr algn="l">
              <a:buFont typeface="Symbol" panose="05050102010706020507" pitchFamily="18" charset="2"/>
              <a:buChar char="-"/>
            </a:pPr>
            <a:r>
              <a:rPr lang="en-US" sz="2800" b="0" i="0" u="none" strike="noStrike" baseline="0" dirty="0">
                <a:latin typeface="MetaProNormal-Regular"/>
              </a:rPr>
              <a:t>  Decline in estrogen</a:t>
            </a:r>
          </a:p>
          <a:p>
            <a:pPr algn="l">
              <a:buFont typeface="Symbol" panose="05050102010706020507" pitchFamily="18" charset="2"/>
              <a:buChar char="-"/>
            </a:pPr>
            <a:r>
              <a:rPr lang="en-US" sz="2800" b="0" i="0" u="none" strike="noStrike" baseline="0" dirty="0">
                <a:latin typeface="MetaProNormal-Regular"/>
              </a:rPr>
              <a:t>  Decline in testosterone</a:t>
            </a:r>
          </a:p>
          <a:p>
            <a:pPr algn="l">
              <a:buFont typeface="Symbol" panose="05050102010706020507" pitchFamily="18" charset="2"/>
              <a:buChar char="-"/>
            </a:pPr>
            <a:r>
              <a:rPr lang="en-US" sz="2800" b="0" i="0" u="none" strike="noStrike" baseline="0" dirty="0">
                <a:latin typeface="MetaProNormal-Regular"/>
              </a:rPr>
              <a:t>  Reduced genital sensation</a:t>
            </a:r>
          </a:p>
          <a:p>
            <a:pPr algn="l">
              <a:buFont typeface="Symbol" panose="05050102010706020507" pitchFamily="18" charset="2"/>
              <a:buChar char="-"/>
            </a:pPr>
            <a:r>
              <a:rPr lang="en-US" sz="2800" b="0" i="0" u="none" strike="noStrike" baseline="0" dirty="0">
                <a:latin typeface="MetaProNormal-Regular"/>
              </a:rPr>
              <a:t>  Genital pain</a:t>
            </a:r>
          </a:p>
          <a:p>
            <a:pPr algn="l">
              <a:buFont typeface="Symbol" panose="05050102010706020507" pitchFamily="18" charset="2"/>
              <a:buChar char="-"/>
            </a:pPr>
            <a:r>
              <a:rPr lang="en-US" sz="2800" b="0" i="0" u="none" strike="noStrike" baseline="0" dirty="0">
                <a:latin typeface="MetaProNormal-Regular"/>
              </a:rPr>
              <a:t>  Impaired sleep</a:t>
            </a:r>
          </a:p>
          <a:p>
            <a:pPr algn="l">
              <a:buFont typeface="Symbol" panose="05050102010706020507" pitchFamily="18" charset="2"/>
              <a:buChar char="-"/>
            </a:pPr>
            <a:r>
              <a:rPr lang="en-US" sz="2800" b="0" i="0" u="none" strike="noStrike" baseline="0" dirty="0">
                <a:latin typeface="MetaProNormal-Regular"/>
              </a:rPr>
              <a:t>  Mood disorders</a:t>
            </a:r>
          </a:p>
          <a:p>
            <a:pPr algn="l">
              <a:buFont typeface="Symbol" panose="05050102010706020507" pitchFamily="18" charset="2"/>
              <a:buChar char="-"/>
            </a:pPr>
            <a:r>
              <a:rPr lang="en-US" sz="2800" b="0" i="0" u="none" strike="noStrike" baseline="0" dirty="0">
                <a:latin typeface="MetaProNormal-Regular"/>
              </a:rPr>
              <a:t>  Comorbidities</a:t>
            </a:r>
          </a:p>
          <a:p>
            <a:pPr algn="l">
              <a:buFont typeface="Symbol" panose="05050102010706020507" pitchFamily="18" charset="2"/>
              <a:buChar char="-"/>
            </a:pPr>
            <a:r>
              <a:rPr lang="en-US" sz="2800" b="0" i="0" u="none" strike="noStrike" baseline="0" dirty="0">
                <a:latin typeface="MetaProNormal-Regular"/>
              </a:rPr>
              <a:t>  Drug side effects: selective serotonin reuptake inhibitors, tricyclic antidepressants,</a:t>
            </a:r>
          </a:p>
          <a:p>
            <a:pPr algn="l">
              <a:buFont typeface="Symbol" panose="05050102010706020507" pitchFamily="18" charset="2"/>
              <a:buChar char="-"/>
            </a:pPr>
            <a:r>
              <a:rPr lang="en-US" sz="2800" b="0" i="0" u="none" strike="noStrike" baseline="0" dirty="0">
                <a:latin typeface="MetaProNormal-Regular"/>
              </a:rPr>
              <a:t>  </a:t>
            </a:r>
            <a:r>
              <a:rPr lang="en-US" sz="2800" dirty="0">
                <a:latin typeface="MetaProNormal-Regular"/>
              </a:rPr>
              <a:t>A</a:t>
            </a:r>
            <a:r>
              <a:rPr lang="en-US" sz="2800" b="0" i="0" u="none" strike="noStrike" baseline="0" dirty="0">
                <a:latin typeface="MetaProNormal-Regular"/>
              </a:rPr>
              <a:t>ntipsychotics, antiepileptics, narcotics, antihistamines, </a:t>
            </a:r>
            <a:r>
              <a:rPr lang="el-GR" sz="2800" b="0" i="0" u="none" strike="noStrike" baseline="0" dirty="0">
                <a:latin typeface="MetaProNormal-Regular"/>
              </a:rPr>
              <a:t>β </a:t>
            </a:r>
            <a:r>
              <a:rPr lang="en-US" sz="2800" b="0" i="0" u="none" strike="noStrike" baseline="0" dirty="0">
                <a:latin typeface="MetaProNormal-Regular"/>
              </a:rPr>
              <a:t>blockers,</a:t>
            </a:r>
          </a:p>
          <a:p>
            <a:pPr algn="l">
              <a:buFont typeface="Symbol" panose="05050102010706020507" pitchFamily="18" charset="2"/>
              <a:buChar char="-"/>
            </a:pPr>
            <a:r>
              <a:rPr lang="en-US" sz="2800" b="0" i="0" u="none" strike="noStrike" baseline="0" dirty="0">
                <a:latin typeface="MetaProNormal-Regular"/>
              </a:rPr>
              <a:t>  Antihypertensives, statins, gonadotropin releasing hormone agonists/antagonists,</a:t>
            </a:r>
          </a:p>
          <a:p>
            <a:pPr algn="l">
              <a:buFont typeface="Symbol" panose="05050102010706020507" pitchFamily="18" charset="2"/>
              <a:buChar char="-"/>
            </a:pPr>
            <a:r>
              <a:rPr lang="en-US" sz="2800" b="0" i="0" u="none" strike="noStrike" baseline="0" dirty="0">
                <a:latin typeface="MetaProNormal-Regular"/>
              </a:rPr>
              <a:t>  </a:t>
            </a:r>
            <a:r>
              <a:rPr lang="en-US" sz="2800" dirty="0">
                <a:latin typeface="MetaProNormal-Regular"/>
              </a:rPr>
              <a:t>O</a:t>
            </a:r>
            <a:r>
              <a:rPr lang="en-US" sz="2800" b="0" i="0" u="none" strike="noStrike" baseline="0" dirty="0">
                <a:latin typeface="MetaProNormal-Regular"/>
              </a:rPr>
              <a:t>ral contraceptive pills, antiandrogens, tamoxifen, and chemotherapy agents</a:t>
            </a:r>
            <a:endParaRPr lang="en-US" dirty="0"/>
          </a:p>
        </p:txBody>
      </p:sp>
    </p:spTree>
    <p:extLst>
      <p:ext uri="{BB962C8B-B14F-4D97-AF65-F5344CB8AC3E}">
        <p14:creationId xmlns:p14="http://schemas.microsoft.com/office/powerpoint/2010/main" val="281027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C0AA-C475-4F9B-8C62-DDE4795EB32D}"/>
              </a:ext>
            </a:extLst>
          </p:cNvPr>
          <p:cNvSpPr>
            <a:spLocks noGrp="1"/>
          </p:cNvSpPr>
          <p:nvPr>
            <p:ph type="title"/>
          </p:nvPr>
        </p:nvSpPr>
        <p:spPr>
          <a:xfrm>
            <a:off x="1087120" y="421609"/>
            <a:ext cx="10119446" cy="1153191"/>
          </a:xfrm>
        </p:spPr>
        <p:txBody>
          <a:bodyPr>
            <a:noAutofit/>
          </a:bodyPr>
          <a:lstStyle/>
          <a:p>
            <a:r>
              <a:rPr lang="en-US" sz="4300" b="1" i="0" u="none" strike="noStrike" baseline="0" dirty="0">
                <a:latin typeface="MetaHeadlineOT-Bold"/>
                <a:cs typeface="Arial" panose="020B0604020202020204" pitchFamily="34" charset="0"/>
              </a:rPr>
              <a:t>Epidemiology and physiology of menopause</a:t>
            </a:r>
            <a:endParaRPr lang="en-US" sz="4300" dirty="0">
              <a:latin typeface="MetaHeadlineOT-Bold"/>
              <a:cs typeface="Arial" panose="020B0604020202020204" pitchFamily="34" charset="0"/>
            </a:endParaRPr>
          </a:p>
        </p:txBody>
      </p:sp>
      <p:sp>
        <p:nvSpPr>
          <p:cNvPr id="3" name="Content Placeholder 2">
            <a:extLst>
              <a:ext uri="{FF2B5EF4-FFF2-40B4-BE49-F238E27FC236}">
                <a16:creationId xmlns:a16="http://schemas.microsoft.com/office/drawing/2014/main" id="{C0F4ED54-A43F-47AD-93C6-CD0D75F7CDC6}"/>
              </a:ext>
            </a:extLst>
          </p:cNvPr>
          <p:cNvSpPr>
            <a:spLocks noGrp="1"/>
          </p:cNvSpPr>
          <p:nvPr>
            <p:ph idx="1"/>
          </p:nvPr>
        </p:nvSpPr>
        <p:spPr>
          <a:xfrm>
            <a:off x="1087120" y="1849120"/>
            <a:ext cx="10266680" cy="4327842"/>
          </a:xfrm>
        </p:spPr>
        <p:txBody>
          <a:bodyPr>
            <a:normAutofit/>
          </a:bodyPr>
          <a:lstStyle/>
          <a:p>
            <a:pPr lvl="1">
              <a:lnSpc>
                <a:spcPct val="150000"/>
              </a:lnSpc>
              <a:buFont typeface="Wingdings" panose="05000000000000000000" pitchFamily="2" charset="2"/>
              <a:buChar char="§"/>
            </a:pPr>
            <a:r>
              <a:rPr lang="en-US" sz="2400" b="0" i="0" u="none" strike="noStrike" baseline="0" dirty="0">
                <a:latin typeface="MetaSerifProBook-Regular"/>
              </a:rPr>
              <a:t>  In 2021 an estimated 1.02 billion women were postmenopausal globally, with 1.65 billion anticipated by 2050.</a:t>
            </a:r>
          </a:p>
          <a:p>
            <a:pPr lvl="1">
              <a:lnSpc>
                <a:spcPct val="150000"/>
              </a:lnSpc>
              <a:buFont typeface="Wingdings" panose="05000000000000000000" pitchFamily="2" charset="2"/>
              <a:buChar char="§"/>
            </a:pPr>
            <a:endParaRPr lang="en-US" sz="800" dirty="0">
              <a:latin typeface="MetaSerifProBook-Regular"/>
            </a:endParaRPr>
          </a:p>
          <a:p>
            <a:pPr lvl="1">
              <a:lnSpc>
                <a:spcPct val="150000"/>
              </a:lnSpc>
              <a:buFont typeface="Wingdings" panose="05000000000000000000" pitchFamily="2" charset="2"/>
              <a:buChar char="§"/>
            </a:pPr>
            <a:r>
              <a:rPr lang="en-US" sz="2400" b="0" i="0" u="none" strike="noStrike" baseline="0" dirty="0">
                <a:latin typeface="MetaSerifProBook-Regular"/>
              </a:rPr>
              <a:t>  The menopause transition; consists of perimenopause and the first 12 months after the final menstrual period (FMP),which can last for as long as 10 years.</a:t>
            </a:r>
            <a:endParaRPr lang="en-US" sz="2400" dirty="0"/>
          </a:p>
        </p:txBody>
      </p:sp>
    </p:spTree>
    <p:extLst>
      <p:ext uri="{BB962C8B-B14F-4D97-AF65-F5344CB8AC3E}">
        <p14:creationId xmlns:p14="http://schemas.microsoft.com/office/powerpoint/2010/main" val="2928554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3853-E035-458A-B1B7-E17C71CDC153}"/>
              </a:ext>
            </a:extLst>
          </p:cNvPr>
          <p:cNvSpPr>
            <a:spLocks noGrp="1"/>
          </p:cNvSpPr>
          <p:nvPr>
            <p:ph type="title"/>
          </p:nvPr>
        </p:nvSpPr>
        <p:spPr>
          <a:xfrm>
            <a:off x="733313" y="147949"/>
            <a:ext cx="10058400" cy="1450757"/>
          </a:xfrm>
        </p:spPr>
        <p:txBody>
          <a:bodyPr/>
          <a:lstStyle/>
          <a:p>
            <a:r>
              <a:rPr kumimoji="0" lang="en-US" sz="4400" b="1" i="0" u="none" strike="noStrike" kern="1200" cap="none" spc="0" normalizeH="0" baseline="0" noProof="0" dirty="0">
                <a:ln>
                  <a:noFill/>
                </a:ln>
                <a:solidFill>
                  <a:prstClr val="black"/>
                </a:solidFill>
                <a:effectLst/>
                <a:uLnTx/>
                <a:uFillTx/>
                <a:latin typeface="MetaProMedium-Regular"/>
                <a:ea typeface="+mj-ea"/>
                <a:cs typeface="+mj-cs"/>
              </a:rPr>
              <a:t>Decreased sexual desire</a:t>
            </a:r>
            <a:endParaRPr lang="en-US" b="1" dirty="0"/>
          </a:p>
        </p:txBody>
      </p:sp>
      <p:sp>
        <p:nvSpPr>
          <p:cNvPr id="3" name="Content Placeholder 2">
            <a:extLst>
              <a:ext uri="{FF2B5EF4-FFF2-40B4-BE49-F238E27FC236}">
                <a16:creationId xmlns:a16="http://schemas.microsoft.com/office/drawing/2014/main" id="{E2463C91-E08B-4300-86D5-09199DE03DB6}"/>
              </a:ext>
            </a:extLst>
          </p:cNvPr>
          <p:cNvSpPr>
            <a:spLocks noGrp="1"/>
          </p:cNvSpPr>
          <p:nvPr>
            <p:ph idx="1"/>
          </p:nvPr>
        </p:nvSpPr>
        <p:spPr>
          <a:xfrm>
            <a:off x="1333949" y="2082403"/>
            <a:ext cx="10058400" cy="4023360"/>
          </a:xfrm>
        </p:spPr>
        <p:txBody>
          <a:bodyPr>
            <a:normAutofit/>
          </a:bodyPr>
          <a:lstStyle/>
          <a:p>
            <a:pPr algn="l">
              <a:buFont typeface="Wingdings" panose="05000000000000000000" pitchFamily="2" charset="2"/>
              <a:buChar char="§"/>
            </a:pPr>
            <a:r>
              <a:rPr lang="en-US" sz="2400" b="0" i="0" u="none" strike="noStrike" baseline="0" dirty="0">
                <a:latin typeface="MetaSerifProBook-Regular"/>
              </a:rPr>
              <a:t>  If a contributing condition is clinically suspected, laboratory testing such as  complete blood count, iron studies, thyroid function tests, testosterone, SHGB,  prolactin, estradiol, and </a:t>
            </a:r>
            <a:r>
              <a:rPr lang="en-US" sz="2400" b="0" i="0" u="none" strike="noStrike" baseline="0" dirty="0" err="1">
                <a:latin typeface="MetaSerifProBook-Regular"/>
              </a:rPr>
              <a:t>folliclestimulating</a:t>
            </a:r>
            <a:r>
              <a:rPr lang="en-US" sz="2400" b="0" i="0" u="none" strike="noStrike" baseline="0" dirty="0">
                <a:latin typeface="MetaSerifProBook-Regular"/>
              </a:rPr>
              <a:t> hormone can be ordered, but these are not required to make the diagnosis of HSDD.</a:t>
            </a:r>
            <a:endParaRPr lang="en-US" sz="2400" dirty="0"/>
          </a:p>
        </p:txBody>
      </p:sp>
    </p:spTree>
    <p:extLst>
      <p:ext uri="{BB962C8B-B14F-4D97-AF65-F5344CB8AC3E}">
        <p14:creationId xmlns:p14="http://schemas.microsoft.com/office/powerpoint/2010/main" val="1577143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DC51-EC8C-45D1-AF0F-E5334FD3379B}"/>
              </a:ext>
            </a:extLst>
          </p:cNvPr>
          <p:cNvSpPr>
            <a:spLocks noGrp="1"/>
          </p:cNvSpPr>
          <p:nvPr>
            <p:ph type="title"/>
          </p:nvPr>
        </p:nvSpPr>
        <p:spPr>
          <a:xfrm>
            <a:off x="935915" y="157511"/>
            <a:ext cx="10058400" cy="1450757"/>
          </a:xfrm>
        </p:spPr>
        <p:txBody>
          <a:bodyPr>
            <a:normAutofit/>
          </a:bodyPr>
          <a:lstStyle/>
          <a:p>
            <a:r>
              <a:rPr kumimoji="0" lang="en-US" sz="4400" b="1" i="0" u="none" strike="noStrike" kern="1200" cap="none" spc="0" normalizeH="0" baseline="0" noProof="0" dirty="0">
                <a:ln>
                  <a:noFill/>
                </a:ln>
                <a:solidFill>
                  <a:prstClr val="black"/>
                </a:solidFill>
                <a:effectLst/>
                <a:uLnTx/>
                <a:uFillTx/>
                <a:latin typeface="MetaProMedium-Regular"/>
                <a:ea typeface="+mj-ea"/>
                <a:cs typeface="+mj-cs"/>
              </a:rPr>
              <a:t>Hypoactive sexual desire disorder</a:t>
            </a:r>
            <a:endParaRPr lang="en-US" sz="4400" b="1" dirty="0"/>
          </a:p>
        </p:txBody>
      </p:sp>
      <p:sp>
        <p:nvSpPr>
          <p:cNvPr id="3" name="Content Placeholder 2">
            <a:extLst>
              <a:ext uri="{FF2B5EF4-FFF2-40B4-BE49-F238E27FC236}">
                <a16:creationId xmlns:a16="http://schemas.microsoft.com/office/drawing/2014/main" id="{4A6DCB19-17B7-48B9-81F8-9FF8B36CDC65}"/>
              </a:ext>
            </a:extLst>
          </p:cNvPr>
          <p:cNvSpPr>
            <a:spLocks noGrp="1"/>
          </p:cNvSpPr>
          <p:nvPr>
            <p:ph idx="1"/>
          </p:nvPr>
        </p:nvSpPr>
        <p:spPr>
          <a:xfrm>
            <a:off x="1441525" y="2050130"/>
            <a:ext cx="10058400" cy="4023360"/>
          </a:xfrm>
        </p:spPr>
        <p:txBody>
          <a:bodyPr>
            <a:normAutofit/>
          </a:bodyPr>
          <a:lstStyle/>
          <a:p>
            <a:pPr marR="0" lvl="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300" b="0" i="0" u="none" strike="noStrike" kern="1200" cap="none" spc="0" normalizeH="0" baseline="0" noProof="0" dirty="0">
                <a:ln>
                  <a:noFill/>
                </a:ln>
                <a:solidFill>
                  <a:prstClr val="black"/>
                </a:solidFill>
                <a:effectLst/>
                <a:uLnTx/>
                <a:uFillTx/>
                <a:latin typeface="MetaSerifProBook-Regular"/>
                <a:ea typeface="+mn-ea"/>
                <a:cs typeface="+mn-cs"/>
              </a:rPr>
              <a:t>  According to the 2019 global consensus position statement on testosterone therapy (not FDA approved) in women, testosterone has sufficient efficacy and   safety data to be indicated for postmenopausal women with HSDD.        </a:t>
            </a:r>
          </a:p>
          <a:p>
            <a:pPr marR="0" lvl="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300" b="0" i="0" u="none" strike="noStrike" kern="1200" cap="none" spc="0" normalizeH="0" baseline="0" noProof="0" dirty="0">
                <a:ln>
                  <a:noFill/>
                </a:ln>
                <a:solidFill>
                  <a:prstClr val="black"/>
                </a:solidFill>
                <a:effectLst/>
                <a:uLnTx/>
                <a:uFillTx/>
                <a:latin typeface="MetaSerifProBook-Regular"/>
                <a:ea typeface="+mn-ea"/>
                <a:cs typeface="+mn-cs"/>
              </a:rPr>
              <a:t>  In the 2021 (ISSWSH) clinical practice guideline on systemic testosterone for  HSDD in women, RCTs consistently show testosterone to be more effective than placebo in improving sexual desire, </a:t>
            </a:r>
            <a:r>
              <a:rPr kumimoji="0" lang="en-US" sz="2300" b="0" i="0" u="none" strike="noStrike" kern="1200" cap="none" spc="0" normalizeH="0" baseline="0" noProof="0" dirty="0" err="1">
                <a:ln>
                  <a:noFill/>
                </a:ln>
                <a:solidFill>
                  <a:prstClr val="black"/>
                </a:solidFill>
                <a:effectLst/>
                <a:uLnTx/>
                <a:uFillTx/>
                <a:latin typeface="MetaSerifProBook-Regular"/>
                <a:ea typeface="+mn-ea"/>
                <a:cs typeface="+mn-cs"/>
              </a:rPr>
              <a:t>arousal,orgasm</a:t>
            </a:r>
            <a:r>
              <a:rPr kumimoji="0" lang="en-US" sz="2300" b="0" i="0" u="none" strike="noStrike" kern="1200" cap="none" spc="0" normalizeH="0" baseline="0" noProof="0" dirty="0">
                <a:ln>
                  <a:noFill/>
                </a:ln>
                <a:solidFill>
                  <a:prstClr val="black"/>
                </a:solidFill>
                <a:effectLst/>
                <a:uLnTx/>
                <a:uFillTx/>
                <a:latin typeface="MetaSerifProBook-Regular"/>
                <a:ea typeface="+mn-ea"/>
                <a:cs typeface="+mn-cs"/>
              </a:rPr>
              <a:t> frequency, genital responsiveness, frequency of satisfying sexual events, and self-image when  given with or without hormone therapy.                      </a:t>
            </a:r>
          </a:p>
          <a:p>
            <a:endParaRPr lang="en-US" sz="2400" dirty="0"/>
          </a:p>
        </p:txBody>
      </p:sp>
    </p:spTree>
    <p:extLst>
      <p:ext uri="{BB962C8B-B14F-4D97-AF65-F5344CB8AC3E}">
        <p14:creationId xmlns:p14="http://schemas.microsoft.com/office/powerpoint/2010/main" val="787819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D19-0045-4A24-997B-57887F12C628}"/>
              </a:ext>
            </a:extLst>
          </p:cNvPr>
          <p:cNvSpPr>
            <a:spLocks noGrp="1"/>
          </p:cNvSpPr>
          <p:nvPr>
            <p:ph type="title"/>
          </p:nvPr>
        </p:nvSpPr>
        <p:spPr>
          <a:xfrm>
            <a:off x="806823" y="92965"/>
            <a:ext cx="10058400" cy="1450757"/>
          </a:xfrm>
        </p:spPr>
        <p:txBody>
          <a:bodyPr>
            <a:normAutofit/>
          </a:bodyPr>
          <a:lstStyle/>
          <a:p>
            <a:r>
              <a:rPr kumimoji="0" lang="en-US" sz="4300" b="1" i="0" u="none" strike="noStrike" kern="1200" cap="none" spc="0" normalizeH="0" baseline="0" noProof="0" dirty="0">
                <a:ln>
                  <a:noFill/>
                </a:ln>
                <a:solidFill>
                  <a:prstClr val="black"/>
                </a:solidFill>
                <a:effectLst/>
                <a:uLnTx/>
                <a:uFillTx/>
                <a:latin typeface="MetaProMedium-Regular"/>
                <a:ea typeface="+mj-ea"/>
                <a:cs typeface="+mj-cs"/>
              </a:rPr>
              <a:t>Hypoactive sexual desire disorder</a:t>
            </a:r>
            <a:endParaRPr lang="en-US" sz="4300" b="1" dirty="0"/>
          </a:p>
        </p:txBody>
      </p:sp>
      <p:sp>
        <p:nvSpPr>
          <p:cNvPr id="3" name="Content Placeholder 2">
            <a:extLst>
              <a:ext uri="{FF2B5EF4-FFF2-40B4-BE49-F238E27FC236}">
                <a16:creationId xmlns:a16="http://schemas.microsoft.com/office/drawing/2014/main" id="{23B2F39B-9C3B-4ECD-9D73-9EA3C33D695B}"/>
              </a:ext>
            </a:extLst>
          </p:cNvPr>
          <p:cNvSpPr>
            <a:spLocks noGrp="1"/>
          </p:cNvSpPr>
          <p:nvPr>
            <p:ph idx="1"/>
          </p:nvPr>
        </p:nvSpPr>
        <p:spPr>
          <a:xfrm>
            <a:off x="1430767" y="2114675"/>
            <a:ext cx="10058400" cy="4023360"/>
          </a:xfrm>
        </p:spPr>
        <p:txBody>
          <a:bodyPr>
            <a:normAutofit/>
          </a:bodyPr>
          <a:lstStyle/>
          <a:p>
            <a:pPr marR="0" lvl="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300" b="0" i="0" u="none" strike="noStrike" kern="1200" cap="none" spc="0" normalizeH="0" baseline="0" noProof="0" dirty="0">
                <a:ln>
                  <a:noFill/>
                </a:ln>
                <a:solidFill>
                  <a:prstClr val="black"/>
                </a:solidFill>
                <a:effectLst/>
                <a:uLnTx/>
                <a:uFillTx/>
                <a:latin typeface="MetaHeadlineOT-Bold"/>
              </a:rPr>
              <a:t>  Short term safety data are encouraging, but long term data are lacking. </a:t>
            </a:r>
            <a:endParaRPr lang="en-US" sz="2300" dirty="0">
              <a:solidFill>
                <a:prstClr val="black"/>
              </a:solidFill>
              <a:latin typeface="MetaHeadlineOT-Bold"/>
            </a:endParaRPr>
          </a:p>
          <a:p>
            <a:pPr marR="0" lvl="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300" b="0" i="0" u="none" strike="noStrike" kern="1200" cap="none" spc="0" normalizeH="0" baseline="0" noProof="0" dirty="0">
                <a:ln>
                  <a:noFill/>
                </a:ln>
                <a:solidFill>
                  <a:prstClr val="black"/>
                </a:solidFill>
                <a:effectLst/>
                <a:uLnTx/>
                <a:uFillTx/>
                <a:latin typeface="MetaHeadlineOT-Bold"/>
              </a:rPr>
              <a:t>  A meta- analysis of 7 trials of transdermal testosterone 300 </a:t>
            </a:r>
            <a:r>
              <a:rPr kumimoji="0" lang="en-US" sz="2300" b="0" i="0" u="none" strike="noStrike" kern="1200" cap="none" spc="0" normalizeH="0" baseline="0" noProof="0" dirty="0" err="1">
                <a:ln>
                  <a:noFill/>
                </a:ln>
                <a:solidFill>
                  <a:prstClr val="black"/>
                </a:solidFill>
                <a:effectLst/>
                <a:uLnTx/>
                <a:uFillTx/>
                <a:latin typeface="MetaHeadlineOT-Bold"/>
              </a:rPr>
              <a:t>μg</a:t>
            </a:r>
            <a:r>
              <a:rPr kumimoji="0" lang="en-US" sz="2300" b="0" i="0" u="none" strike="noStrike" kern="1200" cap="none" spc="0" normalizeH="0" baseline="0" noProof="0" dirty="0">
                <a:ln>
                  <a:noFill/>
                </a:ln>
                <a:solidFill>
                  <a:prstClr val="black"/>
                </a:solidFill>
                <a:effectLst/>
                <a:uLnTx/>
                <a:uFillTx/>
                <a:latin typeface="MetaHeadlineOT-Bold"/>
              </a:rPr>
              <a:t> patch daily versus  placebo with or without hormone therapy for 24 weeks showed that common adverse effects were acne and hair growth, with no alopecia, Clitoromegaly or voice deepening. Lipid profiles, cardiometabolic markers and liver and kidney  function were unchanged. </a:t>
            </a:r>
          </a:p>
          <a:p>
            <a:pPr marR="0" lvl="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300" b="0" i="0" u="none" strike="noStrike" kern="1200" cap="none" spc="0" normalizeH="0" baseline="0" noProof="0" dirty="0">
                <a:ln>
                  <a:noFill/>
                </a:ln>
                <a:solidFill>
                  <a:prstClr val="black"/>
                </a:solidFill>
                <a:effectLst/>
                <a:uLnTx/>
                <a:uFillTx/>
                <a:latin typeface="MetaHeadlineOT-Bold"/>
              </a:rPr>
              <a:t>  Short term studies showed no increase in breast cancer  or cardiovascular events, but long term safety data beyond two years are limited and inconclusive.</a:t>
            </a:r>
          </a:p>
          <a:p>
            <a:endParaRPr lang="en-US" sz="2400" dirty="0"/>
          </a:p>
        </p:txBody>
      </p:sp>
    </p:spTree>
    <p:extLst>
      <p:ext uri="{BB962C8B-B14F-4D97-AF65-F5344CB8AC3E}">
        <p14:creationId xmlns:p14="http://schemas.microsoft.com/office/powerpoint/2010/main" val="124631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9F20-A92B-4B3D-B14B-B5372723A889}"/>
              </a:ext>
            </a:extLst>
          </p:cNvPr>
          <p:cNvSpPr>
            <a:spLocks noGrp="1"/>
          </p:cNvSpPr>
          <p:nvPr>
            <p:ph type="title"/>
          </p:nvPr>
        </p:nvSpPr>
        <p:spPr>
          <a:xfrm>
            <a:off x="751840" y="134203"/>
            <a:ext cx="10058400" cy="1450757"/>
          </a:xfrm>
        </p:spPr>
        <p:txBody>
          <a:bodyPr>
            <a:normAutofit/>
          </a:bodyPr>
          <a:lstStyle/>
          <a:p>
            <a:r>
              <a:rPr lang="en-US" sz="4300" b="1" i="0" u="none" strike="noStrike" baseline="0" dirty="0">
                <a:latin typeface="MetaProNormal-Regular"/>
              </a:rPr>
              <a:t>Menopausal hormone therapy</a:t>
            </a:r>
            <a:endParaRPr lang="en-US" sz="4300" b="1" dirty="0"/>
          </a:p>
        </p:txBody>
      </p:sp>
      <p:sp>
        <p:nvSpPr>
          <p:cNvPr id="3" name="Content Placeholder 2">
            <a:extLst>
              <a:ext uri="{FF2B5EF4-FFF2-40B4-BE49-F238E27FC236}">
                <a16:creationId xmlns:a16="http://schemas.microsoft.com/office/drawing/2014/main" id="{C90A0703-7284-4035-95B6-C1E3EC9E9495}"/>
              </a:ext>
            </a:extLst>
          </p:cNvPr>
          <p:cNvSpPr>
            <a:spLocks noGrp="1"/>
          </p:cNvSpPr>
          <p:nvPr>
            <p:ph idx="1"/>
          </p:nvPr>
        </p:nvSpPr>
        <p:spPr>
          <a:xfrm>
            <a:off x="1300480" y="2069254"/>
            <a:ext cx="10058400" cy="4023360"/>
          </a:xfrm>
        </p:spPr>
        <p:txBody>
          <a:bodyPr>
            <a:normAutofit/>
          </a:bodyPr>
          <a:lstStyle/>
          <a:p>
            <a:pPr algn="l">
              <a:buFont typeface="Symbol" panose="05050102010706020507" pitchFamily="18" charset="2"/>
              <a:buChar char="-"/>
            </a:pPr>
            <a:r>
              <a:rPr lang="en-US" sz="2400" b="0" i="0" u="none" strike="noStrike" baseline="0" dirty="0">
                <a:latin typeface="MetaSerifProBook-Regular"/>
              </a:rPr>
              <a:t>  Research in premenopausal and postmenopausal women suggests that estradiol can modulate central sexual desire.</a:t>
            </a:r>
          </a:p>
          <a:p>
            <a:pPr algn="l">
              <a:buFont typeface="Symbol" panose="05050102010706020507" pitchFamily="18" charset="2"/>
              <a:buChar char="-"/>
            </a:pPr>
            <a:r>
              <a:rPr lang="en-US" sz="2400" b="0" i="0" u="none" strike="noStrike" baseline="0" dirty="0">
                <a:latin typeface="MetaSerifProBook-Regular"/>
              </a:rPr>
              <a:t>  However, in a Cochrane </a:t>
            </a:r>
            <a:r>
              <a:rPr lang="en-US" sz="2400" b="0" i="0" u="none" strike="noStrike" baseline="0" dirty="0" err="1">
                <a:latin typeface="MetaSerifProBook-Regular"/>
              </a:rPr>
              <a:t>metaanalysis</a:t>
            </a:r>
            <a:r>
              <a:rPr lang="en-US" sz="2400" dirty="0">
                <a:latin typeface="MetaSerifProBook-Regular"/>
              </a:rPr>
              <a:t> </a:t>
            </a:r>
            <a:r>
              <a:rPr lang="en-US" sz="2400" b="0" i="0" u="none" strike="noStrike" baseline="0" dirty="0">
                <a:latin typeface="MetaSerifProBook-Regular"/>
              </a:rPr>
              <a:t>that included multiple routes of estrogen  administration, estrogen was found to reduce sexual pain but not directly augment sexual desire.</a:t>
            </a:r>
          </a:p>
          <a:p>
            <a:pPr algn="l">
              <a:buFont typeface="Symbol" panose="05050102010706020507" pitchFamily="18" charset="2"/>
              <a:buChar char="-"/>
            </a:pPr>
            <a:r>
              <a:rPr lang="en-US" sz="2400" b="0" i="0" u="none" strike="noStrike" baseline="0" dirty="0">
                <a:latin typeface="MetaSerifProBook-Regular"/>
              </a:rPr>
              <a:t>  In the KEEPS RCT, although both transdermal and oral estrogen improved vaginal dryness and </a:t>
            </a:r>
            <a:r>
              <a:rPr lang="en-US" sz="2400" b="0" i="0" u="none" strike="noStrike" baseline="0" dirty="0" err="1">
                <a:latin typeface="MetaSerifProBook-Regular"/>
              </a:rPr>
              <a:t>dyspareunia,only</a:t>
            </a:r>
            <a:r>
              <a:rPr lang="en-US" sz="2400" b="0" i="0" u="none" strike="noStrike" baseline="0" dirty="0">
                <a:latin typeface="MetaSerifProBook-Regular"/>
              </a:rPr>
              <a:t> transdermal estradiol improved libido and sexual satisfaction.</a:t>
            </a:r>
            <a:endParaRPr lang="en-US" sz="2400" dirty="0"/>
          </a:p>
        </p:txBody>
      </p:sp>
    </p:spTree>
    <p:extLst>
      <p:ext uri="{BB962C8B-B14F-4D97-AF65-F5344CB8AC3E}">
        <p14:creationId xmlns:p14="http://schemas.microsoft.com/office/powerpoint/2010/main" val="2732425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C7E2-8BC9-48DB-A304-6A6269F91D02}"/>
              </a:ext>
            </a:extLst>
          </p:cNvPr>
          <p:cNvSpPr>
            <a:spLocks noGrp="1"/>
          </p:cNvSpPr>
          <p:nvPr>
            <p:ph type="title"/>
          </p:nvPr>
        </p:nvSpPr>
        <p:spPr>
          <a:xfrm>
            <a:off x="812800" y="767079"/>
            <a:ext cx="10058400" cy="748454"/>
          </a:xfrm>
        </p:spPr>
        <p:txBody>
          <a:bodyPr>
            <a:normAutofit/>
          </a:bodyPr>
          <a:lstStyle/>
          <a:p>
            <a:r>
              <a:rPr lang="en-US" sz="4300" b="1" i="0" u="none" strike="noStrike" baseline="0" dirty="0">
                <a:latin typeface="MetaProMedium-Regular"/>
              </a:rPr>
              <a:t>Bone loss</a:t>
            </a:r>
            <a:endParaRPr lang="en-US" sz="4300" b="1" dirty="0"/>
          </a:p>
        </p:txBody>
      </p:sp>
      <p:sp>
        <p:nvSpPr>
          <p:cNvPr id="3" name="Content Placeholder 2">
            <a:extLst>
              <a:ext uri="{FF2B5EF4-FFF2-40B4-BE49-F238E27FC236}">
                <a16:creationId xmlns:a16="http://schemas.microsoft.com/office/drawing/2014/main" id="{1317A599-824F-4F18-A1FF-7EE6B802ADDB}"/>
              </a:ext>
            </a:extLst>
          </p:cNvPr>
          <p:cNvSpPr>
            <a:spLocks noGrp="1"/>
          </p:cNvSpPr>
          <p:nvPr>
            <p:ph idx="1"/>
          </p:nvPr>
        </p:nvSpPr>
        <p:spPr>
          <a:xfrm>
            <a:off x="1391920" y="2067561"/>
            <a:ext cx="10058400" cy="4023360"/>
          </a:xfrm>
        </p:spPr>
        <p:txBody>
          <a:bodyPr>
            <a:normAutofit/>
          </a:bodyPr>
          <a:lstStyle/>
          <a:p>
            <a:pPr algn="l">
              <a:buFont typeface="Symbol" panose="05050102010706020507" pitchFamily="18" charset="2"/>
              <a:buChar char="-"/>
            </a:pPr>
            <a:r>
              <a:rPr lang="en-US" sz="2400" b="0" i="0" u="none" strike="noStrike" baseline="0" dirty="0">
                <a:latin typeface="MetaSerifProBook-Regular"/>
              </a:rPr>
              <a:t>  Women reach peak bone mass around age 30, followed by relative stability and  then a 2% annual bone mass loss starting one to three years before menopause  and lasting for five to 10 years. </a:t>
            </a:r>
          </a:p>
          <a:p>
            <a:pPr algn="l">
              <a:buFont typeface="Symbol" panose="05050102010706020507" pitchFamily="18" charset="2"/>
              <a:buChar char="-"/>
            </a:pPr>
            <a:r>
              <a:rPr lang="en-US" sz="2400" b="0" i="0" u="none" strike="noStrike" baseline="0" dirty="0">
                <a:latin typeface="MetaSerifProBook-Regular"/>
              </a:rPr>
              <a:t>  This results in a 10-15% average reduction in bone mineral density (BMD) across  the menopause transition.</a:t>
            </a:r>
            <a:r>
              <a:rPr lang="en-US" sz="800" b="0" i="0" u="none" strike="noStrike" baseline="0" dirty="0">
                <a:latin typeface="MetaSerifProBook-Regular"/>
              </a:rPr>
              <a:t>  </a:t>
            </a:r>
            <a:r>
              <a:rPr lang="en-US" sz="2400" b="0" i="0" u="none" strike="noStrike" baseline="0" dirty="0">
                <a:latin typeface="MetaSerifProBook-Regular"/>
              </a:rPr>
              <a:t>After this period, BMD declines by 0.4% annually. </a:t>
            </a:r>
          </a:p>
          <a:p>
            <a:pPr algn="l">
              <a:buFont typeface="Symbol" panose="05050102010706020507" pitchFamily="18" charset="2"/>
              <a:buChar char="-"/>
            </a:pPr>
            <a:r>
              <a:rPr lang="en-US" sz="2400" dirty="0">
                <a:latin typeface="MetaSerifProBook-Regular"/>
              </a:rPr>
              <a:t>   l</a:t>
            </a:r>
            <a:r>
              <a:rPr lang="en-US" sz="2400" b="0" i="0" u="none" strike="noStrike" baseline="0" dirty="0">
                <a:latin typeface="MetaSerifProBook-Regular"/>
              </a:rPr>
              <a:t>n the US, more than half of all women 65 and older have osteopenia, and nearly  one quarter have osteoporosis.</a:t>
            </a:r>
            <a:r>
              <a:rPr lang="en-US" sz="800" b="0" i="0" u="none" strike="noStrike" baseline="0" dirty="0">
                <a:latin typeface="MetaSerifProBook-Regular"/>
              </a:rPr>
              <a:t> </a:t>
            </a:r>
            <a:r>
              <a:rPr lang="en-US" sz="2400" b="0" i="0" u="none" strike="noStrike" baseline="0" dirty="0">
                <a:latin typeface="MetaSerifProBook-Regular"/>
              </a:rPr>
              <a:t>These progress with aging, and more than one third  of women have osteoporosis by age 80.</a:t>
            </a:r>
            <a:endParaRPr lang="en-US" sz="2400" dirty="0"/>
          </a:p>
        </p:txBody>
      </p:sp>
    </p:spTree>
    <p:extLst>
      <p:ext uri="{BB962C8B-B14F-4D97-AF65-F5344CB8AC3E}">
        <p14:creationId xmlns:p14="http://schemas.microsoft.com/office/powerpoint/2010/main" val="2183800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3EE1-E699-4E5D-A08F-0CFFCBDC6B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365F0B-56DF-43CD-AACB-04979B684962}"/>
              </a:ext>
            </a:extLst>
          </p:cNvPr>
          <p:cNvSpPr>
            <a:spLocks noGrp="1"/>
          </p:cNvSpPr>
          <p:nvPr>
            <p:ph idx="1"/>
          </p:nvPr>
        </p:nvSpPr>
        <p:spPr/>
        <p:txBody>
          <a:bodyPr/>
          <a:lstStyle/>
          <a:p>
            <a:endParaRPr lang="en-US" dirty="0"/>
          </a:p>
        </p:txBody>
      </p:sp>
      <p:pic>
        <p:nvPicPr>
          <p:cNvPr id="4" name="Grafik 8">
            <a:extLst>
              <a:ext uri="{FF2B5EF4-FFF2-40B4-BE49-F238E27FC236}">
                <a16:creationId xmlns:a16="http://schemas.microsoft.com/office/drawing/2014/main" id="{76C12075-F188-7C8B-C238-AFA67C58AE25}"/>
              </a:ext>
            </a:extLst>
          </p:cNvPr>
          <p:cNvPicPr>
            <a:picLocks noChangeAspect="1"/>
          </p:cNvPicPr>
          <p:nvPr/>
        </p:nvPicPr>
        <p:blipFill>
          <a:blip r:embed="rId2"/>
          <a:stretch>
            <a:fillRect/>
          </a:stretch>
        </p:blipFill>
        <p:spPr>
          <a:xfrm>
            <a:off x="1727201" y="595604"/>
            <a:ext cx="8449394" cy="5273490"/>
          </a:xfrm>
          <a:prstGeom prst="rect">
            <a:avLst/>
          </a:prstGeom>
          <a:noFill/>
          <a:ln cap="flat">
            <a:noFill/>
          </a:ln>
        </p:spPr>
      </p:pic>
    </p:spTree>
    <p:extLst>
      <p:ext uri="{BB962C8B-B14F-4D97-AF65-F5344CB8AC3E}">
        <p14:creationId xmlns:p14="http://schemas.microsoft.com/office/powerpoint/2010/main" val="2935410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6CCB-C530-428B-B081-78E6D98A8DC9}"/>
              </a:ext>
            </a:extLst>
          </p:cNvPr>
          <p:cNvSpPr>
            <a:spLocks noGrp="1"/>
          </p:cNvSpPr>
          <p:nvPr>
            <p:ph type="title"/>
          </p:nvPr>
        </p:nvSpPr>
        <p:spPr>
          <a:xfrm>
            <a:off x="802640" y="795866"/>
            <a:ext cx="10058400" cy="748454"/>
          </a:xfrm>
        </p:spPr>
        <p:txBody>
          <a:bodyPr>
            <a:normAutofit/>
          </a:bodyPr>
          <a:lstStyle/>
          <a:p>
            <a:r>
              <a:rPr lang="en-US" sz="4300" b="1" dirty="0">
                <a:latin typeface="MetaHeadlineOT-Bold"/>
              </a:rPr>
              <a:t>Bone loss</a:t>
            </a:r>
          </a:p>
        </p:txBody>
      </p:sp>
      <p:sp>
        <p:nvSpPr>
          <p:cNvPr id="3" name="Content Placeholder 2">
            <a:extLst>
              <a:ext uri="{FF2B5EF4-FFF2-40B4-BE49-F238E27FC236}">
                <a16:creationId xmlns:a16="http://schemas.microsoft.com/office/drawing/2014/main" id="{C1B2F462-EA22-44DC-9EA9-A0C50A1F6C6F}"/>
              </a:ext>
            </a:extLst>
          </p:cNvPr>
          <p:cNvSpPr>
            <a:spLocks noGrp="1"/>
          </p:cNvSpPr>
          <p:nvPr>
            <p:ph idx="1"/>
          </p:nvPr>
        </p:nvSpPr>
        <p:spPr>
          <a:xfrm>
            <a:off x="1219200" y="2191174"/>
            <a:ext cx="10058400" cy="4023360"/>
          </a:xfrm>
        </p:spPr>
        <p:txBody>
          <a:bodyPr>
            <a:normAutofit/>
          </a:bodyPr>
          <a:lstStyle/>
          <a:p>
            <a:pPr algn="l">
              <a:buFont typeface="Wingdings" panose="05000000000000000000" pitchFamily="2" charset="2"/>
              <a:buChar char="§"/>
            </a:pPr>
            <a:r>
              <a:rPr lang="en-US" sz="2400" b="0" i="0" u="none" strike="noStrike" baseline="0" dirty="0">
                <a:latin typeface="MetaSerifProBook-Regular"/>
              </a:rPr>
              <a:t>  </a:t>
            </a:r>
            <a:r>
              <a:rPr lang="en-US" sz="2400" i="0" u="none" strike="noStrike" baseline="0" dirty="0">
                <a:latin typeface="MetaSerifProBook-Regular"/>
              </a:rPr>
              <a:t>The Association of Clinical Endocrinologists (AACE) and the US Preventive Services Task Force recommend:</a:t>
            </a:r>
            <a:r>
              <a:rPr lang="en-US" sz="2400" dirty="0">
                <a:latin typeface="MetaSerifProBook-Regular"/>
              </a:rPr>
              <a:t> </a:t>
            </a:r>
          </a:p>
          <a:p>
            <a:pPr algn="l">
              <a:buFont typeface="Wingdings" panose="05000000000000000000" pitchFamily="2" charset="2"/>
              <a:buChar char="§"/>
            </a:pPr>
            <a:endParaRPr lang="en-US" sz="100" dirty="0">
              <a:latin typeface="MetaSerifProBook-Regular"/>
            </a:endParaRPr>
          </a:p>
          <a:p>
            <a:pPr lvl="2">
              <a:buFont typeface="Symbol" panose="05050102010706020507" pitchFamily="18" charset="2"/>
              <a:buChar char="-"/>
            </a:pPr>
            <a:r>
              <a:rPr lang="en-US" sz="2200" b="0" i="0" u="none" strike="noStrike" baseline="0" dirty="0">
                <a:latin typeface="MetaSerifProBook-Regular"/>
              </a:rPr>
              <a:t>  BMD testing for premenopausal women with strong risk factors or significant  fracture history, postmenopausal women at increased risk for bone loss and  fracture, and all those 65 and older. </a:t>
            </a:r>
          </a:p>
          <a:p>
            <a:pPr lvl="2">
              <a:buFont typeface="Symbol" panose="05050102010706020507" pitchFamily="18" charset="2"/>
              <a:buChar char="-"/>
            </a:pPr>
            <a:endParaRPr lang="en-US" sz="100" b="0" i="0" u="none" strike="noStrike" baseline="0" dirty="0">
              <a:latin typeface="MetaSerifProBook-Regular"/>
            </a:endParaRPr>
          </a:p>
          <a:p>
            <a:pPr lvl="2">
              <a:buFont typeface="Symbol" panose="05050102010706020507" pitchFamily="18" charset="2"/>
              <a:buChar char="-"/>
            </a:pPr>
            <a:r>
              <a:rPr lang="en-US" sz="2200" b="0" i="0" u="none" strike="noStrike" baseline="0" dirty="0">
                <a:latin typeface="MetaSerifProBook-Regular"/>
              </a:rPr>
              <a:t>  Testing should be done at diagnosis for premature or early menopause.</a:t>
            </a:r>
          </a:p>
          <a:p>
            <a:pPr lvl="2">
              <a:buFont typeface="Symbol" panose="05050102010706020507" pitchFamily="18" charset="2"/>
              <a:buChar char="-"/>
            </a:pPr>
            <a:endParaRPr lang="en-US" sz="100" b="0" i="0" u="none" strike="noStrike" baseline="0" dirty="0">
              <a:latin typeface="MetaSerifProBook-Regular"/>
            </a:endParaRPr>
          </a:p>
          <a:p>
            <a:pPr lvl="2">
              <a:buFont typeface="Symbol" panose="05050102010706020507" pitchFamily="18" charset="2"/>
              <a:buChar char="-"/>
            </a:pPr>
            <a:endParaRPr lang="en-US" sz="100" b="0" i="0" u="none" strike="noStrike" baseline="0" dirty="0">
              <a:latin typeface="MetaSerifProBook-Regular"/>
            </a:endParaRPr>
          </a:p>
          <a:p>
            <a:pPr lvl="2">
              <a:buFont typeface="Symbol" panose="05050102010706020507" pitchFamily="18" charset="2"/>
              <a:buChar char="-"/>
            </a:pPr>
            <a:r>
              <a:rPr lang="en-US" sz="2200" b="0" i="0" u="none" strike="noStrike" baseline="0" dirty="0">
                <a:latin typeface="MetaSerifProBook-Regular"/>
              </a:rPr>
              <a:t>  All postmenopausal women should be clinically assessed for osteoporosis and fracture risk using dual energy x ray absorptiometry (DEXA) scanning.</a:t>
            </a:r>
            <a:endParaRPr lang="en-US" sz="2200" dirty="0"/>
          </a:p>
        </p:txBody>
      </p:sp>
    </p:spTree>
    <p:extLst>
      <p:ext uri="{BB962C8B-B14F-4D97-AF65-F5344CB8AC3E}">
        <p14:creationId xmlns:p14="http://schemas.microsoft.com/office/powerpoint/2010/main" val="4281888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1C83-C205-42DE-80B2-4D5C26E3C0C4}"/>
              </a:ext>
            </a:extLst>
          </p:cNvPr>
          <p:cNvSpPr>
            <a:spLocks noGrp="1"/>
          </p:cNvSpPr>
          <p:nvPr>
            <p:ph type="title"/>
          </p:nvPr>
        </p:nvSpPr>
        <p:spPr>
          <a:xfrm>
            <a:off x="701040" y="589280"/>
            <a:ext cx="10058400" cy="934720"/>
          </a:xfrm>
        </p:spPr>
        <p:txBody>
          <a:bodyPr>
            <a:normAutofit/>
          </a:bodyPr>
          <a:lstStyle/>
          <a:p>
            <a:r>
              <a:rPr lang="en-US" sz="4300" b="1" i="0" u="none" strike="noStrike" baseline="0" dirty="0">
                <a:latin typeface="MetaProNormal-Regular"/>
              </a:rPr>
              <a:t>Treatment</a:t>
            </a:r>
            <a:endParaRPr lang="en-US" sz="4300" b="1" dirty="0"/>
          </a:p>
        </p:txBody>
      </p:sp>
      <p:sp>
        <p:nvSpPr>
          <p:cNvPr id="3" name="Content Placeholder 2">
            <a:extLst>
              <a:ext uri="{FF2B5EF4-FFF2-40B4-BE49-F238E27FC236}">
                <a16:creationId xmlns:a16="http://schemas.microsoft.com/office/drawing/2014/main" id="{3D7602ED-5722-42C5-9F19-5CCA30EC6A5B}"/>
              </a:ext>
            </a:extLst>
          </p:cNvPr>
          <p:cNvSpPr>
            <a:spLocks noGrp="1"/>
          </p:cNvSpPr>
          <p:nvPr>
            <p:ph idx="1"/>
          </p:nvPr>
        </p:nvSpPr>
        <p:spPr>
          <a:xfrm>
            <a:off x="1270000" y="2018454"/>
            <a:ext cx="10058400" cy="4023360"/>
          </a:xfrm>
        </p:spPr>
        <p:txBody>
          <a:bodyPr>
            <a:normAutofit fontScale="92500" lnSpcReduction="20000"/>
          </a:bodyPr>
          <a:lstStyle/>
          <a:p>
            <a:pPr algn="l">
              <a:buFont typeface="Symbol" panose="05050102010706020507" pitchFamily="18" charset="2"/>
              <a:buChar char="-"/>
            </a:pPr>
            <a:r>
              <a:rPr lang="en-US" sz="2500" b="0" i="0" u="none" strike="noStrike" baseline="0" dirty="0">
                <a:latin typeface="MetaHeadlineOT-Bold"/>
              </a:rPr>
              <a:t>  Bisphosphonates or denosumab are first line for most women.</a:t>
            </a:r>
          </a:p>
          <a:p>
            <a:pPr algn="l">
              <a:buFont typeface="Symbol" panose="05050102010706020507" pitchFamily="18" charset="2"/>
              <a:buChar char="-"/>
            </a:pPr>
            <a:r>
              <a:rPr lang="en-US" sz="2500" b="0" i="0" u="none" strike="noStrike" baseline="0" dirty="0">
                <a:latin typeface="MetaHeadlineOT-Bold"/>
              </a:rPr>
              <a:t>  For those at very high risk, anabolic therapy should be used first for rapid reduction of fracture risk and BMD improvement, followed By potent antiresorptive agents.</a:t>
            </a:r>
          </a:p>
          <a:p>
            <a:pPr>
              <a:buFont typeface="Symbol" panose="05050102010706020507" pitchFamily="18" charset="2"/>
              <a:buChar char="-"/>
            </a:pPr>
            <a:r>
              <a:rPr kumimoji="0" lang="en-US" sz="2500" b="0" i="0" u="none" strike="noStrike" kern="1200" cap="none" spc="0" normalizeH="0" baseline="0" noProof="0" dirty="0">
                <a:ln>
                  <a:noFill/>
                </a:ln>
                <a:effectLst/>
                <a:uLnTx/>
                <a:uFillTx/>
                <a:latin typeface="MetaHeadlineOT-Bold"/>
              </a:rPr>
              <a:t>  Adverse events of bisphosphonates and denosumab include osteonecrosis of the jaw and atypical femur fracture, both of which are rare.</a:t>
            </a:r>
          </a:p>
          <a:p>
            <a:pPr algn="l">
              <a:buFont typeface="Symbol" panose="05050102010706020507" pitchFamily="18" charset="2"/>
              <a:buChar char="-"/>
            </a:pPr>
            <a:r>
              <a:rPr lang="en-US" sz="2500" b="0" i="0" u="none" strike="noStrike" baseline="0" dirty="0">
                <a:latin typeface="MetaHeadlineOT-Bold"/>
              </a:rPr>
              <a:t>  Raloxifene is an ERAA used for prevention and treatment of osteoporosis in postmenopausal women. </a:t>
            </a:r>
          </a:p>
          <a:p>
            <a:pPr algn="l">
              <a:buFont typeface="Symbol" panose="05050102010706020507" pitchFamily="18" charset="2"/>
              <a:buChar char="-"/>
            </a:pPr>
            <a:r>
              <a:rPr lang="en-US" sz="2500" b="0" i="0" u="none" strike="noStrike" baseline="0" dirty="0">
                <a:latin typeface="MetaHeadlineOT-Bold"/>
              </a:rPr>
              <a:t>  It is not as effective as the therapies mentioned above.</a:t>
            </a:r>
          </a:p>
          <a:p>
            <a:pPr algn="l">
              <a:buFont typeface="Symbol" panose="05050102010706020507" pitchFamily="18" charset="2"/>
              <a:buChar char="-"/>
            </a:pPr>
            <a:r>
              <a:rPr lang="en-US" sz="2500" b="0" i="0" u="none" strike="noStrike" baseline="0" dirty="0">
                <a:latin typeface="MetaHeadlineOT-Bold"/>
              </a:rPr>
              <a:t>  Common side effects include hot flashes and vaginal dryness, and adverse events include stroke and venous thromboembolism.</a:t>
            </a:r>
            <a:endParaRPr lang="en-US" sz="2500" dirty="0">
              <a:latin typeface="MetaHeadlineOT-Bold"/>
            </a:endParaRPr>
          </a:p>
          <a:p>
            <a:pPr>
              <a:buFont typeface="Symbol" panose="05050102010706020507" pitchFamily="18" charset="2"/>
              <a:buChar char="-"/>
            </a:pPr>
            <a:endParaRPr kumimoji="0" lang="en-US" sz="2300" b="0" i="0" u="none" strike="noStrike" kern="1200" cap="none" spc="0" normalizeH="0" baseline="0" noProof="0" dirty="0">
              <a:ln>
                <a:noFill/>
              </a:ln>
              <a:effectLst/>
              <a:uLnTx/>
              <a:uFillTx/>
              <a:latin typeface="MetaHeadlineOT-Bold"/>
            </a:endParaRPr>
          </a:p>
          <a:p>
            <a:pPr marL="0" indent="0" algn="l">
              <a:buNone/>
            </a:pPr>
            <a:endParaRPr lang="en-US" sz="2800" b="0" i="0" u="none" strike="noStrike" baseline="0" dirty="0">
              <a:latin typeface="MetaSerifProBook-Regular"/>
            </a:endParaRPr>
          </a:p>
          <a:p>
            <a:pPr marL="0" indent="0" algn="l">
              <a:buNone/>
            </a:pPr>
            <a:endParaRPr lang="en-US" dirty="0"/>
          </a:p>
        </p:txBody>
      </p:sp>
    </p:spTree>
    <p:extLst>
      <p:ext uri="{BB962C8B-B14F-4D97-AF65-F5344CB8AC3E}">
        <p14:creationId xmlns:p14="http://schemas.microsoft.com/office/powerpoint/2010/main" val="2426358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DBD5-17FC-4BF8-A0B0-35586D7D64A0}"/>
              </a:ext>
            </a:extLst>
          </p:cNvPr>
          <p:cNvSpPr>
            <a:spLocks noGrp="1"/>
          </p:cNvSpPr>
          <p:nvPr>
            <p:ph type="title"/>
          </p:nvPr>
        </p:nvSpPr>
        <p:spPr>
          <a:xfrm>
            <a:off x="701040" y="741680"/>
            <a:ext cx="10058400" cy="709077"/>
          </a:xfrm>
        </p:spPr>
        <p:txBody>
          <a:bodyPr>
            <a:normAutofit/>
          </a:bodyPr>
          <a:lstStyle/>
          <a:p>
            <a:r>
              <a:rPr lang="en-US" sz="4300" b="1" i="0" u="none" strike="noStrike" baseline="0" dirty="0">
                <a:latin typeface="MetaProMedium-Regular"/>
              </a:rPr>
              <a:t>Genitourinary syndrome of menopause</a:t>
            </a:r>
            <a:endParaRPr lang="en-US" sz="4300" b="1" dirty="0"/>
          </a:p>
        </p:txBody>
      </p:sp>
      <p:sp>
        <p:nvSpPr>
          <p:cNvPr id="3" name="Content Placeholder 2">
            <a:extLst>
              <a:ext uri="{FF2B5EF4-FFF2-40B4-BE49-F238E27FC236}">
                <a16:creationId xmlns:a16="http://schemas.microsoft.com/office/drawing/2014/main" id="{ABE70722-CE5C-4127-8373-396FC9B1BE18}"/>
              </a:ext>
            </a:extLst>
          </p:cNvPr>
          <p:cNvSpPr>
            <a:spLocks noGrp="1"/>
          </p:cNvSpPr>
          <p:nvPr>
            <p:ph idx="1"/>
          </p:nvPr>
        </p:nvSpPr>
        <p:spPr/>
        <p:txBody>
          <a:bodyPr>
            <a:normAutofit/>
          </a:bodyPr>
          <a:lstStyle/>
          <a:p>
            <a:pPr algn="l">
              <a:buFont typeface="Wingdings" panose="05000000000000000000" pitchFamily="2" charset="2"/>
              <a:buChar char="§"/>
            </a:pPr>
            <a:r>
              <a:rPr lang="en-US" sz="3700" b="1" i="0" u="none" strike="noStrike" baseline="0" dirty="0">
                <a:latin typeface="MetaSerifProBook-Regular"/>
              </a:rPr>
              <a:t>  The signs and symptoms include; </a:t>
            </a:r>
          </a:p>
          <a:p>
            <a:pPr marL="1001268" lvl="3" indent="-342900">
              <a:buFont typeface="Symbol" panose="05050102010706020507" pitchFamily="18" charset="2"/>
              <a:buChar char="-"/>
            </a:pPr>
            <a:r>
              <a:rPr lang="en-US" sz="2200" b="0" i="0" u="none" strike="noStrike" baseline="0" dirty="0" err="1">
                <a:latin typeface="MetaSerifProBook-Regular"/>
              </a:rPr>
              <a:t>Vaginaldryness</a:t>
            </a:r>
            <a:endParaRPr lang="en-US" sz="2200" b="0" i="0" u="none" strike="noStrike" baseline="0" dirty="0">
              <a:latin typeface="MetaSerifProBook-Regular"/>
            </a:endParaRPr>
          </a:p>
          <a:p>
            <a:pPr marL="1001268" lvl="3" indent="-342900">
              <a:buFont typeface="Symbol" panose="05050102010706020507" pitchFamily="18" charset="2"/>
              <a:buChar char="-"/>
            </a:pPr>
            <a:r>
              <a:rPr lang="en-US" sz="2200" b="0" i="0" u="none" strike="noStrike" baseline="0" dirty="0">
                <a:latin typeface="MetaSerifProBook-Regular"/>
              </a:rPr>
              <a:t>Pruritis</a:t>
            </a:r>
          </a:p>
          <a:p>
            <a:pPr marL="1001268" lvl="3" indent="-342900">
              <a:buFont typeface="Symbol" panose="05050102010706020507" pitchFamily="18" charset="2"/>
              <a:buChar char="-"/>
            </a:pPr>
            <a:r>
              <a:rPr lang="en-US" sz="2200" b="0" i="0" u="none" strike="noStrike" baseline="0" dirty="0">
                <a:latin typeface="MetaSerifProBook-Regular"/>
              </a:rPr>
              <a:t>insufficient vaginal lubrication</a:t>
            </a:r>
          </a:p>
          <a:p>
            <a:pPr marL="1001268" lvl="3" indent="-342900">
              <a:buFont typeface="Symbol" panose="05050102010706020507" pitchFamily="18" charset="2"/>
              <a:buChar char="-"/>
            </a:pPr>
            <a:r>
              <a:rPr lang="en-US" sz="2200" b="0" i="0" u="none" strike="noStrike" baseline="0" dirty="0">
                <a:latin typeface="MetaSerifProBook-Regular"/>
              </a:rPr>
              <a:t>pain with sex</a:t>
            </a:r>
          </a:p>
          <a:p>
            <a:pPr marL="1001268" lvl="3" indent="-342900">
              <a:buFont typeface="Symbol" panose="05050102010706020507" pitchFamily="18" charset="2"/>
              <a:buChar char="-"/>
            </a:pPr>
            <a:r>
              <a:rPr lang="en-US" sz="2200" b="0" i="0" u="none" strike="noStrike" baseline="0" dirty="0">
                <a:latin typeface="MetaSerifProBook-Regular"/>
              </a:rPr>
              <a:t>Urinary urgency, dysuria, and (UTIs).</a:t>
            </a:r>
            <a:r>
              <a:rPr lang="en-US" sz="200" b="0" i="0" u="none" strike="noStrike" baseline="0" dirty="0">
                <a:latin typeface="MetaSerifProBook-Regular"/>
              </a:rPr>
              <a:t> </a:t>
            </a:r>
          </a:p>
          <a:p>
            <a:pPr marL="0" indent="0" algn="l">
              <a:buNone/>
            </a:pPr>
            <a:r>
              <a:rPr lang="en-US" sz="2300" b="0" i="0" u="none" strike="noStrike" baseline="0" dirty="0">
                <a:latin typeface="MetaSerifProBook-Regular"/>
              </a:rPr>
              <a:t> As the hormonal environment changes, the vaginal pH increases and the microbiome shifts, increasing the risk of urinary and vaginal infections. GSM affects 50-84% of postmenopausal women in the US, but only 50% receive  treatment, often owing to discomfort discussing the topic on the part of  patient and provider.</a:t>
            </a:r>
            <a:endParaRPr lang="en-US" sz="2300" dirty="0"/>
          </a:p>
        </p:txBody>
      </p:sp>
    </p:spTree>
    <p:extLst>
      <p:ext uri="{BB962C8B-B14F-4D97-AF65-F5344CB8AC3E}">
        <p14:creationId xmlns:p14="http://schemas.microsoft.com/office/powerpoint/2010/main" val="2014331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F7D2-402A-43A6-AC89-9B0AFDA00DF3}"/>
              </a:ext>
            </a:extLst>
          </p:cNvPr>
          <p:cNvSpPr>
            <a:spLocks noGrp="1"/>
          </p:cNvSpPr>
          <p:nvPr>
            <p:ph type="title"/>
          </p:nvPr>
        </p:nvSpPr>
        <p:spPr>
          <a:xfrm>
            <a:off x="863600" y="306923"/>
            <a:ext cx="10058400" cy="1145957"/>
          </a:xfrm>
        </p:spPr>
        <p:txBody>
          <a:bodyPr>
            <a:normAutofit/>
          </a:bodyPr>
          <a:lstStyle/>
          <a:p>
            <a:r>
              <a:rPr lang="en-US" sz="4300" b="1" i="0" u="none" strike="noStrike" baseline="0" dirty="0">
                <a:latin typeface="MetaProNormal-Regular"/>
              </a:rPr>
              <a:t>Local vaginal hormonal treatments</a:t>
            </a:r>
            <a:endParaRPr lang="en-US" sz="4300" b="1" dirty="0"/>
          </a:p>
        </p:txBody>
      </p:sp>
      <p:sp>
        <p:nvSpPr>
          <p:cNvPr id="3" name="Content Placeholder 2">
            <a:extLst>
              <a:ext uri="{FF2B5EF4-FFF2-40B4-BE49-F238E27FC236}">
                <a16:creationId xmlns:a16="http://schemas.microsoft.com/office/drawing/2014/main" id="{232E1ACB-EB01-4D41-B848-C1F24E28BBA5}"/>
              </a:ext>
            </a:extLst>
          </p:cNvPr>
          <p:cNvSpPr>
            <a:spLocks noGrp="1"/>
          </p:cNvSpPr>
          <p:nvPr>
            <p:ph idx="1"/>
          </p:nvPr>
        </p:nvSpPr>
        <p:spPr/>
        <p:txBody>
          <a:bodyPr>
            <a:normAutofit/>
          </a:bodyPr>
          <a:lstStyle/>
          <a:p>
            <a:pPr lvl="2">
              <a:buFont typeface="Wingdings" panose="05000000000000000000" pitchFamily="2" charset="2"/>
              <a:buChar char="§"/>
            </a:pPr>
            <a:r>
              <a:rPr lang="en-US" sz="2300" b="0" i="0" u="none" strike="noStrike" baseline="0" dirty="0">
                <a:latin typeface="MetaSerifProBook-Regular"/>
              </a:rPr>
              <a:t> A systematic review of 53 studies found that vaginal estrogen products were the most effective treatment for GSM, with superiority over vaginal lubricants and </a:t>
            </a:r>
            <a:r>
              <a:rPr lang="en-US" sz="2300" b="0" i="0" u="none" strike="noStrike" baseline="0" dirty="0" err="1">
                <a:latin typeface="MetaSerifProBook-Regular"/>
              </a:rPr>
              <a:t>moisturizers.Vaginal</a:t>
            </a:r>
            <a:r>
              <a:rPr lang="en-US" sz="2300" b="0" i="0" u="none" strike="noStrike" baseline="0" dirty="0">
                <a:latin typeface="MetaSerifProBook-Regular"/>
              </a:rPr>
              <a:t> hormone therapies have been shown to reduce the risk of recurrent </a:t>
            </a:r>
            <a:r>
              <a:rPr lang="en-US" sz="2300" b="0" i="0" u="none" strike="noStrike" baseline="0" dirty="0" err="1">
                <a:latin typeface="MetaSerifProBook-Regular"/>
              </a:rPr>
              <a:t>UTIs,whereas</a:t>
            </a:r>
            <a:r>
              <a:rPr lang="en-US" sz="2300" b="0" i="0" u="none" strike="noStrike" baseline="0" dirty="0">
                <a:latin typeface="MetaSerifProBook-Regular"/>
              </a:rPr>
              <a:t> systemic estrogen has not.</a:t>
            </a:r>
            <a:endParaRPr lang="en-US" sz="2300" dirty="0"/>
          </a:p>
        </p:txBody>
      </p:sp>
    </p:spTree>
    <p:extLst>
      <p:ext uri="{BB962C8B-B14F-4D97-AF65-F5344CB8AC3E}">
        <p14:creationId xmlns:p14="http://schemas.microsoft.com/office/powerpoint/2010/main" val="121811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5206-14B5-4BFF-9D1A-BE1A1147D58F}"/>
              </a:ext>
            </a:extLst>
          </p:cNvPr>
          <p:cNvSpPr>
            <a:spLocks noGrp="1"/>
          </p:cNvSpPr>
          <p:nvPr>
            <p:ph type="title"/>
          </p:nvPr>
        </p:nvSpPr>
        <p:spPr>
          <a:xfrm>
            <a:off x="1097280" y="276183"/>
            <a:ext cx="10221046" cy="1262886"/>
          </a:xfrm>
        </p:spPr>
        <p:txBody>
          <a:bodyPr>
            <a:normAutofit/>
          </a:bodyPr>
          <a:lstStyle/>
          <a:p>
            <a:r>
              <a:rPr lang="en-US" sz="4300" b="1" i="0" u="none" strike="noStrike" baseline="0" dirty="0">
                <a:latin typeface="MetaHeadlineOT-Bold"/>
                <a:cs typeface="Arial" panose="020B0604020202020204" pitchFamily="34" charset="0"/>
              </a:rPr>
              <a:t>Epidemiology and physiology of menopause</a:t>
            </a:r>
            <a:endParaRPr lang="en-US" sz="4300" dirty="0"/>
          </a:p>
        </p:txBody>
      </p:sp>
      <p:sp>
        <p:nvSpPr>
          <p:cNvPr id="3" name="Content Placeholder 2">
            <a:extLst>
              <a:ext uri="{FF2B5EF4-FFF2-40B4-BE49-F238E27FC236}">
                <a16:creationId xmlns:a16="http://schemas.microsoft.com/office/drawing/2014/main" id="{F8444B85-75F2-4921-955C-73CED5A44B7B}"/>
              </a:ext>
            </a:extLst>
          </p:cNvPr>
          <p:cNvSpPr>
            <a:spLocks noGrp="1"/>
          </p:cNvSpPr>
          <p:nvPr>
            <p:ph idx="1"/>
          </p:nvPr>
        </p:nvSpPr>
        <p:spPr/>
        <p:txBody>
          <a:bodyPr>
            <a:normAutofit fontScale="70000" lnSpcReduction="20000"/>
          </a:bodyPr>
          <a:lstStyle/>
          <a:p>
            <a:pPr lvl="1">
              <a:lnSpc>
                <a:spcPct val="150000"/>
              </a:lnSpc>
              <a:buFont typeface="Wingdings" panose="05000000000000000000" pitchFamily="2" charset="2"/>
              <a:buChar char="§"/>
            </a:pPr>
            <a:r>
              <a:rPr lang="en-US" sz="3000" b="1" i="0" u="none" strike="noStrike" baseline="0" dirty="0">
                <a:latin typeface="MetaSerifProBook-Regular"/>
              </a:rPr>
              <a:t> The onset of the transition is marked by: </a:t>
            </a:r>
          </a:p>
          <a:p>
            <a:pPr lvl="2">
              <a:lnSpc>
                <a:spcPct val="150000"/>
              </a:lnSpc>
              <a:buFont typeface="Symbol" panose="05050102010706020507" pitchFamily="18" charset="2"/>
              <a:buChar char="-"/>
            </a:pPr>
            <a:r>
              <a:rPr lang="en-US" sz="2600" b="0" i="0" u="none" strike="noStrike" baseline="0" dirty="0">
                <a:latin typeface="MetaSerifProBook-Regular"/>
              </a:rPr>
              <a:t>  changes in menses and/or development of hypoestrogenic symptoms such as hot flashes, </a:t>
            </a:r>
          </a:p>
          <a:p>
            <a:pPr lvl="2">
              <a:lnSpc>
                <a:spcPct val="150000"/>
              </a:lnSpc>
              <a:buFont typeface="Symbol" panose="05050102010706020507" pitchFamily="18" charset="2"/>
              <a:buChar char="-"/>
            </a:pPr>
            <a:r>
              <a:rPr lang="en-US" sz="2600" b="0" i="0" u="none" strike="noStrike" baseline="0" dirty="0">
                <a:latin typeface="MetaSerifProBook-Regular"/>
              </a:rPr>
              <a:t>  mood changes</a:t>
            </a:r>
          </a:p>
          <a:p>
            <a:pPr lvl="2">
              <a:lnSpc>
                <a:spcPct val="150000"/>
              </a:lnSpc>
              <a:buFont typeface="Symbol" panose="05050102010706020507" pitchFamily="18" charset="2"/>
              <a:buChar char="-"/>
            </a:pPr>
            <a:r>
              <a:rPr lang="en-US" sz="2600" b="0" i="0" u="none" strike="noStrike" baseline="0" dirty="0">
                <a:latin typeface="MetaSerifProBook-Regular"/>
              </a:rPr>
              <a:t>  impaired concentration and memory</a:t>
            </a:r>
          </a:p>
          <a:p>
            <a:pPr lvl="2">
              <a:lnSpc>
                <a:spcPct val="150000"/>
              </a:lnSpc>
              <a:buFont typeface="Symbol" panose="05050102010706020507" pitchFamily="18" charset="2"/>
              <a:buChar char="-"/>
            </a:pPr>
            <a:r>
              <a:rPr lang="en-US" sz="2600" b="0" i="0" u="none" strike="noStrike" baseline="0" dirty="0">
                <a:latin typeface="MetaSerifProBook-Regular"/>
              </a:rPr>
              <a:t>  sleep disturbance </a:t>
            </a:r>
          </a:p>
          <a:p>
            <a:pPr lvl="2">
              <a:lnSpc>
                <a:spcPct val="150000"/>
              </a:lnSpc>
              <a:buFont typeface="Symbol" panose="05050102010706020507" pitchFamily="18" charset="2"/>
              <a:buChar char="-"/>
            </a:pPr>
            <a:r>
              <a:rPr lang="en-US" sz="2600" b="0" i="0" u="none" strike="noStrike" baseline="0" dirty="0">
                <a:latin typeface="MetaSerifProBook-Regular"/>
              </a:rPr>
              <a:t>  fatigue </a:t>
            </a:r>
          </a:p>
          <a:p>
            <a:pPr lvl="2">
              <a:lnSpc>
                <a:spcPct val="150000"/>
              </a:lnSpc>
              <a:buFont typeface="Symbol" panose="05050102010706020507" pitchFamily="18" charset="2"/>
              <a:buChar char="-"/>
            </a:pPr>
            <a:r>
              <a:rPr lang="en-US" sz="2600" b="0" i="0" u="none" strike="noStrike" baseline="0" dirty="0">
                <a:latin typeface="MetaSerifProBook-Regular"/>
              </a:rPr>
              <a:t>  reduced libido</a:t>
            </a:r>
          </a:p>
          <a:p>
            <a:pPr lvl="2">
              <a:lnSpc>
                <a:spcPct val="150000"/>
              </a:lnSpc>
              <a:buFont typeface="Symbol" panose="05050102010706020507" pitchFamily="18" charset="2"/>
              <a:buChar char="-"/>
            </a:pPr>
            <a:r>
              <a:rPr lang="en-US" sz="2600" b="0" i="0" u="none" strike="noStrike" baseline="0" dirty="0">
                <a:latin typeface="MetaSerifProBook-Regular"/>
              </a:rPr>
              <a:t>  joint pain </a:t>
            </a:r>
          </a:p>
          <a:p>
            <a:pPr lvl="2">
              <a:lnSpc>
                <a:spcPct val="150000"/>
              </a:lnSpc>
              <a:buFont typeface="Symbol" panose="05050102010706020507" pitchFamily="18" charset="2"/>
              <a:buChar char="-"/>
            </a:pPr>
            <a:r>
              <a:rPr lang="en-US" sz="2600" b="0" i="0" u="none" strike="noStrike" baseline="0" dirty="0">
                <a:latin typeface="MetaSerifProBook-Regular"/>
              </a:rPr>
              <a:t>  and increased central adiposity</a:t>
            </a:r>
          </a:p>
          <a:p>
            <a:endParaRPr lang="en-US" sz="2400" b="0" i="0" u="none" strike="noStrike" baseline="0" dirty="0">
              <a:latin typeface="MetaSerifProBook-Regular"/>
            </a:endParaRPr>
          </a:p>
        </p:txBody>
      </p:sp>
    </p:spTree>
    <p:extLst>
      <p:ext uri="{BB962C8B-B14F-4D97-AF65-F5344CB8AC3E}">
        <p14:creationId xmlns:p14="http://schemas.microsoft.com/office/powerpoint/2010/main" val="40313055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58DF-A2C5-4091-8ADD-2C6AF2CA36E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AE816AB-B626-4C44-B618-7EBF55C75E2F}"/>
              </a:ext>
            </a:extLst>
          </p:cNvPr>
          <p:cNvSpPr>
            <a:spLocks noGrp="1"/>
          </p:cNvSpPr>
          <p:nvPr>
            <p:ph idx="1"/>
          </p:nvPr>
        </p:nvSpPr>
        <p:spPr>
          <a:xfrm>
            <a:off x="1066800" y="1845734"/>
            <a:ext cx="10058400" cy="4023360"/>
          </a:xfrm>
        </p:spPr>
        <p:txBody>
          <a:bodyPr/>
          <a:lstStyle/>
          <a:p>
            <a:pPr marL="0" indent="0">
              <a:buNone/>
            </a:pPr>
            <a:endParaRPr lang="en-US" dirty="0"/>
          </a:p>
        </p:txBody>
      </p:sp>
      <p:pic>
        <p:nvPicPr>
          <p:cNvPr id="4" name="Grafik 8">
            <a:extLst>
              <a:ext uri="{FF2B5EF4-FFF2-40B4-BE49-F238E27FC236}">
                <a16:creationId xmlns:a16="http://schemas.microsoft.com/office/drawing/2014/main" id="{C878651A-CAE7-01A6-9AF1-0D38D39A128B}"/>
              </a:ext>
            </a:extLst>
          </p:cNvPr>
          <p:cNvPicPr>
            <a:picLocks noChangeAspect="1"/>
          </p:cNvPicPr>
          <p:nvPr/>
        </p:nvPicPr>
        <p:blipFill>
          <a:blip r:embed="rId2"/>
          <a:stretch>
            <a:fillRect/>
          </a:stretch>
        </p:blipFill>
        <p:spPr>
          <a:xfrm>
            <a:off x="1258449" y="1807778"/>
            <a:ext cx="9432557" cy="3242444"/>
          </a:xfrm>
          <a:prstGeom prst="rect">
            <a:avLst/>
          </a:prstGeom>
          <a:noFill/>
          <a:ln cap="flat">
            <a:noFill/>
          </a:ln>
        </p:spPr>
      </p:pic>
    </p:spTree>
    <p:extLst>
      <p:ext uri="{BB962C8B-B14F-4D97-AF65-F5344CB8AC3E}">
        <p14:creationId xmlns:p14="http://schemas.microsoft.com/office/powerpoint/2010/main" val="4116577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06B4-2E99-4721-9963-5D74DDBBC6E4}"/>
              </a:ext>
            </a:extLst>
          </p:cNvPr>
          <p:cNvSpPr>
            <a:spLocks noGrp="1"/>
          </p:cNvSpPr>
          <p:nvPr>
            <p:ph type="title"/>
          </p:nvPr>
        </p:nvSpPr>
        <p:spPr>
          <a:xfrm>
            <a:off x="762000" y="44549"/>
            <a:ext cx="10058400" cy="1450757"/>
          </a:xfrm>
        </p:spPr>
        <p:txBody>
          <a:bodyPr>
            <a:normAutofit/>
          </a:bodyPr>
          <a:lstStyle/>
          <a:p>
            <a:r>
              <a:rPr lang="en-US" sz="4300" b="1" i="0" u="none" strike="noStrike" baseline="0" dirty="0">
                <a:latin typeface="MetaProNormal-Regular"/>
              </a:rPr>
              <a:t>Systemic hormone therapy</a:t>
            </a:r>
            <a:endParaRPr lang="en-US" sz="4300" b="1" dirty="0"/>
          </a:p>
        </p:txBody>
      </p:sp>
      <p:sp>
        <p:nvSpPr>
          <p:cNvPr id="3" name="Content Placeholder 2">
            <a:extLst>
              <a:ext uri="{FF2B5EF4-FFF2-40B4-BE49-F238E27FC236}">
                <a16:creationId xmlns:a16="http://schemas.microsoft.com/office/drawing/2014/main" id="{4D87BAE4-2828-41D3-9EF2-A32A2E716DD3}"/>
              </a:ext>
            </a:extLst>
          </p:cNvPr>
          <p:cNvSpPr>
            <a:spLocks noGrp="1"/>
          </p:cNvSpPr>
          <p:nvPr>
            <p:ph idx="1"/>
          </p:nvPr>
        </p:nvSpPr>
        <p:spPr>
          <a:xfrm>
            <a:off x="1386840" y="2046069"/>
            <a:ext cx="10515600" cy="4351338"/>
          </a:xfrm>
        </p:spPr>
        <p:txBody>
          <a:bodyPr>
            <a:normAutofit/>
          </a:bodyPr>
          <a:lstStyle/>
          <a:p>
            <a:pPr algn="l">
              <a:buFont typeface="Wingdings" panose="05000000000000000000" pitchFamily="2" charset="2"/>
              <a:buChar char="§"/>
            </a:pPr>
            <a:r>
              <a:rPr lang="en-US" sz="2300" b="0" i="0" u="none" strike="noStrike" baseline="0" dirty="0">
                <a:latin typeface="MetaSerifProBook-Regular"/>
              </a:rPr>
              <a:t>   For women whose symptoms are limited to GSM, local vaginal therapies are preferred to systemic hormone therapy. </a:t>
            </a:r>
          </a:p>
          <a:p>
            <a:pPr algn="l">
              <a:buFont typeface="Wingdings" panose="05000000000000000000" pitchFamily="2" charset="2"/>
              <a:buChar char="§"/>
            </a:pPr>
            <a:r>
              <a:rPr lang="en-US" sz="2300" b="0" i="0" u="none" strike="noStrike" baseline="0" dirty="0">
                <a:latin typeface="MetaSerifProBook-Regular"/>
              </a:rPr>
              <a:t>   Women with moderate to severe GSM who also have concurrent vasomotor symptoms or osteopenia can consider hormone therapy with added local therapy as needed.</a:t>
            </a:r>
            <a:endParaRPr lang="en-US" sz="2300" dirty="0"/>
          </a:p>
        </p:txBody>
      </p:sp>
    </p:spTree>
    <p:extLst>
      <p:ext uri="{BB962C8B-B14F-4D97-AF65-F5344CB8AC3E}">
        <p14:creationId xmlns:p14="http://schemas.microsoft.com/office/powerpoint/2010/main" val="1532688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C7D9-CBBD-462D-8444-523B732D6D1A}"/>
              </a:ext>
            </a:extLst>
          </p:cNvPr>
          <p:cNvSpPr>
            <a:spLocks noGrp="1"/>
          </p:cNvSpPr>
          <p:nvPr>
            <p:ph type="title"/>
          </p:nvPr>
        </p:nvSpPr>
        <p:spPr>
          <a:xfrm>
            <a:off x="751840" y="0"/>
            <a:ext cx="10058400" cy="1450757"/>
          </a:xfrm>
        </p:spPr>
        <p:txBody>
          <a:bodyPr>
            <a:normAutofit/>
          </a:bodyPr>
          <a:lstStyle/>
          <a:p>
            <a:r>
              <a:rPr lang="en-US" sz="4300" b="1" i="0" u="none" strike="noStrike" baseline="0" dirty="0">
                <a:latin typeface="MetaProMedium-Regular"/>
              </a:rPr>
              <a:t>Weight gain and metabolic syndrome</a:t>
            </a:r>
            <a:endParaRPr lang="en-US" sz="4300" b="1" dirty="0"/>
          </a:p>
        </p:txBody>
      </p:sp>
      <p:sp>
        <p:nvSpPr>
          <p:cNvPr id="3" name="Content Placeholder 2">
            <a:extLst>
              <a:ext uri="{FF2B5EF4-FFF2-40B4-BE49-F238E27FC236}">
                <a16:creationId xmlns:a16="http://schemas.microsoft.com/office/drawing/2014/main" id="{9C1D1F6D-3569-44A7-A077-0F909E7A416A}"/>
              </a:ext>
            </a:extLst>
          </p:cNvPr>
          <p:cNvSpPr>
            <a:spLocks noGrp="1"/>
          </p:cNvSpPr>
          <p:nvPr>
            <p:ph idx="1"/>
          </p:nvPr>
        </p:nvSpPr>
        <p:spPr>
          <a:xfrm>
            <a:off x="1411895" y="1975168"/>
            <a:ext cx="10515600" cy="4351338"/>
          </a:xfrm>
        </p:spPr>
        <p:txBody>
          <a:bodyPr>
            <a:normAutofit/>
          </a:bodyPr>
          <a:lstStyle/>
          <a:p>
            <a:pPr algn="l">
              <a:buFont typeface="Wingdings" panose="05000000000000000000" pitchFamily="2" charset="2"/>
              <a:buChar char="§"/>
            </a:pPr>
            <a:r>
              <a:rPr lang="en-US" sz="2300" b="0" i="0" u="none" strike="noStrike" baseline="0" dirty="0">
                <a:latin typeface="MetaSerifProBook-Regular"/>
              </a:rPr>
              <a:t>  During the menopause transition, visceral and overall body fat increase while lean body mass decreases.</a:t>
            </a:r>
          </a:p>
          <a:p>
            <a:pPr algn="l">
              <a:buFont typeface="Wingdings" panose="05000000000000000000" pitchFamily="2" charset="2"/>
              <a:buChar char="§"/>
            </a:pPr>
            <a:r>
              <a:rPr lang="en-US" sz="2300" b="0" i="0" u="none" strike="noStrike" baseline="0" dirty="0">
                <a:latin typeface="MetaSerifProBook-Regular"/>
              </a:rPr>
              <a:t>  Basal metabolic rate also declines, resulting in an average weight gain of 1.5 </a:t>
            </a:r>
            <a:r>
              <a:rPr lang="en-US" sz="2300" b="0" i="0" u="none" strike="noStrike" baseline="0" dirty="0" err="1">
                <a:latin typeface="MetaSerifProBook-Regular"/>
              </a:rPr>
              <a:t>lb</a:t>
            </a:r>
            <a:r>
              <a:rPr lang="en-US" sz="2300" b="0" i="0" u="none" strike="noStrike" baseline="0" dirty="0">
                <a:latin typeface="MetaSerifProBook-Regular"/>
              </a:rPr>
              <a:t> (0.7 kg) annually. </a:t>
            </a:r>
          </a:p>
          <a:p>
            <a:pPr algn="l">
              <a:buFont typeface="Wingdings" panose="05000000000000000000" pitchFamily="2" charset="2"/>
              <a:buChar char="§"/>
            </a:pPr>
            <a:r>
              <a:rPr lang="en-US" sz="2300" dirty="0">
                <a:latin typeface="MetaSerifProBook-Regular"/>
              </a:rPr>
              <a:t>   </a:t>
            </a:r>
            <a:r>
              <a:rPr lang="en-US" sz="2300" b="0" i="0" u="none" strike="noStrike" baseline="0" dirty="0">
                <a:latin typeface="MetaSerifProBook-Regular"/>
              </a:rPr>
              <a:t>Elevations ;total cholesterol low density lipoproteins</a:t>
            </a:r>
            <a:r>
              <a:rPr lang="en-US" sz="2300" dirty="0">
                <a:latin typeface="MetaSerifProBook-Regular"/>
              </a:rPr>
              <a:t> </a:t>
            </a:r>
            <a:r>
              <a:rPr lang="en-US" sz="2300" b="0" i="0" u="none" strike="noStrike" baseline="0" dirty="0">
                <a:latin typeface="MetaSerifProBook-Regular"/>
              </a:rPr>
              <a:t>non-high density lipoproteins have been seen in women after menopause, along with an increased risk of metabolic syndrome. </a:t>
            </a:r>
          </a:p>
          <a:p>
            <a:pPr algn="l">
              <a:buFont typeface="Wingdings" panose="05000000000000000000" pitchFamily="2" charset="2"/>
              <a:buChar char="§"/>
            </a:pPr>
            <a:r>
              <a:rPr lang="en-US" sz="2300" dirty="0">
                <a:latin typeface="MetaSerifProBook-Regular"/>
              </a:rPr>
              <a:t>  </a:t>
            </a:r>
            <a:r>
              <a:rPr lang="en-US" sz="2300" b="0" i="0" u="none" strike="noStrike" baseline="0" dirty="0">
                <a:latin typeface="MetaSerifProBook-Regular"/>
              </a:rPr>
              <a:t>Characteristic impaired sleep, stress, and mood changes can contribute to weight gain and obesity.</a:t>
            </a:r>
            <a:endParaRPr lang="en-US" sz="2300" dirty="0"/>
          </a:p>
        </p:txBody>
      </p:sp>
    </p:spTree>
    <p:extLst>
      <p:ext uri="{BB962C8B-B14F-4D97-AF65-F5344CB8AC3E}">
        <p14:creationId xmlns:p14="http://schemas.microsoft.com/office/powerpoint/2010/main" val="4234396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A5D9-D997-430A-9CA5-C03ED72FAA4B}"/>
              </a:ext>
            </a:extLst>
          </p:cNvPr>
          <p:cNvSpPr>
            <a:spLocks noGrp="1"/>
          </p:cNvSpPr>
          <p:nvPr>
            <p:ph type="title"/>
          </p:nvPr>
        </p:nvSpPr>
        <p:spPr>
          <a:xfrm>
            <a:off x="640080" y="731520"/>
            <a:ext cx="10058400" cy="762000"/>
          </a:xfrm>
        </p:spPr>
        <p:txBody>
          <a:bodyPr>
            <a:normAutofit/>
          </a:bodyPr>
          <a:lstStyle/>
          <a:p>
            <a:r>
              <a:rPr kumimoji="0" lang="en-US" sz="4300" b="1" i="0" u="none" strike="noStrike" kern="1200" cap="none" spc="0" normalizeH="0" baseline="0" noProof="0" dirty="0">
                <a:ln>
                  <a:noFill/>
                </a:ln>
                <a:solidFill>
                  <a:prstClr val="black"/>
                </a:solidFill>
                <a:effectLst/>
                <a:uLnTx/>
                <a:uFillTx/>
                <a:latin typeface="MetaProMedium-Regular"/>
                <a:ea typeface="+mj-ea"/>
                <a:cs typeface="+mj-cs"/>
              </a:rPr>
              <a:t>Weight gain and metabolic syndrome</a:t>
            </a:r>
            <a:r>
              <a:rPr kumimoji="0" lang="en-US" sz="4400" b="0" i="0" u="none" strike="noStrike" kern="1200" cap="none" spc="0" normalizeH="0" baseline="0" noProof="0" dirty="0">
                <a:ln>
                  <a:noFill/>
                </a:ln>
                <a:solidFill>
                  <a:prstClr val="black"/>
                </a:solidFill>
                <a:effectLst/>
                <a:uLnTx/>
                <a:uFillTx/>
                <a:latin typeface="MetaProMedium-Regular"/>
                <a:ea typeface="+mj-ea"/>
                <a:cs typeface="+mj-cs"/>
              </a:rPr>
              <a:t> </a:t>
            </a:r>
            <a:endParaRPr lang="en-US" sz="3200" b="1" dirty="0"/>
          </a:p>
        </p:txBody>
      </p:sp>
      <p:sp>
        <p:nvSpPr>
          <p:cNvPr id="3" name="Content Placeholder 2">
            <a:extLst>
              <a:ext uri="{FF2B5EF4-FFF2-40B4-BE49-F238E27FC236}">
                <a16:creationId xmlns:a16="http://schemas.microsoft.com/office/drawing/2014/main" id="{C8E39427-21D9-41EF-9985-65B2C619FC64}"/>
              </a:ext>
            </a:extLst>
          </p:cNvPr>
          <p:cNvSpPr>
            <a:spLocks noGrp="1"/>
          </p:cNvSpPr>
          <p:nvPr>
            <p:ph idx="1"/>
          </p:nvPr>
        </p:nvSpPr>
        <p:spPr>
          <a:xfrm>
            <a:off x="1113417" y="2042602"/>
            <a:ext cx="10515600" cy="3892977"/>
          </a:xfrm>
        </p:spPr>
        <p:txBody>
          <a:bodyPr>
            <a:normAutofit fontScale="92500" lnSpcReduction="10000"/>
          </a:bodyPr>
          <a:lstStyle/>
          <a:p>
            <a:pPr algn="l">
              <a:buFont typeface="Wingdings" panose="05000000000000000000" pitchFamily="2" charset="2"/>
              <a:buChar char="§"/>
            </a:pPr>
            <a:r>
              <a:rPr lang="en-US" sz="3600" b="1" i="0" u="none" strike="noStrike" baseline="0" dirty="0">
                <a:latin typeface="MetaProNormal-Regular"/>
              </a:rPr>
              <a:t>  </a:t>
            </a:r>
            <a:r>
              <a:rPr lang="en-US" sz="3200" b="1" i="0" u="none" strike="noStrike" baseline="0" dirty="0">
                <a:latin typeface="MetaProNormal-Regular"/>
              </a:rPr>
              <a:t>Treatment:</a:t>
            </a:r>
          </a:p>
          <a:p>
            <a:pPr marL="1046988" lvl="2" indent="-571500">
              <a:buFont typeface="Symbol" panose="05050102010706020507" pitchFamily="18" charset="2"/>
              <a:buChar char="-"/>
            </a:pPr>
            <a:r>
              <a:rPr lang="en-US" sz="2500" b="0" i="0" u="none" strike="noStrike" baseline="0" dirty="0">
                <a:latin typeface="MetaSerifProBook-Regular"/>
              </a:rPr>
              <a:t>Oral and transdermal hormone therapy have not been shown to affect weight in women but they have been shown; decrease visceral fat increase lean body mass a meta-analysis of 107 trials with 33 315 women, hormone therapy was found increase lean body mass and high density lipoproteins, improve insulin resistance, and reduce type 2 diabetes, abdominal obesity, low density lipoprotein, average blood pressure, and lipoprotein(a) </a:t>
            </a:r>
          </a:p>
          <a:p>
            <a:pPr marL="1046988" lvl="2" indent="-571500">
              <a:buFont typeface="Symbol" panose="05050102010706020507" pitchFamily="18" charset="2"/>
              <a:buChar char="-"/>
            </a:pPr>
            <a:endParaRPr lang="en-US" sz="100" b="0" i="0" u="none" strike="noStrike" baseline="0" dirty="0">
              <a:latin typeface="MetaSerifProBook-Regular"/>
            </a:endParaRPr>
          </a:p>
          <a:p>
            <a:pPr marL="1046988" lvl="2" indent="-571500">
              <a:buFont typeface="Symbol" panose="05050102010706020507" pitchFamily="18" charset="2"/>
              <a:buChar char="-"/>
            </a:pPr>
            <a:r>
              <a:rPr lang="en-US" sz="2500" b="0" i="0" u="none" strike="noStrike" baseline="0" dirty="0">
                <a:latin typeface="MetaSerifProBook-Regular"/>
              </a:rPr>
              <a:t>oral hormone therapy had pronounced benefits, whereas transdermal hormone therapy showed mild benefits. </a:t>
            </a:r>
          </a:p>
          <a:p>
            <a:pPr marL="1046988" lvl="2" indent="-571500">
              <a:buFont typeface="Symbol" panose="05050102010706020507" pitchFamily="18" charset="2"/>
              <a:buChar char="-"/>
            </a:pPr>
            <a:endParaRPr lang="en-US" sz="100" b="0" i="0" u="none" strike="noStrike" baseline="0" dirty="0">
              <a:latin typeface="MetaSerifProBook-Regular"/>
            </a:endParaRPr>
          </a:p>
          <a:p>
            <a:pPr marL="1046988" lvl="2" indent="-571500">
              <a:buFont typeface="Symbol" panose="05050102010706020507" pitchFamily="18" charset="2"/>
              <a:buChar char="-"/>
            </a:pPr>
            <a:r>
              <a:rPr lang="en-US" sz="2500" b="0" i="0" u="none" strike="noStrike" baseline="0" dirty="0">
                <a:latin typeface="MetaSerifProBook-Regular"/>
              </a:rPr>
              <a:t>Oral hormone therapy, however, was associated with </a:t>
            </a:r>
            <a:r>
              <a:rPr lang="en-US" sz="2500" dirty="0">
                <a:latin typeface="MetaSerifProBook-Regular"/>
              </a:rPr>
              <a:t>an</a:t>
            </a:r>
            <a:r>
              <a:rPr lang="en-US" sz="2500" b="0" i="0" u="none" strike="noStrike" baseline="0" dirty="0">
                <a:latin typeface="MetaSerifProBook-Regular"/>
              </a:rPr>
              <a:t> increase in triglycerides, coagulation factors, and C reactive protein.</a:t>
            </a:r>
          </a:p>
        </p:txBody>
      </p:sp>
    </p:spTree>
    <p:extLst>
      <p:ext uri="{BB962C8B-B14F-4D97-AF65-F5344CB8AC3E}">
        <p14:creationId xmlns:p14="http://schemas.microsoft.com/office/powerpoint/2010/main" val="3698847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F6E0-B67F-4B39-9C3F-FA726F882994}"/>
              </a:ext>
            </a:extLst>
          </p:cNvPr>
          <p:cNvSpPr>
            <a:spLocks noGrp="1"/>
          </p:cNvSpPr>
          <p:nvPr>
            <p:ph type="title"/>
          </p:nvPr>
        </p:nvSpPr>
        <p:spPr>
          <a:xfrm>
            <a:off x="634701" y="0"/>
            <a:ext cx="10058400" cy="1450757"/>
          </a:xfrm>
        </p:spPr>
        <p:txBody>
          <a:bodyPr>
            <a:normAutofit/>
          </a:bodyPr>
          <a:lstStyle/>
          <a:p>
            <a:r>
              <a:rPr lang="en-US" sz="4300" b="1" i="0" u="none" strike="noStrike" baseline="0" dirty="0">
                <a:latin typeface="MetaProMedium-Regular"/>
              </a:rPr>
              <a:t>Irregular and abnormal uterine bleeding</a:t>
            </a:r>
            <a:endParaRPr lang="en-US" sz="4300" b="1" dirty="0"/>
          </a:p>
        </p:txBody>
      </p:sp>
      <p:sp>
        <p:nvSpPr>
          <p:cNvPr id="3" name="Content Placeholder 2">
            <a:extLst>
              <a:ext uri="{FF2B5EF4-FFF2-40B4-BE49-F238E27FC236}">
                <a16:creationId xmlns:a16="http://schemas.microsoft.com/office/drawing/2014/main" id="{EAE142FD-6AF1-458A-878D-1FE9D05AD655}"/>
              </a:ext>
            </a:extLst>
          </p:cNvPr>
          <p:cNvSpPr>
            <a:spLocks noGrp="1"/>
          </p:cNvSpPr>
          <p:nvPr>
            <p:ph idx="1"/>
          </p:nvPr>
        </p:nvSpPr>
        <p:spPr>
          <a:xfrm>
            <a:off x="1369996" y="1974071"/>
            <a:ext cx="10058400" cy="4023360"/>
          </a:xfrm>
        </p:spPr>
        <p:txBody>
          <a:bodyPr>
            <a:normAutofit/>
          </a:bodyPr>
          <a:lstStyle/>
          <a:p>
            <a:pPr algn="l">
              <a:buFont typeface="Symbol" panose="05050102010706020507" pitchFamily="18" charset="2"/>
              <a:buChar char="-"/>
            </a:pPr>
            <a:r>
              <a:rPr lang="en-US" sz="2300" b="0" i="0" u="none" strike="noStrike" baseline="0" dirty="0">
                <a:latin typeface="MetaSerifProBook-Regular"/>
              </a:rPr>
              <a:t>   For women not taking hormone therapy, all postmenopausal bleeding is abnormal and requires diagnostic investigation.</a:t>
            </a:r>
          </a:p>
          <a:p>
            <a:pPr algn="l">
              <a:buFont typeface="Symbol" panose="05050102010706020507" pitchFamily="18" charset="2"/>
              <a:buChar char="-"/>
            </a:pPr>
            <a:r>
              <a:rPr lang="en-US" sz="2300" b="0" i="0" u="none" strike="noStrike" baseline="0" dirty="0">
                <a:latin typeface="MetaSerifProBook-Regular"/>
              </a:rPr>
              <a:t>   In perimenopause; longer or shorter menstruation</a:t>
            </a:r>
            <a:r>
              <a:rPr lang="en-US" sz="2300" dirty="0">
                <a:latin typeface="MetaSerifProBook-Regular"/>
              </a:rPr>
              <a:t> </a:t>
            </a:r>
            <a:r>
              <a:rPr lang="en-US" sz="2300" b="0" i="0" u="none" strike="noStrike" baseline="0" dirty="0">
                <a:latin typeface="MetaSerifProBook-Regular"/>
              </a:rPr>
              <a:t>increased or mildly decreased intermenstrual length long periods of amenorrhea are all common and </a:t>
            </a:r>
            <a:r>
              <a:rPr lang="en-US" sz="2300" b="0" i="0" u="none" strike="noStrike" baseline="0" dirty="0" err="1">
                <a:latin typeface="MetaSerifProBook-Regular"/>
              </a:rPr>
              <a:t>unconcerning</a:t>
            </a:r>
            <a:r>
              <a:rPr lang="en-US" sz="2300" b="0" i="0" u="none" strike="noStrike" baseline="0" dirty="0">
                <a:latin typeface="MetaSerifProBook-Regular"/>
              </a:rPr>
              <a:t>.</a:t>
            </a:r>
          </a:p>
          <a:p>
            <a:pPr>
              <a:buFont typeface="Symbol" panose="05050102010706020507" pitchFamily="18" charset="2"/>
              <a:buChar char="-"/>
            </a:pPr>
            <a:r>
              <a:rPr lang="en-US" sz="2300" b="0" i="0" u="none" strike="noStrike" baseline="0" dirty="0">
                <a:latin typeface="MetaSerifProBook-Regular"/>
              </a:rPr>
              <a:t>   Irregular bleeding can be disruptive and lead to iron deficiency and anemia</a:t>
            </a:r>
            <a:r>
              <a:rPr lang="en-US" sz="2000" b="0" i="0" u="none" strike="noStrike" baseline="0" dirty="0">
                <a:latin typeface="MetaSerifProBook-Regular"/>
              </a:rPr>
              <a:t>.</a:t>
            </a:r>
          </a:p>
          <a:p>
            <a:pPr>
              <a:buFont typeface="Symbol" panose="05050102010706020507" pitchFamily="18" charset="2"/>
              <a:buChar char="-"/>
            </a:pPr>
            <a:r>
              <a:rPr lang="en-US" sz="2300" dirty="0">
                <a:latin typeface="MetaSerifProBook-Regular"/>
              </a:rPr>
              <a:t>   </a:t>
            </a:r>
            <a:r>
              <a:rPr lang="en-US" sz="2300" b="0" i="0" u="none" strike="noStrike" baseline="0" dirty="0">
                <a:latin typeface="MetaSerifProBook-Regular"/>
              </a:rPr>
              <a:t>Hormonal treatment for benign causes includes; a progestogen course, CHC, progestin-only pills, and progestin intrauterine device</a:t>
            </a:r>
          </a:p>
          <a:p>
            <a:pPr>
              <a:buFont typeface="Symbol" panose="05050102010706020507" pitchFamily="18" charset="2"/>
              <a:buChar char="-"/>
            </a:pPr>
            <a:r>
              <a:rPr lang="en-US" sz="2000" b="0" i="0" u="none" strike="noStrike" baseline="0" dirty="0">
                <a:latin typeface="MetaSerifProBook-Regular"/>
              </a:rPr>
              <a:t>   </a:t>
            </a:r>
            <a:r>
              <a:rPr lang="en-US" sz="2300" b="0" i="0" u="none" strike="noStrike" baseline="0" dirty="0">
                <a:latin typeface="MetaSerifProBook-Regular"/>
              </a:rPr>
              <a:t>Non-hormonal treatments include; NSAID,</a:t>
            </a:r>
            <a:r>
              <a:rPr lang="en-US" sz="2300" dirty="0">
                <a:latin typeface="MetaSerifProBook-Regular"/>
              </a:rPr>
              <a:t> T</a:t>
            </a:r>
            <a:r>
              <a:rPr lang="en-US" sz="2300" b="0" i="0" u="none" strike="noStrike" baseline="0" dirty="0">
                <a:latin typeface="MetaSerifProBook-Regular"/>
              </a:rPr>
              <a:t>ranexamic acid, D&amp;C,</a:t>
            </a:r>
            <a:r>
              <a:rPr lang="en-US" sz="2300" dirty="0">
                <a:latin typeface="MetaSerifProBook-Regular"/>
              </a:rPr>
              <a:t> U</a:t>
            </a:r>
            <a:r>
              <a:rPr lang="en-US" sz="2300" b="0" i="0" u="none" strike="noStrike" baseline="0" dirty="0">
                <a:latin typeface="MetaSerifProBook-Regular"/>
              </a:rPr>
              <a:t>terine artery embolization,</a:t>
            </a:r>
            <a:r>
              <a:rPr lang="en-US" sz="2300" dirty="0">
                <a:latin typeface="MetaSerifProBook-Regular"/>
              </a:rPr>
              <a:t> Hysterectomy</a:t>
            </a:r>
            <a:endParaRPr lang="en-US" sz="2300" dirty="0"/>
          </a:p>
        </p:txBody>
      </p:sp>
    </p:spTree>
    <p:extLst>
      <p:ext uri="{BB962C8B-B14F-4D97-AF65-F5344CB8AC3E}">
        <p14:creationId xmlns:p14="http://schemas.microsoft.com/office/powerpoint/2010/main" val="6599508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29B1-C44B-4B59-9D5B-8D5CB7A1EA51}"/>
              </a:ext>
            </a:extLst>
          </p:cNvPr>
          <p:cNvSpPr>
            <a:spLocks noGrp="1"/>
          </p:cNvSpPr>
          <p:nvPr>
            <p:ph type="title"/>
          </p:nvPr>
        </p:nvSpPr>
        <p:spPr>
          <a:xfrm>
            <a:off x="680185" y="0"/>
            <a:ext cx="10058400" cy="1450757"/>
          </a:xfrm>
        </p:spPr>
        <p:txBody>
          <a:bodyPr>
            <a:normAutofit/>
          </a:bodyPr>
          <a:lstStyle/>
          <a:p>
            <a:r>
              <a:rPr kumimoji="0" lang="en-US" sz="4400" b="1" i="0" u="none" strike="noStrike" kern="1200" cap="none" spc="0" normalizeH="0" baseline="0" noProof="0" dirty="0">
                <a:ln>
                  <a:noFill/>
                </a:ln>
                <a:solidFill>
                  <a:prstClr val="black"/>
                </a:solidFill>
                <a:effectLst/>
                <a:uLnTx/>
                <a:uFillTx/>
                <a:latin typeface="MetaProMedium-Regular"/>
                <a:ea typeface="+mj-ea"/>
                <a:cs typeface="+mj-cs"/>
              </a:rPr>
              <a:t>Irregular and abnormal uterine bleeding</a:t>
            </a:r>
            <a:endParaRPr lang="en-US" dirty="0"/>
          </a:p>
        </p:txBody>
      </p:sp>
      <p:sp>
        <p:nvSpPr>
          <p:cNvPr id="3" name="Content Placeholder 2">
            <a:extLst>
              <a:ext uri="{FF2B5EF4-FFF2-40B4-BE49-F238E27FC236}">
                <a16:creationId xmlns:a16="http://schemas.microsoft.com/office/drawing/2014/main" id="{C7ED3E27-1142-4977-AB36-A38D9D9CB8F8}"/>
              </a:ext>
            </a:extLst>
          </p:cNvPr>
          <p:cNvSpPr>
            <a:spLocks noGrp="1"/>
          </p:cNvSpPr>
          <p:nvPr>
            <p:ph idx="1"/>
          </p:nvPr>
        </p:nvSpPr>
        <p:spPr>
          <a:xfrm>
            <a:off x="1434164" y="2022197"/>
            <a:ext cx="10058400" cy="4023360"/>
          </a:xfrm>
        </p:spPr>
        <p:txBody>
          <a:bodyPr>
            <a:normAutofit/>
          </a:bodyPr>
          <a:lstStyle/>
          <a:p>
            <a:pPr algn="l">
              <a:buFont typeface="Symbol" panose="05050102010706020507" pitchFamily="18" charset="2"/>
              <a:buChar char="-"/>
            </a:pPr>
            <a:r>
              <a:rPr lang="en-US" sz="2400" b="0" i="0" u="none" strike="noStrike" baseline="0" dirty="0">
                <a:latin typeface="MetaSerifProBook-Regular"/>
              </a:rPr>
              <a:t> For postmenopausal women on cyclic</a:t>
            </a:r>
            <a:r>
              <a:rPr lang="en-US" sz="2400" b="0" i="0" u="none" strike="noStrike" baseline="0" dirty="0">
                <a:solidFill>
                  <a:srgbClr val="FF0000"/>
                </a:solidFill>
                <a:latin typeface="MetaSerifProBook-Regular"/>
              </a:rPr>
              <a:t> </a:t>
            </a:r>
            <a:r>
              <a:rPr lang="en-US" sz="2400" b="0" i="0" u="none" strike="noStrike" baseline="0" dirty="0">
                <a:latin typeface="MetaSerifProBook-Regular"/>
              </a:rPr>
              <a:t>hormone</a:t>
            </a:r>
            <a:r>
              <a:rPr lang="en-US" sz="2400" b="0" i="0" u="none" strike="noStrike" baseline="0" dirty="0">
                <a:solidFill>
                  <a:srgbClr val="FF0000"/>
                </a:solidFill>
                <a:latin typeface="MetaSerifProBook-Regular"/>
              </a:rPr>
              <a:t> </a:t>
            </a:r>
            <a:r>
              <a:rPr lang="en-US" sz="2400" b="0" i="0" u="none" strike="noStrike" baseline="0" dirty="0">
                <a:latin typeface="MetaSerifProBook-Regular"/>
              </a:rPr>
              <a:t>therapy, bleeding is expected with progestogen withdrawal. Progestogen dosing can be adjusted.</a:t>
            </a:r>
          </a:p>
          <a:p>
            <a:pPr>
              <a:buFont typeface="Symbol" panose="05050102010706020507" pitchFamily="18" charset="2"/>
              <a:buChar char="-"/>
              <a:defRPr/>
            </a:pPr>
            <a:r>
              <a:rPr lang="en-US" sz="2400" b="0" i="0" u="none" strike="noStrike" baseline="0" dirty="0">
                <a:latin typeface="MetaSerifProBook-Regular"/>
              </a:rPr>
              <a:t>   For postmenopausal women on continuous hormone therapy, bleeding persisting beyond six months or beginning after this timeframe </a:t>
            </a:r>
            <a:r>
              <a:rPr kumimoji="0" lang="en-US" sz="2400" b="0" i="0" u="none" strike="noStrike" kern="1200" cap="none" spc="0" normalizeH="0" baseline="0" noProof="0" dirty="0">
                <a:ln>
                  <a:noFill/>
                </a:ln>
                <a:solidFill>
                  <a:prstClr val="black"/>
                </a:solidFill>
                <a:effectLst/>
                <a:uLnTx/>
                <a:uFillTx/>
                <a:latin typeface="MetaSerifProBook-Regular"/>
                <a:ea typeface="+mn-ea"/>
                <a:cs typeface="+mn-cs"/>
              </a:rPr>
              <a:t>is abnormal.</a:t>
            </a:r>
            <a:endParaRPr lang="en-US" sz="2400" b="0" i="0" u="none" strike="noStrike" baseline="0" dirty="0">
              <a:latin typeface="MetaSerifProBook-Regular"/>
            </a:endParaRPr>
          </a:p>
          <a:p>
            <a:pPr marL="0" indent="0" algn="l">
              <a:buNone/>
            </a:pPr>
            <a:endParaRPr lang="en-US" sz="2800" b="0" i="0" u="none" strike="noStrike" baseline="0" dirty="0">
              <a:latin typeface="MetaSerifProBook-Regular"/>
            </a:endParaRPr>
          </a:p>
        </p:txBody>
      </p:sp>
    </p:spTree>
    <p:extLst>
      <p:ext uri="{BB962C8B-B14F-4D97-AF65-F5344CB8AC3E}">
        <p14:creationId xmlns:p14="http://schemas.microsoft.com/office/powerpoint/2010/main" val="23459016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1EDA-F348-45C1-A84A-92894A954EE1}"/>
              </a:ext>
            </a:extLst>
          </p:cNvPr>
          <p:cNvSpPr>
            <a:spLocks noGrp="1"/>
          </p:cNvSpPr>
          <p:nvPr>
            <p:ph type="title"/>
          </p:nvPr>
        </p:nvSpPr>
        <p:spPr>
          <a:xfrm>
            <a:off x="776438" y="796401"/>
            <a:ext cx="10058400" cy="748454"/>
          </a:xfrm>
        </p:spPr>
        <p:txBody>
          <a:bodyPr/>
          <a:lstStyle/>
          <a:p>
            <a:r>
              <a:rPr lang="en-US" sz="4400" b="1" i="0" u="none" strike="noStrike" baseline="0" dirty="0">
                <a:latin typeface="MetaHeadlineOT-Bold"/>
              </a:rPr>
              <a:t>Conclusions</a:t>
            </a:r>
            <a:endParaRPr lang="en-US" dirty="0"/>
          </a:p>
        </p:txBody>
      </p:sp>
      <p:sp>
        <p:nvSpPr>
          <p:cNvPr id="3" name="Content Placeholder 2">
            <a:extLst>
              <a:ext uri="{FF2B5EF4-FFF2-40B4-BE49-F238E27FC236}">
                <a16:creationId xmlns:a16="http://schemas.microsoft.com/office/drawing/2014/main" id="{E00369C8-4654-4F25-B5A6-0FD4B8324302}"/>
              </a:ext>
            </a:extLst>
          </p:cNvPr>
          <p:cNvSpPr>
            <a:spLocks noGrp="1"/>
          </p:cNvSpPr>
          <p:nvPr>
            <p:ph idx="1"/>
          </p:nvPr>
        </p:nvSpPr>
        <p:spPr>
          <a:xfrm>
            <a:off x="1321870" y="2038239"/>
            <a:ext cx="10058400" cy="4023360"/>
          </a:xfrm>
        </p:spPr>
        <p:txBody>
          <a:bodyPr>
            <a:normAutofit/>
          </a:bodyPr>
          <a:lstStyle/>
          <a:p>
            <a:pPr>
              <a:buFont typeface="Symbol" panose="05050102010706020507" pitchFamily="18" charset="2"/>
              <a:buChar char="-"/>
            </a:pPr>
            <a:r>
              <a:rPr lang="en-US" sz="2400" b="0" i="0" u="none" strike="noStrike" baseline="0" dirty="0">
                <a:latin typeface="MetaSerifProBook-Regular"/>
              </a:rPr>
              <a:t>   Symptoms of low and fluctuating sex hormones are common and bothersome for many women during the menopause transition and </a:t>
            </a:r>
            <a:r>
              <a:rPr lang="en-US" sz="2400" b="0" i="0" u="none" strike="noStrike" baseline="0" dirty="0" err="1">
                <a:latin typeface="MetaSerifProBook-Regular"/>
              </a:rPr>
              <a:t>postmenopause</a:t>
            </a:r>
            <a:r>
              <a:rPr lang="en-US" sz="2400" b="0" i="0" u="none" strike="noStrike" baseline="0" dirty="0">
                <a:latin typeface="MetaSerifProBook-Regular"/>
              </a:rPr>
              <a:t>.</a:t>
            </a:r>
          </a:p>
          <a:p>
            <a:pPr>
              <a:buFont typeface="Symbol" panose="05050102010706020507" pitchFamily="18" charset="2"/>
              <a:buChar char="-"/>
            </a:pPr>
            <a:r>
              <a:rPr lang="en-US" sz="2400" dirty="0">
                <a:latin typeface="MetaSerifProBook-Regular"/>
              </a:rPr>
              <a:t>   In </a:t>
            </a:r>
            <a:r>
              <a:rPr lang="en-US" sz="2400" b="0" i="0" u="none" strike="noStrike" baseline="0" dirty="0">
                <a:latin typeface="MetaSerifProBook-Regular"/>
              </a:rPr>
              <a:t>perimenopause, contraception must be considered.</a:t>
            </a:r>
          </a:p>
          <a:p>
            <a:pPr>
              <a:buFont typeface="Symbol" panose="05050102010706020507" pitchFamily="18" charset="2"/>
              <a:buChar char="-"/>
            </a:pPr>
            <a:r>
              <a:rPr lang="en-US" sz="2400" b="0" i="0" u="none" strike="noStrike" baseline="0" dirty="0">
                <a:latin typeface="MetaSerifProBook-Regular"/>
              </a:rPr>
              <a:t>   </a:t>
            </a:r>
            <a:r>
              <a:rPr lang="en-US" sz="2400" b="0" i="0" u="none" strike="noStrike" baseline="0" dirty="0" err="1">
                <a:latin typeface="MetaSerifProBook-Regular"/>
              </a:rPr>
              <a:t>Postmenopause</a:t>
            </a:r>
            <a:r>
              <a:rPr lang="en-US" sz="2400" b="0" i="0" u="none" strike="noStrike" baseline="0" dirty="0">
                <a:latin typeface="MetaSerifProBook-Regular"/>
              </a:rPr>
              <a:t>, hormone therapy is the most effective treatment for most symptoms and should include a progestogen for women with a uterus.</a:t>
            </a:r>
          </a:p>
          <a:p>
            <a:pPr>
              <a:buFont typeface="Symbol" panose="05050102010706020507" pitchFamily="18" charset="2"/>
              <a:buChar char="-"/>
            </a:pPr>
            <a:r>
              <a:rPr lang="en-US" sz="2400" b="0" i="0" u="none" strike="noStrike" baseline="0" dirty="0">
                <a:latin typeface="MetaSerifProBook-Regular"/>
              </a:rPr>
              <a:t>   Risks vary by hormone formulation, dose, and route of administration.</a:t>
            </a:r>
          </a:p>
        </p:txBody>
      </p:sp>
    </p:spTree>
    <p:extLst>
      <p:ext uri="{BB962C8B-B14F-4D97-AF65-F5344CB8AC3E}">
        <p14:creationId xmlns:p14="http://schemas.microsoft.com/office/powerpoint/2010/main" val="3676024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112C-E5A5-446E-B9B0-2864AB69ED9E}"/>
              </a:ext>
            </a:extLst>
          </p:cNvPr>
          <p:cNvSpPr>
            <a:spLocks noGrp="1"/>
          </p:cNvSpPr>
          <p:nvPr>
            <p:ph type="title"/>
          </p:nvPr>
        </p:nvSpPr>
        <p:spPr>
          <a:xfrm>
            <a:off x="824564" y="571812"/>
            <a:ext cx="10058400" cy="924917"/>
          </a:xfrm>
        </p:spPr>
        <p:txBody>
          <a:bodyPr/>
          <a:lstStyle/>
          <a:p>
            <a:r>
              <a:rPr kumimoji="0" lang="en-US" sz="4400" b="1" i="0" u="none" strike="noStrike" kern="1200" cap="none" spc="0" normalizeH="0" baseline="0" noProof="0" dirty="0">
                <a:ln>
                  <a:noFill/>
                </a:ln>
                <a:solidFill>
                  <a:prstClr val="black"/>
                </a:solidFill>
                <a:effectLst/>
                <a:uLnTx/>
                <a:uFillTx/>
                <a:latin typeface="MetaHeadlineOT-Bold"/>
                <a:ea typeface="+mj-ea"/>
                <a:cs typeface="+mj-cs"/>
              </a:rPr>
              <a:t>Conclusions</a:t>
            </a:r>
            <a:endParaRPr lang="en-US" dirty="0"/>
          </a:p>
        </p:txBody>
      </p:sp>
      <p:sp>
        <p:nvSpPr>
          <p:cNvPr id="3" name="Content Placeholder 2">
            <a:extLst>
              <a:ext uri="{FF2B5EF4-FFF2-40B4-BE49-F238E27FC236}">
                <a16:creationId xmlns:a16="http://schemas.microsoft.com/office/drawing/2014/main" id="{6E6C615E-281F-4575-83AB-4F5924BD7815}"/>
              </a:ext>
            </a:extLst>
          </p:cNvPr>
          <p:cNvSpPr>
            <a:spLocks noGrp="1"/>
          </p:cNvSpPr>
          <p:nvPr>
            <p:ph idx="1"/>
          </p:nvPr>
        </p:nvSpPr>
        <p:spPr>
          <a:xfrm>
            <a:off x="1369996" y="2022197"/>
            <a:ext cx="10058400" cy="4023360"/>
          </a:xfrm>
        </p:spPr>
        <p:txBody>
          <a:bodyPr>
            <a:normAutofit/>
          </a:bodyPr>
          <a:lstStyle/>
          <a:p>
            <a:pPr marR="0" lvl="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US" sz="2400" b="0" i="0" u="none" strike="noStrike" baseline="0" dirty="0">
                <a:latin typeface="MetaHeadlineOT-Bold"/>
              </a:rPr>
              <a:t>  Consideration of individualized cardiovascular and oncologic risks is essential for informed, shared decision making.</a:t>
            </a:r>
          </a:p>
          <a:p>
            <a:pPr>
              <a:buFont typeface="Symbol" panose="05050102010706020507" pitchFamily="18" charset="2"/>
              <a:buChar char="-"/>
            </a:pPr>
            <a:r>
              <a:rPr lang="en-US" sz="2400" b="0" i="0" u="none" strike="noStrike" baseline="0" dirty="0">
                <a:latin typeface="MetaHeadlineOT-Bold"/>
              </a:rPr>
              <a:t>  New frontiers include neurokinin modulating therapy for vasomotor symptoms, testosterone for HSDD, and novel treatments for GSM.</a:t>
            </a:r>
          </a:p>
          <a:p>
            <a:pPr>
              <a:buFont typeface="Symbol" panose="05050102010706020507" pitchFamily="18" charset="2"/>
              <a:buChar char="-"/>
            </a:pPr>
            <a:r>
              <a:rPr kumimoji="0" lang="en-US" sz="2400" b="0" i="0" u="none" strike="noStrike" kern="1200" cap="none" spc="0" normalizeH="0" baseline="0" noProof="0" dirty="0">
                <a:ln>
                  <a:noFill/>
                </a:ln>
                <a:effectLst/>
                <a:uLnTx/>
                <a:uFillTx/>
                <a:latin typeface="MetaHeadlineOT-Bold"/>
              </a:rPr>
              <a:t>  Women should receive education about the symptoms of menopause and be aware that menopause can present in various ways.</a:t>
            </a:r>
          </a:p>
          <a:p>
            <a:pPr>
              <a:buFont typeface="Symbol" panose="05050102010706020507" pitchFamily="18" charset="2"/>
              <a:buChar char="-"/>
            </a:pPr>
            <a:r>
              <a:rPr lang="en-US" sz="2400" b="0" i="0" u="none" strike="noStrike" baseline="0" dirty="0">
                <a:latin typeface="MetaHeadlineOT-Bold"/>
              </a:rPr>
              <a:t>  Ample treatment options are available; clinicians should provide anticipatory guidance and engage women about their symptoms early and regularly.</a:t>
            </a:r>
            <a:endParaRPr lang="en-US" sz="2400" dirty="0"/>
          </a:p>
        </p:txBody>
      </p:sp>
    </p:spTree>
    <p:extLst>
      <p:ext uri="{BB962C8B-B14F-4D97-AF65-F5344CB8AC3E}">
        <p14:creationId xmlns:p14="http://schemas.microsoft.com/office/powerpoint/2010/main" val="414786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57FB2-20AD-7C03-6008-FB81D697DFCD}"/>
              </a:ext>
            </a:extLst>
          </p:cNvPr>
          <p:cNvSpPr>
            <a:spLocks noGrp="1"/>
          </p:cNvSpPr>
          <p:nvPr>
            <p:ph type="title"/>
          </p:nvPr>
        </p:nvSpPr>
        <p:spPr>
          <a:xfrm>
            <a:off x="1097280" y="286603"/>
            <a:ext cx="10251440" cy="1278037"/>
          </a:xfrm>
        </p:spPr>
        <p:txBody>
          <a:bodyPr>
            <a:normAutofit/>
          </a:bodyPr>
          <a:lstStyle/>
          <a:p>
            <a:r>
              <a:rPr lang="en-US" sz="4300" b="1" i="0" u="none" strike="noStrike" baseline="0" dirty="0">
                <a:latin typeface="MetaHeadlineOT-Bold"/>
                <a:cs typeface="Arial" panose="020B0604020202020204" pitchFamily="34" charset="0"/>
              </a:rPr>
              <a:t>Epidemiology and physiology of menopause</a:t>
            </a:r>
            <a:endParaRPr lang="de-DE" sz="4300" dirty="0"/>
          </a:p>
        </p:txBody>
      </p:sp>
      <p:sp>
        <p:nvSpPr>
          <p:cNvPr id="3" name="Inhaltsplatzhalter 2">
            <a:extLst>
              <a:ext uri="{FF2B5EF4-FFF2-40B4-BE49-F238E27FC236}">
                <a16:creationId xmlns:a16="http://schemas.microsoft.com/office/drawing/2014/main" id="{9ACF6DA7-72BF-CF17-9553-DBAFA43EEAF1}"/>
              </a:ext>
            </a:extLst>
          </p:cNvPr>
          <p:cNvSpPr>
            <a:spLocks noGrp="1"/>
          </p:cNvSpPr>
          <p:nvPr>
            <p:ph idx="1"/>
          </p:nvPr>
        </p:nvSpPr>
        <p:spPr/>
        <p:txBody>
          <a:bodyPr/>
          <a:lstStyle/>
          <a:p>
            <a:pPr lvl="1">
              <a:lnSpc>
                <a:spcPct val="150000"/>
              </a:lnSpc>
              <a:buFont typeface="Wingdings" panose="05000000000000000000" pitchFamily="2" charset="2"/>
              <a:buChar char="§"/>
            </a:pPr>
            <a:r>
              <a:rPr lang="en-US" sz="2100" b="1" i="0" u="none" strike="noStrike" baseline="0" dirty="0">
                <a:latin typeface="MetaProNormal-Regular"/>
              </a:rPr>
              <a:t>  The average age of menopause is 51 years.</a:t>
            </a:r>
          </a:p>
          <a:p>
            <a:pPr lvl="1">
              <a:lnSpc>
                <a:spcPct val="150000"/>
              </a:lnSpc>
              <a:buFont typeface="Wingdings" panose="05000000000000000000" pitchFamily="2" charset="2"/>
              <a:buChar char="§"/>
            </a:pPr>
            <a:r>
              <a:rPr lang="en-US" sz="2100" b="1" i="0" u="none" strike="noStrike" baseline="0" dirty="0">
                <a:latin typeface="MetaProNormal-Regular"/>
              </a:rPr>
              <a:t>  70% of women enter menopause early between ages 40 and 45</a:t>
            </a:r>
          </a:p>
          <a:p>
            <a:pPr lvl="1">
              <a:lnSpc>
                <a:spcPct val="150000"/>
              </a:lnSpc>
              <a:buFont typeface="Wingdings" panose="05000000000000000000" pitchFamily="2" charset="2"/>
              <a:buChar char="§"/>
            </a:pPr>
            <a:r>
              <a:rPr lang="en-US" sz="2100" b="1" i="0" u="none" strike="noStrike" baseline="0" dirty="0">
                <a:latin typeface="MetaProNormal-Regular"/>
              </a:rPr>
              <a:t>  and 1.9% enter before age 40, which is considered premature menopause.</a:t>
            </a:r>
          </a:p>
          <a:p>
            <a:pPr lvl="1">
              <a:lnSpc>
                <a:spcPct val="150000"/>
              </a:lnSpc>
              <a:buFont typeface="Wingdings" panose="05000000000000000000" pitchFamily="2" charset="2"/>
              <a:buChar char="§"/>
            </a:pPr>
            <a:r>
              <a:rPr lang="en-US" sz="2100" b="1" i="0" u="none" strike="noStrike" baseline="0" dirty="0">
                <a:latin typeface="MetaSerifProBook-Regular"/>
              </a:rPr>
              <a:t>  The symptoms of natural menopause can last from 3 years to more than 11 years. </a:t>
            </a:r>
          </a:p>
          <a:p>
            <a:pPr lvl="1">
              <a:lnSpc>
                <a:spcPct val="150000"/>
              </a:lnSpc>
              <a:buFont typeface="Wingdings" panose="05000000000000000000" pitchFamily="2" charset="2"/>
              <a:buChar char="§"/>
            </a:pPr>
            <a:r>
              <a:rPr lang="en-US" sz="2100" b="1" i="0" u="none" strike="noStrike" baseline="0" dirty="0">
                <a:latin typeface="MetaSerifProBook-Regular"/>
              </a:rPr>
              <a:t>  20%</a:t>
            </a:r>
            <a:r>
              <a:rPr lang="en-US" sz="2100" b="1" dirty="0">
                <a:latin typeface="MetaSerifProBook-Regular"/>
              </a:rPr>
              <a:t> </a:t>
            </a:r>
            <a:r>
              <a:rPr lang="en-US" sz="2100" b="1" i="0" u="none" strike="noStrike" baseline="0" dirty="0">
                <a:latin typeface="MetaSerifProBook-Regular"/>
              </a:rPr>
              <a:t>of women experience hot flashes into their late 50s, 10% into their late 60s, and 5% into their 70s.</a:t>
            </a:r>
            <a:endParaRPr lang="en-US" sz="2100" b="1" dirty="0">
              <a:latin typeface="MetaSerifProBook-Regular"/>
            </a:endParaRPr>
          </a:p>
          <a:p>
            <a:pPr lvl="1">
              <a:lnSpc>
                <a:spcPct val="150000"/>
              </a:lnSpc>
              <a:buFont typeface="Wingdings" panose="05000000000000000000" pitchFamily="2" charset="2"/>
              <a:buChar char="§"/>
            </a:pPr>
            <a:endParaRPr lang="en-US" sz="2100" b="1" dirty="0">
              <a:latin typeface="MetaProNormal-Regular"/>
            </a:endParaRPr>
          </a:p>
          <a:p>
            <a:endParaRPr lang="de-DE" dirty="0"/>
          </a:p>
        </p:txBody>
      </p:sp>
    </p:spTree>
    <p:extLst>
      <p:ext uri="{BB962C8B-B14F-4D97-AF65-F5344CB8AC3E}">
        <p14:creationId xmlns:p14="http://schemas.microsoft.com/office/powerpoint/2010/main" val="423661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CE51-DB88-461A-BC67-97102A3D6A9F}"/>
              </a:ext>
            </a:extLst>
          </p:cNvPr>
          <p:cNvSpPr>
            <a:spLocks noGrp="1"/>
          </p:cNvSpPr>
          <p:nvPr>
            <p:ph type="title"/>
          </p:nvPr>
        </p:nvSpPr>
        <p:spPr>
          <a:xfrm>
            <a:off x="1097280" y="385447"/>
            <a:ext cx="10180320" cy="1206917"/>
          </a:xfrm>
        </p:spPr>
        <p:txBody>
          <a:bodyPr>
            <a:noAutofit/>
          </a:bodyPr>
          <a:lstStyle/>
          <a:p>
            <a:r>
              <a:rPr kumimoji="0" lang="en-US" sz="4300" b="1" i="0" u="none" strike="noStrike" kern="1200" cap="none" spc="0" normalizeH="0" baseline="0" noProof="0" dirty="0">
                <a:ln>
                  <a:noFill/>
                </a:ln>
                <a:solidFill>
                  <a:schemeClr val="tx1">
                    <a:lumMod val="85000"/>
                    <a:lumOff val="15000"/>
                  </a:schemeClr>
                </a:solidFill>
                <a:effectLst/>
                <a:uLnTx/>
                <a:uFillTx/>
                <a:latin typeface="MetaHeadlineOT-Bold"/>
                <a:ea typeface="+mj-ea"/>
                <a:cs typeface="+mj-cs"/>
              </a:rPr>
              <a:t>Epidemiology and physiology of menopause</a:t>
            </a:r>
            <a:endParaRPr lang="en-US" sz="43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C089E00F-EFFF-460B-88AE-259D556CD62A}"/>
              </a:ext>
            </a:extLst>
          </p:cNvPr>
          <p:cNvSpPr>
            <a:spLocks noGrp="1"/>
          </p:cNvSpPr>
          <p:nvPr>
            <p:ph idx="1"/>
          </p:nvPr>
        </p:nvSpPr>
        <p:spPr>
          <a:xfrm>
            <a:off x="1290320" y="1957494"/>
            <a:ext cx="10058400" cy="4023360"/>
          </a:xfrm>
        </p:spPr>
        <p:txBody>
          <a:bodyPr>
            <a:normAutofit/>
          </a:bodyPr>
          <a:lstStyle/>
          <a:p>
            <a:pPr algn="l">
              <a:buFont typeface="Wingdings" panose="05000000000000000000" pitchFamily="2" charset="2"/>
              <a:buChar char="§"/>
            </a:pPr>
            <a:r>
              <a:rPr lang="en-US" sz="2300" b="1" i="0" u="none" strike="noStrike" baseline="0" dirty="0">
                <a:latin typeface="MetaSerifProBook-Regular"/>
              </a:rPr>
              <a:t>  Decision making about treatment is influenced by many factors, including:</a:t>
            </a:r>
          </a:p>
          <a:p>
            <a:pPr algn="l">
              <a:buFont typeface="Wingdings" panose="05000000000000000000" pitchFamily="2" charset="2"/>
              <a:buChar char="§"/>
            </a:pPr>
            <a:endParaRPr lang="en-US" sz="800" b="1" i="0" u="none" strike="noStrike" baseline="0" dirty="0">
              <a:latin typeface="MetaSerifProBook-Regular"/>
            </a:endParaRPr>
          </a:p>
          <a:p>
            <a:pPr lvl="2">
              <a:buFont typeface="Symbol" panose="05050102010706020507" pitchFamily="18" charset="2"/>
              <a:buChar char="-"/>
            </a:pPr>
            <a:r>
              <a:rPr lang="en-US" sz="2400" b="0" i="0" u="none" strike="noStrike" baseline="0" dirty="0">
                <a:latin typeface="MetaSerifProBook-Regular"/>
              </a:rPr>
              <a:t>  severity of symptoms</a:t>
            </a:r>
          </a:p>
          <a:p>
            <a:pPr lvl="2">
              <a:buFont typeface="Symbol" panose="05050102010706020507" pitchFamily="18" charset="2"/>
              <a:buChar char="-"/>
            </a:pPr>
            <a:r>
              <a:rPr lang="en-US" sz="2400" dirty="0">
                <a:latin typeface="MetaSerifProBook-Regular"/>
              </a:rPr>
              <a:t>  stage of menopause </a:t>
            </a:r>
            <a:r>
              <a:rPr lang="en-US" sz="2400" b="0" i="0" u="none" strike="noStrike" baseline="0" dirty="0">
                <a:latin typeface="MetaSerifProBook-Regular"/>
              </a:rPr>
              <a:t> </a:t>
            </a:r>
          </a:p>
          <a:p>
            <a:pPr lvl="2">
              <a:buFont typeface="Symbol" panose="05050102010706020507" pitchFamily="18" charset="2"/>
              <a:buChar char="-"/>
            </a:pPr>
            <a:r>
              <a:rPr lang="en-US" sz="2400" b="0" i="0" u="none" strike="noStrike" baseline="0" dirty="0">
                <a:latin typeface="MetaSerifProBook-Regular"/>
              </a:rPr>
              <a:t>  need for perimenopausal contraception</a:t>
            </a:r>
          </a:p>
          <a:p>
            <a:pPr lvl="2">
              <a:buFont typeface="Symbol" panose="05050102010706020507" pitchFamily="18" charset="2"/>
              <a:buChar char="-"/>
            </a:pPr>
            <a:r>
              <a:rPr lang="en-US" sz="2400" b="0" i="0" u="none" strike="noStrike" baseline="0" dirty="0">
                <a:latin typeface="MetaSerifProBook-Regular"/>
              </a:rPr>
              <a:t>  presence of premature or early menopause Comorbidities </a:t>
            </a:r>
          </a:p>
          <a:p>
            <a:pPr lvl="2">
              <a:buFont typeface="Symbol" panose="05050102010706020507" pitchFamily="18" charset="2"/>
              <a:buChar char="-"/>
            </a:pPr>
            <a:r>
              <a:rPr lang="en-US" sz="2400" dirty="0">
                <a:latin typeface="MetaSerifProBook-Regular"/>
              </a:rPr>
              <a:t>  T</a:t>
            </a:r>
            <a:r>
              <a:rPr lang="en-US" sz="2400" b="0" i="0" u="none" strike="noStrike" baseline="0" dirty="0">
                <a:latin typeface="MetaSerifProBook-Regular"/>
              </a:rPr>
              <a:t>he patient’s personal preference about treatment</a:t>
            </a:r>
            <a:endParaRPr lang="en-US" sz="2400" dirty="0"/>
          </a:p>
        </p:txBody>
      </p:sp>
    </p:spTree>
    <p:extLst>
      <p:ext uri="{BB962C8B-B14F-4D97-AF65-F5344CB8AC3E}">
        <p14:creationId xmlns:p14="http://schemas.microsoft.com/office/powerpoint/2010/main" val="837525450"/>
      </p:ext>
    </p:extLst>
  </p:cSld>
  <p:clrMapOvr>
    <a:masterClrMapping/>
  </p:clrMapOvr>
</p:sld>
</file>

<file path=ppt/theme/theme1.xml><?xml version="1.0" encoding="utf-8"?>
<a:theme xmlns:a="http://schemas.openxmlformats.org/drawingml/2006/main" name="Rückblick">
  <a:themeElements>
    <a:clrScheme name="Rückblick">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5032</Words>
  <Application>Microsoft Office PowerPoint</Application>
  <PresentationFormat>Breitbild</PresentationFormat>
  <Paragraphs>548</Paragraphs>
  <Slides>77</Slides>
  <Notes>2</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77</vt:i4>
      </vt:variant>
    </vt:vector>
  </HeadingPairs>
  <TitlesOfParts>
    <vt:vector size="90" baseType="lpstr">
      <vt:lpstr>Arial</vt:lpstr>
      <vt:lpstr>BlinkMacSystemFont</vt:lpstr>
      <vt:lpstr>Calibri</vt:lpstr>
      <vt:lpstr>Calibri Light</vt:lpstr>
      <vt:lpstr>Merriweather</vt:lpstr>
      <vt:lpstr>MetaHeadlineOT-Bold</vt:lpstr>
      <vt:lpstr>MetaProLight-Regular</vt:lpstr>
      <vt:lpstr>MetaProMedium-Regular</vt:lpstr>
      <vt:lpstr>MetaProNormal-Regular</vt:lpstr>
      <vt:lpstr>MetaSerifProBook-Regular</vt:lpstr>
      <vt:lpstr>Symbol</vt:lpstr>
      <vt:lpstr>Wingdings</vt:lpstr>
      <vt:lpstr>Rückblick</vt:lpstr>
      <vt:lpstr>Management of perimenopausal and menopausal symptoms  Erin R Duralde, Talia H Sobel, JoAnn E Manson    </vt:lpstr>
      <vt:lpstr>Introduction</vt:lpstr>
      <vt:lpstr>Introduction</vt:lpstr>
      <vt:lpstr>Agenda</vt:lpstr>
      <vt:lpstr>Sources and selection criteria</vt:lpstr>
      <vt:lpstr>Epidemiology and physiology of menopause</vt:lpstr>
      <vt:lpstr>Epidemiology and physiology of menopause</vt:lpstr>
      <vt:lpstr>Epidemiology and physiology of menopause</vt:lpstr>
      <vt:lpstr>Epidemiology and physiology of menopause</vt:lpstr>
      <vt:lpstr>Menopausal hormone therapy</vt:lpstr>
      <vt:lpstr>PowerPoint-Präsentation</vt:lpstr>
      <vt:lpstr>Indications for use</vt:lpstr>
      <vt:lpstr>Hormone therapy contraindications and comorbidities</vt:lpstr>
      <vt:lpstr>Hormone therapy contraindications and comorbidities</vt:lpstr>
      <vt:lpstr>Hormone therapy contraindications and comorbidities</vt:lpstr>
      <vt:lpstr>Cardiovascular risk and the timing hypothesis</vt:lpstr>
      <vt:lpstr>Cardiovascular risk and the timing hypothesis</vt:lpstr>
      <vt:lpstr>PowerPoint-Präsentation</vt:lpstr>
      <vt:lpstr>Cardiovascular risk and the timing hypothesis</vt:lpstr>
      <vt:lpstr>Cardiovascular risk and the timing hypothesis</vt:lpstr>
      <vt:lpstr>Breast cancer risks</vt:lpstr>
      <vt:lpstr>Breast cancer risks</vt:lpstr>
      <vt:lpstr>Table 1; Comparison of WHI and CGHFBC findings on hormone therapy and breast cancer</vt:lpstr>
      <vt:lpstr>Table 1; Comparison of WHI and CGHFBC findings on hormone therapy and breast cancer</vt:lpstr>
      <vt:lpstr>Treatment considerations by menopause phase </vt:lpstr>
      <vt:lpstr>Treatment considerations by menopause phase </vt:lpstr>
      <vt:lpstr>Perimenopause</vt:lpstr>
      <vt:lpstr>Supplementary Table A. Preferred contraception in perimenopause1</vt:lpstr>
      <vt:lpstr>Supplementary Table A. Preferred contraception in perimenopause1</vt:lpstr>
      <vt:lpstr>Perimenopause</vt:lpstr>
      <vt:lpstr>When to switch from contraceptive method to hormone therapy</vt:lpstr>
      <vt:lpstr>Table 2 | Determining when to discontinue contraception</vt:lpstr>
      <vt:lpstr>Postmenopause</vt:lpstr>
      <vt:lpstr>PowerPoint-Präsentation</vt:lpstr>
      <vt:lpstr>PowerPoint-Präsentation</vt:lpstr>
      <vt:lpstr>Hormone formulations</vt:lpstr>
      <vt:lpstr>PowerPoint-Präsentation</vt:lpstr>
      <vt:lpstr>PowerPoint-Präsentation</vt:lpstr>
      <vt:lpstr>PowerPoint-Präsentation</vt:lpstr>
      <vt:lpstr>Routes of administration </vt:lpstr>
      <vt:lpstr>Routes of administration </vt:lpstr>
      <vt:lpstr>Routes of administration </vt:lpstr>
      <vt:lpstr>Routes of administration </vt:lpstr>
      <vt:lpstr> </vt:lpstr>
      <vt:lpstr>Treatment adjustment</vt:lpstr>
      <vt:lpstr>Treatment adjustments in first six months of hormone therapy</vt:lpstr>
      <vt:lpstr>Treatment goals and follow-up</vt:lpstr>
      <vt:lpstr>Discontinuation of hormone therapy</vt:lpstr>
      <vt:lpstr>Treatment approach by symptom or sign </vt:lpstr>
      <vt:lpstr>Vasomotor symptoms Treatment</vt:lpstr>
      <vt:lpstr>Non-hormonal options</vt:lpstr>
      <vt:lpstr>Vasomotor symptoms Treatment</vt:lpstr>
      <vt:lpstr>Mood and cognitive changes</vt:lpstr>
      <vt:lpstr>Mood and cognitive changes Treatment</vt:lpstr>
      <vt:lpstr>Disordered sleep</vt:lpstr>
      <vt:lpstr>Disordered sleep Hormonal treatments</vt:lpstr>
      <vt:lpstr>Disordered sleep non-hormonal options</vt:lpstr>
      <vt:lpstr>Decreased sexual desire</vt:lpstr>
      <vt:lpstr>Common causes of reduced sex drive</vt:lpstr>
      <vt:lpstr>Decreased sexual desire</vt:lpstr>
      <vt:lpstr>Hypoactive sexual desire disorder</vt:lpstr>
      <vt:lpstr>Hypoactive sexual desire disorder</vt:lpstr>
      <vt:lpstr>Menopausal hormone therapy</vt:lpstr>
      <vt:lpstr>Bone loss</vt:lpstr>
      <vt:lpstr>PowerPoint-Präsentation</vt:lpstr>
      <vt:lpstr>Bone loss</vt:lpstr>
      <vt:lpstr>Treatment</vt:lpstr>
      <vt:lpstr>Genitourinary syndrome of menopause</vt:lpstr>
      <vt:lpstr>Local vaginal hormonal treatments</vt:lpstr>
      <vt:lpstr>PowerPoint-Präsentation</vt:lpstr>
      <vt:lpstr>Systemic hormone therapy</vt:lpstr>
      <vt:lpstr>Weight gain and metabolic syndrome</vt:lpstr>
      <vt:lpstr>Weight gain and metabolic syndrome </vt:lpstr>
      <vt:lpstr>Irregular and abnormal uterine bleeding</vt:lpstr>
      <vt:lpstr>Irregular and abnormal uterine bleeding</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perimenopausal and menopausal symptoms Erin R Duralde,1,2 Talia H Sobel,3 JoAnn E Manson2,4</dc:title>
  <dc:creator>Hor</dc:creator>
  <cp:lastModifiedBy>Darvishi Nakhl Ebrahimi, Hadis</cp:lastModifiedBy>
  <cp:revision>78</cp:revision>
  <dcterms:created xsi:type="dcterms:W3CDTF">2024-04-09T16:19:57Z</dcterms:created>
  <dcterms:modified xsi:type="dcterms:W3CDTF">2024-04-14T20:26:23Z</dcterms:modified>
</cp:coreProperties>
</file>