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75" r:id="rId2"/>
    <p:sldId id="256" r:id="rId3"/>
    <p:sldId id="257" r:id="rId4"/>
    <p:sldId id="345" r:id="rId5"/>
    <p:sldId id="265" r:id="rId6"/>
    <p:sldId id="266" r:id="rId7"/>
    <p:sldId id="267" r:id="rId8"/>
    <p:sldId id="389" r:id="rId9"/>
    <p:sldId id="390" r:id="rId10"/>
    <p:sldId id="268" r:id="rId11"/>
    <p:sldId id="269" r:id="rId12"/>
    <p:sldId id="271" r:id="rId13"/>
    <p:sldId id="270" r:id="rId14"/>
    <p:sldId id="391" r:id="rId15"/>
    <p:sldId id="261" r:id="rId16"/>
    <p:sldId id="272" r:id="rId17"/>
    <p:sldId id="273" r:id="rId18"/>
    <p:sldId id="275" r:id="rId19"/>
    <p:sldId id="282" r:id="rId20"/>
    <p:sldId id="300" r:id="rId21"/>
    <p:sldId id="277" r:id="rId22"/>
    <p:sldId id="278" r:id="rId23"/>
    <p:sldId id="279" r:id="rId24"/>
    <p:sldId id="283" r:id="rId25"/>
    <p:sldId id="281" r:id="rId26"/>
    <p:sldId id="362" r:id="rId27"/>
    <p:sldId id="284" r:id="rId28"/>
    <p:sldId id="285" r:id="rId29"/>
    <p:sldId id="319" r:id="rId30"/>
    <p:sldId id="286" r:id="rId31"/>
    <p:sldId id="287" r:id="rId32"/>
    <p:sldId id="353" r:id="rId33"/>
    <p:sldId id="371" r:id="rId34"/>
    <p:sldId id="297" r:id="rId35"/>
    <p:sldId id="288" r:id="rId36"/>
    <p:sldId id="294" r:id="rId37"/>
    <p:sldId id="296" r:id="rId38"/>
    <p:sldId id="303" r:id="rId39"/>
    <p:sldId id="304" r:id="rId40"/>
    <p:sldId id="305" r:id="rId41"/>
    <p:sldId id="306" r:id="rId42"/>
    <p:sldId id="360" r:id="rId43"/>
    <p:sldId id="348" r:id="rId44"/>
    <p:sldId id="359" r:id="rId45"/>
    <p:sldId id="307" r:id="rId46"/>
    <p:sldId id="346" r:id="rId47"/>
    <p:sldId id="361" r:id="rId48"/>
    <p:sldId id="347" r:id="rId49"/>
    <p:sldId id="327" r:id="rId50"/>
    <p:sldId id="328" r:id="rId51"/>
    <p:sldId id="311" r:id="rId52"/>
    <p:sldId id="312" r:id="rId53"/>
    <p:sldId id="313" r:id="rId54"/>
    <p:sldId id="290" r:id="rId55"/>
    <p:sldId id="314" r:id="rId56"/>
    <p:sldId id="316" r:id="rId57"/>
    <p:sldId id="317" r:id="rId58"/>
    <p:sldId id="318" r:id="rId59"/>
    <p:sldId id="372" r:id="rId60"/>
    <p:sldId id="356" r:id="rId61"/>
    <p:sldId id="357" r:id="rId62"/>
    <p:sldId id="320" r:id="rId63"/>
    <p:sldId id="326" r:id="rId64"/>
    <p:sldId id="321" r:id="rId65"/>
    <p:sldId id="358" r:id="rId66"/>
    <p:sldId id="322" r:id="rId67"/>
    <p:sldId id="323" r:id="rId68"/>
    <p:sldId id="324" r:id="rId69"/>
    <p:sldId id="325" r:id="rId70"/>
    <p:sldId id="386" r:id="rId71"/>
    <p:sldId id="387" r:id="rId72"/>
    <p:sldId id="364" r:id="rId73"/>
    <p:sldId id="365" r:id="rId74"/>
    <p:sldId id="366" r:id="rId75"/>
    <p:sldId id="392" r:id="rId76"/>
    <p:sldId id="335" r:id="rId77"/>
    <p:sldId id="367" r:id="rId78"/>
    <p:sldId id="349" r:id="rId79"/>
    <p:sldId id="350" r:id="rId80"/>
    <p:sldId id="376" r:id="rId81"/>
    <p:sldId id="354" r:id="rId82"/>
    <p:sldId id="355" r:id="rId83"/>
    <p:sldId id="377" r:id="rId84"/>
    <p:sldId id="378" r:id="rId85"/>
    <p:sldId id="379"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6D032-759D-492D-BF41-F06D960624C4}" type="datetimeFigureOut">
              <a:rPr lang="en-US" smtClean="0"/>
              <a:t>9/12/2018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521F7-17F0-48C2-B726-4C54D899E63E}" type="slidenum">
              <a:rPr lang="en-US" smtClean="0"/>
              <a:t>‹#›</a:t>
            </a:fld>
            <a:endParaRPr lang="en-US"/>
          </a:p>
        </p:txBody>
      </p:sp>
    </p:spTree>
    <p:extLst>
      <p:ext uri="{BB962C8B-B14F-4D97-AF65-F5344CB8AC3E}">
        <p14:creationId xmlns:p14="http://schemas.microsoft.com/office/powerpoint/2010/main" val="229790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r>
              <a:rPr lang="en-US" altLang="en-US" b="1">
                <a:latin typeface="Arial" panose="020B0604020202020204" pitchFamily="34" charset="0"/>
                <a:cs typeface="Arial" panose="020B0604020202020204" pitchFamily="34" charset="0"/>
              </a:rPr>
              <a:t>Fig. 1 </a:t>
            </a:r>
            <a:r>
              <a:rPr lang="en-US" altLang="en-US">
                <a:latin typeface="Arial" panose="020B0604020202020204" pitchFamily="34" charset="0"/>
                <a:cs typeface="Arial" panose="020B0604020202020204" pitchFamily="34" charset="0"/>
              </a:rPr>
              <a:t>Typical changes in TgAb trends after thyroidectomy in patients rendered disease-free by surgery (pattern A) vs. patients with persistent/recurrent disease (pattern B). TgAb concentrations may rise or become detectable de novo in response to increases in Tg antigen after thyroidectomy, lymph node recurrence(s), lymph node resection(s) FNA biopsy of metastatic lymph nodes, or radioiodine therapy.
</a:t>
            </a:r>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2B8D776A-E3A4-4CFA-BF73-397239F500B7}" type="slidenum">
              <a:rPr lang="en-US" altLang="en-US" sz="1200"/>
              <a:pPr algn="r" eaLnBrk="1" hangingPunct="1"/>
              <a:t>36</a:t>
            </a:fld>
            <a:endParaRPr lang="en-US" altLang="en-US" sz="1200"/>
          </a:p>
        </p:txBody>
      </p:sp>
    </p:spTree>
    <p:extLst>
      <p:ext uri="{BB962C8B-B14F-4D97-AF65-F5344CB8AC3E}">
        <p14:creationId xmlns:p14="http://schemas.microsoft.com/office/powerpoint/2010/main" val="50994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r>
              <a:rPr lang="en-US" altLang="en-US" b="1">
                <a:latin typeface="Arial" panose="020B0604020202020204" pitchFamily="34" charset="0"/>
                <a:cs typeface="Arial" panose="020B0604020202020204" pitchFamily="34" charset="0"/>
              </a:rPr>
              <a:t>Fig. 2 </a:t>
            </a:r>
            <a:r>
              <a:rPr lang="en-US" altLang="en-US">
                <a:latin typeface="Arial" panose="020B0604020202020204" pitchFamily="34" charset="0"/>
                <a:cs typeface="Arial" panose="020B0604020202020204" pitchFamily="34" charset="0"/>
              </a:rPr>
              <a:t>The trend in serial serum TgAb measurements (on ordinates) made for nine DTC patients (A–I) monitored over 1–4 yr. Each specimen had TgAb measured by a reference assay (assay 1, Kronus/RSR, solid circles) and one of three test assays: (assay 2, Siemens Immulite, open squares) for patients A–C; assay 3 (Beckman Access, open triangles) for patients D–F; and (assay 4, Nichols Advantage, open circles) for patients G–I. The clear boxes at the bottom of each patient's plot show the mean (± sd) of the ratios between the TgAb values reported by test divided by the reference method. These ratios were highly patient- and method-specific and were independent of both the TgAb trend and the TgAb concentration, illustrating the qualitative differences in TgAb secreted by different patients. Patients were selected from three clinical categories. Patients A, D, and G were judged disease-free after thyroidectomy (± radioiodine) and, irrespective of the assay used, showed a declining trend in TgAb values. Patients B, E, and H had evidence of disease and maintained stable, detectable TgAb values. Patients C, F, and I had recurrences detected characterized by rising TgAb values. MC, Manufacturer's recommended cutoff for a detectable TgAb. The data were taken from previous studies (39, 42).
</a:t>
            </a:r>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74DC4D79-B63A-4276-BCF1-4E7BD56B8C37}" type="slidenum">
              <a:rPr lang="en-US" altLang="en-US" sz="1200"/>
              <a:pPr algn="r" eaLnBrk="1" hangingPunct="1"/>
              <a:t>37</a:t>
            </a:fld>
            <a:endParaRPr lang="en-US" altLang="en-US" sz="1200"/>
          </a:p>
        </p:txBody>
      </p:sp>
    </p:spTree>
    <p:extLst>
      <p:ext uri="{BB962C8B-B14F-4D97-AF65-F5344CB8AC3E}">
        <p14:creationId xmlns:p14="http://schemas.microsoft.com/office/powerpoint/2010/main" val="288446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fld id="{972935B8-FBCB-4951-8A5E-12708360CBA6}" type="slidenum">
              <a:rPr lang="en-US" altLang="en-US" sz="1000">
                <a:solidFill>
                  <a:srgbClr val="000000"/>
                </a:solidFill>
              </a:rPr>
              <a:pPr/>
              <a:t>84</a:t>
            </a:fld>
            <a:endParaRPr lang="en-US" altLang="en-US" sz="1000">
              <a:solidFill>
                <a:srgbClr val="000000"/>
              </a:solidFill>
            </a:endParaRPr>
          </a:p>
        </p:txBody>
      </p:sp>
      <p:sp>
        <p:nvSpPr>
          <p:cNvPr id="48131" name="Rectangle 2"/>
          <p:cNvSpPr>
            <a:spLocks noChangeArrowheads="1"/>
          </p:cNvSpPr>
          <p:nvPr/>
        </p:nvSpPr>
        <p:spPr bwMode="auto">
          <a:xfrm>
            <a:off x="3884613" y="-1588"/>
            <a:ext cx="2973387"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8132" name="Rectangle 3"/>
          <p:cNvSpPr>
            <a:spLocks noChangeArrowheads="1"/>
          </p:cNvSpPr>
          <p:nvPr/>
        </p:nvSpPr>
        <p:spPr bwMode="auto">
          <a:xfrm>
            <a:off x="3884613" y="8729663"/>
            <a:ext cx="2973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38" tIns="0" rIns="20638" bIns="0" anchor="b"/>
          <a:lstStyle>
            <a:lvl1pPr defTabSz="1031875">
              <a:defRPr sz="2400">
                <a:solidFill>
                  <a:srgbClr val="FFFFFF"/>
                </a:solidFill>
                <a:latin typeface="Times New Roman" panose="02020603050405020304" pitchFamily="18" charset="0"/>
              </a:defRPr>
            </a:lvl1pPr>
            <a:lvl2pPr marL="742950" indent="-285750" defTabSz="1031875">
              <a:defRPr sz="2400">
                <a:solidFill>
                  <a:srgbClr val="FFFFFF"/>
                </a:solidFill>
                <a:latin typeface="Times New Roman" panose="02020603050405020304" pitchFamily="18" charset="0"/>
              </a:defRPr>
            </a:lvl2pPr>
            <a:lvl3pPr marL="1143000" indent="-228600" defTabSz="1031875">
              <a:defRPr sz="2400">
                <a:solidFill>
                  <a:srgbClr val="FFFFFF"/>
                </a:solidFill>
                <a:latin typeface="Times New Roman" panose="02020603050405020304" pitchFamily="18" charset="0"/>
              </a:defRPr>
            </a:lvl3pPr>
            <a:lvl4pPr marL="1600200" indent="-228600" defTabSz="1031875">
              <a:defRPr sz="2400">
                <a:solidFill>
                  <a:srgbClr val="FFFFFF"/>
                </a:solidFill>
                <a:latin typeface="Times New Roman" panose="02020603050405020304" pitchFamily="18" charset="0"/>
              </a:defRPr>
            </a:lvl4pPr>
            <a:lvl5pPr marL="2057400" indent="-228600" defTabSz="1031875">
              <a:defRPr sz="2400">
                <a:solidFill>
                  <a:srgbClr val="FFFFFF"/>
                </a:solidFill>
                <a:latin typeface="Times New Roman" panose="02020603050405020304" pitchFamily="18" charset="0"/>
              </a:defRPr>
            </a:lvl5pPr>
            <a:lvl6pPr marL="2514600" indent="-228600" defTabSz="1031875"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defTabSz="1031875"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defTabSz="1031875"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defTabSz="1031875" eaLnBrk="0" fontAlgn="base" hangingPunct="0">
              <a:spcBef>
                <a:spcPct val="0"/>
              </a:spcBef>
              <a:spcAft>
                <a:spcPct val="0"/>
              </a:spcAft>
              <a:defRPr sz="2400">
                <a:solidFill>
                  <a:srgbClr val="FFFFFF"/>
                </a:solidFill>
                <a:latin typeface="Times New Roman" panose="02020603050405020304" pitchFamily="18" charset="0"/>
              </a:defRPr>
            </a:lvl9pPr>
          </a:lstStyle>
          <a:p>
            <a:pPr algn="r"/>
            <a:r>
              <a:rPr lang="en-US" altLang="en-US" sz="1100" i="1">
                <a:solidFill>
                  <a:srgbClr val="000000"/>
                </a:solidFill>
              </a:rPr>
              <a:t>3</a:t>
            </a:r>
          </a:p>
        </p:txBody>
      </p:sp>
      <p:sp>
        <p:nvSpPr>
          <p:cNvPr id="48133" name="Rectangle 4"/>
          <p:cNvSpPr>
            <a:spLocks noChangeArrowheads="1"/>
          </p:cNvSpPr>
          <p:nvPr/>
        </p:nvSpPr>
        <p:spPr bwMode="auto">
          <a:xfrm>
            <a:off x="0" y="8729663"/>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8134" name="Rectangle 5"/>
          <p:cNvSpPr>
            <a:spLocks noChangeArrowheads="1"/>
          </p:cNvSpPr>
          <p:nvPr/>
        </p:nvSpPr>
        <p:spPr bwMode="auto">
          <a:xfrm>
            <a:off x="0" y="-1588"/>
            <a:ext cx="2970213"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4813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775" tIns="52388" rIns="104775" bIns="52388"/>
          <a:lstStyle/>
          <a:p>
            <a:endParaRPr lang="en-US" altLang="en-US" smtClean="0"/>
          </a:p>
        </p:txBody>
      </p:sp>
      <p:sp>
        <p:nvSpPr>
          <p:cNvPr id="48136" name="Rectangle 7"/>
          <p:cNvSpPr>
            <a:spLocks noGrp="1" noRot="1" noChangeAspect="1" noChangeArrowheads="1" noTextEdit="1"/>
          </p:cNvSpPr>
          <p:nvPr>
            <p:ph type="sldImg"/>
          </p:nvPr>
        </p:nvSpPr>
        <p:spPr>
          <a:xfrm>
            <a:off x="377825" y="695325"/>
            <a:ext cx="6102350" cy="3433763"/>
          </a:xfrm>
          <a:ln cap="flat"/>
        </p:spPr>
      </p:sp>
    </p:spTree>
    <p:extLst>
      <p:ext uri="{BB962C8B-B14F-4D97-AF65-F5344CB8AC3E}">
        <p14:creationId xmlns:p14="http://schemas.microsoft.com/office/powerpoint/2010/main" val="323847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fld id="{A5884DED-B372-42E1-B79D-FA92738E4703}" type="slidenum">
              <a:rPr lang="en-US" altLang="en-US" sz="1000">
                <a:solidFill>
                  <a:srgbClr val="000000"/>
                </a:solidFill>
              </a:rPr>
              <a:pPr/>
              <a:t>85</a:t>
            </a:fld>
            <a:endParaRPr lang="en-US" altLang="en-US" sz="1000">
              <a:solidFill>
                <a:srgbClr val="000000"/>
              </a:solidFill>
            </a:endParaRPr>
          </a:p>
        </p:txBody>
      </p:sp>
      <p:sp>
        <p:nvSpPr>
          <p:cNvPr id="52227" name="Rectangle 2"/>
          <p:cNvSpPr>
            <a:spLocks noChangeArrowheads="1"/>
          </p:cNvSpPr>
          <p:nvPr/>
        </p:nvSpPr>
        <p:spPr bwMode="auto">
          <a:xfrm>
            <a:off x="3884613" y="-1588"/>
            <a:ext cx="2973387"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2228" name="Rectangle 3"/>
          <p:cNvSpPr>
            <a:spLocks noChangeArrowheads="1"/>
          </p:cNvSpPr>
          <p:nvPr/>
        </p:nvSpPr>
        <p:spPr bwMode="auto">
          <a:xfrm>
            <a:off x="3884613" y="8729663"/>
            <a:ext cx="2973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38" tIns="0" rIns="20638" bIns="0" anchor="b"/>
          <a:lstStyle>
            <a:lvl1pPr defTabSz="1031875">
              <a:defRPr sz="2400">
                <a:solidFill>
                  <a:srgbClr val="FFFFFF"/>
                </a:solidFill>
                <a:latin typeface="Times New Roman" panose="02020603050405020304" pitchFamily="18" charset="0"/>
              </a:defRPr>
            </a:lvl1pPr>
            <a:lvl2pPr marL="742950" indent="-285750" defTabSz="1031875">
              <a:defRPr sz="2400">
                <a:solidFill>
                  <a:srgbClr val="FFFFFF"/>
                </a:solidFill>
                <a:latin typeface="Times New Roman" panose="02020603050405020304" pitchFamily="18" charset="0"/>
              </a:defRPr>
            </a:lvl2pPr>
            <a:lvl3pPr marL="1143000" indent="-228600" defTabSz="1031875">
              <a:defRPr sz="2400">
                <a:solidFill>
                  <a:srgbClr val="FFFFFF"/>
                </a:solidFill>
                <a:latin typeface="Times New Roman" panose="02020603050405020304" pitchFamily="18" charset="0"/>
              </a:defRPr>
            </a:lvl3pPr>
            <a:lvl4pPr marL="1600200" indent="-228600" defTabSz="1031875">
              <a:defRPr sz="2400">
                <a:solidFill>
                  <a:srgbClr val="FFFFFF"/>
                </a:solidFill>
                <a:latin typeface="Times New Roman" panose="02020603050405020304" pitchFamily="18" charset="0"/>
              </a:defRPr>
            </a:lvl4pPr>
            <a:lvl5pPr marL="2057400" indent="-228600" defTabSz="1031875">
              <a:defRPr sz="2400">
                <a:solidFill>
                  <a:srgbClr val="FFFFFF"/>
                </a:solidFill>
                <a:latin typeface="Times New Roman" panose="02020603050405020304" pitchFamily="18" charset="0"/>
              </a:defRPr>
            </a:lvl5pPr>
            <a:lvl6pPr marL="2514600" indent="-228600" defTabSz="1031875"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defTabSz="1031875"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defTabSz="1031875"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defTabSz="1031875" eaLnBrk="0" fontAlgn="base" hangingPunct="0">
              <a:spcBef>
                <a:spcPct val="0"/>
              </a:spcBef>
              <a:spcAft>
                <a:spcPct val="0"/>
              </a:spcAft>
              <a:defRPr sz="2400">
                <a:solidFill>
                  <a:srgbClr val="FFFFFF"/>
                </a:solidFill>
                <a:latin typeface="Times New Roman" panose="02020603050405020304" pitchFamily="18" charset="0"/>
              </a:defRPr>
            </a:lvl9pPr>
          </a:lstStyle>
          <a:p>
            <a:pPr algn="r"/>
            <a:r>
              <a:rPr lang="en-US" altLang="en-US" sz="1100" i="1">
                <a:solidFill>
                  <a:srgbClr val="000000"/>
                </a:solidFill>
              </a:rPr>
              <a:t>3</a:t>
            </a:r>
          </a:p>
        </p:txBody>
      </p:sp>
      <p:sp>
        <p:nvSpPr>
          <p:cNvPr id="52229" name="Rectangle 4"/>
          <p:cNvSpPr>
            <a:spLocks noChangeArrowheads="1"/>
          </p:cNvSpPr>
          <p:nvPr/>
        </p:nvSpPr>
        <p:spPr bwMode="auto">
          <a:xfrm>
            <a:off x="0" y="8729663"/>
            <a:ext cx="2970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2230" name="Rectangle 5"/>
          <p:cNvSpPr>
            <a:spLocks noChangeArrowheads="1"/>
          </p:cNvSpPr>
          <p:nvPr/>
        </p:nvSpPr>
        <p:spPr bwMode="auto">
          <a:xfrm>
            <a:off x="0" y="-1588"/>
            <a:ext cx="2970213"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p>
        </p:txBody>
      </p:sp>
      <p:sp>
        <p:nvSpPr>
          <p:cNvPr id="52231"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775" tIns="52388" rIns="104775" bIns="52388"/>
          <a:lstStyle/>
          <a:p>
            <a:r>
              <a:rPr lang="en-US" altLang="en-US" sz="1200" smtClean="0"/>
              <a:t> (C) For low-risk patients who have undergone remnant ablation</a:t>
            </a:r>
          </a:p>
          <a:p>
            <a:r>
              <a:rPr lang="en-US" altLang="en-US" sz="1200" smtClean="0"/>
              <a:t>and have undetectable serum Tg levels, TSH may be</a:t>
            </a:r>
          </a:p>
          <a:p>
            <a:r>
              <a:rPr lang="en-US" altLang="en-US" sz="1200" smtClean="0"/>
              <a:t>maintained at the lower end of the reference range (0.5–</a:t>
            </a:r>
          </a:p>
          <a:p>
            <a:r>
              <a:rPr lang="en-US" altLang="en-US" sz="1200" smtClean="0"/>
              <a:t>2mU/L) while continuing surveillance for recurrence. Similar</a:t>
            </a:r>
          </a:p>
          <a:p>
            <a:r>
              <a:rPr lang="en-US" altLang="en-US" sz="1200" smtClean="0"/>
              <a:t>recommendations hold for low-risk patients who have</a:t>
            </a:r>
          </a:p>
          <a:p>
            <a:r>
              <a:rPr lang="en-US" altLang="en-US" sz="1200" smtClean="0"/>
              <a:t>not undergone remnant ablation and have undetectable serum</a:t>
            </a:r>
          </a:p>
          <a:p>
            <a:r>
              <a:rPr lang="en-US" altLang="en-US" sz="1200" smtClean="0"/>
              <a:t>Tg levels.</a:t>
            </a:r>
          </a:p>
          <a:p>
            <a:r>
              <a:rPr lang="en-US" altLang="en-US" sz="1200" smtClean="0"/>
              <a:t>(Weak recommendation, Low-quality evidence)</a:t>
            </a:r>
          </a:p>
          <a:p>
            <a:r>
              <a:rPr lang="en-US" altLang="en-US" sz="1200" smtClean="0"/>
              <a:t> (D) For low-risk patients who have undergone remnant</a:t>
            </a:r>
          </a:p>
          <a:p>
            <a:r>
              <a:rPr lang="en-US" altLang="en-US" sz="1200" smtClean="0"/>
              <a:t>ablation and have low-level serum Tg levels, TSH may be</a:t>
            </a:r>
          </a:p>
          <a:p>
            <a:r>
              <a:rPr lang="en-US" altLang="en-US" sz="1200" smtClean="0"/>
              <a:t>maintained at or slightly below the lower limit of normal</a:t>
            </a:r>
          </a:p>
          <a:p>
            <a:r>
              <a:rPr lang="en-US" altLang="en-US" sz="1200" smtClean="0"/>
              <a:t>(0.1–0.5 mU/L) while surveillance for recurrence is continued.</a:t>
            </a:r>
          </a:p>
          <a:p>
            <a:r>
              <a:rPr lang="en-US" altLang="en-US" sz="1200" smtClean="0"/>
              <a:t>Similar recommendations hold for low-risk patients</a:t>
            </a:r>
          </a:p>
          <a:p>
            <a:r>
              <a:rPr lang="en-US" altLang="en-US" sz="1200" smtClean="0"/>
              <a:t>who have not undergone remnant ablation, although</a:t>
            </a:r>
          </a:p>
          <a:p>
            <a:r>
              <a:rPr lang="en-US" altLang="en-US" sz="1200" smtClean="0"/>
              <a:t>serum Tg levels may be measurably higher and continued</a:t>
            </a:r>
          </a:p>
          <a:p>
            <a:r>
              <a:rPr lang="en-US" altLang="en-US" sz="1200" smtClean="0"/>
              <a:t>surveillance for recurrence applies.</a:t>
            </a:r>
          </a:p>
          <a:p>
            <a:r>
              <a:rPr lang="en-US" altLang="en-US" sz="1200" smtClean="0"/>
              <a:t>(Weak recommendation, Low-quality evidence)</a:t>
            </a:r>
          </a:p>
          <a:p>
            <a:r>
              <a:rPr lang="en-US" altLang="en-US" sz="1200" smtClean="0"/>
              <a:t> (E) For low-risk patients who have undergone lobectomy,</a:t>
            </a:r>
          </a:p>
          <a:p>
            <a:r>
              <a:rPr lang="en-US" altLang="en-US" sz="1200" smtClean="0"/>
              <a:t>TSH may be maintained in the mid to lower reference</a:t>
            </a:r>
          </a:p>
          <a:p>
            <a:r>
              <a:rPr lang="en-US" altLang="en-US" sz="1200" smtClean="0"/>
              <a:t>range (0.5–2 mU/L) while surveillance for recurrence is</a:t>
            </a:r>
          </a:p>
          <a:p>
            <a:r>
              <a:rPr lang="en-US" altLang="en-US" sz="1200" smtClean="0"/>
              <a:t>continued. Thyroid hormone therapy may not be needed if</a:t>
            </a:r>
          </a:p>
          <a:p>
            <a:r>
              <a:rPr lang="en-US" altLang="en-US" sz="1200" smtClean="0"/>
              <a:t>patients can maintain their serum TSH in this target range.</a:t>
            </a:r>
          </a:p>
          <a:p>
            <a:r>
              <a:rPr lang="en-US" altLang="en-US" sz="1200" smtClean="0"/>
              <a:t>(Weak recommendation, Low-quality evidence)</a:t>
            </a:r>
          </a:p>
          <a:p>
            <a:endParaRPr lang="en-US" altLang="en-US" smtClean="0"/>
          </a:p>
        </p:txBody>
      </p:sp>
      <p:sp>
        <p:nvSpPr>
          <p:cNvPr id="52232" name="Rectangle 7"/>
          <p:cNvSpPr>
            <a:spLocks noGrp="1" noRot="1" noChangeAspect="1" noChangeArrowheads="1" noTextEdit="1"/>
          </p:cNvSpPr>
          <p:nvPr>
            <p:ph type="sldImg"/>
          </p:nvPr>
        </p:nvSpPr>
        <p:spPr>
          <a:xfrm>
            <a:off x="377825" y="695325"/>
            <a:ext cx="6102350" cy="3433763"/>
          </a:xfrm>
          <a:ln cap="flat"/>
        </p:spPr>
      </p:sp>
    </p:spTree>
    <p:extLst>
      <p:ext uri="{BB962C8B-B14F-4D97-AF65-F5344CB8AC3E}">
        <p14:creationId xmlns:p14="http://schemas.microsoft.com/office/powerpoint/2010/main" val="214498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2F3AF-AB14-4768-8755-2CE5A6F28EA7}"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3039838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F3AF-AB14-4768-8755-2CE5A6F28EA7}"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2561836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F3AF-AB14-4768-8755-2CE5A6F28EA7}"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289104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fld id="{7F45F553-1B35-41FE-9A87-9E2518711686}" type="slidenum">
              <a:rPr lang="en-US" altLang="en-US"/>
              <a:pPr/>
              <a:t>‹#›</a:t>
            </a:fld>
            <a:endParaRPr lang="en-US" altLang="en-US"/>
          </a:p>
        </p:txBody>
      </p:sp>
    </p:spTree>
    <p:extLst>
      <p:ext uri="{BB962C8B-B14F-4D97-AF65-F5344CB8AC3E}">
        <p14:creationId xmlns:p14="http://schemas.microsoft.com/office/powerpoint/2010/main" val="2783720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2F3AF-AB14-4768-8755-2CE5A6F28EA7}"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347278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2F3AF-AB14-4768-8755-2CE5A6F28EA7}"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355502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2F3AF-AB14-4768-8755-2CE5A6F28EA7}"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220973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2F3AF-AB14-4768-8755-2CE5A6F28EA7}"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121223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2F3AF-AB14-4768-8755-2CE5A6F28EA7}"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124225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2F3AF-AB14-4768-8755-2CE5A6F28EA7}"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394282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F3AF-AB14-4768-8755-2CE5A6F28EA7}"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310752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2F3AF-AB14-4768-8755-2CE5A6F28EA7}"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09357-090F-4CD2-A8E6-7CD2C272695C}" type="slidenum">
              <a:rPr lang="en-US" smtClean="0"/>
              <a:t>‹#›</a:t>
            </a:fld>
            <a:endParaRPr lang="en-US"/>
          </a:p>
        </p:txBody>
      </p:sp>
    </p:spTree>
    <p:extLst>
      <p:ext uri="{BB962C8B-B14F-4D97-AF65-F5344CB8AC3E}">
        <p14:creationId xmlns:p14="http://schemas.microsoft.com/office/powerpoint/2010/main" val="178666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2F3AF-AB14-4768-8755-2CE5A6F28EA7}" type="datetimeFigureOut">
              <a:rPr lang="en-US" smtClean="0"/>
              <a:t>9/12/2018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09357-090F-4CD2-A8E6-7CD2C272695C}" type="slidenum">
              <a:rPr lang="en-US" smtClean="0"/>
              <a:t>‹#›</a:t>
            </a:fld>
            <a:endParaRPr lang="en-US"/>
          </a:p>
        </p:txBody>
      </p:sp>
    </p:spTree>
    <p:extLst>
      <p:ext uri="{BB962C8B-B14F-4D97-AF65-F5344CB8AC3E}">
        <p14:creationId xmlns:p14="http://schemas.microsoft.com/office/powerpoint/2010/main" val="273709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maging.birjournals.org/cgi/content/full/15/3/101/F9"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7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5117" y="77052"/>
            <a:ext cx="9779140" cy="6607527"/>
          </a:xfrm>
          <a:prstGeom prst="rect">
            <a:avLst/>
          </a:prstGeom>
        </p:spPr>
      </p:pic>
    </p:spTree>
    <p:extLst>
      <p:ext uri="{BB962C8B-B14F-4D97-AF65-F5344CB8AC3E}">
        <p14:creationId xmlns:p14="http://schemas.microsoft.com/office/powerpoint/2010/main" val="1853414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5400" b="1" dirty="0" smtClean="0"/>
              <a:t>Good Prognostic factors  </a:t>
            </a:r>
            <a:endParaRPr lang="en-US" sz="5400" b="1" dirty="0"/>
          </a:p>
        </p:txBody>
      </p:sp>
      <p:sp>
        <p:nvSpPr>
          <p:cNvPr id="3" name="Content Placeholder 2"/>
          <p:cNvSpPr>
            <a:spLocks noGrp="1"/>
          </p:cNvSpPr>
          <p:nvPr>
            <p:ph idx="1"/>
          </p:nvPr>
        </p:nvSpPr>
        <p:spPr>
          <a:xfrm>
            <a:off x="838200" y="1825625"/>
            <a:ext cx="10515600" cy="4748596"/>
          </a:xfrm>
        </p:spPr>
        <p:txBody>
          <a:bodyPr>
            <a:normAutofit fontScale="85000" lnSpcReduction="10000"/>
          </a:bodyPr>
          <a:lstStyle/>
          <a:p>
            <a:r>
              <a:rPr lang="en-US" sz="3500" b="1" dirty="0" smtClean="0">
                <a:solidFill>
                  <a:srgbClr val="C00000"/>
                </a:solidFill>
                <a:latin typeface="+mj-lt"/>
              </a:rPr>
              <a:t>Histology:</a:t>
            </a:r>
          </a:p>
          <a:p>
            <a:pPr marL="0" indent="0">
              <a:buNone/>
            </a:pPr>
            <a:r>
              <a:rPr lang="en-US" sz="3500" dirty="0">
                <a:latin typeface="+mj-lt"/>
              </a:rPr>
              <a:t> </a:t>
            </a:r>
            <a:r>
              <a:rPr lang="en-US" sz="3500" dirty="0" smtClean="0">
                <a:latin typeface="+mj-lt"/>
              </a:rPr>
              <a:t>         - Encapsulated and follicular variants (Favorable prognosis) </a:t>
            </a:r>
          </a:p>
          <a:p>
            <a:pPr marL="0" indent="0">
              <a:buNone/>
            </a:pPr>
            <a:r>
              <a:rPr lang="en-US" sz="3500" dirty="0">
                <a:latin typeface="+mj-lt"/>
              </a:rPr>
              <a:t> </a:t>
            </a:r>
            <a:r>
              <a:rPr lang="en-US" sz="3500" dirty="0" smtClean="0">
                <a:latin typeface="+mj-lt"/>
              </a:rPr>
              <a:t>         - Diffuse </a:t>
            </a:r>
            <a:r>
              <a:rPr lang="en-US" sz="3500" dirty="0" err="1" smtClean="0">
                <a:latin typeface="+mj-lt"/>
              </a:rPr>
              <a:t>sclerosing</a:t>
            </a:r>
            <a:r>
              <a:rPr lang="en-US" sz="3500" dirty="0" smtClean="0">
                <a:latin typeface="+mj-lt"/>
              </a:rPr>
              <a:t> variants (Intermediate prognosis) </a:t>
            </a:r>
            <a:endParaRPr lang="en-US" sz="3000" dirty="0" smtClean="0">
              <a:latin typeface="+mj-lt"/>
            </a:endParaRPr>
          </a:p>
          <a:p>
            <a:r>
              <a:rPr lang="en-US" sz="3500" b="1" dirty="0" smtClean="0">
                <a:solidFill>
                  <a:srgbClr val="C00000"/>
                </a:solidFill>
                <a:latin typeface="+mj-lt"/>
              </a:rPr>
              <a:t>Autoimmune thyroid disease </a:t>
            </a:r>
            <a:r>
              <a:rPr lang="en-US" sz="3500" b="1" dirty="0" smtClean="0">
                <a:solidFill>
                  <a:srgbClr val="0070C0"/>
                </a:solidFill>
                <a:latin typeface="+mj-lt"/>
              </a:rPr>
              <a:t>:</a:t>
            </a:r>
          </a:p>
          <a:p>
            <a:pPr marL="0" indent="0">
              <a:buNone/>
            </a:pPr>
            <a:r>
              <a:rPr lang="en-US" sz="3500" dirty="0" smtClean="0">
                <a:latin typeface="+mj-lt"/>
              </a:rPr>
              <a:t>           - PTC has better prognosis with Hashimoto's thyroiditis</a:t>
            </a:r>
          </a:p>
          <a:p>
            <a:pPr marL="0" indent="0">
              <a:buNone/>
            </a:pPr>
            <a:r>
              <a:rPr lang="en-US" sz="3500" dirty="0">
                <a:latin typeface="+mj-lt"/>
              </a:rPr>
              <a:t> </a:t>
            </a:r>
            <a:r>
              <a:rPr lang="en-US" sz="3500" dirty="0" smtClean="0">
                <a:latin typeface="+mj-lt"/>
              </a:rPr>
              <a:t>          - The risk of cancer in palpable thyroid nodules is 3-fold </a:t>
            </a:r>
          </a:p>
          <a:p>
            <a:pPr marL="0" indent="0">
              <a:buNone/>
            </a:pPr>
            <a:r>
              <a:rPr lang="en-US" sz="3500" dirty="0">
                <a:latin typeface="+mj-lt"/>
              </a:rPr>
              <a:t> </a:t>
            </a:r>
            <a:r>
              <a:rPr lang="en-US" sz="3500" dirty="0" smtClean="0">
                <a:latin typeface="+mj-lt"/>
              </a:rPr>
              <a:t>              higher in  Grave ̀s disease</a:t>
            </a:r>
          </a:p>
          <a:p>
            <a:pPr marL="0" indent="0">
              <a:buNone/>
            </a:pPr>
            <a:r>
              <a:rPr lang="en-US" sz="2200" dirty="0" smtClean="0">
                <a:latin typeface="+mj-lt"/>
              </a:rPr>
              <a:t>●</a:t>
            </a:r>
            <a:r>
              <a:rPr lang="en-US" sz="3500" dirty="0" smtClean="0">
                <a:latin typeface="+mj-lt"/>
              </a:rPr>
              <a:t> </a:t>
            </a:r>
            <a:r>
              <a:rPr lang="en-US" sz="3500" b="1" dirty="0" smtClean="0">
                <a:solidFill>
                  <a:srgbClr val="C00000"/>
                </a:solidFill>
                <a:latin typeface="+mj-lt"/>
              </a:rPr>
              <a:t>Children</a:t>
            </a:r>
            <a:r>
              <a:rPr lang="en-US" sz="3500" dirty="0" smtClean="0">
                <a:latin typeface="+mj-lt"/>
              </a:rPr>
              <a:t> have a low mortality rate, despite extensive disease with </a:t>
            </a:r>
          </a:p>
          <a:p>
            <a:pPr marL="0" indent="0">
              <a:buNone/>
            </a:pPr>
            <a:r>
              <a:rPr lang="en-US" sz="3500" dirty="0">
                <a:latin typeface="+mj-lt"/>
              </a:rPr>
              <a:t> </a:t>
            </a:r>
            <a:r>
              <a:rPr lang="en-US" sz="3500" dirty="0" smtClean="0">
                <a:latin typeface="+mj-lt"/>
              </a:rPr>
              <a:t>     frequent metastases at presentation and a high recurrence rate.</a:t>
            </a:r>
          </a:p>
          <a:p>
            <a:endParaRPr lang="en-US" dirty="0"/>
          </a:p>
        </p:txBody>
      </p:sp>
    </p:spTree>
    <p:extLst>
      <p:ext uri="{BB962C8B-B14F-4D97-AF65-F5344CB8AC3E}">
        <p14:creationId xmlns:p14="http://schemas.microsoft.com/office/powerpoint/2010/main" val="3362688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41" y="3331254"/>
            <a:ext cx="10515600" cy="1325563"/>
          </a:xfrm>
        </p:spPr>
        <p:txBody>
          <a:bodyPr>
            <a:normAutofit fontScale="90000"/>
          </a:bodyPr>
          <a:lstStyle/>
          <a:p>
            <a:pPr algn="ctr"/>
            <a:r>
              <a:rPr lang="en-US" sz="9800" dirty="0" smtClean="0">
                <a:solidFill>
                  <a:srgbClr val="FF0000"/>
                </a:solidFill>
                <a:latin typeface="AdvOT1ef757c0"/>
              </a:rPr>
              <a:t> </a:t>
            </a:r>
            <a:r>
              <a:rPr lang="en-US" sz="9800" dirty="0" smtClean="0">
                <a:solidFill>
                  <a:srgbClr val="231F20"/>
                </a:solidFill>
                <a:latin typeface="AdvOT1ef757c0"/>
              </a:rPr>
              <a:t/>
            </a:r>
            <a:br>
              <a:rPr lang="en-US" sz="9800" dirty="0" smtClean="0">
                <a:solidFill>
                  <a:srgbClr val="231F20"/>
                </a:solidFill>
                <a:latin typeface="AdvOT1ef757c0"/>
              </a:rPr>
            </a:br>
            <a:r>
              <a:rPr lang="en-US" sz="9800" dirty="0" smtClean="0">
                <a:solidFill>
                  <a:srgbClr val="231F20"/>
                </a:solidFill>
                <a:latin typeface="AdvOT1ef757c0"/>
              </a:rPr>
              <a:t>thyroid cancer risk </a:t>
            </a:r>
            <a:br>
              <a:rPr lang="en-US" sz="9800" dirty="0" smtClean="0">
                <a:solidFill>
                  <a:srgbClr val="231F20"/>
                </a:solidFill>
                <a:latin typeface="AdvOT1ef757c0"/>
              </a:rPr>
            </a:br>
            <a:r>
              <a:rPr lang="en-US" sz="9800" dirty="0" smtClean="0">
                <a:solidFill>
                  <a:srgbClr val="231F20"/>
                </a:solidFill>
                <a:latin typeface="AdvOT1ef757c0"/>
              </a:rPr>
              <a:t>strati</a:t>
            </a:r>
            <a:r>
              <a:rPr lang="en-US" sz="9800" dirty="0" smtClean="0">
                <a:solidFill>
                  <a:srgbClr val="231F20"/>
                </a:solidFill>
                <a:latin typeface="AdvOT1ef757c0+fb"/>
              </a:rPr>
              <a:t>fi</a:t>
            </a:r>
            <a:r>
              <a:rPr lang="en-US" sz="9800" dirty="0" smtClean="0">
                <a:solidFill>
                  <a:srgbClr val="231F20"/>
                </a:solidFill>
                <a:latin typeface="AdvOT1ef757c0"/>
              </a:rPr>
              <a:t>cation</a:t>
            </a:r>
            <a:br>
              <a:rPr lang="en-US" sz="9800" dirty="0" smtClean="0">
                <a:solidFill>
                  <a:srgbClr val="231F20"/>
                </a:solidFill>
                <a:latin typeface="AdvOT1ef757c0"/>
              </a:rPr>
            </a:br>
            <a:r>
              <a:rPr lang="en-US" sz="9800" dirty="0">
                <a:solidFill>
                  <a:srgbClr val="231F20"/>
                </a:solidFill>
                <a:latin typeface="AdvOT1ef757c0"/>
              </a:rPr>
              <a:t/>
            </a:r>
            <a:br>
              <a:rPr lang="en-US" sz="9800" dirty="0">
                <a:solidFill>
                  <a:srgbClr val="231F20"/>
                </a:solidFill>
                <a:latin typeface="AdvOT1ef757c0"/>
              </a:rPr>
            </a:br>
            <a:r>
              <a:rPr lang="en-US" dirty="0" smtClean="0">
                <a:solidFill>
                  <a:srgbClr val="231F20"/>
                </a:solidFill>
                <a:latin typeface="AdvOT1ef757c0"/>
              </a:rPr>
              <a:t>(</a:t>
            </a:r>
            <a:r>
              <a:rPr lang="en-US" sz="3600" dirty="0" smtClean="0">
                <a:solidFill>
                  <a:srgbClr val="C00000"/>
                </a:solidFill>
                <a:latin typeface="AdvOT1ef757c0"/>
              </a:rPr>
              <a:t>to estimate the risk of persistent/recurrent disease</a:t>
            </a:r>
            <a:r>
              <a:rPr lang="en-US" sz="3600" dirty="0" smtClean="0">
                <a:solidFill>
                  <a:srgbClr val="231F20"/>
                </a:solidFill>
                <a:latin typeface="AdvOT1ef757c0"/>
              </a:rPr>
              <a:t>)</a:t>
            </a:r>
            <a:r>
              <a:rPr lang="en-US" sz="1200" dirty="0">
                <a:solidFill>
                  <a:srgbClr val="231F20"/>
                </a:solidFill>
                <a:latin typeface="AdvOT1ef757c0"/>
              </a:rPr>
              <a:t/>
            </a:r>
            <a:br>
              <a:rPr lang="en-US" sz="1200" dirty="0">
                <a:solidFill>
                  <a:srgbClr val="231F20"/>
                </a:solidFill>
                <a:latin typeface="AdvOT1ef757c0"/>
              </a:rPr>
            </a:br>
            <a:endParaRPr lang="en-US" dirty="0"/>
          </a:p>
        </p:txBody>
      </p:sp>
      <p:sp>
        <p:nvSpPr>
          <p:cNvPr id="3" name="Rectangle 2"/>
          <p:cNvSpPr/>
          <p:nvPr/>
        </p:nvSpPr>
        <p:spPr>
          <a:xfrm>
            <a:off x="4041575" y="0"/>
            <a:ext cx="3243132" cy="2215991"/>
          </a:xfrm>
          <a:prstGeom prst="rect">
            <a:avLst/>
          </a:prstGeom>
          <a:noFill/>
        </p:spPr>
        <p:txBody>
          <a:bodyPr wrap="none" lIns="91440" tIns="45720" rIns="91440" bIns="45720">
            <a:spAutoFit/>
          </a:bodyPr>
          <a:lstStyle/>
          <a:p>
            <a:pPr algn="ctr"/>
            <a:r>
              <a:rPr lang="en-US" sz="13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ATA</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0907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6000" b="1" dirty="0" smtClean="0">
                <a:solidFill>
                  <a:srgbClr val="0070C0"/>
                </a:solidFill>
              </a:rPr>
              <a:t>Very low risk </a:t>
            </a:r>
            <a:endParaRPr lang="en-US" sz="6000" b="1" dirty="0">
              <a:solidFill>
                <a:srgbClr val="0070C0"/>
              </a:solidFill>
            </a:endParaRPr>
          </a:p>
        </p:txBody>
      </p:sp>
      <p:sp>
        <p:nvSpPr>
          <p:cNvPr id="3" name="Content Placeholder 2"/>
          <p:cNvSpPr>
            <a:spLocks noGrp="1"/>
          </p:cNvSpPr>
          <p:nvPr>
            <p:ph idx="1"/>
          </p:nvPr>
        </p:nvSpPr>
        <p:spPr>
          <a:xfrm>
            <a:off x="838200" y="2082299"/>
            <a:ext cx="10515600" cy="4351338"/>
          </a:xfrm>
        </p:spPr>
        <p:txBody>
          <a:bodyPr>
            <a:normAutofit fontScale="92500" lnSpcReduction="20000"/>
          </a:bodyPr>
          <a:lstStyle/>
          <a:p>
            <a:r>
              <a:rPr lang="en-US" dirty="0" err="1" smtClean="0"/>
              <a:t>Uni</a:t>
            </a:r>
            <a:r>
              <a:rPr lang="en-US" dirty="0" smtClean="0"/>
              <a:t>-focal or multifocal </a:t>
            </a:r>
            <a:r>
              <a:rPr lang="en-US" dirty="0" err="1" smtClean="0"/>
              <a:t>microcarcinomas</a:t>
            </a:r>
            <a:r>
              <a:rPr lang="en-US" dirty="0" smtClean="0"/>
              <a:t> (&lt;1 cm)</a:t>
            </a:r>
          </a:p>
          <a:p>
            <a:pPr marL="0" indent="0">
              <a:buNone/>
            </a:pPr>
            <a:endParaRPr lang="en-US" dirty="0" smtClean="0"/>
          </a:p>
          <a:p>
            <a:r>
              <a:rPr lang="en-US" dirty="0" smtClean="0"/>
              <a:t>In patients &lt; 45 years old: tumors&lt; 4 cm confined to the thyroid</a:t>
            </a:r>
          </a:p>
          <a:p>
            <a:pPr marL="0" indent="0">
              <a:buNone/>
            </a:pPr>
            <a:endParaRPr lang="en-US" dirty="0" smtClean="0"/>
          </a:p>
          <a:p>
            <a:r>
              <a:rPr lang="en-US" dirty="0" smtClean="0"/>
              <a:t>Excludes tumors with aggressive* histology or vascular invasion</a:t>
            </a:r>
          </a:p>
          <a:p>
            <a:pPr marL="0" indent="0">
              <a:buNone/>
            </a:pPr>
            <a:endParaRPr lang="en-US" dirty="0"/>
          </a:p>
          <a:p>
            <a:pPr marL="0" indent="0">
              <a:buNone/>
            </a:pPr>
            <a:endParaRPr lang="en-US" dirty="0" smtClean="0"/>
          </a:p>
          <a:p>
            <a:pPr marL="0" indent="0">
              <a:buNone/>
            </a:pPr>
            <a:r>
              <a:rPr lang="en-US" dirty="0"/>
              <a:t> </a:t>
            </a:r>
            <a:r>
              <a:rPr lang="en-US" dirty="0" smtClean="0"/>
              <a:t> *</a:t>
            </a:r>
            <a:r>
              <a:rPr lang="en-US" dirty="0" smtClean="0">
                <a:solidFill>
                  <a:srgbClr val="C00000"/>
                </a:solidFill>
              </a:rPr>
              <a:t>Aggressive histology:</a:t>
            </a:r>
          </a:p>
          <a:p>
            <a:pPr marL="0" indent="0">
              <a:buNone/>
            </a:pPr>
            <a:r>
              <a:rPr lang="en-US" dirty="0"/>
              <a:t> </a:t>
            </a:r>
            <a:r>
              <a:rPr lang="en-US" dirty="0" smtClean="0"/>
              <a:t>  - </a:t>
            </a:r>
            <a:r>
              <a:rPr lang="en-US" b="1" dirty="0" smtClean="0"/>
              <a:t>PTC</a:t>
            </a:r>
            <a:r>
              <a:rPr lang="en-US" dirty="0" smtClean="0"/>
              <a:t>: </a:t>
            </a:r>
            <a:r>
              <a:rPr lang="en-US" sz="2400" dirty="0" smtClean="0"/>
              <a:t>Tall cell, Insular, Columnar, Diffuse </a:t>
            </a:r>
            <a:r>
              <a:rPr lang="en-US" sz="2400" dirty="0" err="1" smtClean="0"/>
              <a:t>sclerosing</a:t>
            </a:r>
            <a:r>
              <a:rPr lang="en-US" sz="2400" dirty="0" smtClean="0"/>
              <a:t>, Trabecular, Poorly differentiated</a:t>
            </a:r>
          </a:p>
          <a:p>
            <a:pPr marL="0" indent="0">
              <a:buNone/>
            </a:pPr>
            <a:r>
              <a:rPr lang="en-US" sz="2400" dirty="0"/>
              <a:t> </a:t>
            </a:r>
            <a:r>
              <a:rPr lang="en-US" sz="2400" dirty="0" smtClean="0"/>
              <a:t>   - </a:t>
            </a:r>
            <a:r>
              <a:rPr lang="en-US" sz="2600" b="1" dirty="0" smtClean="0"/>
              <a:t>FT </a:t>
            </a:r>
            <a:r>
              <a:rPr lang="en-US" sz="3000" b="1" dirty="0" smtClean="0"/>
              <a:t>C</a:t>
            </a:r>
            <a:r>
              <a:rPr lang="en-US" dirty="0" smtClean="0"/>
              <a:t>: </a:t>
            </a:r>
            <a:r>
              <a:rPr lang="en-US" sz="2600" dirty="0" err="1" smtClean="0"/>
              <a:t>Hurthle</a:t>
            </a:r>
            <a:r>
              <a:rPr lang="en-US" sz="2600" dirty="0" smtClean="0"/>
              <a:t> cell variant, </a:t>
            </a:r>
            <a:r>
              <a:rPr lang="en-US" sz="2400" dirty="0" smtClean="0"/>
              <a:t>Widely </a:t>
            </a:r>
            <a:r>
              <a:rPr lang="en-US" sz="2400" dirty="0"/>
              <a:t>invasive, Poorly </a:t>
            </a:r>
            <a:r>
              <a:rPr lang="en-US" sz="2400" dirty="0" smtClean="0"/>
              <a:t>differentiated</a:t>
            </a:r>
            <a:r>
              <a:rPr lang="en-US" sz="2400" dirty="0"/>
              <a:t> </a:t>
            </a:r>
          </a:p>
          <a:p>
            <a:pPr marL="0" indent="0">
              <a:buNone/>
            </a:pPr>
            <a:endParaRPr lang="en-US" sz="2600" dirty="0"/>
          </a:p>
        </p:txBody>
      </p:sp>
      <p:cxnSp>
        <p:nvCxnSpPr>
          <p:cNvPr id="5" name="Straight Connector 4"/>
          <p:cNvCxnSpPr/>
          <p:nvPr/>
        </p:nvCxnSpPr>
        <p:spPr>
          <a:xfrm>
            <a:off x="1058779" y="4764505"/>
            <a:ext cx="10122568" cy="160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44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479" y="446442"/>
            <a:ext cx="10515600" cy="1325563"/>
          </a:xfrm>
          <a:ln>
            <a:solidFill>
              <a:schemeClr val="accent2">
                <a:lumMod val="75000"/>
              </a:schemeClr>
            </a:solidFill>
          </a:ln>
        </p:spPr>
        <p:txBody>
          <a:bodyPr>
            <a:normAutofit fontScale="90000"/>
          </a:bodyPr>
          <a:lstStyle/>
          <a:p>
            <a:pPr algn="ctr"/>
            <a:r>
              <a:rPr lang="en-US" b="1" i="0" u="none" strike="noStrike" baseline="0" dirty="0" smtClean="0">
                <a:solidFill>
                  <a:srgbClr val="231F20"/>
                </a:solidFill>
                <a:latin typeface="AdvOT1ef757c0"/>
              </a:rPr>
              <a:t/>
            </a:r>
            <a:br>
              <a:rPr lang="en-US" b="1" i="0" u="none" strike="noStrike" baseline="0" dirty="0" smtClean="0">
                <a:solidFill>
                  <a:srgbClr val="231F20"/>
                </a:solidFill>
                <a:latin typeface="AdvOT1ef757c0"/>
              </a:rPr>
            </a:br>
            <a:r>
              <a:rPr lang="en-US" sz="5300" b="1" i="0" u="none" strike="noStrike" baseline="0" dirty="0" smtClean="0">
                <a:solidFill>
                  <a:srgbClr val="0070C0"/>
                </a:solidFill>
                <a:latin typeface="AdvOT1ef757c0"/>
              </a:rPr>
              <a:t>Low risk </a:t>
            </a:r>
            <a:r>
              <a:rPr lang="en-US" b="1" i="0" u="none" strike="noStrike" baseline="0" dirty="0" smtClean="0">
                <a:solidFill>
                  <a:srgbClr val="0070C0"/>
                </a:solidFill>
                <a:latin typeface="AdvOT1ef757c0"/>
              </a:rPr>
              <a:t/>
            </a:r>
            <a:br>
              <a:rPr lang="en-US" b="1" i="0" u="none" strike="noStrike" baseline="0" dirty="0" smtClean="0">
                <a:solidFill>
                  <a:srgbClr val="0070C0"/>
                </a:solidFill>
                <a:latin typeface="AdvOT1ef757c0"/>
              </a:rPr>
            </a:br>
            <a:r>
              <a:rPr lang="en-US" sz="3100" b="1" i="0" u="none" strike="noStrike" baseline="0" dirty="0" smtClean="0">
                <a:solidFill>
                  <a:srgbClr val="0070C0"/>
                </a:solidFill>
                <a:latin typeface="AdvOT1ef757c0"/>
              </a:rPr>
              <a:t>(</a:t>
            </a:r>
            <a:r>
              <a:rPr lang="en-US" sz="3100" b="1" dirty="0" smtClean="0">
                <a:solidFill>
                  <a:srgbClr val="0070C0"/>
                </a:solidFill>
                <a:latin typeface="AdvOT1ef757c0"/>
              </a:rPr>
              <a:t>All criteria must be met)</a:t>
            </a:r>
            <a:r>
              <a:rPr lang="en-US" sz="3100" b="1" i="0" u="none" strike="noStrike" baseline="0" dirty="0" smtClean="0">
                <a:solidFill>
                  <a:srgbClr val="0070C0"/>
                </a:solidFill>
                <a:latin typeface="AdvOT1ef757c0"/>
              </a:rPr>
              <a:t/>
            </a:r>
            <a:br>
              <a:rPr lang="en-US" sz="3100" b="1" i="0" u="none" strike="noStrike" baseline="0" dirty="0" smtClean="0">
                <a:solidFill>
                  <a:srgbClr val="0070C0"/>
                </a:solidFill>
                <a:latin typeface="AdvOT1ef757c0"/>
              </a:rPr>
            </a:br>
            <a:endParaRPr lang="en-US" sz="3100" b="1" dirty="0">
              <a:solidFill>
                <a:srgbClr val="0070C0"/>
              </a:solidFill>
            </a:endParaRPr>
          </a:p>
        </p:txBody>
      </p:sp>
      <p:sp>
        <p:nvSpPr>
          <p:cNvPr id="3" name="Content Placeholder 2"/>
          <p:cNvSpPr>
            <a:spLocks noGrp="1"/>
          </p:cNvSpPr>
          <p:nvPr>
            <p:ph idx="1"/>
          </p:nvPr>
        </p:nvSpPr>
        <p:spPr>
          <a:xfrm>
            <a:off x="1479884" y="1983540"/>
            <a:ext cx="10515600" cy="4351338"/>
          </a:xfrm>
        </p:spPr>
        <p:txBody>
          <a:bodyPr>
            <a:noAutofit/>
          </a:bodyPr>
          <a:lstStyle/>
          <a:p>
            <a:r>
              <a:rPr lang="en-US" sz="3200" b="0" i="0" u="none" strike="noStrike" baseline="0" dirty="0" smtClean="0">
                <a:solidFill>
                  <a:srgbClr val="231F20"/>
                </a:solidFill>
                <a:latin typeface="+mj-lt"/>
              </a:rPr>
              <a:t>All macroscopic tumor has been resected</a:t>
            </a:r>
          </a:p>
          <a:p>
            <a:endParaRPr lang="en-US" sz="3200" dirty="0">
              <a:solidFill>
                <a:srgbClr val="231F20"/>
              </a:solidFill>
              <a:latin typeface="+mj-lt"/>
            </a:endParaRPr>
          </a:p>
          <a:p>
            <a:r>
              <a:rPr lang="en-US" sz="3200" b="0" i="0" u="none" strike="noStrike" baseline="0" dirty="0" smtClean="0">
                <a:solidFill>
                  <a:srgbClr val="231F20"/>
                </a:solidFill>
                <a:latin typeface="+mj-lt"/>
              </a:rPr>
              <a:t>No tumor invasion of loco-regional tissues or structures</a:t>
            </a:r>
          </a:p>
          <a:p>
            <a:endParaRPr lang="en-US" sz="3200" b="0" i="0" u="none" strike="noStrike" baseline="0" dirty="0" smtClean="0">
              <a:solidFill>
                <a:srgbClr val="231F20"/>
              </a:solidFill>
              <a:latin typeface="+mj-lt"/>
            </a:endParaRPr>
          </a:p>
          <a:p>
            <a:r>
              <a:rPr lang="en-US" sz="3200" b="0" i="0" u="none" strike="noStrike" baseline="0" dirty="0" smtClean="0">
                <a:solidFill>
                  <a:srgbClr val="231F20"/>
                </a:solidFill>
                <a:latin typeface="+mj-lt"/>
              </a:rPr>
              <a:t>No aggressive histology or vascular invasion</a:t>
            </a:r>
          </a:p>
          <a:p>
            <a:endParaRPr lang="en-US" sz="3200" b="0" i="0" u="none" strike="noStrike" baseline="0" dirty="0" smtClean="0">
              <a:solidFill>
                <a:srgbClr val="231F20"/>
              </a:solidFill>
              <a:latin typeface="+mj-lt"/>
            </a:endParaRPr>
          </a:p>
          <a:p>
            <a:r>
              <a:rPr lang="en-US" sz="3200" b="0" i="0" u="none" strike="noStrike" baseline="0" dirty="0" smtClean="0">
                <a:solidFill>
                  <a:srgbClr val="231F20"/>
                </a:solidFill>
                <a:latin typeface="+mj-lt"/>
              </a:rPr>
              <a:t>If </a:t>
            </a:r>
            <a:r>
              <a:rPr lang="en-US" sz="1800" b="0" i="0" u="none" strike="noStrike" baseline="0" dirty="0" smtClean="0">
                <a:solidFill>
                  <a:srgbClr val="231F20"/>
                </a:solidFill>
                <a:latin typeface="+mj-lt"/>
              </a:rPr>
              <a:t>131</a:t>
            </a:r>
            <a:r>
              <a:rPr lang="en-US" sz="3600" b="1" i="0" u="none" strike="noStrike" baseline="0" dirty="0" smtClean="0">
                <a:solidFill>
                  <a:srgbClr val="231F20"/>
                </a:solidFill>
                <a:latin typeface="+mj-lt"/>
              </a:rPr>
              <a:t>I</a:t>
            </a:r>
            <a:r>
              <a:rPr lang="en-US" sz="3200" b="0" i="0" u="none" strike="noStrike" baseline="0" dirty="0" smtClean="0">
                <a:solidFill>
                  <a:srgbClr val="231F20"/>
                </a:solidFill>
                <a:latin typeface="+mj-lt"/>
              </a:rPr>
              <a:t> was given, no </a:t>
            </a:r>
            <a:r>
              <a:rPr lang="en-US" sz="1800" b="0" i="0" u="none" strike="noStrike" baseline="0" dirty="0" smtClean="0">
                <a:solidFill>
                  <a:srgbClr val="231F20"/>
                </a:solidFill>
                <a:latin typeface="+mj-lt"/>
              </a:rPr>
              <a:t>131</a:t>
            </a:r>
            <a:r>
              <a:rPr lang="en-US" sz="3600" b="1" i="0" u="none" strike="noStrike" baseline="0" dirty="0" smtClean="0">
                <a:solidFill>
                  <a:srgbClr val="231F20"/>
                </a:solidFill>
                <a:latin typeface="+mj-lt"/>
              </a:rPr>
              <a:t>I</a:t>
            </a:r>
            <a:r>
              <a:rPr lang="en-US" sz="3200" b="0" i="0" u="none" strike="noStrike" baseline="0" dirty="0" smtClean="0">
                <a:solidFill>
                  <a:srgbClr val="231F20"/>
                </a:solidFill>
                <a:latin typeface="+mj-lt"/>
              </a:rPr>
              <a:t> uptake outside the thyroid</a:t>
            </a:r>
          </a:p>
          <a:p>
            <a:pPr marL="0" indent="0">
              <a:buNone/>
            </a:pPr>
            <a:r>
              <a:rPr lang="en-US" sz="3200" b="0" i="0" u="none" strike="noStrike" baseline="0" dirty="0" smtClean="0">
                <a:solidFill>
                  <a:srgbClr val="231F20"/>
                </a:solidFill>
                <a:latin typeface="+mj-lt"/>
              </a:rPr>
              <a:t>   bed on the post-therapeutic WBS.</a:t>
            </a:r>
          </a:p>
          <a:p>
            <a:endParaRPr lang="en-US" sz="3200" dirty="0">
              <a:latin typeface="+mj-lt"/>
            </a:endParaRPr>
          </a:p>
        </p:txBody>
      </p:sp>
    </p:spTree>
    <p:extLst>
      <p:ext uri="{BB962C8B-B14F-4D97-AF65-F5344CB8AC3E}">
        <p14:creationId xmlns:p14="http://schemas.microsoft.com/office/powerpoint/2010/main" val="38083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fontScale="90000"/>
          </a:bodyPr>
          <a:lstStyle/>
          <a:p>
            <a:pPr algn="ctr"/>
            <a:r>
              <a:rPr lang="en-US" sz="5400" b="1" i="0" u="none" strike="noStrike" baseline="0" dirty="0" smtClean="0">
                <a:solidFill>
                  <a:srgbClr val="0070C0"/>
                </a:solidFill>
                <a:latin typeface="AdvOT1ef757c0"/>
              </a:rPr>
              <a:t>Intermediate risk</a:t>
            </a:r>
            <a:br>
              <a:rPr lang="en-US" sz="5400" b="1" i="0" u="none" strike="noStrike" baseline="0" dirty="0" smtClean="0">
                <a:solidFill>
                  <a:srgbClr val="0070C0"/>
                </a:solidFill>
                <a:latin typeface="AdvOT1ef757c0"/>
              </a:rPr>
            </a:br>
            <a:r>
              <a:rPr lang="en-US" b="0" i="0" u="none" strike="noStrike" baseline="0" dirty="0" smtClean="0">
                <a:solidFill>
                  <a:srgbClr val="0070C0"/>
                </a:solidFill>
                <a:latin typeface="AdvOT1ef757c0"/>
              </a:rPr>
              <a:t>(</a:t>
            </a:r>
            <a:r>
              <a:rPr lang="en-US" dirty="0" smtClean="0">
                <a:solidFill>
                  <a:srgbClr val="0070C0"/>
                </a:solidFill>
                <a:latin typeface="AdvOT1ef757c0"/>
              </a:rPr>
              <a:t>any criteria)</a:t>
            </a:r>
            <a:endParaRPr lang="en-US" dirty="0">
              <a:solidFill>
                <a:srgbClr val="0070C0"/>
              </a:solidFill>
            </a:endParaRPr>
          </a:p>
        </p:txBody>
      </p:sp>
      <p:sp>
        <p:nvSpPr>
          <p:cNvPr id="3" name="Content Placeholder 2"/>
          <p:cNvSpPr>
            <a:spLocks noGrp="1"/>
          </p:cNvSpPr>
          <p:nvPr>
            <p:ph idx="1"/>
          </p:nvPr>
        </p:nvSpPr>
        <p:spPr>
          <a:xfrm>
            <a:off x="838200" y="2194594"/>
            <a:ext cx="10515600" cy="4351338"/>
          </a:xfrm>
        </p:spPr>
        <p:txBody>
          <a:bodyPr/>
          <a:lstStyle/>
          <a:p>
            <a:r>
              <a:rPr lang="en-US" sz="3200" b="0" i="0" u="none" strike="noStrike" baseline="0" dirty="0" smtClean="0">
                <a:solidFill>
                  <a:srgbClr val="231F20"/>
                </a:solidFill>
                <a:latin typeface="+mj-lt"/>
              </a:rPr>
              <a:t>Microscopic invasion of tumor into the</a:t>
            </a:r>
            <a:r>
              <a:rPr lang="en-US" sz="3200" b="0" i="0" u="none" strike="noStrike" dirty="0" smtClean="0">
                <a:solidFill>
                  <a:srgbClr val="231F20"/>
                </a:solidFill>
                <a:latin typeface="+mj-lt"/>
              </a:rPr>
              <a:t> </a:t>
            </a:r>
            <a:r>
              <a:rPr lang="en-US" sz="3200" b="0" i="0" u="none" strike="noStrike" baseline="0" dirty="0" err="1" smtClean="0">
                <a:solidFill>
                  <a:srgbClr val="231F20"/>
                </a:solidFill>
                <a:latin typeface="+mj-lt"/>
              </a:rPr>
              <a:t>perithyroidal</a:t>
            </a:r>
            <a:r>
              <a:rPr lang="en-US" sz="3200" b="0" i="0" u="none" strike="noStrike" baseline="0" dirty="0" smtClean="0">
                <a:solidFill>
                  <a:srgbClr val="231F20"/>
                </a:solidFill>
                <a:latin typeface="+mj-lt"/>
              </a:rPr>
              <a:t> </a:t>
            </a:r>
          </a:p>
          <a:p>
            <a:pPr marL="0" indent="0">
              <a:buNone/>
            </a:pPr>
            <a:r>
              <a:rPr lang="en-US" sz="3200" dirty="0">
                <a:solidFill>
                  <a:srgbClr val="231F20"/>
                </a:solidFill>
                <a:latin typeface="+mj-lt"/>
              </a:rPr>
              <a:t> </a:t>
            </a:r>
            <a:r>
              <a:rPr lang="en-US" sz="3200" dirty="0" smtClean="0">
                <a:solidFill>
                  <a:srgbClr val="231F20"/>
                </a:solidFill>
                <a:latin typeface="+mj-lt"/>
              </a:rPr>
              <a:t>   </a:t>
            </a:r>
            <a:r>
              <a:rPr lang="en-US" sz="3200" b="0" i="0" u="none" strike="noStrike" baseline="0" dirty="0" smtClean="0">
                <a:solidFill>
                  <a:srgbClr val="231F20"/>
                </a:solidFill>
                <a:latin typeface="+mj-lt"/>
              </a:rPr>
              <a:t>soft tissues at initial</a:t>
            </a:r>
            <a:r>
              <a:rPr lang="en-US" sz="3200" b="0" i="0" u="none" strike="noStrike" dirty="0" smtClean="0">
                <a:solidFill>
                  <a:srgbClr val="231F20"/>
                </a:solidFill>
                <a:latin typeface="+mj-lt"/>
              </a:rPr>
              <a:t> </a:t>
            </a:r>
            <a:r>
              <a:rPr lang="en-US" sz="3200" b="0" i="0" u="none" strike="noStrike" baseline="0" dirty="0" smtClean="0">
                <a:solidFill>
                  <a:srgbClr val="231F20"/>
                </a:solidFill>
                <a:latin typeface="+mj-lt"/>
              </a:rPr>
              <a:t>surgery.</a:t>
            </a:r>
          </a:p>
          <a:p>
            <a:pPr marL="0" indent="0">
              <a:buNone/>
            </a:pPr>
            <a:endParaRPr lang="en-US" sz="3200" b="0" i="0" u="none" strike="noStrike" baseline="0" dirty="0" smtClean="0">
              <a:solidFill>
                <a:srgbClr val="231F20"/>
              </a:solidFill>
              <a:latin typeface="+mj-lt"/>
            </a:endParaRPr>
          </a:p>
          <a:p>
            <a:r>
              <a:rPr lang="en-US" sz="3200" b="0" i="0" u="none" strike="noStrike" baseline="0" dirty="0" smtClean="0">
                <a:solidFill>
                  <a:srgbClr val="231F20"/>
                </a:solidFill>
                <a:latin typeface="+mj-lt"/>
              </a:rPr>
              <a:t>Cervical lymph node metastases or</a:t>
            </a:r>
            <a:r>
              <a:rPr lang="en-US" sz="3200" b="0" i="0" u="none" strike="noStrike" dirty="0" smtClean="0">
                <a:solidFill>
                  <a:srgbClr val="231F20"/>
                </a:solidFill>
                <a:latin typeface="+mj-lt"/>
              </a:rPr>
              <a:t> </a:t>
            </a:r>
            <a:r>
              <a:rPr lang="en-US" sz="1800" b="0" i="0" u="none" strike="noStrike" baseline="0" dirty="0" smtClean="0">
                <a:solidFill>
                  <a:srgbClr val="231F20"/>
                </a:solidFill>
                <a:latin typeface="+mj-lt"/>
              </a:rPr>
              <a:t>131</a:t>
            </a:r>
            <a:r>
              <a:rPr lang="en-US" sz="3600" b="1" i="0" u="none" strike="noStrike" baseline="0" dirty="0" smtClean="0">
                <a:solidFill>
                  <a:srgbClr val="231F20"/>
                </a:solidFill>
                <a:latin typeface="+mj-lt"/>
              </a:rPr>
              <a:t>I</a:t>
            </a:r>
            <a:r>
              <a:rPr lang="en-US" sz="3200" b="0" i="0" u="none" strike="noStrike" baseline="0" dirty="0" smtClean="0">
                <a:solidFill>
                  <a:srgbClr val="231F20"/>
                </a:solidFill>
                <a:latin typeface="+mj-lt"/>
              </a:rPr>
              <a:t> uptake outside</a:t>
            </a:r>
          </a:p>
          <a:p>
            <a:pPr marL="0" indent="0">
              <a:buNone/>
            </a:pPr>
            <a:r>
              <a:rPr lang="en-US" sz="3200" dirty="0">
                <a:solidFill>
                  <a:srgbClr val="231F20"/>
                </a:solidFill>
                <a:latin typeface="+mj-lt"/>
              </a:rPr>
              <a:t> </a:t>
            </a:r>
            <a:r>
              <a:rPr lang="en-US" sz="3200" dirty="0" smtClean="0">
                <a:solidFill>
                  <a:srgbClr val="231F20"/>
                </a:solidFill>
                <a:latin typeface="+mj-lt"/>
              </a:rPr>
              <a:t>  </a:t>
            </a:r>
            <a:r>
              <a:rPr lang="en-US" sz="3200" b="0" i="0" u="none" strike="noStrike" baseline="0" dirty="0" smtClean="0">
                <a:solidFill>
                  <a:srgbClr val="231F20"/>
                </a:solidFill>
                <a:latin typeface="+mj-lt"/>
              </a:rPr>
              <a:t> the thyroid bed on the</a:t>
            </a:r>
            <a:r>
              <a:rPr lang="en-US" sz="3200" b="0" i="0" u="none" strike="noStrike" dirty="0" smtClean="0">
                <a:solidFill>
                  <a:srgbClr val="231F20"/>
                </a:solidFill>
                <a:latin typeface="+mj-lt"/>
              </a:rPr>
              <a:t> </a:t>
            </a:r>
            <a:r>
              <a:rPr lang="en-US" sz="3200" b="0" i="0" u="none" strike="noStrike" baseline="0" dirty="0" smtClean="0">
                <a:solidFill>
                  <a:srgbClr val="231F20"/>
                </a:solidFill>
                <a:latin typeface="+mj-lt"/>
              </a:rPr>
              <a:t>post-therapeutic WBS.</a:t>
            </a:r>
          </a:p>
          <a:p>
            <a:pPr marL="0" indent="0">
              <a:buNone/>
            </a:pPr>
            <a:endParaRPr lang="en-US" sz="3200" b="0" i="0" u="none" strike="noStrike" baseline="0" dirty="0" smtClean="0">
              <a:solidFill>
                <a:srgbClr val="231F20"/>
              </a:solidFill>
              <a:latin typeface="+mj-lt"/>
            </a:endParaRPr>
          </a:p>
          <a:p>
            <a:r>
              <a:rPr lang="en-US" sz="3200" b="0" i="0" u="none" strike="noStrike" baseline="0" dirty="0" smtClean="0">
                <a:solidFill>
                  <a:srgbClr val="231F20"/>
                </a:solidFill>
                <a:latin typeface="+mj-lt"/>
              </a:rPr>
              <a:t>Tumor with aggressive histology</a:t>
            </a:r>
            <a:r>
              <a:rPr lang="en-US" sz="3200" b="0" i="0" u="none" strike="noStrike" dirty="0" smtClean="0">
                <a:solidFill>
                  <a:srgbClr val="231F20"/>
                </a:solidFill>
                <a:latin typeface="+mj-lt"/>
              </a:rPr>
              <a:t> or </a:t>
            </a:r>
            <a:r>
              <a:rPr lang="en-US" sz="3200" b="0" i="0" u="none" strike="noStrike" baseline="0" dirty="0" smtClean="0">
                <a:solidFill>
                  <a:srgbClr val="231F20"/>
                </a:solidFill>
                <a:latin typeface="+mj-lt"/>
              </a:rPr>
              <a:t>vascular invasion.</a:t>
            </a:r>
          </a:p>
          <a:p>
            <a:endParaRPr lang="en-US" dirty="0"/>
          </a:p>
        </p:txBody>
      </p:sp>
    </p:spTree>
    <p:extLst>
      <p:ext uri="{BB962C8B-B14F-4D97-AF65-F5344CB8AC3E}">
        <p14:creationId xmlns:p14="http://schemas.microsoft.com/office/powerpoint/2010/main" val="150600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fontScale="90000"/>
          </a:bodyPr>
          <a:lstStyle/>
          <a:p>
            <a:pPr algn="ctr"/>
            <a:r>
              <a:rPr lang="en-US" sz="5400" b="1" i="0" u="none" strike="noStrike" baseline="0" dirty="0" smtClean="0">
                <a:solidFill>
                  <a:srgbClr val="0070C0"/>
                </a:solidFill>
                <a:latin typeface="AdvOT1ef757c0"/>
              </a:rPr>
              <a:t>High risk</a:t>
            </a:r>
            <a:br>
              <a:rPr lang="en-US" sz="5400" b="1" i="0" u="none" strike="noStrike" baseline="0" dirty="0" smtClean="0">
                <a:solidFill>
                  <a:srgbClr val="0070C0"/>
                </a:solidFill>
                <a:latin typeface="AdvOT1ef757c0"/>
              </a:rPr>
            </a:br>
            <a:r>
              <a:rPr lang="en-US" sz="4000" dirty="0" smtClean="0">
                <a:solidFill>
                  <a:srgbClr val="0070C0"/>
                </a:solidFill>
                <a:latin typeface="AdvOT1ef757c0"/>
              </a:rPr>
              <a:t>(any criteria)</a:t>
            </a:r>
            <a:endParaRPr lang="en-US" sz="4000" dirty="0">
              <a:solidFill>
                <a:srgbClr val="0070C0"/>
              </a:solidFill>
            </a:endParaRPr>
          </a:p>
        </p:txBody>
      </p:sp>
      <p:sp>
        <p:nvSpPr>
          <p:cNvPr id="3" name="Content Placeholder 2"/>
          <p:cNvSpPr>
            <a:spLocks noGrp="1"/>
          </p:cNvSpPr>
          <p:nvPr>
            <p:ph idx="1"/>
          </p:nvPr>
        </p:nvSpPr>
        <p:spPr>
          <a:xfrm>
            <a:off x="2400300" y="1690688"/>
            <a:ext cx="7391400" cy="4711533"/>
          </a:xfrm>
        </p:spPr>
        <p:txBody>
          <a:bodyPr>
            <a:noAutofit/>
          </a:bodyPr>
          <a:lstStyle/>
          <a:p>
            <a:r>
              <a:rPr lang="en-US" sz="3600" b="0" i="0" u="none" strike="noStrike" baseline="0" dirty="0" smtClean="0">
                <a:solidFill>
                  <a:srgbClr val="231F20"/>
                </a:solidFill>
                <a:latin typeface="+mj-lt"/>
              </a:rPr>
              <a:t>Macroscopic tumor invasion.</a:t>
            </a:r>
          </a:p>
          <a:p>
            <a:pPr marL="0" indent="0">
              <a:buNone/>
            </a:pPr>
            <a:endParaRPr lang="en-US" sz="3600" b="0" i="0" u="none" strike="noStrike" baseline="0" dirty="0" smtClean="0">
              <a:solidFill>
                <a:srgbClr val="231F20"/>
              </a:solidFill>
              <a:latin typeface="+mj-lt"/>
            </a:endParaRPr>
          </a:p>
          <a:p>
            <a:r>
              <a:rPr lang="en-US" sz="3600" b="0" i="0" u="none" strike="noStrike" baseline="0" dirty="0" smtClean="0">
                <a:solidFill>
                  <a:srgbClr val="231F20"/>
                </a:solidFill>
                <a:latin typeface="+mj-lt"/>
              </a:rPr>
              <a:t>Incomplete tumor resection.</a:t>
            </a:r>
          </a:p>
          <a:p>
            <a:pPr marL="0" indent="0">
              <a:buNone/>
            </a:pPr>
            <a:endParaRPr lang="en-US" sz="3600" b="0" i="0" u="none" strike="noStrike" baseline="0" dirty="0" smtClean="0">
              <a:solidFill>
                <a:srgbClr val="231F20"/>
              </a:solidFill>
              <a:latin typeface="+mj-lt"/>
            </a:endParaRPr>
          </a:p>
          <a:p>
            <a:r>
              <a:rPr lang="en-US" sz="3600" b="0" i="0" u="none" strike="noStrike" baseline="0" dirty="0" smtClean="0">
                <a:solidFill>
                  <a:srgbClr val="231F20"/>
                </a:solidFill>
                <a:latin typeface="+mj-lt"/>
              </a:rPr>
              <a:t>Distant metastases.</a:t>
            </a:r>
          </a:p>
          <a:p>
            <a:pPr marL="0" indent="0">
              <a:buNone/>
            </a:pPr>
            <a:endParaRPr lang="en-US" sz="3600" b="0" i="0" u="none" strike="noStrike" baseline="0" dirty="0" smtClean="0">
              <a:solidFill>
                <a:srgbClr val="231F20"/>
              </a:solidFill>
              <a:latin typeface="+mj-lt"/>
            </a:endParaRPr>
          </a:p>
          <a:p>
            <a:r>
              <a:rPr lang="en-US" sz="3600" b="0" i="0" u="none" strike="noStrike" baseline="0" dirty="0" err="1" smtClean="0">
                <a:solidFill>
                  <a:srgbClr val="231F20"/>
                </a:solidFill>
                <a:latin typeface="+mj-lt"/>
              </a:rPr>
              <a:t>Tg</a:t>
            </a:r>
            <a:r>
              <a:rPr lang="en-US" sz="3600" b="0" i="0" u="none" strike="noStrike" baseline="0" dirty="0" smtClean="0">
                <a:solidFill>
                  <a:srgbClr val="231F20"/>
                </a:solidFill>
                <a:latin typeface="+mj-lt"/>
              </a:rPr>
              <a:t>  out of proportion to</a:t>
            </a:r>
            <a:r>
              <a:rPr lang="en-US" sz="3600" b="0" i="0" u="none" strike="noStrike" dirty="0" smtClean="0">
                <a:solidFill>
                  <a:srgbClr val="231F20"/>
                </a:solidFill>
                <a:latin typeface="+mj-lt"/>
              </a:rPr>
              <a:t> </a:t>
            </a:r>
            <a:r>
              <a:rPr lang="en-US" sz="3600" b="0" i="0" u="none" strike="noStrike" baseline="0" dirty="0" smtClean="0">
                <a:solidFill>
                  <a:srgbClr val="231F20"/>
                </a:solidFill>
                <a:latin typeface="+mj-lt"/>
              </a:rPr>
              <a:t>what is seen on the post-ablative scan.</a:t>
            </a:r>
            <a:endParaRPr lang="en-US" sz="3600" dirty="0" smtClean="0">
              <a:latin typeface="+mj-lt"/>
            </a:endParaRPr>
          </a:p>
          <a:p>
            <a:endParaRPr lang="en-US" dirty="0">
              <a:latin typeface="+mj-lt"/>
            </a:endParaRPr>
          </a:p>
        </p:txBody>
      </p:sp>
    </p:spTree>
    <p:extLst>
      <p:ext uri="{BB962C8B-B14F-4D97-AF65-F5344CB8AC3E}">
        <p14:creationId xmlns:p14="http://schemas.microsoft.com/office/powerpoint/2010/main" val="1726413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4800" b="1" dirty="0">
                <a:solidFill>
                  <a:srgbClr val="0070C0"/>
                </a:solidFill>
              </a:rPr>
              <a:t>According to the ATA guidelines</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sz="3600" i="1" dirty="0" smtClean="0">
                <a:solidFill>
                  <a:srgbClr val="FF0000"/>
                </a:solidFill>
              </a:rPr>
              <a:t>Excellent </a:t>
            </a:r>
            <a:r>
              <a:rPr lang="en-US" sz="3600" i="1" dirty="0">
                <a:solidFill>
                  <a:srgbClr val="FF0000"/>
                </a:solidFill>
              </a:rPr>
              <a:t>response </a:t>
            </a:r>
            <a:r>
              <a:rPr lang="en-US" i="1" dirty="0" smtClean="0"/>
              <a:t>:</a:t>
            </a:r>
            <a:r>
              <a:rPr lang="en-US" dirty="0" smtClean="0"/>
              <a:t> </a:t>
            </a:r>
          </a:p>
          <a:p>
            <a:pPr marL="0" indent="0">
              <a:buNone/>
            </a:pPr>
            <a:r>
              <a:rPr lang="en-US" dirty="0"/>
              <a:t> </a:t>
            </a:r>
            <a:r>
              <a:rPr lang="en-US" dirty="0" smtClean="0"/>
              <a:t>      -No </a:t>
            </a:r>
            <a:r>
              <a:rPr lang="en-US" dirty="0"/>
              <a:t>clinical, biologic, or </a:t>
            </a:r>
            <a:r>
              <a:rPr lang="en-US" dirty="0" smtClean="0"/>
              <a:t>imaging abnormality</a:t>
            </a:r>
          </a:p>
          <a:p>
            <a:pPr marL="0" indent="0">
              <a:buNone/>
            </a:pPr>
            <a:r>
              <a:rPr lang="en-US" dirty="0"/>
              <a:t> </a:t>
            </a:r>
            <a:r>
              <a:rPr lang="en-US" dirty="0" smtClean="0"/>
              <a:t>      -The </a:t>
            </a:r>
            <a:r>
              <a:rPr lang="en-US" dirty="0"/>
              <a:t>risk of recurrence is low</a:t>
            </a:r>
            <a:r>
              <a:rPr lang="en-US" dirty="0" smtClean="0"/>
              <a:t>.</a:t>
            </a:r>
          </a:p>
          <a:p>
            <a:pPr marL="0" indent="0">
              <a:buNone/>
            </a:pPr>
            <a:endParaRPr lang="en-US" dirty="0"/>
          </a:p>
          <a:p>
            <a:pPr marL="0" indent="0">
              <a:buNone/>
            </a:pPr>
            <a:r>
              <a:rPr lang="en-US" sz="3000" dirty="0">
                <a:solidFill>
                  <a:srgbClr val="FF0000"/>
                </a:solidFill>
              </a:rPr>
              <a:t>2. </a:t>
            </a:r>
            <a:r>
              <a:rPr lang="en-US" sz="3600" i="1" dirty="0">
                <a:solidFill>
                  <a:srgbClr val="FF0000"/>
                </a:solidFill>
              </a:rPr>
              <a:t>Biochemical incomplete </a:t>
            </a:r>
            <a:r>
              <a:rPr lang="en-US" sz="3600" i="1" dirty="0" smtClean="0">
                <a:solidFill>
                  <a:srgbClr val="FF0000"/>
                </a:solidFill>
              </a:rPr>
              <a:t>response</a:t>
            </a:r>
            <a:r>
              <a:rPr lang="en-US" dirty="0" smtClean="0">
                <a:solidFill>
                  <a:srgbClr val="FF0000"/>
                </a:solidFill>
              </a:rPr>
              <a:t>:  </a:t>
            </a:r>
          </a:p>
          <a:p>
            <a:pPr marL="0" indent="0">
              <a:buNone/>
            </a:pPr>
            <a:r>
              <a:rPr lang="en-US" dirty="0"/>
              <a:t> </a:t>
            </a:r>
            <a:r>
              <a:rPr lang="en-US" dirty="0" smtClean="0"/>
              <a:t>     - Elevated </a:t>
            </a:r>
            <a:r>
              <a:rPr lang="en-US" dirty="0"/>
              <a:t>serum </a:t>
            </a:r>
            <a:r>
              <a:rPr lang="en-US" dirty="0" err="1" smtClean="0"/>
              <a:t>Tg</a:t>
            </a:r>
            <a:r>
              <a:rPr lang="en-US" dirty="0" smtClean="0"/>
              <a:t> level </a:t>
            </a:r>
            <a:r>
              <a:rPr lang="en-US" dirty="0"/>
              <a:t>but no other evidence of </a:t>
            </a:r>
            <a:r>
              <a:rPr lang="en-US" dirty="0" smtClean="0"/>
              <a:t>disease.</a:t>
            </a:r>
          </a:p>
          <a:p>
            <a:pPr marL="0" indent="0">
              <a:buNone/>
            </a:pPr>
            <a:r>
              <a:rPr lang="en-US" dirty="0"/>
              <a:t> </a:t>
            </a:r>
            <a:r>
              <a:rPr lang="en-US" dirty="0" smtClean="0"/>
              <a:t>     - </a:t>
            </a:r>
            <a:r>
              <a:rPr lang="en-US" dirty="0" smtClean="0">
                <a:solidFill>
                  <a:srgbClr val="7030A0"/>
                </a:solidFill>
              </a:rPr>
              <a:t>In </a:t>
            </a:r>
            <a:r>
              <a:rPr lang="en-US" dirty="0">
                <a:solidFill>
                  <a:srgbClr val="7030A0"/>
                </a:solidFill>
              </a:rPr>
              <a:t>many </a:t>
            </a:r>
            <a:r>
              <a:rPr lang="en-US" dirty="0" smtClean="0">
                <a:solidFill>
                  <a:srgbClr val="7030A0"/>
                </a:solidFill>
              </a:rPr>
              <a:t>patients, the </a:t>
            </a:r>
            <a:r>
              <a:rPr lang="en-US" dirty="0">
                <a:solidFill>
                  <a:srgbClr val="7030A0"/>
                </a:solidFill>
              </a:rPr>
              <a:t>serum </a:t>
            </a:r>
            <a:r>
              <a:rPr lang="en-US" dirty="0" err="1">
                <a:solidFill>
                  <a:srgbClr val="7030A0"/>
                </a:solidFill>
              </a:rPr>
              <a:t>Tg</a:t>
            </a:r>
            <a:r>
              <a:rPr lang="en-US" dirty="0">
                <a:solidFill>
                  <a:srgbClr val="7030A0"/>
                </a:solidFill>
              </a:rPr>
              <a:t> will normalize with time in </a:t>
            </a:r>
            <a:endParaRPr lang="en-US" dirty="0" smtClean="0">
              <a:solidFill>
                <a:srgbClr val="7030A0"/>
              </a:solidFill>
            </a:endParaRPr>
          </a:p>
          <a:p>
            <a:pPr marL="0" indent="0">
              <a:buNone/>
            </a:pPr>
            <a:r>
              <a:rPr lang="en-US" dirty="0">
                <a:solidFill>
                  <a:srgbClr val="7030A0"/>
                </a:solidFill>
              </a:rPr>
              <a:t> </a:t>
            </a:r>
            <a:r>
              <a:rPr lang="en-US" dirty="0" smtClean="0">
                <a:solidFill>
                  <a:srgbClr val="7030A0"/>
                </a:solidFill>
              </a:rPr>
              <a:t>       the absence of </a:t>
            </a:r>
            <a:r>
              <a:rPr lang="en-US" dirty="0">
                <a:solidFill>
                  <a:srgbClr val="7030A0"/>
                </a:solidFill>
              </a:rPr>
              <a:t>any subsequent treatment. </a:t>
            </a:r>
            <a:endParaRPr lang="en-US" dirty="0" smtClean="0">
              <a:solidFill>
                <a:srgbClr val="7030A0"/>
              </a:solidFill>
            </a:endParaRPr>
          </a:p>
          <a:p>
            <a:pPr marL="0" indent="0">
              <a:buNone/>
            </a:pPr>
            <a:r>
              <a:rPr lang="en-US" dirty="0"/>
              <a:t> </a:t>
            </a:r>
            <a:r>
              <a:rPr lang="en-US" dirty="0" smtClean="0"/>
              <a:t>     - Serum </a:t>
            </a:r>
            <a:r>
              <a:rPr lang="en-US" dirty="0" err="1"/>
              <a:t>Tg</a:t>
            </a:r>
            <a:r>
              <a:rPr lang="en-US" dirty="0"/>
              <a:t> may increase </a:t>
            </a:r>
            <a:r>
              <a:rPr lang="en-US" dirty="0" smtClean="0"/>
              <a:t>in some </a:t>
            </a:r>
            <a:r>
              <a:rPr lang="en-US" dirty="0"/>
              <a:t>patients who will </a:t>
            </a:r>
            <a:r>
              <a:rPr lang="en-US" dirty="0" smtClean="0"/>
              <a:t>develop</a:t>
            </a:r>
          </a:p>
          <a:p>
            <a:pPr marL="0" indent="0">
              <a:buNone/>
            </a:pPr>
            <a:r>
              <a:rPr lang="en-US" dirty="0"/>
              <a:t> </a:t>
            </a:r>
            <a:r>
              <a:rPr lang="en-US" dirty="0" smtClean="0"/>
              <a:t>        </a:t>
            </a:r>
            <a:r>
              <a:rPr lang="en-US" dirty="0"/>
              <a:t>structural disease.</a:t>
            </a:r>
          </a:p>
          <a:p>
            <a:endParaRPr lang="en-US" dirty="0"/>
          </a:p>
        </p:txBody>
      </p:sp>
    </p:spTree>
    <p:extLst>
      <p:ext uri="{BB962C8B-B14F-4D97-AF65-F5344CB8AC3E}">
        <p14:creationId xmlns:p14="http://schemas.microsoft.com/office/powerpoint/2010/main" val="1281006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40936"/>
            <a:ext cx="11112062" cy="4351338"/>
          </a:xfrm>
        </p:spPr>
        <p:txBody>
          <a:bodyPr>
            <a:normAutofit fontScale="77500" lnSpcReduction="20000"/>
          </a:bodyPr>
          <a:lstStyle/>
          <a:p>
            <a:pPr marL="0" indent="0">
              <a:buNone/>
            </a:pPr>
            <a:r>
              <a:rPr lang="en-US" dirty="0" smtClean="0"/>
              <a:t> </a:t>
            </a:r>
            <a:r>
              <a:rPr lang="en-US" dirty="0" smtClean="0">
                <a:solidFill>
                  <a:srgbClr val="FF0000"/>
                </a:solidFill>
              </a:rPr>
              <a:t>3</a:t>
            </a:r>
            <a:r>
              <a:rPr lang="en-US" dirty="0">
                <a:solidFill>
                  <a:srgbClr val="FF0000"/>
                </a:solidFill>
              </a:rPr>
              <a:t>. </a:t>
            </a:r>
            <a:r>
              <a:rPr lang="en-US" sz="3600" i="1" dirty="0">
                <a:solidFill>
                  <a:srgbClr val="FF0000"/>
                </a:solidFill>
              </a:rPr>
              <a:t>Structural incomplete </a:t>
            </a:r>
            <a:r>
              <a:rPr lang="en-US" sz="3600" i="1" dirty="0" smtClean="0">
                <a:solidFill>
                  <a:srgbClr val="FF0000"/>
                </a:solidFill>
              </a:rPr>
              <a:t>response</a:t>
            </a:r>
            <a:r>
              <a:rPr lang="en-US" sz="3600" dirty="0" smtClean="0">
                <a:solidFill>
                  <a:srgbClr val="FF0000"/>
                </a:solidFill>
              </a:rPr>
              <a:t>:</a:t>
            </a:r>
          </a:p>
          <a:p>
            <a:pPr marL="0" indent="0">
              <a:buNone/>
            </a:pPr>
            <a:r>
              <a:rPr lang="en-US" dirty="0" smtClean="0"/>
              <a:t>       - Imaging evidence of disease.</a:t>
            </a:r>
          </a:p>
          <a:p>
            <a:pPr marL="0" indent="0">
              <a:buNone/>
            </a:pPr>
            <a:r>
              <a:rPr lang="en-US" dirty="0"/>
              <a:t> </a:t>
            </a:r>
            <a:r>
              <a:rPr lang="en-US" dirty="0" smtClean="0"/>
              <a:t>      - These </a:t>
            </a:r>
            <a:r>
              <a:rPr lang="en-US" dirty="0"/>
              <a:t>patients require specific </a:t>
            </a:r>
            <a:r>
              <a:rPr lang="en-US" dirty="0" smtClean="0"/>
              <a:t>treatment modalities.</a:t>
            </a:r>
          </a:p>
          <a:p>
            <a:pPr marL="0" indent="0">
              <a:buNone/>
            </a:pPr>
            <a:r>
              <a:rPr lang="en-US" dirty="0"/>
              <a:t> </a:t>
            </a:r>
            <a:r>
              <a:rPr lang="en-US" dirty="0" smtClean="0"/>
              <a:t>      - Disease-specific </a:t>
            </a:r>
            <a:r>
              <a:rPr lang="en-US" dirty="0"/>
              <a:t>mortality risk is </a:t>
            </a:r>
            <a:r>
              <a:rPr lang="en-US" dirty="0" smtClean="0"/>
              <a:t>observed only </a:t>
            </a:r>
            <a:r>
              <a:rPr lang="en-US" dirty="0"/>
              <a:t>in this group </a:t>
            </a:r>
            <a:r>
              <a:rPr lang="en-US" dirty="0" smtClean="0"/>
              <a:t>; </a:t>
            </a:r>
            <a:r>
              <a:rPr lang="en-US" dirty="0"/>
              <a:t>morbidity </a:t>
            </a:r>
            <a:r>
              <a:rPr lang="en-US" dirty="0" smtClean="0"/>
              <a:t>may be  significant</a:t>
            </a:r>
            <a:r>
              <a:rPr lang="en-US" dirty="0"/>
              <a:t>.</a:t>
            </a:r>
          </a:p>
          <a:p>
            <a:pPr marL="0" indent="0">
              <a:buNone/>
            </a:pPr>
            <a:r>
              <a:rPr lang="en-US" dirty="0">
                <a:solidFill>
                  <a:srgbClr val="FF0000"/>
                </a:solidFill>
              </a:rPr>
              <a:t>4. </a:t>
            </a:r>
            <a:r>
              <a:rPr lang="en-US" sz="4000" i="1" dirty="0">
                <a:solidFill>
                  <a:srgbClr val="FF0000"/>
                </a:solidFill>
              </a:rPr>
              <a:t>Indeterminate </a:t>
            </a:r>
            <a:r>
              <a:rPr lang="en-US" sz="4000" i="1" dirty="0" smtClean="0">
                <a:solidFill>
                  <a:srgbClr val="FF0000"/>
                </a:solidFill>
              </a:rPr>
              <a:t>response</a:t>
            </a:r>
            <a:r>
              <a:rPr lang="en-US" sz="4000" dirty="0">
                <a:solidFill>
                  <a:srgbClr val="FF0000"/>
                </a:solidFill>
              </a:rPr>
              <a:t>:</a:t>
            </a:r>
            <a:r>
              <a:rPr lang="en-US" sz="4000" dirty="0" smtClean="0">
                <a:solidFill>
                  <a:srgbClr val="FF0000"/>
                </a:solidFill>
              </a:rPr>
              <a:t> </a:t>
            </a:r>
            <a:endParaRPr lang="en-US" dirty="0" smtClean="0">
              <a:solidFill>
                <a:srgbClr val="FF0000"/>
              </a:solidFill>
            </a:endParaRPr>
          </a:p>
          <a:p>
            <a:pPr marL="0" indent="0">
              <a:buNone/>
            </a:pPr>
            <a:r>
              <a:rPr lang="en-US" dirty="0"/>
              <a:t> </a:t>
            </a:r>
            <a:r>
              <a:rPr lang="en-US" dirty="0" smtClean="0"/>
              <a:t>    - Low </a:t>
            </a:r>
            <a:r>
              <a:rPr lang="en-US" dirty="0"/>
              <a:t>but </a:t>
            </a:r>
            <a:r>
              <a:rPr lang="en-US" dirty="0" smtClean="0"/>
              <a:t>detectable serum </a:t>
            </a:r>
            <a:r>
              <a:rPr lang="en-US" dirty="0" err="1" smtClean="0"/>
              <a:t>Tg</a:t>
            </a:r>
            <a:r>
              <a:rPr lang="en-US" dirty="0" smtClean="0"/>
              <a:t>. </a:t>
            </a:r>
          </a:p>
          <a:p>
            <a:pPr marL="0" indent="0">
              <a:buNone/>
            </a:pPr>
            <a:r>
              <a:rPr lang="en-US" dirty="0"/>
              <a:t> </a:t>
            </a:r>
            <a:r>
              <a:rPr lang="en-US" dirty="0" smtClean="0"/>
              <a:t>    - Presence </a:t>
            </a:r>
            <a:r>
              <a:rPr lang="en-US" dirty="0"/>
              <a:t>of anti-</a:t>
            </a:r>
            <a:r>
              <a:rPr lang="en-US" dirty="0" err="1"/>
              <a:t>Tg</a:t>
            </a:r>
            <a:r>
              <a:rPr lang="en-US" dirty="0"/>
              <a:t> </a:t>
            </a:r>
            <a:r>
              <a:rPr lang="en-US" dirty="0" smtClean="0"/>
              <a:t>antibodies. </a:t>
            </a:r>
          </a:p>
          <a:p>
            <a:pPr marL="0" indent="0">
              <a:buNone/>
            </a:pPr>
            <a:r>
              <a:rPr lang="en-US" dirty="0" smtClean="0"/>
              <a:t>     - Small and </a:t>
            </a:r>
            <a:r>
              <a:rPr lang="en-US" dirty="0"/>
              <a:t>avascular abnormalities in the thyroid </a:t>
            </a:r>
            <a:r>
              <a:rPr lang="en-US" dirty="0" smtClean="0"/>
              <a:t>bed.  </a:t>
            </a:r>
          </a:p>
          <a:p>
            <a:pPr marL="0" indent="0">
              <a:buNone/>
            </a:pPr>
            <a:r>
              <a:rPr lang="en-US" dirty="0" smtClean="0"/>
              <a:t>     - Small </a:t>
            </a:r>
            <a:r>
              <a:rPr lang="en-US" dirty="0"/>
              <a:t>lymph nodes on neck </a:t>
            </a:r>
            <a:r>
              <a:rPr lang="en-US" dirty="0" smtClean="0"/>
              <a:t>ultrasonography.</a:t>
            </a:r>
          </a:p>
          <a:p>
            <a:pPr marL="0" indent="0">
              <a:buNone/>
            </a:pPr>
            <a:r>
              <a:rPr lang="en-US" dirty="0" smtClean="0"/>
              <a:t>     - </a:t>
            </a:r>
            <a:r>
              <a:rPr lang="en-US" dirty="0" smtClean="0">
                <a:solidFill>
                  <a:srgbClr val="7030A0"/>
                </a:solidFill>
              </a:rPr>
              <a:t>Many of these </a:t>
            </a:r>
            <a:r>
              <a:rPr lang="en-US" dirty="0">
                <a:solidFill>
                  <a:srgbClr val="7030A0"/>
                </a:solidFill>
              </a:rPr>
              <a:t>patients will end up with no evidence of disease,</a:t>
            </a:r>
          </a:p>
          <a:p>
            <a:pPr marL="0" indent="0">
              <a:buNone/>
            </a:pPr>
            <a:r>
              <a:rPr lang="en-US" dirty="0" smtClean="0">
                <a:solidFill>
                  <a:srgbClr val="7030A0"/>
                </a:solidFill>
              </a:rPr>
              <a:t>         but </a:t>
            </a:r>
            <a:r>
              <a:rPr lang="en-US" dirty="0">
                <a:solidFill>
                  <a:srgbClr val="7030A0"/>
                </a:solidFill>
              </a:rPr>
              <a:t>some may develop structural </a:t>
            </a:r>
            <a:r>
              <a:rPr lang="en-US" dirty="0" smtClean="0">
                <a:solidFill>
                  <a:srgbClr val="7030A0"/>
                </a:solidFill>
              </a:rPr>
              <a:t>disease.</a:t>
            </a:r>
            <a:endParaRPr lang="en-US" dirty="0">
              <a:solidFill>
                <a:srgbClr val="7030A0"/>
              </a:solidFill>
            </a:endParaRPr>
          </a:p>
        </p:txBody>
      </p:sp>
      <p:sp>
        <p:nvSpPr>
          <p:cNvPr id="4" name="Title 1"/>
          <p:cNvSpPr>
            <a:spLocks noGrp="1"/>
          </p:cNvSpPr>
          <p:nvPr>
            <p:ph type="title"/>
          </p:nvPr>
        </p:nvSpPr>
        <p:spPr>
          <a:ln>
            <a:solidFill>
              <a:schemeClr val="accent2">
                <a:lumMod val="75000"/>
              </a:schemeClr>
            </a:solidFill>
          </a:ln>
        </p:spPr>
        <p:txBody>
          <a:bodyPr>
            <a:normAutofit/>
          </a:bodyPr>
          <a:lstStyle/>
          <a:p>
            <a:pPr algn="ctr"/>
            <a:r>
              <a:rPr lang="en-US" sz="4800" b="1" dirty="0">
                <a:solidFill>
                  <a:srgbClr val="0070C0"/>
                </a:solidFill>
              </a:rPr>
              <a:t>According to the ATA guidelines</a:t>
            </a:r>
          </a:p>
        </p:txBody>
      </p:sp>
    </p:spTree>
    <p:extLst>
      <p:ext uri="{BB962C8B-B14F-4D97-AF65-F5344CB8AC3E}">
        <p14:creationId xmlns:p14="http://schemas.microsoft.com/office/powerpoint/2010/main" val="96375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6000" b="1" dirty="0" smtClean="0">
                <a:solidFill>
                  <a:srgbClr val="0070C0"/>
                </a:solidFill>
              </a:rPr>
              <a:t>Follow-up modalities </a:t>
            </a:r>
            <a:endParaRPr lang="en-US" sz="6000" b="1" dirty="0">
              <a:solidFill>
                <a:srgbClr val="0070C0"/>
              </a:solidFill>
            </a:endParaRPr>
          </a:p>
        </p:txBody>
      </p:sp>
      <p:sp>
        <p:nvSpPr>
          <p:cNvPr id="3" name="Content Placeholder 2"/>
          <p:cNvSpPr>
            <a:spLocks noGrp="1"/>
          </p:cNvSpPr>
          <p:nvPr>
            <p:ph idx="1"/>
          </p:nvPr>
        </p:nvSpPr>
        <p:spPr>
          <a:xfrm>
            <a:off x="838200" y="2114384"/>
            <a:ext cx="10515600" cy="4351338"/>
          </a:xfrm>
        </p:spPr>
        <p:txBody>
          <a:bodyPr>
            <a:normAutofit/>
          </a:bodyPr>
          <a:lstStyle/>
          <a:p>
            <a:r>
              <a:rPr lang="en-US" sz="3200" dirty="0" smtClean="0">
                <a:latin typeface="+mj-lt"/>
              </a:rPr>
              <a:t>Neck physical examination and US</a:t>
            </a:r>
          </a:p>
          <a:p>
            <a:r>
              <a:rPr lang="en-US" sz="3200" dirty="0" smtClean="0">
                <a:latin typeface="+mj-lt"/>
              </a:rPr>
              <a:t>FT4 and TSH measurement</a:t>
            </a:r>
          </a:p>
          <a:p>
            <a:r>
              <a:rPr lang="en-US" sz="3200" dirty="0" smtClean="0">
                <a:latin typeface="+mj-lt"/>
              </a:rPr>
              <a:t>Thyroglobulin(</a:t>
            </a:r>
            <a:r>
              <a:rPr lang="en-US" sz="3200" dirty="0" err="1" smtClean="0">
                <a:latin typeface="+mj-lt"/>
              </a:rPr>
              <a:t>Tg</a:t>
            </a:r>
            <a:r>
              <a:rPr lang="en-US" sz="3200" dirty="0" smtClean="0">
                <a:latin typeface="+mj-lt"/>
              </a:rPr>
              <a:t> ) and Anti-thyroglobulin Ab. (Anti-</a:t>
            </a:r>
            <a:r>
              <a:rPr lang="en-US" sz="3200" dirty="0" err="1" smtClean="0">
                <a:latin typeface="+mj-lt"/>
              </a:rPr>
              <a:t>Tg</a:t>
            </a:r>
            <a:r>
              <a:rPr lang="en-US" sz="3200" dirty="0" smtClean="0">
                <a:latin typeface="+mj-lt"/>
              </a:rPr>
              <a:t>)</a:t>
            </a:r>
          </a:p>
          <a:p>
            <a:r>
              <a:rPr lang="en-US" sz="3200" dirty="0" smtClean="0">
                <a:latin typeface="+mj-lt"/>
              </a:rPr>
              <a:t>Chest</a:t>
            </a:r>
            <a:r>
              <a:rPr lang="fa-IR" sz="3200" dirty="0" smtClean="0">
                <a:latin typeface="+mj-lt"/>
              </a:rPr>
              <a:t> </a:t>
            </a:r>
            <a:r>
              <a:rPr lang="en-US" sz="3200" dirty="0" smtClean="0">
                <a:latin typeface="+mj-lt"/>
              </a:rPr>
              <a:t> and Bones X-ray</a:t>
            </a:r>
          </a:p>
          <a:p>
            <a:r>
              <a:rPr lang="en-US" sz="3200" dirty="0" smtClean="0">
                <a:latin typeface="+mj-lt"/>
              </a:rPr>
              <a:t>Neck, </a:t>
            </a:r>
            <a:r>
              <a:rPr lang="en-US" sz="3200" dirty="0" err="1" smtClean="0">
                <a:latin typeface="+mj-lt"/>
              </a:rPr>
              <a:t>Mediastinal</a:t>
            </a:r>
            <a:r>
              <a:rPr lang="en-US" sz="3200" dirty="0" smtClean="0">
                <a:latin typeface="+mj-lt"/>
              </a:rPr>
              <a:t> and Chest CT/or MRT </a:t>
            </a:r>
          </a:p>
          <a:p>
            <a:r>
              <a:rPr lang="en-US" sz="3200" dirty="0" smtClean="0">
                <a:latin typeface="+mj-lt"/>
              </a:rPr>
              <a:t>WBS with RAI</a:t>
            </a:r>
          </a:p>
          <a:p>
            <a:r>
              <a:rPr lang="en-US" sz="3200" dirty="0" smtClean="0">
                <a:latin typeface="+mj-lt"/>
              </a:rPr>
              <a:t>FDG/PET Scan </a:t>
            </a:r>
            <a:endParaRPr lang="en-US" sz="3200" dirty="0">
              <a:latin typeface="+mj-lt"/>
            </a:endParaRPr>
          </a:p>
        </p:txBody>
      </p:sp>
    </p:spTree>
    <p:extLst>
      <p:ext uri="{BB962C8B-B14F-4D97-AF65-F5344CB8AC3E}">
        <p14:creationId xmlns:p14="http://schemas.microsoft.com/office/powerpoint/2010/main" val="101296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b="1" dirty="0" smtClean="0">
                <a:solidFill>
                  <a:srgbClr val="0070C0"/>
                </a:solidFill>
              </a:rPr>
              <a:t>Clinical and US examination</a:t>
            </a:r>
            <a:endParaRPr lang="en-US" b="1" dirty="0">
              <a:solidFill>
                <a:srgbClr val="0070C0"/>
              </a:solidFill>
            </a:endParaRPr>
          </a:p>
        </p:txBody>
      </p:sp>
      <p:sp>
        <p:nvSpPr>
          <p:cNvPr id="3" name="Content Placeholder 2"/>
          <p:cNvSpPr>
            <a:spLocks noGrp="1"/>
          </p:cNvSpPr>
          <p:nvPr>
            <p:ph idx="1"/>
          </p:nvPr>
        </p:nvSpPr>
        <p:spPr>
          <a:xfrm>
            <a:off x="838200" y="2203998"/>
            <a:ext cx="10515600" cy="4351338"/>
          </a:xfrm>
        </p:spPr>
        <p:txBody>
          <a:bodyPr>
            <a:normAutofit/>
          </a:bodyPr>
          <a:lstStyle/>
          <a:p>
            <a:r>
              <a:rPr lang="en-US" sz="3200" dirty="0" smtClean="0">
                <a:latin typeface="+mj-lt"/>
              </a:rPr>
              <a:t>Palpation of the thyroid bed and lymph node: not sensitive    </a:t>
            </a:r>
          </a:p>
          <a:p>
            <a:r>
              <a:rPr lang="en-US" sz="3200" dirty="0" smtClean="0">
                <a:solidFill>
                  <a:srgbClr val="C00000"/>
                </a:solidFill>
                <a:latin typeface="+mj-lt"/>
              </a:rPr>
              <a:t>US is more sensitive and may detect LN as small as 2-3 mm  </a:t>
            </a:r>
          </a:p>
          <a:p>
            <a:r>
              <a:rPr lang="en-US" sz="3200" dirty="0" smtClean="0">
                <a:latin typeface="+mj-lt"/>
              </a:rPr>
              <a:t>LNs that are small (&lt; 5mm), thin or oval located in the posterior neck chain, especially if they decrease in size after an interval of 3 months , are considered benign. </a:t>
            </a:r>
          </a:p>
          <a:p>
            <a:r>
              <a:rPr lang="en-US" sz="3200" dirty="0" smtClean="0">
                <a:solidFill>
                  <a:srgbClr val="C00000"/>
                </a:solidFill>
                <a:latin typeface="+mj-lt"/>
              </a:rPr>
              <a:t>US suspicious LN, &gt; 8 to 10 mm in the smaller diameter, should be biopsied for cytology and </a:t>
            </a:r>
            <a:r>
              <a:rPr lang="en-US" sz="3200" dirty="0" err="1" smtClean="0">
                <a:solidFill>
                  <a:srgbClr val="C00000"/>
                </a:solidFill>
                <a:latin typeface="+mj-lt"/>
              </a:rPr>
              <a:t>Tg</a:t>
            </a:r>
            <a:r>
              <a:rPr lang="en-US" sz="3200" dirty="0" smtClean="0">
                <a:solidFill>
                  <a:srgbClr val="C00000"/>
                </a:solidFill>
                <a:latin typeface="+mj-lt"/>
              </a:rPr>
              <a:t> measurement in the aspirate fluid.</a:t>
            </a:r>
            <a:endParaRPr lang="en-US" sz="3200" dirty="0">
              <a:solidFill>
                <a:srgbClr val="C00000"/>
              </a:solidFill>
              <a:latin typeface="+mj-lt"/>
            </a:endParaRPr>
          </a:p>
        </p:txBody>
      </p:sp>
    </p:spTree>
    <p:extLst>
      <p:ext uri="{BB962C8B-B14F-4D97-AF65-F5344CB8AC3E}">
        <p14:creationId xmlns:p14="http://schemas.microsoft.com/office/powerpoint/2010/main" val="1107564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82400"/>
            <a:ext cx="12192000" cy="1655762"/>
          </a:xfrm>
        </p:spPr>
        <p:txBody>
          <a:bodyPr>
            <a:normAutofit fontScale="25000" lnSpcReduction="20000"/>
          </a:bodyPr>
          <a:lstStyle/>
          <a:p>
            <a:r>
              <a:rPr lang="en-US" sz="17600" dirty="0" smtClean="0"/>
              <a:t>short-term &amp; long-term follow-up</a:t>
            </a:r>
          </a:p>
          <a:p>
            <a:endParaRPr lang="en-US" sz="11100" dirty="0" smtClean="0"/>
          </a:p>
          <a:p>
            <a:r>
              <a:rPr lang="en-US" sz="11200" b="1" dirty="0" smtClean="0">
                <a:solidFill>
                  <a:srgbClr val="C00000"/>
                </a:solidFill>
                <a:latin typeface="Bradley Hand ITC" panose="03070402050302030203" pitchFamily="66" charset="0"/>
              </a:rPr>
              <a:t>H. </a:t>
            </a:r>
            <a:r>
              <a:rPr lang="en-US" sz="11200" b="1" dirty="0" err="1" smtClean="0">
                <a:solidFill>
                  <a:srgbClr val="C00000"/>
                </a:solidFill>
                <a:latin typeface="Bradley Hand ITC" panose="03070402050302030203" pitchFamily="66" charset="0"/>
              </a:rPr>
              <a:t>Delshad</a:t>
            </a:r>
            <a:r>
              <a:rPr lang="en-US" sz="11200" b="1" dirty="0" smtClean="0">
                <a:solidFill>
                  <a:srgbClr val="C00000"/>
                </a:solidFill>
                <a:latin typeface="Bradley Hand ITC" panose="03070402050302030203" pitchFamily="66" charset="0"/>
              </a:rPr>
              <a:t> Endocrinologist</a:t>
            </a:r>
          </a:p>
          <a:p>
            <a:r>
              <a:rPr lang="en-US" sz="9600" dirty="0" smtClean="0"/>
              <a:t>Research Institute for Endocrine Sciences</a:t>
            </a:r>
            <a:endParaRPr lang="en-US" sz="9600" dirty="0"/>
          </a:p>
        </p:txBody>
      </p:sp>
      <p:sp>
        <p:nvSpPr>
          <p:cNvPr id="4" name="Rectangle 3"/>
          <p:cNvSpPr/>
          <p:nvPr/>
        </p:nvSpPr>
        <p:spPr>
          <a:xfrm>
            <a:off x="272594" y="1406549"/>
            <a:ext cx="12781961" cy="2215991"/>
          </a:xfrm>
          <a:prstGeom prst="rect">
            <a:avLst/>
          </a:prstGeom>
          <a:noFill/>
        </p:spPr>
        <p:txBody>
          <a:bodyPr wrap="none" lIns="91440" tIns="45720" rIns="91440" bIns="45720">
            <a:spAutoFit/>
          </a:bodyPr>
          <a:lstStyle/>
          <a:p>
            <a:pPr algn="ctr"/>
            <a:r>
              <a:rPr lang="en-US" sz="138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Thyroid Cancer    </a:t>
            </a:r>
            <a:endParaRPr lang="en-US" sz="13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091985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pPr algn="ctr"/>
            <a:r>
              <a:rPr lang="en-US" sz="5400" b="1" dirty="0" smtClean="0">
                <a:solidFill>
                  <a:srgbClr val="002060"/>
                </a:solidFill>
              </a:rPr>
              <a:t>Neck Ultrasonography </a:t>
            </a:r>
            <a:endParaRPr lang="en-US" sz="5400" b="1" dirty="0">
              <a:solidFill>
                <a:srgbClr val="002060"/>
              </a:solidFill>
            </a:endParaRPr>
          </a:p>
        </p:txBody>
      </p:sp>
      <p:sp>
        <p:nvSpPr>
          <p:cNvPr id="3" name="Content Placeholder 2"/>
          <p:cNvSpPr>
            <a:spLocks noGrp="1"/>
          </p:cNvSpPr>
          <p:nvPr>
            <p:ph idx="1"/>
          </p:nvPr>
        </p:nvSpPr>
        <p:spPr>
          <a:xfrm>
            <a:off x="838200" y="1888687"/>
            <a:ext cx="10515600" cy="4351338"/>
          </a:xfrm>
        </p:spPr>
        <p:txBody>
          <a:bodyPr>
            <a:noAutofit/>
          </a:bodyPr>
          <a:lstStyle/>
          <a:p>
            <a:pPr marL="0" indent="0">
              <a:buNone/>
            </a:pPr>
            <a:endParaRPr lang="en-US" sz="3200" dirty="0" smtClean="0">
              <a:latin typeface="+mj-lt"/>
            </a:endParaRPr>
          </a:p>
          <a:p>
            <a:r>
              <a:rPr lang="en-US" sz="4000" dirty="0" smtClean="0">
                <a:solidFill>
                  <a:srgbClr val="C00000"/>
                </a:solidFill>
                <a:latin typeface="+mj-lt"/>
              </a:rPr>
              <a:t>In cases of LN metastases, the </a:t>
            </a:r>
            <a:r>
              <a:rPr lang="en-US" sz="4000" dirty="0" err="1" smtClean="0">
                <a:solidFill>
                  <a:srgbClr val="C00000"/>
                </a:solidFill>
                <a:latin typeface="+mj-lt"/>
              </a:rPr>
              <a:t>Tg</a:t>
            </a:r>
            <a:r>
              <a:rPr lang="en-US" sz="4000" dirty="0" smtClean="0">
                <a:solidFill>
                  <a:srgbClr val="C00000"/>
                </a:solidFill>
                <a:latin typeface="+mj-lt"/>
              </a:rPr>
              <a:t> concentration in the aspirate fluid is often &gt; 10 ng/ml.</a:t>
            </a:r>
          </a:p>
          <a:p>
            <a:r>
              <a:rPr lang="en-US" sz="4000" dirty="0" smtClean="0">
                <a:latin typeface="+mj-lt"/>
              </a:rPr>
              <a:t>A </a:t>
            </a:r>
            <a:r>
              <a:rPr lang="en-US" sz="4000" dirty="0" err="1" smtClean="0">
                <a:latin typeface="+mj-lt"/>
              </a:rPr>
              <a:t>Tg</a:t>
            </a:r>
            <a:r>
              <a:rPr lang="en-US" sz="4000" dirty="0" smtClean="0">
                <a:latin typeface="+mj-lt"/>
              </a:rPr>
              <a:t> concentration in the aspirate fluid between 1 and 10 ng/ml is moderately suspicious for malignancy ( compare with serum </a:t>
            </a:r>
            <a:r>
              <a:rPr lang="en-US" sz="4000" dirty="0" err="1" smtClean="0">
                <a:latin typeface="+mj-lt"/>
              </a:rPr>
              <a:t>Tg</a:t>
            </a:r>
            <a:r>
              <a:rPr lang="en-US" sz="4000" dirty="0" smtClean="0">
                <a:latin typeface="+mj-lt"/>
              </a:rPr>
              <a:t>.)</a:t>
            </a:r>
          </a:p>
          <a:p>
            <a:pPr marL="0" indent="0">
              <a:buNone/>
            </a:pPr>
            <a:endParaRPr lang="en-US" sz="3200" dirty="0">
              <a:solidFill>
                <a:srgbClr val="C00000"/>
              </a:solidFill>
              <a:latin typeface="+mj-lt"/>
            </a:endParaRPr>
          </a:p>
        </p:txBody>
      </p:sp>
    </p:spTree>
    <p:extLst>
      <p:ext uri="{BB962C8B-B14F-4D97-AF65-F5344CB8AC3E}">
        <p14:creationId xmlns:p14="http://schemas.microsoft.com/office/powerpoint/2010/main" val="2155512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smtClean="0">
                <a:solidFill>
                  <a:schemeClr val="bg1"/>
                </a:solidFill>
              </a:rPr>
              <a:t>Lymph node mapping by levels</a:t>
            </a:r>
            <a:endParaRPr lang="en-US" dirty="0">
              <a:solidFill>
                <a:schemeClr val="bg1"/>
              </a:solidFill>
            </a:endParaRPr>
          </a:p>
        </p:txBody>
      </p:sp>
      <p:pic>
        <p:nvPicPr>
          <p:cNvPr id="245762" name="Picture 2"/>
          <p:cNvPicPr>
            <a:picLocks noChangeAspect="1" noChangeArrowheads="1"/>
          </p:cNvPicPr>
          <p:nvPr/>
        </p:nvPicPr>
        <p:blipFill>
          <a:blip r:embed="rId2" cstate="print"/>
          <a:srcRect/>
          <a:stretch>
            <a:fillRect/>
          </a:stretch>
        </p:blipFill>
        <p:spPr bwMode="auto">
          <a:xfrm>
            <a:off x="2999657" y="2060849"/>
            <a:ext cx="6143625" cy="3933825"/>
          </a:xfrm>
          <a:prstGeom prst="rect">
            <a:avLst/>
          </a:prstGeom>
          <a:noFill/>
          <a:ln w="9525">
            <a:solidFill>
              <a:schemeClr val="accent6">
                <a:lumMod val="75000"/>
              </a:schemeClr>
            </a:solidFill>
            <a:miter lim="800000"/>
            <a:headEnd/>
            <a:tailEnd/>
          </a:ln>
        </p:spPr>
      </p:pic>
    </p:spTree>
    <p:extLst>
      <p:ext uri="{BB962C8B-B14F-4D97-AF65-F5344CB8AC3E}">
        <p14:creationId xmlns:p14="http://schemas.microsoft.com/office/powerpoint/2010/main" val="285315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idx="4294967295"/>
          </p:nvPr>
        </p:nvSpPr>
        <p:spPr>
          <a:xfrm>
            <a:off x="838200" y="207465"/>
            <a:ext cx="10515600" cy="1325563"/>
          </a:xfrm>
          <a:solidFill>
            <a:schemeClr val="accent2"/>
          </a:solid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a:solidFill>
                  <a:schemeClr val="bg1"/>
                </a:solidFill>
              </a:rPr>
              <a:t>Regional cervical lymph nodes metastases</a:t>
            </a:r>
          </a:p>
        </p:txBody>
      </p:sp>
      <p:sp>
        <p:nvSpPr>
          <p:cNvPr id="164867" name="Content Placeholder 2"/>
          <p:cNvSpPr>
            <a:spLocks noGrp="1"/>
          </p:cNvSpPr>
          <p:nvPr>
            <p:ph idx="4294967295"/>
          </p:nvPr>
        </p:nvSpPr>
        <p:spPr>
          <a:xfrm>
            <a:off x="1991544" y="1700809"/>
            <a:ext cx="8229600" cy="4740547"/>
          </a:xfrm>
          <a:ln>
            <a:solidFill>
              <a:schemeClr val="accent6">
                <a:lumMod val="75000"/>
              </a:schemeClr>
            </a:solidFill>
          </a:ln>
        </p:spPr>
        <p:txBody>
          <a:bodyPr>
            <a:normAutofit lnSpcReduction="10000"/>
          </a:bodyPr>
          <a:lstStyle/>
          <a:p>
            <a:endParaRPr lang="en-US" dirty="0" smtClean="0"/>
          </a:p>
          <a:p>
            <a:r>
              <a:rPr lang="en-US" sz="3200" dirty="0" smtClean="0">
                <a:latin typeface="+mj-lt"/>
              </a:rPr>
              <a:t>Occurs  in 20 % of all thyroid malignancy</a:t>
            </a:r>
          </a:p>
          <a:p>
            <a:endParaRPr lang="en-US" sz="3200" dirty="0" smtClean="0">
              <a:latin typeface="+mj-lt"/>
            </a:endParaRPr>
          </a:p>
          <a:p>
            <a:r>
              <a:rPr lang="en-US" sz="3200" dirty="0" smtClean="0">
                <a:latin typeface="+mj-lt"/>
              </a:rPr>
              <a:t>Papillary Car. : 40% of adult , 90% of child.</a:t>
            </a:r>
          </a:p>
          <a:p>
            <a:endParaRPr lang="en-US" sz="3200" dirty="0" smtClean="0">
              <a:latin typeface="+mj-lt"/>
            </a:endParaRPr>
          </a:p>
          <a:p>
            <a:r>
              <a:rPr lang="en-US" sz="3200" dirty="0" smtClean="0">
                <a:latin typeface="+mj-lt"/>
              </a:rPr>
              <a:t>MTC  :  50 % of patients</a:t>
            </a:r>
          </a:p>
          <a:p>
            <a:pPr>
              <a:buFontTx/>
              <a:buNone/>
            </a:pPr>
            <a:endParaRPr lang="en-US" sz="3200" dirty="0" smtClean="0">
              <a:latin typeface="+mj-lt"/>
            </a:endParaRPr>
          </a:p>
          <a:p>
            <a:r>
              <a:rPr lang="en-US" sz="3200" dirty="0" smtClean="0">
                <a:latin typeface="+mj-lt"/>
              </a:rPr>
              <a:t>Internal jugular chain  of cervical lymph nodes,     particularly on the </a:t>
            </a:r>
            <a:r>
              <a:rPr lang="en-US" sz="3200" dirty="0" err="1" smtClean="0">
                <a:latin typeface="+mj-lt"/>
              </a:rPr>
              <a:t>ipsilateral</a:t>
            </a:r>
            <a:r>
              <a:rPr lang="en-US" sz="3200" dirty="0" smtClean="0">
                <a:latin typeface="+mj-lt"/>
              </a:rPr>
              <a:t> side</a:t>
            </a:r>
          </a:p>
          <a:p>
            <a:pPr>
              <a:buNone/>
            </a:pPr>
            <a:endParaRPr lang="en-US" dirty="0" smtClean="0"/>
          </a:p>
        </p:txBody>
      </p:sp>
    </p:spTree>
    <p:extLst>
      <p:ext uri="{BB962C8B-B14F-4D97-AF65-F5344CB8AC3E}">
        <p14:creationId xmlns:p14="http://schemas.microsoft.com/office/powerpoint/2010/main" val="306029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7" name="Content Placeholder 3" descr="f07001302004.jpg"/>
          <p:cNvPicPr>
            <a:picLocks noGrp="1" noChangeAspect="1"/>
          </p:cNvPicPr>
          <p:nvPr>
            <p:ph idx="4294967295"/>
          </p:nvPr>
        </p:nvPicPr>
        <p:blipFill>
          <a:blip r:embed="rId2" cstate="print"/>
          <a:srcRect/>
          <a:stretch>
            <a:fillRect/>
          </a:stretch>
        </p:blipFill>
        <p:spPr>
          <a:xfrm>
            <a:off x="481472" y="2353117"/>
            <a:ext cx="7024265" cy="3480493"/>
          </a:xfrm>
        </p:spPr>
      </p:pic>
      <p:sp>
        <p:nvSpPr>
          <p:cNvPr id="185348" name="TextBox 3"/>
          <p:cNvSpPr txBox="1">
            <a:spLocks noChangeArrowheads="1"/>
          </p:cNvSpPr>
          <p:nvPr/>
        </p:nvSpPr>
        <p:spPr bwMode="auto">
          <a:xfrm>
            <a:off x="911234" y="6110391"/>
            <a:ext cx="7672337" cy="646113"/>
          </a:xfrm>
          <a:prstGeom prst="rect">
            <a:avLst/>
          </a:prstGeom>
          <a:noFill/>
          <a:ln w="9525">
            <a:noFill/>
            <a:miter lim="800000"/>
            <a:headEnd/>
            <a:tailEnd/>
          </a:ln>
        </p:spPr>
        <p:txBody>
          <a:bodyPr wrap="square">
            <a:spAutoFit/>
          </a:bodyPr>
          <a:lstStyle/>
          <a:p>
            <a:r>
              <a:rPr lang="en-US" dirty="0">
                <a:solidFill>
                  <a:srgbClr val="7030A0"/>
                </a:solidFill>
              </a:rPr>
              <a:t>     </a:t>
            </a:r>
            <a:r>
              <a:rPr lang="en-US" dirty="0" err="1"/>
              <a:t>Hypoechoic</a:t>
            </a:r>
            <a:r>
              <a:rPr lang="en-US" dirty="0"/>
              <a:t> cortex &amp; </a:t>
            </a:r>
          </a:p>
          <a:p>
            <a:r>
              <a:rPr lang="en-US" dirty="0"/>
              <a:t>central </a:t>
            </a:r>
            <a:r>
              <a:rPr lang="en-US" dirty="0" err="1"/>
              <a:t>hyperechoic</a:t>
            </a:r>
            <a:r>
              <a:rPr lang="en-US" dirty="0"/>
              <a:t> fatty </a:t>
            </a:r>
            <a:r>
              <a:rPr lang="en-US" dirty="0" err="1"/>
              <a:t>hilus</a:t>
            </a:r>
            <a:endParaRPr lang="en-US" dirty="0"/>
          </a:p>
        </p:txBody>
      </p:sp>
      <p:sp>
        <p:nvSpPr>
          <p:cNvPr id="185349" name="TextBox 4"/>
          <p:cNvSpPr txBox="1">
            <a:spLocks noChangeArrowheads="1"/>
          </p:cNvSpPr>
          <p:nvPr/>
        </p:nvSpPr>
        <p:spPr bwMode="auto">
          <a:xfrm>
            <a:off x="5347954" y="6110391"/>
            <a:ext cx="1782667" cy="369332"/>
          </a:xfrm>
          <a:prstGeom prst="rect">
            <a:avLst/>
          </a:prstGeom>
          <a:noFill/>
          <a:ln w="9525">
            <a:noFill/>
            <a:miter lim="800000"/>
            <a:headEnd/>
            <a:tailEnd/>
          </a:ln>
        </p:spPr>
        <p:txBody>
          <a:bodyPr wrap="none">
            <a:spAutoFit/>
          </a:bodyPr>
          <a:lstStyle/>
          <a:p>
            <a:r>
              <a:rPr lang="en-US" dirty="0">
                <a:solidFill>
                  <a:srgbClr val="7030A0"/>
                </a:solidFill>
              </a:rPr>
              <a:t> </a:t>
            </a:r>
            <a:r>
              <a:rPr lang="en-US" dirty="0" err="1"/>
              <a:t>Hilar</a:t>
            </a:r>
            <a:r>
              <a:rPr lang="en-US" dirty="0"/>
              <a:t> </a:t>
            </a:r>
            <a:r>
              <a:rPr lang="en-US" dirty="0" err="1"/>
              <a:t>vascularity</a:t>
            </a:r>
            <a:r>
              <a:rPr lang="en-US" dirty="0"/>
              <a:t> </a:t>
            </a:r>
          </a:p>
        </p:txBody>
      </p:sp>
      <p:pic>
        <p:nvPicPr>
          <p:cNvPr id="6" name="Picture 2" descr=" ">
            <a:hlinkClick r:id="rId3"/>
          </p:cNvPr>
          <p:cNvPicPr>
            <a:picLocks noChangeAspect="1" noChangeArrowheads="1"/>
          </p:cNvPicPr>
          <p:nvPr/>
        </p:nvPicPr>
        <p:blipFill>
          <a:blip r:embed="rId4" cstate="print"/>
          <a:srcRect/>
          <a:stretch>
            <a:fillRect/>
          </a:stretch>
        </p:blipFill>
        <p:spPr bwMode="auto">
          <a:xfrm>
            <a:off x="8483155" y="359152"/>
            <a:ext cx="2426583" cy="3090938"/>
          </a:xfrm>
          <a:prstGeom prst="rect">
            <a:avLst/>
          </a:prstGeom>
          <a:noFill/>
          <a:ln w="9525">
            <a:noFill/>
            <a:miter lim="800000"/>
            <a:headEnd/>
            <a:tailEnd/>
          </a:ln>
        </p:spPr>
      </p:pic>
      <p:sp>
        <p:nvSpPr>
          <p:cNvPr id="2" name="Rectangle 1"/>
          <p:cNvSpPr/>
          <p:nvPr/>
        </p:nvSpPr>
        <p:spPr>
          <a:xfrm>
            <a:off x="8995572" y="6295057"/>
            <a:ext cx="2013693" cy="369332"/>
          </a:xfrm>
          <a:prstGeom prst="rect">
            <a:avLst/>
          </a:prstGeom>
        </p:spPr>
        <p:txBody>
          <a:bodyPr wrap="none">
            <a:spAutoFit/>
          </a:bodyPr>
          <a:lstStyle/>
          <a:p>
            <a:r>
              <a:rPr lang="en-US" b="1" dirty="0"/>
              <a:t>Benign</a:t>
            </a:r>
            <a:r>
              <a:rPr lang="en-US" dirty="0"/>
              <a:t> lymph node</a:t>
            </a:r>
          </a:p>
        </p:txBody>
      </p:sp>
      <p:pic>
        <p:nvPicPr>
          <p:cNvPr id="8" name="Picture 7"/>
          <p:cNvPicPr>
            <a:picLocks noChangeAspect="1"/>
          </p:cNvPicPr>
          <p:nvPr/>
        </p:nvPicPr>
        <p:blipFill>
          <a:blip r:embed="rId5"/>
          <a:stretch>
            <a:fillRect/>
          </a:stretch>
        </p:blipFill>
        <p:spPr>
          <a:xfrm>
            <a:off x="8483155" y="3793237"/>
            <a:ext cx="2526110" cy="2501820"/>
          </a:xfrm>
          <a:prstGeom prst="rect">
            <a:avLst/>
          </a:prstGeom>
        </p:spPr>
      </p:pic>
      <p:sp>
        <p:nvSpPr>
          <p:cNvPr id="9" name="Title 1"/>
          <p:cNvSpPr txBox="1">
            <a:spLocks/>
          </p:cNvSpPr>
          <p:nvPr/>
        </p:nvSpPr>
        <p:spPr>
          <a:xfrm>
            <a:off x="911234" y="359152"/>
            <a:ext cx="6164740" cy="1143000"/>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bg1"/>
                </a:solidFill>
              </a:rPr>
              <a:t>Normal lymph node</a:t>
            </a:r>
            <a:endParaRPr lang="en-US" sz="4800" b="1" dirty="0">
              <a:solidFill>
                <a:schemeClr val="bg1"/>
              </a:solidFill>
            </a:endParaRPr>
          </a:p>
        </p:txBody>
      </p:sp>
    </p:spTree>
    <p:extLst>
      <p:ext uri="{BB962C8B-B14F-4D97-AF65-F5344CB8AC3E}">
        <p14:creationId xmlns:p14="http://schemas.microsoft.com/office/powerpoint/2010/main" val="153910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7407" y="2152660"/>
            <a:ext cx="2984257" cy="2926310"/>
          </a:xfrm>
          <a:prstGeom prst="rect">
            <a:avLst/>
          </a:prstGeom>
        </p:spPr>
      </p:pic>
      <p:pic>
        <p:nvPicPr>
          <p:cNvPr id="4" name="Picture 3"/>
          <p:cNvPicPr>
            <a:picLocks noChangeAspect="1"/>
          </p:cNvPicPr>
          <p:nvPr/>
        </p:nvPicPr>
        <p:blipFill>
          <a:blip r:embed="rId3"/>
          <a:stretch>
            <a:fillRect/>
          </a:stretch>
        </p:blipFill>
        <p:spPr>
          <a:xfrm>
            <a:off x="8036531" y="2152660"/>
            <a:ext cx="3716586" cy="3017426"/>
          </a:xfrm>
          <a:prstGeom prst="rect">
            <a:avLst/>
          </a:prstGeom>
        </p:spPr>
      </p:pic>
      <p:sp>
        <p:nvSpPr>
          <p:cNvPr id="5" name="Title 1"/>
          <p:cNvSpPr txBox="1">
            <a:spLocks/>
          </p:cNvSpPr>
          <p:nvPr/>
        </p:nvSpPr>
        <p:spPr>
          <a:xfrm>
            <a:off x="1919536" y="260648"/>
            <a:ext cx="8229600" cy="114300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bg1"/>
                </a:solidFill>
              </a:rPr>
              <a:t>Malignant lymph node</a:t>
            </a:r>
            <a:endParaRPr lang="en-US" sz="4800" b="1" dirty="0">
              <a:solidFill>
                <a:schemeClr val="bg1"/>
              </a:solidFill>
            </a:endParaRPr>
          </a:p>
        </p:txBody>
      </p:sp>
      <p:sp>
        <p:nvSpPr>
          <p:cNvPr id="6" name="Rectangle 5"/>
          <p:cNvSpPr/>
          <p:nvPr/>
        </p:nvSpPr>
        <p:spPr>
          <a:xfrm>
            <a:off x="3515103" y="2152660"/>
            <a:ext cx="4530217" cy="3539430"/>
          </a:xfrm>
          <a:prstGeom prst="rect">
            <a:avLst/>
          </a:prstGeom>
        </p:spPr>
        <p:txBody>
          <a:bodyPr wrap="square">
            <a:spAutoFit/>
          </a:bodyPr>
          <a:lstStyle/>
          <a:p>
            <a:r>
              <a:rPr lang="en-US" sz="2000" dirty="0" smtClean="0">
                <a:latin typeface="Calibri" panose="020F0502020204030204" pitchFamily="34" charset="0"/>
              </a:rPr>
              <a:t> </a:t>
            </a:r>
            <a:r>
              <a:rPr lang="en-US" sz="2000" dirty="0" smtClean="0">
                <a:solidFill>
                  <a:srgbClr val="FF0000"/>
                </a:solidFill>
                <a:latin typeface="Calibri" panose="020F0502020204030204" pitchFamily="34" charset="0"/>
              </a:rPr>
              <a:t>●</a:t>
            </a:r>
            <a:r>
              <a:rPr lang="en-US" sz="2000" dirty="0" smtClean="0">
                <a:latin typeface="Calibri" panose="020F0502020204030204" pitchFamily="34" charset="0"/>
              </a:rPr>
              <a:t> </a:t>
            </a:r>
            <a:r>
              <a:rPr lang="en-US" sz="2800" dirty="0" smtClean="0">
                <a:latin typeface="+mj-lt"/>
              </a:rPr>
              <a:t>Absence </a:t>
            </a:r>
            <a:r>
              <a:rPr lang="en-US" sz="2800" dirty="0">
                <a:latin typeface="+mj-lt"/>
              </a:rPr>
              <a:t>of a hilum </a:t>
            </a:r>
            <a:r>
              <a:rPr lang="en-US" sz="2800" dirty="0" smtClean="0">
                <a:latin typeface="+mj-lt"/>
              </a:rPr>
              <a:t>  </a:t>
            </a:r>
          </a:p>
          <a:p>
            <a:r>
              <a:rPr lang="en-US" sz="2000" dirty="0" smtClean="0">
                <a:latin typeface="+mj-lt"/>
              </a:rPr>
              <a:t> </a:t>
            </a:r>
            <a:r>
              <a:rPr lang="en-US" sz="2000" dirty="0" smtClean="0">
                <a:solidFill>
                  <a:srgbClr val="FF0000"/>
                </a:solidFill>
                <a:latin typeface="+mj-lt"/>
              </a:rPr>
              <a:t>●</a:t>
            </a:r>
            <a:r>
              <a:rPr lang="en-US" sz="2800" dirty="0" smtClean="0">
                <a:latin typeface="+mj-lt"/>
              </a:rPr>
              <a:t> Round shape</a:t>
            </a:r>
          </a:p>
          <a:p>
            <a:r>
              <a:rPr lang="en-US" sz="2800" dirty="0" smtClean="0">
                <a:latin typeface="+mj-lt"/>
              </a:rPr>
              <a:t> </a:t>
            </a:r>
            <a:r>
              <a:rPr lang="en-US" sz="2000" dirty="0">
                <a:solidFill>
                  <a:srgbClr val="FF0000"/>
                </a:solidFill>
                <a:latin typeface="+mj-lt"/>
              </a:rPr>
              <a:t>●</a:t>
            </a:r>
            <a:r>
              <a:rPr lang="en-US" sz="2800" dirty="0">
                <a:latin typeface="+mj-lt"/>
              </a:rPr>
              <a:t> </a:t>
            </a:r>
            <a:r>
              <a:rPr lang="en-US" sz="2800" dirty="0" smtClean="0">
                <a:latin typeface="+mj-lt"/>
              </a:rPr>
              <a:t>Increased </a:t>
            </a:r>
            <a:r>
              <a:rPr lang="en-US" sz="2800" dirty="0">
                <a:latin typeface="+mj-lt"/>
              </a:rPr>
              <a:t>short </a:t>
            </a:r>
            <a:r>
              <a:rPr lang="en-US" sz="2800" dirty="0" smtClean="0">
                <a:latin typeface="+mj-lt"/>
              </a:rPr>
              <a:t>axis &gt; 5mm</a:t>
            </a:r>
          </a:p>
          <a:p>
            <a:r>
              <a:rPr lang="en-US" sz="2800" dirty="0" smtClean="0">
                <a:latin typeface="+mj-lt"/>
              </a:rPr>
              <a:t> </a:t>
            </a:r>
            <a:r>
              <a:rPr lang="en-US" sz="2000" dirty="0">
                <a:solidFill>
                  <a:srgbClr val="FF0000"/>
                </a:solidFill>
                <a:latin typeface="+mj-lt"/>
              </a:rPr>
              <a:t>●</a:t>
            </a:r>
            <a:r>
              <a:rPr lang="en-US" sz="2800" dirty="0">
                <a:latin typeface="+mj-lt"/>
              </a:rPr>
              <a:t> </a:t>
            </a:r>
            <a:r>
              <a:rPr lang="en-US" sz="2800" dirty="0" smtClean="0">
                <a:latin typeface="+mj-lt"/>
              </a:rPr>
              <a:t>Increased </a:t>
            </a:r>
            <a:r>
              <a:rPr lang="en-US" sz="2800" dirty="0">
                <a:latin typeface="+mj-lt"/>
              </a:rPr>
              <a:t>central </a:t>
            </a:r>
            <a:r>
              <a:rPr lang="en-US" sz="2800" dirty="0" smtClean="0">
                <a:latin typeface="+mj-lt"/>
              </a:rPr>
              <a:t> </a:t>
            </a:r>
          </a:p>
          <a:p>
            <a:r>
              <a:rPr lang="en-US" sz="2800" dirty="0">
                <a:latin typeface="+mj-lt"/>
              </a:rPr>
              <a:t> </a:t>
            </a:r>
            <a:r>
              <a:rPr lang="en-US" sz="2800" dirty="0" smtClean="0">
                <a:latin typeface="+mj-lt"/>
              </a:rPr>
              <a:t>    vascularization</a:t>
            </a:r>
          </a:p>
          <a:p>
            <a:r>
              <a:rPr lang="en-US" sz="2800" dirty="0">
                <a:latin typeface="+mj-lt"/>
              </a:rPr>
              <a:t> </a:t>
            </a:r>
            <a:r>
              <a:rPr lang="en-US" sz="2000" dirty="0">
                <a:solidFill>
                  <a:srgbClr val="FF0000"/>
                </a:solidFill>
                <a:latin typeface="+mj-lt"/>
              </a:rPr>
              <a:t>●</a:t>
            </a:r>
            <a:r>
              <a:rPr lang="en-US" sz="2800" dirty="0">
                <a:latin typeface="+mj-lt"/>
              </a:rPr>
              <a:t> </a:t>
            </a:r>
            <a:r>
              <a:rPr lang="en-US" sz="2800" dirty="0" err="1" smtClean="0">
                <a:latin typeface="+mj-lt"/>
              </a:rPr>
              <a:t>Microcalcification</a:t>
            </a:r>
            <a:r>
              <a:rPr lang="en-US" sz="2800" dirty="0" smtClean="0">
                <a:latin typeface="+mj-lt"/>
              </a:rPr>
              <a:t> </a:t>
            </a:r>
          </a:p>
          <a:p>
            <a:r>
              <a:rPr lang="en-US" sz="2000" dirty="0" smtClean="0">
                <a:latin typeface="+mj-lt"/>
              </a:rPr>
              <a:t> </a:t>
            </a:r>
            <a:r>
              <a:rPr lang="en-US" sz="2000" dirty="0" smtClean="0">
                <a:solidFill>
                  <a:srgbClr val="FF0000"/>
                </a:solidFill>
                <a:latin typeface="+mj-lt"/>
              </a:rPr>
              <a:t>●</a:t>
            </a:r>
            <a:r>
              <a:rPr lang="en-US" sz="2800" dirty="0" smtClean="0">
                <a:latin typeface="+mj-lt"/>
              </a:rPr>
              <a:t> Partially cystic appearance</a:t>
            </a:r>
          </a:p>
          <a:p>
            <a:r>
              <a:rPr lang="en-US" sz="2800" dirty="0">
                <a:latin typeface="+mj-lt"/>
              </a:rPr>
              <a:t> </a:t>
            </a:r>
            <a:r>
              <a:rPr lang="en-US" sz="2000" dirty="0">
                <a:solidFill>
                  <a:srgbClr val="FF0000"/>
                </a:solidFill>
                <a:latin typeface="+mj-lt"/>
              </a:rPr>
              <a:t>●</a:t>
            </a:r>
            <a:r>
              <a:rPr lang="en-US" sz="2800" dirty="0" smtClean="0">
                <a:latin typeface="+mj-lt"/>
              </a:rPr>
              <a:t> Located in level 3,4,6</a:t>
            </a:r>
            <a:endParaRPr lang="en-US" sz="2800" dirty="0">
              <a:latin typeface="+mj-lt"/>
            </a:endParaRPr>
          </a:p>
        </p:txBody>
      </p:sp>
      <p:cxnSp>
        <p:nvCxnSpPr>
          <p:cNvPr id="7" name="Straight Connector 6"/>
          <p:cNvCxnSpPr/>
          <p:nvPr/>
        </p:nvCxnSpPr>
        <p:spPr>
          <a:xfrm flipV="1">
            <a:off x="1919536" y="3168869"/>
            <a:ext cx="0" cy="13873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01477" y="2885346"/>
            <a:ext cx="0" cy="13873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502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4913" y="6141826"/>
            <a:ext cx="3767313" cy="369332"/>
          </a:xfrm>
          <a:prstGeom prst="rect">
            <a:avLst/>
          </a:prstGeom>
          <a:noFill/>
        </p:spPr>
        <p:txBody>
          <a:bodyPr wrap="none" rtlCol="0">
            <a:spAutoFit/>
          </a:bodyPr>
          <a:lstStyle/>
          <a:p>
            <a:r>
              <a:rPr lang="en-US" dirty="0" smtClean="0"/>
              <a:t>Thyroid nodule with </a:t>
            </a:r>
            <a:r>
              <a:rPr lang="en-US" dirty="0" err="1" smtClean="0"/>
              <a:t>microcalcification</a:t>
            </a:r>
            <a:endParaRPr lang="en-US" dirty="0"/>
          </a:p>
        </p:txBody>
      </p:sp>
      <p:sp>
        <p:nvSpPr>
          <p:cNvPr id="3" name="TextBox 2"/>
          <p:cNvSpPr txBox="1"/>
          <p:nvPr/>
        </p:nvSpPr>
        <p:spPr>
          <a:xfrm>
            <a:off x="6526925" y="6141826"/>
            <a:ext cx="2396358" cy="369332"/>
          </a:xfrm>
          <a:prstGeom prst="rect">
            <a:avLst/>
          </a:prstGeom>
          <a:noFill/>
        </p:spPr>
        <p:txBody>
          <a:bodyPr wrap="square" rtlCol="0">
            <a:spAutoFit/>
          </a:bodyPr>
          <a:lstStyle/>
          <a:p>
            <a:r>
              <a:rPr lang="en-US" dirty="0" smtClean="0"/>
              <a:t>Multiple enlarged LNs</a:t>
            </a:r>
            <a:endParaRPr lang="en-US" dirty="0"/>
          </a:p>
        </p:txBody>
      </p:sp>
      <p:pic>
        <p:nvPicPr>
          <p:cNvPr id="5" name="Picture 4"/>
          <p:cNvPicPr>
            <a:picLocks noChangeAspect="1"/>
          </p:cNvPicPr>
          <p:nvPr/>
        </p:nvPicPr>
        <p:blipFill>
          <a:blip r:embed="rId2"/>
          <a:stretch>
            <a:fillRect/>
          </a:stretch>
        </p:blipFill>
        <p:spPr>
          <a:xfrm>
            <a:off x="1309005" y="2853559"/>
            <a:ext cx="8274194" cy="3074276"/>
          </a:xfrm>
          <a:prstGeom prst="rect">
            <a:avLst/>
          </a:prstGeom>
        </p:spPr>
      </p:pic>
      <p:sp>
        <p:nvSpPr>
          <p:cNvPr id="6" name="TextBox 5"/>
          <p:cNvSpPr txBox="1"/>
          <p:nvPr/>
        </p:nvSpPr>
        <p:spPr>
          <a:xfrm>
            <a:off x="1309005" y="297453"/>
            <a:ext cx="8274194" cy="2123658"/>
          </a:xfrm>
          <a:prstGeom prst="rect">
            <a:avLst/>
          </a:prstGeom>
          <a:solidFill>
            <a:schemeClr val="accent2"/>
          </a:solidFill>
        </p:spPr>
        <p:txBody>
          <a:bodyPr wrap="square" rtlCol="0">
            <a:spAutoFit/>
          </a:bodyPr>
          <a:lstStyle/>
          <a:p>
            <a:endParaRPr lang="en-US" sz="4400" dirty="0" smtClean="0">
              <a:solidFill>
                <a:schemeClr val="bg1"/>
              </a:solidFill>
              <a:latin typeface="Times New Roman" panose="02020603050405020304" pitchFamily="18" charset="0"/>
              <a:cs typeface="Times New Roman" panose="02020603050405020304" pitchFamily="18" charset="0"/>
            </a:endParaRPr>
          </a:p>
          <a:p>
            <a:r>
              <a:rPr lang="en-US" sz="4400" dirty="0" smtClean="0">
                <a:solidFill>
                  <a:schemeClr val="bg1"/>
                </a:solidFill>
                <a:latin typeface="Times New Roman" panose="02020603050405020304" pitchFamily="18" charset="0"/>
                <a:cs typeface="Times New Roman" panose="02020603050405020304" pitchFamily="18" charset="0"/>
              </a:rPr>
              <a:t>PTC with cervical LN metastases</a:t>
            </a:r>
          </a:p>
          <a:p>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756410" y="4206031"/>
            <a:ext cx="333746" cy="369332"/>
          </a:xfrm>
          <a:prstGeom prst="rect">
            <a:avLst/>
          </a:prstGeom>
          <a:noFill/>
        </p:spPr>
        <p:txBody>
          <a:bodyPr wrap="none" rtlCol="0">
            <a:spAutoFit/>
          </a:bodyPr>
          <a:lstStyle/>
          <a:p>
            <a:r>
              <a:rPr lang="en-US" dirty="0" smtClean="0">
                <a:solidFill>
                  <a:schemeClr val="bg1"/>
                </a:solidFill>
              </a:rPr>
              <a:t>N</a:t>
            </a:r>
            <a:endParaRPr lang="en-US" dirty="0">
              <a:solidFill>
                <a:schemeClr val="bg1"/>
              </a:solidFill>
            </a:endParaRPr>
          </a:p>
        </p:txBody>
      </p:sp>
    </p:spTree>
    <p:extLst>
      <p:ext uri="{BB962C8B-B14F-4D97-AF65-F5344CB8AC3E}">
        <p14:creationId xmlns:p14="http://schemas.microsoft.com/office/powerpoint/2010/main" val="3344448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982" y="1448223"/>
            <a:ext cx="3827839" cy="5093175"/>
          </a:xfrm>
          <a:prstGeom prst="rect">
            <a:avLst/>
          </a:prstGeom>
        </p:spPr>
      </p:pic>
      <p:sp>
        <p:nvSpPr>
          <p:cNvPr id="8" name="Rectangle 7"/>
          <p:cNvSpPr/>
          <p:nvPr/>
        </p:nvSpPr>
        <p:spPr>
          <a:xfrm>
            <a:off x="1988729" y="168245"/>
            <a:ext cx="8164264" cy="954107"/>
          </a:xfrm>
          <a:prstGeom prst="rect">
            <a:avLst/>
          </a:prstGeom>
        </p:spPr>
        <p:txBody>
          <a:bodyPr wrap="square">
            <a:spAutoFit/>
          </a:bodyPr>
          <a:lstStyle/>
          <a:p>
            <a:pPr algn="ctr"/>
            <a:r>
              <a:rPr lang="en-US" sz="2800" dirty="0">
                <a:latin typeface="+mj-lt"/>
              </a:rPr>
              <a:t>Skin metastasis on the neck: an unusual presentation of recurrence of papillary thyroid carcinoma</a:t>
            </a:r>
          </a:p>
        </p:txBody>
      </p:sp>
      <p:pic>
        <p:nvPicPr>
          <p:cNvPr id="9" name="Picture 8"/>
          <p:cNvPicPr>
            <a:picLocks noChangeAspect="1"/>
          </p:cNvPicPr>
          <p:nvPr/>
        </p:nvPicPr>
        <p:blipFill>
          <a:blip r:embed="rId3"/>
          <a:stretch>
            <a:fillRect/>
          </a:stretch>
        </p:blipFill>
        <p:spPr>
          <a:xfrm>
            <a:off x="6890624" y="4043244"/>
            <a:ext cx="3068291" cy="2681735"/>
          </a:xfrm>
          <a:prstGeom prst="rect">
            <a:avLst/>
          </a:prstGeom>
        </p:spPr>
      </p:pic>
      <p:pic>
        <p:nvPicPr>
          <p:cNvPr id="10" name="Picture 9"/>
          <p:cNvPicPr>
            <a:picLocks noChangeAspect="1"/>
          </p:cNvPicPr>
          <p:nvPr/>
        </p:nvPicPr>
        <p:blipFill>
          <a:blip r:embed="rId4"/>
          <a:stretch>
            <a:fillRect/>
          </a:stretch>
        </p:blipFill>
        <p:spPr>
          <a:xfrm>
            <a:off x="6927047" y="1385159"/>
            <a:ext cx="3068291" cy="2626553"/>
          </a:xfrm>
          <a:prstGeom prst="rect">
            <a:avLst/>
          </a:prstGeom>
        </p:spPr>
      </p:pic>
    </p:spTree>
    <p:extLst>
      <p:ext uri="{BB962C8B-B14F-4D97-AF65-F5344CB8AC3E}">
        <p14:creationId xmlns:p14="http://schemas.microsoft.com/office/powerpoint/2010/main" val="3264682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4800" b="1" dirty="0" smtClean="0">
                <a:solidFill>
                  <a:srgbClr val="002060"/>
                </a:solidFill>
              </a:rPr>
              <a:t>Measurement of serum Thyroglobulin </a:t>
            </a:r>
            <a:endParaRPr lang="en-US" sz="4800" b="1" dirty="0">
              <a:solidFill>
                <a:srgbClr val="002060"/>
              </a:solidFill>
            </a:endParaRPr>
          </a:p>
        </p:txBody>
      </p:sp>
      <p:sp>
        <p:nvSpPr>
          <p:cNvPr id="3" name="Content Placeholder 2"/>
          <p:cNvSpPr>
            <a:spLocks noGrp="1"/>
          </p:cNvSpPr>
          <p:nvPr>
            <p:ph idx="1"/>
          </p:nvPr>
        </p:nvSpPr>
        <p:spPr>
          <a:xfrm>
            <a:off x="838200" y="1857156"/>
            <a:ext cx="10515600" cy="4351338"/>
          </a:xfrm>
        </p:spPr>
        <p:txBody>
          <a:bodyPr>
            <a:normAutofit/>
          </a:bodyPr>
          <a:lstStyle/>
          <a:p>
            <a:r>
              <a:rPr lang="en-US" b="1" dirty="0" err="1" smtClean="0">
                <a:latin typeface="+mj-lt"/>
              </a:rPr>
              <a:t>Tg</a:t>
            </a:r>
            <a:r>
              <a:rPr lang="en-US" dirty="0" smtClean="0">
                <a:latin typeface="+mj-lt"/>
              </a:rPr>
              <a:t> is a glycoprotein secreted by thyroid follicular cell only.</a:t>
            </a:r>
          </a:p>
          <a:p>
            <a:r>
              <a:rPr lang="en-US" dirty="0" smtClean="0">
                <a:latin typeface="+mj-lt"/>
              </a:rPr>
              <a:t> </a:t>
            </a:r>
            <a:r>
              <a:rPr lang="en-US" dirty="0" smtClean="0">
                <a:solidFill>
                  <a:srgbClr val="C00000"/>
                </a:solidFill>
                <a:latin typeface="+mj-lt"/>
              </a:rPr>
              <a:t>An important factor to monitor patients for residual or recurrent disease</a:t>
            </a:r>
          </a:p>
          <a:p>
            <a:r>
              <a:rPr lang="en-US" dirty="0" smtClean="0">
                <a:latin typeface="+mj-lt"/>
              </a:rPr>
              <a:t>Two important factors must be considered when a serum </a:t>
            </a:r>
            <a:r>
              <a:rPr lang="en-US" b="1" dirty="0" err="1" smtClean="0">
                <a:latin typeface="+mj-lt"/>
              </a:rPr>
              <a:t>Tg</a:t>
            </a:r>
            <a:r>
              <a:rPr lang="en-US" dirty="0" smtClean="0">
                <a:latin typeface="+mj-lt"/>
              </a:rPr>
              <a:t> value is interpreted: </a:t>
            </a:r>
            <a:r>
              <a:rPr lang="en-US" i="1" dirty="0" smtClean="0">
                <a:solidFill>
                  <a:srgbClr val="00B0F0"/>
                </a:solidFill>
                <a:latin typeface="+mj-lt"/>
              </a:rPr>
              <a:t>serum TSH </a:t>
            </a:r>
            <a:r>
              <a:rPr lang="en-US" dirty="0" smtClean="0">
                <a:latin typeface="+mj-lt"/>
              </a:rPr>
              <a:t>and presence of </a:t>
            </a:r>
            <a:r>
              <a:rPr lang="en-US" i="1" dirty="0" smtClean="0">
                <a:solidFill>
                  <a:srgbClr val="00B0F0"/>
                </a:solidFill>
                <a:latin typeface="+mj-lt"/>
              </a:rPr>
              <a:t>anti </a:t>
            </a:r>
            <a:r>
              <a:rPr lang="en-US" i="1" dirty="0" err="1" smtClean="0">
                <a:solidFill>
                  <a:srgbClr val="00B0F0"/>
                </a:solidFill>
                <a:latin typeface="+mj-lt"/>
              </a:rPr>
              <a:t>Tg</a:t>
            </a:r>
            <a:r>
              <a:rPr lang="en-US" i="1" dirty="0" smtClean="0">
                <a:solidFill>
                  <a:srgbClr val="00B0F0"/>
                </a:solidFill>
                <a:latin typeface="+mj-lt"/>
              </a:rPr>
              <a:t>-Ab</a:t>
            </a:r>
            <a:r>
              <a:rPr lang="en-US" dirty="0" smtClean="0">
                <a:latin typeface="+mj-lt"/>
              </a:rPr>
              <a:t>.</a:t>
            </a:r>
          </a:p>
          <a:p>
            <a:r>
              <a:rPr lang="en-US" dirty="0" smtClean="0">
                <a:solidFill>
                  <a:srgbClr val="C00000"/>
                </a:solidFill>
                <a:latin typeface="+mj-lt"/>
              </a:rPr>
              <a:t>The highest degrees of sensitivity for serum </a:t>
            </a:r>
            <a:r>
              <a:rPr lang="en-US" dirty="0" err="1" smtClean="0">
                <a:solidFill>
                  <a:srgbClr val="C00000"/>
                </a:solidFill>
                <a:latin typeface="+mj-lt"/>
              </a:rPr>
              <a:t>Tg</a:t>
            </a:r>
            <a:r>
              <a:rPr lang="en-US" dirty="0" smtClean="0">
                <a:solidFill>
                  <a:srgbClr val="C00000"/>
                </a:solidFill>
                <a:latin typeface="+mj-lt"/>
              </a:rPr>
              <a:t> are noted following </a:t>
            </a:r>
            <a:r>
              <a:rPr lang="en-US" i="1" dirty="0" smtClean="0">
                <a:solidFill>
                  <a:srgbClr val="C00000"/>
                </a:solidFill>
                <a:latin typeface="+mj-lt"/>
              </a:rPr>
              <a:t>thyroid hormone </a:t>
            </a:r>
            <a:r>
              <a:rPr lang="en-US" dirty="0" smtClean="0">
                <a:solidFill>
                  <a:srgbClr val="C00000"/>
                </a:solidFill>
                <a:latin typeface="+mj-lt"/>
              </a:rPr>
              <a:t>withdrawal or stimulation using </a:t>
            </a:r>
            <a:r>
              <a:rPr lang="en-US" i="1" dirty="0" err="1" smtClean="0">
                <a:solidFill>
                  <a:srgbClr val="C00000"/>
                </a:solidFill>
                <a:latin typeface="+mj-lt"/>
              </a:rPr>
              <a:t>rhTSH</a:t>
            </a:r>
            <a:r>
              <a:rPr lang="en-US" i="1" dirty="0" smtClean="0">
                <a:solidFill>
                  <a:srgbClr val="C00000"/>
                </a:solidFill>
                <a:latin typeface="+mj-lt"/>
              </a:rPr>
              <a:t>.</a:t>
            </a:r>
          </a:p>
          <a:p>
            <a:r>
              <a:rPr lang="en-US" dirty="0">
                <a:latin typeface="+mj-lt"/>
              </a:rPr>
              <a:t>In the absence of </a:t>
            </a:r>
            <a:r>
              <a:rPr lang="en-US" dirty="0" err="1">
                <a:latin typeface="+mj-lt"/>
              </a:rPr>
              <a:t>Tg</a:t>
            </a:r>
            <a:r>
              <a:rPr lang="en-US" dirty="0">
                <a:latin typeface="+mj-lt"/>
              </a:rPr>
              <a:t> Ab., serum </a:t>
            </a:r>
            <a:r>
              <a:rPr lang="en-US" b="1" dirty="0" err="1">
                <a:latin typeface="+mj-lt"/>
              </a:rPr>
              <a:t>Tg</a:t>
            </a:r>
            <a:r>
              <a:rPr lang="en-US" dirty="0">
                <a:latin typeface="+mj-lt"/>
              </a:rPr>
              <a:t> has a high degree of sensitivity and specificity to detect thyroid cancer.</a:t>
            </a:r>
          </a:p>
          <a:p>
            <a:endParaRPr lang="en-US" dirty="0">
              <a:latin typeface="+mj-lt"/>
            </a:endParaRPr>
          </a:p>
        </p:txBody>
      </p:sp>
    </p:spTree>
    <p:extLst>
      <p:ext uri="{BB962C8B-B14F-4D97-AF65-F5344CB8AC3E}">
        <p14:creationId xmlns:p14="http://schemas.microsoft.com/office/powerpoint/2010/main" val="923739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mj-lt"/>
              </a:rPr>
              <a:t>After thyroid ablation and in the absence of tumor, serum </a:t>
            </a:r>
            <a:r>
              <a:rPr lang="en-US" dirty="0" err="1" smtClean="0">
                <a:latin typeface="+mj-lt"/>
              </a:rPr>
              <a:t>Tg</a:t>
            </a:r>
            <a:r>
              <a:rPr lang="en-US" dirty="0" smtClean="0">
                <a:latin typeface="+mj-lt"/>
              </a:rPr>
              <a:t> should</a:t>
            </a:r>
          </a:p>
          <a:p>
            <a:pPr marL="0" indent="0">
              <a:buNone/>
            </a:pPr>
            <a:r>
              <a:rPr lang="en-US" dirty="0">
                <a:latin typeface="+mj-lt"/>
              </a:rPr>
              <a:t> </a:t>
            </a:r>
            <a:r>
              <a:rPr lang="en-US" dirty="0" smtClean="0">
                <a:latin typeface="+mj-lt"/>
              </a:rPr>
              <a:t>  be theoretically undetectable, but in clinical practice stimulated serum</a:t>
            </a:r>
          </a:p>
          <a:p>
            <a:pPr marL="0" indent="0">
              <a:buNone/>
            </a:pPr>
            <a:r>
              <a:rPr lang="en-US" dirty="0">
                <a:latin typeface="+mj-lt"/>
              </a:rPr>
              <a:t> </a:t>
            </a:r>
            <a:r>
              <a:rPr lang="en-US" dirty="0" smtClean="0">
                <a:latin typeface="+mj-lt"/>
              </a:rPr>
              <a:t>  </a:t>
            </a:r>
            <a:r>
              <a:rPr lang="en-US" dirty="0" err="1" smtClean="0">
                <a:latin typeface="+mj-lt"/>
              </a:rPr>
              <a:t>Tg</a:t>
            </a:r>
            <a:r>
              <a:rPr lang="en-US" dirty="0" smtClean="0">
                <a:latin typeface="+mj-lt"/>
              </a:rPr>
              <a:t> &lt; 2 ng/ml is considered as evidence of no residual disease. </a:t>
            </a:r>
          </a:p>
          <a:p>
            <a:r>
              <a:rPr lang="en-US" dirty="0" smtClean="0">
                <a:solidFill>
                  <a:srgbClr val="C00000"/>
                </a:solidFill>
                <a:latin typeface="+mj-lt"/>
              </a:rPr>
              <a:t>Serum </a:t>
            </a:r>
            <a:r>
              <a:rPr lang="en-US" dirty="0" err="1" smtClean="0">
                <a:solidFill>
                  <a:srgbClr val="C00000"/>
                </a:solidFill>
                <a:latin typeface="+mj-lt"/>
              </a:rPr>
              <a:t>Tg</a:t>
            </a:r>
            <a:r>
              <a:rPr lang="en-US" dirty="0" smtClean="0">
                <a:solidFill>
                  <a:srgbClr val="C00000"/>
                </a:solidFill>
                <a:latin typeface="+mj-lt"/>
              </a:rPr>
              <a:t> may remain detectable for a few weeks or months after initial treatment (median half life= 30 hours).</a:t>
            </a:r>
          </a:p>
          <a:p>
            <a:r>
              <a:rPr lang="en-US" dirty="0" smtClean="0">
                <a:latin typeface="+mj-lt"/>
              </a:rPr>
              <a:t>Only serum </a:t>
            </a:r>
            <a:r>
              <a:rPr lang="en-US" dirty="0" err="1" smtClean="0">
                <a:latin typeface="+mj-lt"/>
              </a:rPr>
              <a:t>Tg</a:t>
            </a:r>
            <a:r>
              <a:rPr lang="en-US" dirty="0" smtClean="0">
                <a:latin typeface="+mj-lt"/>
              </a:rPr>
              <a:t> more than 3 months after surgery should be taken into account</a:t>
            </a:r>
            <a:endParaRPr lang="en-US" dirty="0">
              <a:latin typeface="+mj-lt"/>
            </a:endParaRPr>
          </a:p>
          <a:p>
            <a:r>
              <a:rPr lang="en-US" dirty="0" smtClean="0">
                <a:solidFill>
                  <a:srgbClr val="C00000"/>
                </a:solidFill>
                <a:latin typeface="+mj-lt"/>
              </a:rPr>
              <a:t>A serum </a:t>
            </a:r>
            <a:r>
              <a:rPr lang="en-US" dirty="0" err="1" smtClean="0">
                <a:solidFill>
                  <a:srgbClr val="C00000"/>
                </a:solidFill>
                <a:latin typeface="+mj-lt"/>
              </a:rPr>
              <a:t>Tg</a:t>
            </a:r>
            <a:r>
              <a:rPr lang="en-US" dirty="0" smtClean="0">
                <a:solidFill>
                  <a:srgbClr val="C00000"/>
                </a:solidFill>
                <a:latin typeface="+mj-lt"/>
              </a:rPr>
              <a:t> rising with time while on suppressive LT4 therapy is highly suggestive for tumor recurrence or progression.</a:t>
            </a:r>
            <a:endParaRPr lang="en-US" dirty="0">
              <a:solidFill>
                <a:srgbClr val="C00000"/>
              </a:solidFill>
              <a:latin typeface="+mj-lt"/>
            </a:endParaRPr>
          </a:p>
        </p:txBody>
      </p:sp>
      <p:sp>
        <p:nvSpPr>
          <p:cNvPr id="4" name="Title 1"/>
          <p:cNvSpPr>
            <a:spLocks noGrp="1"/>
          </p:cNvSpPr>
          <p:nvPr>
            <p:ph type="title"/>
          </p:nvPr>
        </p:nvSpPr>
        <p:spPr>
          <a:ln>
            <a:solidFill>
              <a:schemeClr val="accent2">
                <a:lumMod val="75000"/>
              </a:schemeClr>
            </a:solidFill>
          </a:ln>
        </p:spPr>
        <p:txBody>
          <a:bodyPr>
            <a:normAutofit/>
          </a:bodyPr>
          <a:lstStyle/>
          <a:p>
            <a:pPr algn="ctr"/>
            <a:r>
              <a:rPr lang="en-US" sz="4800" b="1" dirty="0" smtClean="0">
                <a:solidFill>
                  <a:srgbClr val="002060"/>
                </a:solidFill>
              </a:rPr>
              <a:t>Measurement of serum Thyroglobulin </a:t>
            </a:r>
            <a:endParaRPr lang="en-US" sz="4800" b="1" dirty="0">
              <a:solidFill>
                <a:srgbClr val="002060"/>
              </a:solidFill>
            </a:endParaRPr>
          </a:p>
        </p:txBody>
      </p:sp>
    </p:spTree>
    <p:extLst>
      <p:ext uri="{BB962C8B-B14F-4D97-AF65-F5344CB8AC3E}">
        <p14:creationId xmlns:p14="http://schemas.microsoft.com/office/powerpoint/2010/main" val="2845666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6000" b="1" dirty="0" err="1" smtClean="0">
                <a:solidFill>
                  <a:srgbClr val="002060"/>
                </a:solidFill>
              </a:rPr>
              <a:t>Tg</a:t>
            </a:r>
            <a:r>
              <a:rPr lang="en-US" sz="6000" b="1" dirty="0" smtClean="0">
                <a:solidFill>
                  <a:srgbClr val="002060"/>
                </a:solidFill>
              </a:rPr>
              <a:t> in disease-free </a:t>
            </a:r>
            <a:r>
              <a:rPr lang="en-US" sz="6000" b="1" dirty="0">
                <a:solidFill>
                  <a:srgbClr val="002060"/>
                </a:solidFill>
              </a:rPr>
              <a:t>status</a:t>
            </a:r>
          </a:p>
        </p:txBody>
      </p:sp>
      <p:sp>
        <p:nvSpPr>
          <p:cNvPr id="3" name="Content Placeholder 2"/>
          <p:cNvSpPr>
            <a:spLocks noGrp="1"/>
          </p:cNvSpPr>
          <p:nvPr>
            <p:ph idx="1"/>
          </p:nvPr>
        </p:nvSpPr>
        <p:spPr>
          <a:xfrm>
            <a:off x="838200" y="2140935"/>
            <a:ext cx="10515600" cy="4351338"/>
          </a:xfrm>
        </p:spPr>
        <p:txBody>
          <a:bodyPr>
            <a:normAutofit fontScale="92500" lnSpcReduction="20000"/>
          </a:bodyPr>
          <a:lstStyle/>
          <a:p>
            <a:r>
              <a:rPr lang="en-US" sz="3000" dirty="0" smtClean="0">
                <a:solidFill>
                  <a:srgbClr val="FF0000"/>
                </a:solidFill>
                <a:latin typeface="+mj-lt"/>
              </a:rPr>
              <a:t>Total thyroidectomy with RAI ablation</a:t>
            </a:r>
            <a:r>
              <a:rPr lang="en-US" sz="3000" dirty="0" smtClean="0">
                <a:latin typeface="+mj-lt"/>
              </a:rPr>
              <a:t>:</a:t>
            </a:r>
            <a:endParaRPr lang="en-US" sz="3000" dirty="0">
              <a:latin typeface="+mj-lt"/>
            </a:endParaRPr>
          </a:p>
          <a:p>
            <a:pPr marL="0" indent="0">
              <a:buNone/>
            </a:pPr>
            <a:r>
              <a:rPr lang="en-US" sz="3000" dirty="0">
                <a:latin typeface="+mj-lt"/>
              </a:rPr>
              <a:t>           - During TSH suppression = </a:t>
            </a:r>
            <a:r>
              <a:rPr lang="en-US" sz="3000" dirty="0" err="1">
                <a:latin typeface="+mj-lt"/>
              </a:rPr>
              <a:t>Tg</a:t>
            </a:r>
            <a:r>
              <a:rPr lang="en-US" sz="3000" dirty="0">
                <a:latin typeface="+mj-lt"/>
              </a:rPr>
              <a:t> &lt; o.2 ng/ml</a:t>
            </a:r>
          </a:p>
          <a:p>
            <a:pPr marL="0" indent="0">
              <a:buNone/>
            </a:pPr>
            <a:r>
              <a:rPr lang="en-US" sz="3000" dirty="0">
                <a:latin typeface="+mj-lt"/>
              </a:rPr>
              <a:t>           - After stimulation ( T4 withdrawal or </a:t>
            </a:r>
            <a:r>
              <a:rPr lang="en-US" sz="3000" dirty="0" err="1">
                <a:latin typeface="+mj-lt"/>
              </a:rPr>
              <a:t>rhTSH</a:t>
            </a:r>
            <a:r>
              <a:rPr lang="en-US" sz="3000" dirty="0">
                <a:latin typeface="+mj-lt"/>
              </a:rPr>
              <a:t>) = </a:t>
            </a:r>
            <a:r>
              <a:rPr lang="en-US" sz="3000" dirty="0" err="1">
                <a:latin typeface="+mj-lt"/>
              </a:rPr>
              <a:t>Tg</a:t>
            </a:r>
            <a:r>
              <a:rPr lang="en-US" sz="3000" dirty="0">
                <a:latin typeface="+mj-lt"/>
              </a:rPr>
              <a:t>&lt; 1 ng/ml</a:t>
            </a:r>
          </a:p>
          <a:p>
            <a:r>
              <a:rPr lang="en-US" sz="3000" dirty="0" smtClean="0">
                <a:solidFill>
                  <a:srgbClr val="FF0000"/>
                </a:solidFill>
                <a:latin typeface="+mj-lt"/>
              </a:rPr>
              <a:t>Total or near-total thyroidectomy without RAI ablation:</a:t>
            </a:r>
          </a:p>
          <a:p>
            <a:pPr marL="0" indent="0">
              <a:buNone/>
            </a:pPr>
            <a:r>
              <a:rPr lang="en-US" sz="3000" dirty="0" smtClean="0">
                <a:latin typeface="+mj-lt"/>
              </a:rPr>
              <a:t>           - During </a:t>
            </a:r>
            <a:r>
              <a:rPr lang="en-US" sz="3000" dirty="0">
                <a:latin typeface="+mj-lt"/>
              </a:rPr>
              <a:t>TSH suppression = </a:t>
            </a:r>
            <a:r>
              <a:rPr lang="en-US" sz="3000" dirty="0" err="1">
                <a:latin typeface="+mj-lt"/>
              </a:rPr>
              <a:t>Tg</a:t>
            </a:r>
            <a:r>
              <a:rPr lang="en-US" sz="3000" dirty="0">
                <a:latin typeface="+mj-lt"/>
              </a:rPr>
              <a:t> &lt; o.2 ng/ml</a:t>
            </a:r>
          </a:p>
          <a:p>
            <a:pPr marL="0" indent="0">
              <a:buNone/>
            </a:pPr>
            <a:r>
              <a:rPr lang="en-US" sz="3000" dirty="0">
                <a:latin typeface="+mj-lt"/>
              </a:rPr>
              <a:t>           - After stimulation ( T4 withdrawal or </a:t>
            </a:r>
            <a:r>
              <a:rPr lang="en-US" sz="3000" dirty="0" err="1">
                <a:latin typeface="+mj-lt"/>
              </a:rPr>
              <a:t>rhTSH</a:t>
            </a:r>
            <a:r>
              <a:rPr lang="en-US" sz="3000" dirty="0">
                <a:latin typeface="+mj-lt"/>
              </a:rPr>
              <a:t>) = </a:t>
            </a:r>
            <a:r>
              <a:rPr lang="en-US" sz="3000" dirty="0" err="1">
                <a:latin typeface="+mj-lt"/>
              </a:rPr>
              <a:t>Tg</a:t>
            </a:r>
            <a:r>
              <a:rPr lang="en-US" sz="3000" dirty="0">
                <a:latin typeface="+mj-lt"/>
              </a:rPr>
              <a:t>&lt; </a:t>
            </a:r>
            <a:r>
              <a:rPr lang="en-US" sz="3000" dirty="0" smtClean="0">
                <a:latin typeface="+mj-lt"/>
              </a:rPr>
              <a:t>2 ng/ml</a:t>
            </a:r>
            <a:endParaRPr lang="en-US" sz="3000" dirty="0">
              <a:latin typeface="+mj-lt"/>
            </a:endParaRPr>
          </a:p>
          <a:p>
            <a:endParaRPr lang="en-US" sz="3000" dirty="0" smtClean="0">
              <a:latin typeface="+mj-lt"/>
            </a:endParaRPr>
          </a:p>
          <a:p>
            <a:r>
              <a:rPr lang="en-US" sz="3000" dirty="0" smtClean="0">
                <a:solidFill>
                  <a:srgbClr val="FF0000"/>
                </a:solidFill>
                <a:latin typeface="+mj-lt"/>
              </a:rPr>
              <a:t>Lobectomy :  </a:t>
            </a:r>
            <a:r>
              <a:rPr lang="en-US" sz="2600" dirty="0" smtClean="0">
                <a:solidFill>
                  <a:srgbClr val="FF0000"/>
                </a:solidFill>
                <a:latin typeface="+mj-lt"/>
              </a:rPr>
              <a:t>(specific criteria have not been defined)</a:t>
            </a:r>
          </a:p>
          <a:p>
            <a:pPr marL="0" indent="0">
              <a:buNone/>
            </a:pPr>
            <a:r>
              <a:rPr lang="en-US" sz="3000" dirty="0" smtClean="0">
                <a:latin typeface="+mj-lt"/>
              </a:rPr>
              <a:t>           - Most patients with an excellent response : </a:t>
            </a:r>
            <a:r>
              <a:rPr lang="en-US" sz="3000" dirty="0" err="1" smtClean="0">
                <a:latin typeface="+mj-lt"/>
              </a:rPr>
              <a:t>Tg</a:t>
            </a:r>
            <a:r>
              <a:rPr lang="en-US" sz="3000" dirty="0" smtClean="0">
                <a:latin typeface="+mj-lt"/>
              </a:rPr>
              <a:t> &lt; 30 ng/ml</a:t>
            </a:r>
          </a:p>
          <a:p>
            <a:pPr marL="0" indent="0">
              <a:buNone/>
            </a:pPr>
            <a:r>
              <a:rPr lang="en-US" sz="3000" dirty="0" smtClean="0">
                <a:latin typeface="+mj-lt"/>
              </a:rPr>
              <a:t>           - A rising value over time is suspicious for thyroid cancer</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99265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5400" b="1" dirty="0" smtClean="0">
                <a:solidFill>
                  <a:srgbClr val="0070C0"/>
                </a:solidFill>
              </a:rPr>
              <a:t>The objectives of follow-up</a:t>
            </a:r>
            <a:endParaRPr lang="en-US" sz="5400" b="1" dirty="0">
              <a:solidFill>
                <a:srgbClr val="0070C0"/>
              </a:solidFill>
            </a:endParaRPr>
          </a:p>
        </p:txBody>
      </p:sp>
      <p:sp>
        <p:nvSpPr>
          <p:cNvPr id="3" name="Content Placeholder 2"/>
          <p:cNvSpPr>
            <a:spLocks noGrp="1"/>
          </p:cNvSpPr>
          <p:nvPr>
            <p:ph idx="1"/>
          </p:nvPr>
        </p:nvSpPr>
        <p:spPr/>
        <p:txBody>
          <a:bodyPr>
            <a:normAutofit/>
          </a:bodyPr>
          <a:lstStyle/>
          <a:p>
            <a:r>
              <a:rPr lang="en-US" sz="3600" dirty="0" smtClean="0">
                <a:latin typeface="+mj-lt"/>
              </a:rPr>
              <a:t>Maintain adequate thyroxin therapy</a:t>
            </a:r>
          </a:p>
          <a:p>
            <a:r>
              <a:rPr lang="en-US" sz="3600" dirty="0" smtClean="0">
                <a:solidFill>
                  <a:srgbClr val="C00000"/>
                </a:solidFill>
                <a:latin typeface="+mj-lt"/>
              </a:rPr>
              <a:t>Detect persistent </a:t>
            </a:r>
            <a:r>
              <a:rPr lang="en-US" sz="3600" dirty="0">
                <a:solidFill>
                  <a:srgbClr val="C00000"/>
                </a:solidFill>
                <a:latin typeface="+mj-lt"/>
              </a:rPr>
              <a:t>or recurrent </a:t>
            </a:r>
            <a:r>
              <a:rPr lang="en-US" sz="3600" dirty="0" smtClean="0">
                <a:solidFill>
                  <a:srgbClr val="C00000"/>
                </a:solidFill>
                <a:latin typeface="+mj-lt"/>
              </a:rPr>
              <a:t>loco-regional </a:t>
            </a:r>
            <a:r>
              <a:rPr lang="en-US" sz="3600" dirty="0">
                <a:solidFill>
                  <a:srgbClr val="C00000"/>
                </a:solidFill>
                <a:latin typeface="+mj-lt"/>
              </a:rPr>
              <a:t>or distant disease</a:t>
            </a:r>
            <a:r>
              <a:rPr lang="en-US" sz="3600" dirty="0" smtClean="0">
                <a:solidFill>
                  <a:srgbClr val="C00000"/>
                </a:solidFill>
                <a:latin typeface="+mj-lt"/>
              </a:rPr>
              <a:t>.</a:t>
            </a:r>
          </a:p>
          <a:p>
            <a:r>
              <a:rPr lang="en-US" sz="3600" dirty="0" smtClean="0">
                <a:latin typeface="+mj-lt"/>
              </a:rPr>
              <a:t>The large </a:t>
            </a:r>
            <a:r>
              <a:rPr lang="en-US" sz="3600" dirty="0">
                <a:latin typeface="+mj-lt"/>
              </a:rPr>
              <a:t>majority of local recurrences develop and are </a:t>
            </a:r>
            <a:endParaRPr lang="en-US" sz="3600" dirty="0" smtClean="0">
              <a:latin typeface="+mj-lt"/>
            </a:endParaRPr>
          </a:p>
          <a:p>
            <a:pPr marL="0" indent="0">
              <a:buNone/>
            </a:pPr>
            <a:r>
              <a:rPr lang="en-US" sz="3600" dirty="0">
                <a:latin typeface="+mj-lt"/>
              </a:rPr>
              <a:t> </a:t>
            </a:r>
            <a:r>
              <a:rPr lang="en-US" sz="3600" dirty="0" smtClean="0">
                <a:latin typeface="+mj-lt"/>
              </a:rPr>
              <a:t>   detected in the </a:t>
            </a:r>
            <a:r>
              <a:rPr lang="en-US" sz="3600" dirty="0">
                <a:latin typeface="+mj-lt"/>
              </a:rPr>
              <a:t>first 5 years after diagnosis</a:t>
            </a:r>
            <a:r>
              <a:rPr lang="en-US" sz="3600" dirty="0" smtClean="0">
                <a:latin typeface="+mj-lt"/>
              </a:rPr>
              <a:t>.</a:t>
            </a:r>
          </a:p>
          <a:p>
            <a:r>
              <a:rPr lang="en-US" sz="3600" dirty="0" smtClean="0">
                <a:solidFill>
                  <a:srgbClr val="C00000"/>
                </a:solidFill>
                <a:latin typeface="+mj-lt"/>
              </a:rPr>
              <a:t>In </a:t>
            </a:r>
            <a:r>
              <a:rPr lang="en-US" sz="3600" dirty="0">
                <a:solidFill>
                  <a:srgbClr val="C00000"/>
                </a:solidFill>
                <a:latin typeface="+mj-lt"/>
              </a:rPr>
              <a:t>a minority </a:t>
            </a:r>
            <a:r>
              <a:rPr lang="en-US" sz="3600" dirty="0" smtClean="0">
                <a:solidFill>
                  <a:srgbClr val="C00000"/>
                </a:solidFill>
                <a:latin typeface="+mj-lt"/>
              </a:rPr>
              <a:t>of cases</a:t>
            </a:r>
            <a:r>
              <a:rPr lang="en-US" sz="3600" dirty="0">
                <a:solidFill>
                  <a:srgbClr val="C00000"/>
                </a:solidFill>
                <a:latin typeface="+mj-lt"/>
              </a:rPr>
              <a:t>, local or distant recurrence may </a:t>
            </a:r>
            <a:endParaRPr lang="en-US" sz="3600" dirty="0" smtClean="0">
              <a:solidFill>
                <a:srgbClr val="C00000"/>
              </a:solidFill>
              <a:latin typeface="+mj-lt"/>
            </a:endParaRPr>
          </a:p>
          <a:p>
            <a:pPr marL="0" indent="0">
              <a:buNone/>
            </a:pPr>
            <a:r>
              <a:rPr lang="en-US" sz="3600" dirty="0">
                <a:solidFill>
                  <a:srgbClr val="C00000"/>
                </a:solidFill>
                <a:latin typeface="+mj-lt"/>
              </a:rPr>
              <a:t> </a:t>
            </a:r>
            <a:r>
              <a:rPr lang="en-US" sz="3600" dirty="0" smtClean="0">
                <a:solidFill>
                  <a:srgbClr val="C00000"/>
                </a:solidFill>
                <a:latin typeface="+mj-lt"/>
              </a:rPr>
              <a:t>    develop even 20 </a:t>
            </a:r>
            <a:r>
              <a:rPr lang="en-US" sz="3600" dirty="0">
                <a:solidFill>
                  <a:srgbClr val="C00000"/>
                </a:solidFill>
                <a:latin typeface="+mj-lt"/>
              </a:rPr>
              <a:t>years after the initial treatment</a:t>
            </a:r>
            <a:r>
              <a:rPr lang="en-US" sz="3600" dirty="0" smtClean="0">
                <a:solidFill>
                  <a:srgbClr val="C00000"/>
                </a:solidFill>
                <a:latin typeface="+mj-lt"/>
              </a:rPr>
              <a:t>.</a:t>
            </a:r>
          </a:p>
        </p:txBody>
      </p:sp>
    </p:spTree>
    <p:extLst>
      <p:ext uri="{BB962C8B-B14F-4D97-AF65-F5344CB8AC3E}">
        <p14:creationId xmlns:p14="http://schemas.microsoft.com/office/powerpoint/2010/main" val="3067296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25170"/>
            <a:ext cx="10515600" cy="4351338"/>
          </a:xfrm>
        </p:spPr>
        <p:txBody>
          <a:bodyPr>
            <a:normAutofit fontScale="92500"/>
          </a:bodyPr>
          <a:lstStyle/>
          <a:p>
            <a:r>
              <a:rPr lang="en-US" dirty="0" smtClean="0">
                <a:solidFill>
                  <a:srgbClr val="FF0000"/>
                </a:solidFill>
                <a:latin typeface="+mj-lt"/>
              </a:rPr>
              <a:t>Serum </a:t>
            </a:r>
            <a:r>
              <a:rPr lang="en-US" dirty="0" err="1" smtClean="0">
                <a:solidFill>
                  <a:srgbClr val="FF0000"/>
                </a:solidFill>
                <a:latin typeface="+mj-lt"/>
              </a:rPr>
              <a:t>Tg</a:t>
            </a:r>
            <a:r>
              <a:rPr lang="en-US" dirty="0" smtClean="0">
                <a:solidFill>
                  <a:srgbClr val="FF0000"/>
                </a:solidFill>
                <a:latin typeface="+mj-lt"/>
              </a:rPr>
              <a:t> is undetectable on LT4 :</a:t>
            </a:r>
          </a:p>
          <a:p>
            <a:pPr marL="0" indent="0">
              <a:buNone/>
            </a:pPr>
            <a:r>
              <a:rPr lang="en-US" dirty="0">
                <a:latin typeface="+mj-lt"/>
              </a:rPr>
              <a:t> </a:t>
            </a:r>
            <a:r>
              <a:rPr lang="en-US" dirty="0" smtClean="0">
                <a:latin typeface="+mj-lt"/>
              </a:rPr>
              <a:t>        - 20% of patients with isolated LN metastases or small amounts of</a:t>
            </a:r>
          </a:p>
          <a:p>
            <a:pPr marL="0" indent="0">
              <a:buNone/>
            </a:pPr>
            <a:r>
              <a:rPr lang="en-US" dirty="0">
                <a:latin typeface="+mj-lt"/>
              </a:rPr>
              <a:t> </a:t>
            </a:r>
            <a:r>
              <a:rPr lang="en-US" dirty="0" smtClean="0">
                <a:latin typeface="+mj-lt"/>
              </a:rPr>
              <a:t>           residual tumor</a:t>
            </a:r>
          </a:p>
          <a:p>
            <a:pPr marL="0" indent="0">
              <a:buNone/>
            </a:pPr>
            <a:r>
              <a:rPr lang="en-US" dirty="0">
                <a:latin typeface="+mj-lt"/>
              </a:rPr>
              <a:t> </a:t>
            </a:r>
            <a:r>
              <a:rPr lang="en-US" dirty="0" smtClean="0">
                <a:latin typeface="+mj-lt"/>
              </a:rPr>
              <a:t>        - 5% of patients with small lung metastases</a:t>
            </a:r>
          </a:p>
          <a:p>
            <a:pPr marL="0" indent="0">
              <a:buNone/>
            </a:pPr>
            <a:r>
              <a:rPr lang="en-US" dirty="0">
                <a:latin typeface="+mj-lt"/>
              </a:rPr>
              <a:t> </a:t>
            </a:r>
            <a:r>
              <a:rPr lang="en-US" dirty="0" smtClean="0">
                <a:latin typeface="+mj-lt"/>
              </a:rPr>
              <a:t>        - 1% </a:t>
            </a:r>
            <a:r>
              <a:rPr lang="en-US" dirty="0">
                <a:latin typeface="+mj-lt"/>
              </a:rPr>
              <a:t>of patients with </a:t>
            </a:r>
            <a:r>
              <a:rPr lang="en-US" dirty="0" smtClean="0">
                <a:latin typeface="+mj-lt"/>
              </a:rPr>
              <a:t>distant metastases</a:t>
            </a:r>
          </a:p>
          <a:p>
            <a:r>
              <a:rPr lang="en-US" dirty="0" smtClean="0">
                <a:solidFill>
                  <a:srgbClr val="FF0000"/>
                </a:solidFill>
                <a:latin typeface="+mj-lt"/>
              </a:rPr>
              <a:t>Even </a:t>
            </a:r>
            <a:r>
              <a:rPr lang="en-US" dirty="0" err="1" smtClean="0">
                <a:solidFill>
                  <a:srgbClr val="FF0000"/>
                </a:solidFill>
                <a:latin typeface="+mj-lt"/>
              </a:rPr>
              <a:t>Tg</a:t>
            </a:r>
            <a:r>
              <a:rPr lang="en-US" dirty="0" smtClean="0">
                <a:solidFill>
                  <a:srgbClr val="FF0000"/>
                </a:solidFill>
                <a:latin typeface="+mj-lt"/>
              </a:rPr>
              <a:t> may fail to identify clinically significant tumors </a:t>
            </a:r>
            <a:r>
              <a:rPr lang="en-US" b="1" dirty="0" smtClean="0">
                <a:solidFill>
                  <a:srgbClr val="C00000"/>
                </a:solidFill>
                <a:latin typeface="+mj-lt"/>
              </a:rPr>
              <a:t>( scan pos. ,</a:t>
            </a:r>
            <a:r>
              <a:rPr lang="en-US" b="1" dirty="0" err="1" smtClean="0">
                <a:solidFill>
                  <a:srgbClr val="C00000"/>
                </a:solidFill>
                <a:latin typeface="+mj-lt"/>
              </a:rPr>
              <a:t>Tg</a:t>
            </a:r>
            <a:r>
              <a:rPr lang="en-US" b="1" dirty="0" smtClean="0">
                <a:solidFill>
                  <a:srgbClr val="C00000"/>
                </a:solidFill>
                <a:latin typeface="+mj-lt"/>
              </a:rPr>
              <a:t> neg.): </a:t>
            </a:r>
          </a:p>
          <a:p>
            <a:pPr marL="0" indent="0">
              <a:buNone/>
            </a:pPr>
            <a:r>
              <a:rPr lang="en-US" dirty="0" smtClean="0">
                <a:latin typeface="+mj-lt"/>
              </a:rPr>
              <a:t>                - Presence of interfering anti-</a:t>
            </a:r>
            <a:r>
              <a:rPr lang="en-US" dirty="0" err="1" smtClean="0">
                <a:latin typeface="+mj-lt"/>
              </a:rPr>
              <a:t>Tg</a:t>
            </a:r>
            <a:r>
              <a:rPr lang="en-US" dirty="0" smtClean="0">
                <a:latin typeface="+mj-lt"/>
              </a:rPr>
              <a:t> Abs</a:t>
            </a:r>
          </a:p>
          <a:p>
            <a:pPr marL="0" indent="0">
              <a:buNone/>
            </a:pPr>
            <a:r>
              <a:rPr lang="en-US" dirty="0" smtClean="0">
                <a:latin typeface="+mj-lt"/>
              </a:rPr>
              <a:t>                - De-differentiation of the tumor cells </a:t>
            </a:r>
          </a:p>
          <a:p>
            <a:r>
              <a:rPr lang="en-US" dirty="0" smtClean="0">
                <a:solidFill>
                  <a:srgbClr val="FF0000"/>
                </a:solidFill>
                <a:latin typeface="+mj-lt"/>
              </a:rPr>
              <a:t>In aggressive or poorly differentiated tumors, basal or stimulated </a:t>
            </a:r>
            <a:r>
              <a:rPr lang="en-US" dirty="0" err="1" smtClean="0">
                <a:solidFill>
                  <a:srgbClr val="FF0000"/>
                </a:solidFill>
                <a:latin typeface="+mj-lt"/>
              </a:rPr>
              <a:t>Tg</a:t>
            </a:r>
            <a:r>
              <a:rPr lang="en-US" dirty="0" smtClean="0">
                <a:solidFill>
                  <a:srgbClr val="FF0000"/>
                </a:solidFill>
                <a:latin typeface="+mj-lt"/>
              </a:rPr>
              <a:t> is low.</a:t>
            </a:r>
            <a:endParaRPr lang="en-US" dirty="0">
              <a:solidFill>
                <a:srgbClr val="FF0000"/>
              </a:solidFill>
              <a:latin typeface="+mj-lt"/>
            </a:endParaRPr>
          </a:p>
        </p:txBody>
      </p:sp>
      <p:sp>
        <p:nvSpPr>
          <p:cNvPr id="4" name="Title 1"/>
          <p:cNvSpPr>
            <a:spLocks noGrp="1"/>
          </p:cNvSpPr>
          <p:nvPr>
            <p:ph type="title"/>
          </p:nvPr>
        </p:nvSpPr>
        <p:spPr>
          <a:ln>
            <a:solidFill>
              <a:schemeClr val="accent2">
                <a:lumMod val="75000"/>
              </a:schemeClr>
            </a:solidFill>
          </a:ln>
        </p:spPr>
        <p:txBody>
          <a:bodyPr/>
          <a:lstStyle/>
          <a:p>
            <a:pPr algn="ctr"/>
            <a:r>
              <a:rPr lang="en-US" sz="4800" b="1" dirty="0" smtClean="0">
                <a:solidFill>
                  <a:srgbClr val="002060"/>
                </a:solidFill>
              </a:rPr>
              <a:t>Measurement of serum Thyrogl</a:t>
            </a:r>
            <a:r>
              <a:rPr lang="en-US" sz="5400" b="1" dirty="0" smtClean="0">
                <a:solidFill>
                  <a:srgbClr val="002060"/>
                </a:solidFill>
              </a:rPr>
              <a:t>o</a:t>
            </a:r>
            <a:r>
              <a:rPr lang="en-US" sz="4800" b="1" dirty="0" smtClean="0">
                <a:solidFill>
                  <a:srgbClr val="002060"/>
                </a:solidFill>
              </a:rPr>
              <a:t>bulin</a:t>
            </a:r>
            <a:r>
              <a:rPr lang="en-US" dirty="0" smtClean="0"/>
              <a:t> </a:t>
            </a:r>
            <a:endParaRPr lang="en-US" dirty="0"/>
          </a:p>
        </p:txBody>
      </p:sp>
    </p:spTree>
    <p:extLst>
      <p:ext uri="{BB962C8B-B14F-4D97-AF65-F5344CB8AC3E}">
        <p14:creationId xmlns:p14="http://schemas.microsoft.com/office/powerpoint/2010/main" val="3620197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996" y="1983280"/>
            <a:ext cx="10040008" cy="4874720"/>
          </a:xfrm>
        </p:spPr>
        <p:txBody>
          <a:bodyPr>
            <a:normAutofit lnSpcReduction="10000"/>
          </a:bodyPr>
          <a:lstStyle/>
          <a:p>
            <a:pPr marL="0" indent="0">
              <a:buNone/>
            </a:pPr>
            <a:r>
              <a:rPr lang="en-US" dirty="0" smtClean="0">
                <a:solidFill>
                  <a:srgbClr val="FF0000"/>
                </a:solidFill>
                <a:latin typeface="Calibri" panose="020F0502020204030204" pitchFamily="34" charset="0"/>
              </a:rPr>
              <a:t>● </a:t>
            </a:r>
            <a:r>
              <a:rPr lang="en-US" dirty="0" smtClean="0">
                <a:latin typeface="+mj-lt"/>
              </a:rPr>
              <a:t>In  20%  of  patients  who are  clinically free of  disease</a:t>
            </a:r>
          </a:p>
          <a:p>
            <a:pPr marL="0" indent="0">
              <a:buNone/>
            </a:pPr>
            <a:r>
              <a:rPr lang="en-US" dirty="0">
                <a:latin typeface="+mj-lt"/>
              </a:rPr>
              <a:t> </a:t>
            </a:r>
            <a:r>
              <a:rPr lang="en-US" dirty="0" smtClean="0">
                <a:latin typeface="+mj-lt"/>
              </a:rPr>
              <a:t>  (</a:t>
            </a:r>
            <a:r>
              <a:rPr lang="en-US" dirty="0" err="1" smtClean="0">
                <a:latin typeface="+mj-lt"/>
              </a:rPr>
              <a:t>Tg</a:t>
            </a:r>
            <a:r>
              <a:rPr lang="en-US" dirty="0" smtClean="0">
                <a:latin typeface="+mj-lt"/>
              </a:rPr>
              <a:t>&lt;1 ng/ml on LT4),  </a:t>
            </a:r>
            <a:r>
              <a:rPr lang="en-US" dirty="0" err="1" smtClean="0">
                <a:latin typeface="+mj-lt"/>
              </a:rPr>
              <a:t>Tg</a:t>
            </a:r>
            <a:r>
              <a:rPr lang="en-US" dirty="0" smtClean="0">
                <a:latin typeface="+mj-lt"/>
              </a:rPr>
              <a:t> may be  detectable (&gt; 2ng/ml) </a:t>
            </a:r>
          </a:p>
          <a:p>
            <a:pPr marL="0" indent="0">
              <a:buNone/>
            </a:pPr>
            <a:r>
              <a:rPr lang="en-US" dirty="0">
                <a:latin typeface="+mj-lt"/>
              </a:rPr>
              <a:t> </a:t>
            </a:r>
            <a:r>
              <a:rPr lang="en-US" dirty="0" smtClean="0">
                <a:latin typeface="+mj-lt"/>
              </a:rPr>
              <a:t>  following withdrawal of LT4, one year after initial treatment: </a:t>
            </a:r>
          </a:p>
          <a:p>
            <a:pPr marL="0" indent="0">
              <a:buNone/>
            </a:pPr>
            <a:endParaRPr lang="en-US" dirty="0" smtClean="0">
              <a:latin typeface="+mj-lt"/>
            </a:endParaRPr>
          </a:p>
          <a:p>
            <a:pPr marL="0" indent="0">
              <a:buNone/>
            </a:pPr>
            <a:r>
              <a:rPr lang="en-US" dirty="0" smtClean="0">
                <a:solidFill>
                  <a:srgbClr val="C00000"/>
                </a:solidFill>
                <a:latin typeface="+mj-lt"/>
              </a:rPr>
              <a:t>           -It will decrease in 2/3 of patients without any treatment</a:t>
            </a:r>
          </a:p>
          <a:p>
            <a:pPr marL="0" indent="0">
              <a:buNone/>
            </a:pPr>
            <a:endParaRPr lang="en-US" dirty="0" smtClean="0">
              <a:solidFill>
                <a:srgbClr val="C00000"/>
              </a:solidFill>
              <a:latin typeface="+mj-lt"/>
            </a:endParaRPr>
          </a:p>
          <a:p>
            <a:pPr marL="0" indent="0">
              <a:buNone/>
            </a:pPr>
            <a:r>
              <a:rPr lang="en-US" dirty="0" smtClean="0">
                <a:solidFill>
                  <a:srgbClr val="C00000"/>
                </a:solidFill>
                <a:latin typeface="+mj-lt"/>
              </a:rPr>
              <a:t>           -1/3 will have identification of persistent or recurrent disease. </a:t>
            </a:r>
          </a:p>
          <a:p>
            <a:pPr marL="0" indent="0">
              <a:buNone/>
            </a:pPr>
            <a:endParaRPr lang="en-US" dirty="0" smtClean="0">
              <a:latin typeface="+mj-lt"/>
            </a:endParaRPr>
          </a:p>
          <a:p>
            <a:pPr marL="0" indent="0">
              <a:buNone/>
            </a:pPr>
            <a:r>
              <a:rPr lang="en-US" dirty="0" smtClean="0">
                <a:latin typeface="+mj-lt"/>
              </a:rPr>
              <a:t> </a:t>
            </a:r>
            <a:r>
              <a:rPr lang="en-US" dirty="0" smtClean="0">
                <a:solidFill>
                  <a:srgbClr val="FF0000"/>
                </a:solidFill>
                <a:latin typeface="Calibri" panose="020F0502020204030204" pitchFamily="34" charset="0"/>
              </a:rPr>
              <a:t>●</a:t>
            </a:r>
            <a:r>
              <a:rPr lang="en-US" dirty="0" smtClean="0">
                <a:latin typeface="Calibri" panose="020F0502020204030204" pitchFamily="34" charset="0"/>
              </a:rPr>
              <a:t> </a:t>
            </a:r>
            <a:r>
              <a:rPr lang="en-US" dirty="0" smtClean="0">
                <a:latin typeface="+mj-lt"/>
              </a:rPr>
              <a:t>A </a:t>
            </a:r>
            <a:r>
              <a:rPr lang="en-US" dirty="0" err="1" smtClean="0">
                <a:latin typeface="+mj-lt"/>
              </a:rPr>
              <a:t>Tg</a:t>
            </a:r>
            <a:r>
              <a:rPr lang="en-US" dirty="0" smtClean="0">
                <a:latin typeface="+mj-lt"/>
              </a:rPr>
              <a:t> cutoff level &gt; 2ng/ml following </a:t>
            </a:r>
            <a:r>
              <a:rPr lang="en-US" dirty="0" err="1" smtClean="0">
                <a:latin typeface="+mj-lt"/>
              </a:rPr>
              <a:t>rhTSH</a:t>
            </a:r>
            <a:r>
              <a:rPr lang="en-US" dirty="0" smtClean="0">
                <a:latin typeface="+mj-lt"/>
              </a:rPr>
              <a:t> stimulation is highly </a:t>
            </a:r>
          </a:p>
          <a:p>
            <a:pPr marL="0" indent="0">
              <a:buNone/>
            </a:pPr>
            <a:r>
              <a:rPr lang="en-US" dirty="0">
                <a:latin typeface="+mj-lt"/>
              </a:rPr>
              <a:t> </a:t>
            </a:r>
            <a:r>
              <a:rPr lang="en-US" dirty="0" smtClean="0">
                <a:latin typeface="+mj-lt"/>
              </a:rPr>
              <a:t>    sensitive in identifying persistent tumor.</a:t>
            </a:r>
            <a:endParaRPr lang="en-US" dirty="0">
              <a:latin typeface="+mj-lt"/>
            </a:endParaRPr>
          </a:p>
        </p:txBody>
      </p:sp>
      <p:sp>
        <p:nvSpPr>
          <p:cNvPr id="4" name="Title 1"/>
          <p:cNvSpPr>
            <a:spLocks noGrp="1"/>
          </p:cNvSpPr>
          <p:nvPr>
            <p:ph type="title"/>
          </p:nvPr>
        </p:nvSpPr>
        <p:spPr>
          <a:xfrm>
            <a:off x="838200" y="254766"/>
            <a:ext cx="10515600" cy="1325563"/>
          </a:xfrm>
          <a:ln>
            <a:solidFill>
              <a:schemeClr val="accent2">
                <a:lumMod val="75000"/>
              </a:schemeClr>
            </a:solidFill>
          </a:ln>
        </p:spPr>
        <p:txBody>
          <a:bodyPr>
            <a:normAutofit/>
          </a:bodyPr>
          <a:lstStyle/>
          <a:p>
            <a:pPr algn="ctr"/>
            <a:r>
              <a:rPr lang="en-US" sz="4800" b="1" dirty="0" smtClean="0">
                <a:solidFill>
                  <a:srgbClr val="002060"/>
                </a:solidFill>
              </a:rPr>
              <a:t>Measurement of serum Thyroglobulin </a:t>
            </a:r>
            <a:endParaRPr lang="en-US" sz="4800" b="1" dirty="0">
              <a:solidFill>
                <a:srgbClr val="002060"/>
              </a:solidFill>
            </a:endParaRPr>
          </a:p>
        </p:txBody>
      </p:sp>
    </p:spTree>
    <p:extLst>
      <p:ext uri="{BB962C8B-B14F-4D97-AF65-F5344CB8AC3E}">
        <p14:creationId xmlns:p14="http://schemas.microsoft.com/office/powerpoint/2010/main" val="1877501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ctr"/>
            <a:r>
              <a:rPr lang="en-US" dirty="0" smtClean="0"/>
              <a:t>Serum </a:t>
            </a:r>
            <a:r>
              <a:rPr lang="en-US" dirty="0" err="1" smtClean="0"/>
              <a:t>Tg</a:t>
            </a:r>
            <a:r>
              <a:rPr lang="en-US" dirty="0" smtClean="0"/>
              <a:t> helps localize site of disease</a:t>
            </a:r>
            <a:endParaRPr lang="en-US" dirty="0"/>
          </a:p>
        </p:txBody>
      </p:sp>
      <p:sp>
        <p:nvSpPr>
          <p:cNvPr id="3" name="TextBox 2"/>
          <p:cNvSpPr txBox="1"/>
          <p:nvPr/>
        </p:nvSpPr>
        <p:spPr>
          <a:xfrm>
            <a:off x="6096000" y="6286347"/>
            <a:ext cx="6067302" cy="369332"/>
          </a:xfrm>
          <a:prstGeom prst="rect">
            <a:avLst/>
          </a:prstGeom>
          <a:noFill/>
        </p:spPr>
        <p:txBody>
          <a:bodyPr wrap="none" rtlCol="0">
            <a:spAutoFit/>
          </a:bodyPr>
          <a:lstStyle/>
          <a:p>
            <a:r>
              <a:rPr lang="en-US" dirty="0" smtClean="0">
                <a:latin typeface="+mj-lt"/>
              </a:rPr>
              <a:t>Robbins RJ et al.  J </a:t>
            </a:r>
            <a:r>
              <a:rPr lang="en-US" dirty="0" err="1" smtClean="0">
                <a:latin typeface="+mj-lt"/>
              </a:rPr>
              <a:t>Clin</a:t>
            </a:r>
            <a:r>
              <a:rPr lang="en-US" dirty="0" smtClean="0">
                <a:latin typeface="+mj-lt"/>
              </a:rPr>
              <a:t> </a:t>
            </a:r>
            <a:r>
              <a:rPr lang="en-US" dirty="0" err="1" smtClean="0">
                <a:latin typeface="+mj-lt"/>
              </a:rPr>
              <a:t>Endocrinol</a:t>
            </a:r>
            <a:r>
              <a:rPr lang="en-US" dirty="0" smtClean="0">
                <a:latin typeface="+mj-lt"/>
              </a:rPr>
              <a:t> </a:t>
            </a:r>
            <a:r>
              <a:rPr lang="en-US" dirty="0" err="1" smtClean="0">
                <a:latin typeface="+mj-lt"/>
              </a:rPr>
              <a:t>Metab</a:t>
            </a:r>
            <a:r>
              <a:rPr lang="en-US" dirty="0" smtClean="0">
                <a:latin typeface="+mj-lt"/>
              </a:rPr>
              <a:t>. 2004; 89: 6010-6016</a:t>
            </a:r>
            <a:endParaRPr lang="en-US" dirty="0">
              <a:latin typeface="+mj-lt"/>
            </a:endParaRPr>
          </a:p>
        </p:txBody>
      </p:sp>
      <p:pic>
        <p:nvPicPr>
          <p:cNvPr id="6" name="Content Placeholder 5"/>
          <p:cNvPicPr>
            <a:picLocks noGrp="1" noChangeAspect="1"/>
          </p:cNvPicPr>
          <p:nvPr>
            <p:ph idx="1"/>
          </p:nvPr>
        </p:nvPicPr>
        <p:blipFill>
          <a:blip r:embed="rId2"/>
          <a:stretch>
            <a:fillRect/>
          </a:stretch>
        </p:blipFill>
        <p:spPr>
          <a:xfrm>
            <a:off x="1879520" y="1418896"/>
            <a:ext cx="8432959" cy="4712947"/>
          </a:xfrm>
          <a:prstGeom prst="rect">
            <a:avLst/>
          </a:prstGeom>
        </p:spPr>
      </p:pic>
    </p:spTree>
    <p:extLst>
      <p:ext uri="{BB962C8B-B14F-4D97-AF65-F5344CB8AC3E}">
        <p14:creationId xmlns:p14="http://schemas.microsoft.com/office/powerpoint/2010/main" val="4266627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pPr algn="ctr"/>
            <a:r>
              <a:rPr lang="en-US" b="1" dirty="0" smtClean="0">
                <a:solidFill>
                  <a:srgbClr val="0070C0"/>
                </a:solidFill>
                <a:latin typeface="AdvOT1ef757c0+fb"/>
              </a:rPr>
              <a:t>Negative WBS, Positive </a:t>
            </a:r>
            <a:r>
              <a:rPr lang="en-US" b="1" dirty="0" err="1" smtClean="0">
                <a:solidFill>
                  <a:srgbClr val="0070C0"/>
                </a:solidFill>
                <a:latin typeface="AdvOT1ef757c0+fb"/>
              </a:rPr>
              <a:t>Tg</a:t>
            </a:r>
            <a:endParaRPr lang="en-US" b="1" dirty="0">
              <a:solidFill>
                <a:srgbClr val="0070C0"/>
              </a:solidFill>
              <a:latin typeface="AdvOT1ef757c0+fb"/>
            </a:endParaRPr>
          </a:p>
        </p:txBody>
      </p:sp>
      <p:sp>
        <p:nvSpPr>
          <p:cNvPr id="3" name="Content Placeholder 2"/>
          <p:cNvSpPr>
            <a:spLocks noGrp="1"/>
          </p:cNvSpPr>
          <p:nvPr>
            <p:ph idx="1"/>
          </p:nvPr>
        </p:nvSpPr>
        <p:spPr/>
        <p:txBody>
          <a:bodyPr>
            <a:normAutofit/>
          </a:bodyPr>
          <a:lstStyle/>
          <a:p>
            <a:r>
              <a:rPr lang="en-US" sz="3600" dirty="0" smtClean="0">
                <a:latin typeface="+mj-lt"/>
              </a:rPr>
              <a:t>False elevation of </a:t>
            </a:r>
            <a:r>
              <a:rPr lang="en-US" sz="3600" dirty="0" err="1" smtClean="0">
                <a:latin typeface="+mj-lt"/>
              </a:rPr>
              <a:t>Tg</a:t>
            </a:r>
            <a:r>
              <a:rPr lang="en-US" sz="3600" dirty="0" smtClean="0">
                <a:latin typeface="+mj-lt"/>
              </a:rPr>
              <a:t> due to interfering anti-</a:t>
            </a:r>
            <a:r>
              <a:rPr lang="en-US" sz="3600" dirty="0" err="1" smtClean="0">
                <a:latin typeface="+mj-lt"/>
              </a:rPr>
              <a:t>Tg</a:t>
            </a:r>
            <a:r>
              <a:rPr lang="en-US" sz="3600" dirty="0" smtClean="0">
                <a:latin typeface="+mj-lt"/>
              </a:rPr>
              <a:t> Ant.</a:t>
            </a:r>
          </a:p>
          <a:p>
            <a:r>
              <a:rPr lang="en-US" sz="3600" dirty="0" smtClean="0">
                <a:solidFill>
                  <a:srgbClr val="C00000"/>
                </a:solidFill>
                <a:latin typeface="+mj-lt"/>
              </a:rPr>
              <a:t>Inadequate TSH elevation.</a:t>
            </a:r>
          </a:p>
          <a:p>
            <a:r>
              <a:rPr lang="en-US" sz="3600" dirty="0" smtClean="0">
                <a:latin typeface="+mj-lt"/>
              </a:rPr>
              <a:t>Stable iodine contamination ( recent contrast dye radiography).</a:t>
            </a:r>
          </a:p>
          <a:p>
            <a:r>
              <a:rPr lang="en-US" sz="3600" dirty="0" smtClean="0">
                <a:solidFill>
                  <a:srgbClr val="C00000"/>
                </a:solidFill>
                <a:latin typeface="+mj-lt"/>
              </a:rPr>
              <a:t>Microscopic metastases too small to visualize.</a:t>
            </a:r>
          </a:p>
          <a:p>
            <a:r>
              <a:rPr lang="en-US" sz="3600" dirty="0" smtClean="0">
                <a:latin typeface="+mj-lt"/>
              </a:rPr>
              <a:t>De-differentiation of the tumor such that it can still produce </a:t>
            </a:r>
            <a:r>
              <a:rPr lang="en-US" sz="3600" dirty="0" err="1" smtClean="0">
                <a:latin typeface="+mj-lt"/>
              </a:rPr>
              <a:t>Tg</a:t>
            </a:r>
            <a:r>
              <a:rPr lang="en-US" sz="3600" dirty="0" smtClean="0">
                <a:latin typeface="+mj-lt"/>
              </a:rPr>
              <a:t> but has lost its iodide trapping ability.</a:t>
            </a:r>
            <a:endParaRPr lang="en-US" sz="3600" dirty="0">
              <a:latin typeface="+mj-lt"/>
            </a:endParaRPr>
          </a:p>
        </p:txBody>
      </p:sp>
    </p:spTree>
    <p:extLst>
      <p:ext uri="{BB962C8B-B14F-4D97-AF65-F5344CB8AC3E}">
        <p14:creationId xmlns:p14="http://schemas.microsoft.com/office/powerpoint/2010/main" val="1161918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276" y="1935983"/>
            <a:ext cx="10515600" cy="4351338"/>
          </a:xfrm>
        </p:spPr>
        <p:txBody>
          <a:bodyPr>
            <a:normAutofit/>
          </a:bodyPr>
          <a:lstStyle/>
          <a:p>
            <a:r>
              <a:rPr lang="en-US" sz="3600" dirty="0" smtClean="0">
                <a:solidFill>
                  <a:srgbClr val="C00000"/>
                </a:solidFill>
                <a:latin typeface="+mj-lt"/>
              </a:rPr>
              <a:t>Reference range &lt; 4 IU/ml</a:t>
            </a:r>
            <a:endParaRPr lang="en-US" sz="3600" dirty="0">
              <a:solidFill>
                <a:srgbClr val="C00000"/>
              </a:solidFill>
              <a:latin typeface="+mj-lt"/>
            </a:endParaRPr>
          </a:p>
          <a:p>
            <a:r>
              <a:rPr lang="en-US" sz="3600" dirty="0" smtClean="0">
                <a:latin typeface="+mj-lt"/>
              </a:rPr>
              <a:t>Median half life = 10 weeks</a:t>
            </a:r>
          </a:p>
          <a:p>
            <a:r>
              <a:rPr lang="en-US" sz="3600" dirty="0" smtClean="0">
                <a:solidFill>
                  <a:srgbClr val="C00000"/>
                </a:solidFill>
                <a:latin typeface="+mj-lt"/>
              </a:rPr>
              <a:t>Increased Anti-</a:t>
            </a:r>
            <a:r>
              <a:rPr lang="en-US" sz="3600" dirty="0" err="1" smtClean="0">
                <a:solidFill>
                  <a:srgbClr val="C00000"/>
                </a:solidFill>
                <a:latin typeface="+mj-lt"/>
              </a:rPr>
              <a:t>Tg</a:t>
            </a:r>
            <a:r>
              <a:rPr lang="en-US" sz="3600" dirty="0" smtClean="0">
                <a:solidFill>
                  <a:srgbClr val="C00000"/>
                </a:solidFill>
                <a:latin typeface="+mj-lt"/>
              </a:rPr>
              <a:t> Ab:</a:t>
            </a:r>
          </a:p>
          <a:p>
            <a:pPr marL="0" indent="0">
              <a:buNone/>
            </a:pPr>
            <a:r>
              <a:rPr lang="en-US" sz="3600" dirty="0" smtClean="0">
                <a:latin typeface="+mj-lt"/>
              </a:rPr>
              <a:t>               -Differentiated thyroid cancers</a:t>
            </a:r>
          </a:p>
          <a:p>
            <a:pPr marL="0" indent="0">
              <a:buNone/>
            </a:pPr>
            <a:r>
              <a:rPr lang="en-US" sz="3600" dirty="0" smtClean="0">
                <a:latin typeface="+mj-lt"/>
              </a:rPr>
              <a:t>               -Hashimoto thyroiditis</a:t>
            </a:r>
            <a:endParaRPr lang="en-US" sz="3600" dirty="0">
              <a:latin typeface="+mj-lt"/>
            </a:endParaRPr>
          </a:p>
          <a:p>
            <a:pPr marL="0" indent="0">
              <a:buNone/>
            </a:pPr>
            <a:r>
              <a:rPr lang="en-US" sz="3600" dirty="0" smtClean="0">
                <a:latin typeface="+mj-lt"/>
              </a:rPr>
              <a:t>               -Chronic urticarial</a:t>
            </a:r>
          </a:p>
          <a:p>
            <a:pPr marL="0" indent="0">
              <a:buNone/>
            </a:pPr>
            <a:r>
              <a:rPr lang="en-US" sz="3600" dirty="0" smtClean="0">
                <a:latin typeface="+mj-lt"/>
              </a:rPr>
              <a:t>               -Thyroid auto-immune diseases ( 30 – 50%)</a:t>
            </a:r>
          </a:p>
        </p:txBody>
      </p:sp>
      <p:sp>
        <p:nvSpPr>
          <p:cNvPr id="4" name="Title 1"/>
          <p:cNvSpPr>
            <a:spLocks noGrp="1"/>
          </p:cNvSpPr>
          <p:nvPr>
            <p:ph type="title"/>
          </p:nvPr>
        </p:nvSpPr>
        <p:spPr>
          <a:ln>
            <a:solidFill>
              <a:schemeClr val="accent2">
                <a:lumMod val="75000"/>
              </a:schemeClr>
            </a:solidFill>
          </a:ln>
        </p:spPr>
        <p:txBody>
          <a:bodyPr/>
          <a:lstStyle/>
          <a:p>
            <a:pPr algn="ctr"/>
            <a:r>
              <a:rPr lang="en-US" dirty="0" smtClean="0"/>
              <a:t>Measurement of serum </a:t>
            </a:r>
            <a:r>
              <a:rPr lang="en-US" sz="4800" b="1" dirty="0" smtClean="0">
                <a:solidFill>
                  <a:srgbClr val="002060"/>
                </a:solidFill>
                <a:latin typeface="Albertus Extra Bold" panose="020E0802040304020204" pitchFamily="34" charset="0"/>
              </a:rPr>
              <a:t>anti-</a:t>
            </a:r>
            <a:r>
              <a:rPr lang="en-US" sz="4800" b="1" dirty="0" err="1" smtClean="0">
                <a:solidFill>
                  <a:srgbClr val="002060"/>
                </a:solidFill>
                <a:latin typeface="Albertus Extra Bold" panose="020E0802040304020204" pitchFamily="34" charset="0"/>
              </a:rPr>
              <a:t>Tg</a:t>
            </a:r>
            <a:r>
              <a:rPr lang="en-US" sz="4800" b="1" dirty="0" smtClean="0">
                <a:solidFill>
                  <a:srgbClr val="002060"/>
                </a:solidFill>
                <a:latin typeface="Albertus Extra Bold" panose="020E0802040304020204" pitchFamily="34" charset="0"/>
              </a:rPr>
              <a:t> Ab </a:t>
            </a:r>
            <a:endParaRPr lang="en-US" b="1" dirty="0">
              <a:solidFill>
                <a:srgbClr val="002060"/>
              </a:solidFill>
              <a:latin typeface="Albertus Extra Bold" panose="020E0802040304020204" pitchFamily="34" charset="0"/>
            </a:endParaRPr>
          </a:p>
        </p:txBody>
      </p:sp>
    </p:spTree>
    <p:extLst>
      <p:ext uri="{BB962C8B-B14F-4D97-AF65-F5344CB8AC3E}">
        <p14:creationId xmlns:p14="http://schemas.microsoft.com/office/powerpoint/2010/main" val="2439657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4324" y="2014811"/>
            <a:ext cx="10515600" cy="4351338"/>
          </a:xfrm>
        </p:spPr>
        <p:txBody>
          <a:bodyPr>
            <a:normAutofit/>
          </a:bodyPr>
          <a:lstStyle/>
          <a:p>
            <a:r>
              <a:rPr lang="en-US" dirty="0" smtClean="0">
                <a:latin typeface="+mj-lt"/>
              </a:rPr>
              <a:t>25% of thyroid cancer patients</a:t>
            </a:r>
          </a:p>
          <a:p>
            <a:r>
              <a:rPr lang="en-US" dirty="0" smtClean="0">
                <a:solidFill>
                  <a:srgbClr val="C00000"/>
                </a:solidFill>
                <a:latin typeface="+mj-lt"/>
              </a:rPr>
              <a:t>10% of general population</a:t>
            </a:r>
          </a:p>
          <a:p>
            <a:r>
              <a:rPr lang="en-US" dirty="0" smtClean="0">
                <a:latin typeface="+mj-lt"/>
              </a:rPr>
              <a:t>Falsely lowers </a:t>
            </a:r>
            <a:r>
              <a:rPr lang="en-US" dirty="0" err="1" smtClean="0">
                <a:latin typeface="+mj-lt"/>
              </a:rPr>
              <a:t>Tg</a:t>
            </a:r>
            <a:r>
              <a:rPr lang="en-US" dirty="0" smtClean="0">
                <a:latin typeface="+mj-lt"/>
              </a:rPr>
              <a:t> in </a:t>
            </a:r>
            <a:r>
              <a:rPr lang="en-US" dirty="0" err="1" smtClean="0">
                <a:latin typeface="+mj-lt"/>
              </a:rPr>
              <a:t>immunometric</a:t>
            </a:r>
            <a:r>
              <a:rPr lang="en-US" dirty="0" smtClean="0">
                <a:latin typeface="+mj-lt"/>
              </a:rPr>
              <a:t> assay</a:t>
            </a:r>
          </a:p>
          <a:p>
            <a:r>
              <a:rPr lang="en-US" dirty="0" smtClean="0">
                <a:solidFill>
                  <a:srgbClr val="C00000"/>
                </a:solidFill>
                <a:latin typeface="+mj-lt"/>
              </a:rPr>
              <a:t>May rise transiently postoperatively or after ablation therapy with RAI</a:t>
            </a:r>
          </a:p>
          <a:p>
            <a:r>
              <a:rPr lang="en-US" dirty="0" smtClean="0">
                <a:latin typeface="+mj-lt"/>
              </a:rPr>
              <a:t>Following total thyroidectomy and RAI therapy, anti-</a:t>
            </a:r>
            <a:r>
              <a:rPr lang="en-US" dirty="0" err="1" smtClean="0">
                <a:latin typeface="+mj-lt"/>
              </a:rPr>
              <a:t>Tg</a:t>
            </a:r>
            <a:r>
              <a:rPr lang="en-US" dirty="0" smtClean="0">
                <a:latin typeface="+mj-lt"/>
              </a:rPr>
              <a:t> Abs disappear over a median of about 3 years</a:t>
            </a:r>
          </a:p>
          <a:p>
            <a:r>
              <a:rPr lang="en-US" dirty="0">
                <a:solidFill>
                  <a:srgbClr val="C00000"/>
                </a:solidFill>
                <a:latin typeface="+mj-lt"/>
              </a:rPr>
              <a:t>Falling levels of anti-</a:t>
            </a:r>
            <a:r>
              <a:rPr lang="en-US" dirty="0" err="1">
                <a:solidFill>
                  <a:srgbClr val="C00000"/>
                </a:solidFill>
                <a:latin typeface="+mj-lt"/>
              </a:rPr>
              <a:t>Tg</a:t>
            </a:r>
            <a:r>
              <a:rPr lang="en-US" dirty="0">
                <a:solidFill>
                  <a:srgbClr val="C00000"/>
                </a:solidFill>
                <a:latin typeface="+mj-lt"/>
              </a:rPr>
              <a:t> Abs may indicate successful </a:t>
            </a:r>
            <a:r>
              <a:rPr lang="en-US" dirty="0" smtClean="0">
                <a:solidFill>
                  <a:srgbClr val="C00000"/>
                </a:solidFill>
                <a:latin typeface="+mj-lt"/>
              </a:rPr>
              <a:t>therapy</a:t>
            </a:r>
          </a:p>
          <a:p>
            <a:r>
              <a:rPr lang="en-US" dirty="0" smtClean="0">
                <a:latin typeface="+mj-lt"/>
              </a:rPr>
              <a:t>New appearance or rising titers indicates recurrence or persistent disease</a:t>
            </a:r>
          </a:p>
          <a:p>
            <a:endParaRPr lang="en-US" dirty="0"/>
          </a:p>
        </p:txBody>
      </p:sp>
      <p:sp>
        <p:nvSpPr>
          <p:cNvPr id="4" name="Title 1"/>
          <p:cNvSpPr>
            <a:spLocks noGrp="1"/>
          </p:cNvSpPr>
          <p:nvPr>
            <p:ph type="title"/>
          </p:nvPr>
        </p:nvSpPr>
        <p:spPr>
          <a:ln>
            <a:solidFill>
              <a:schemeClr val="accent2">
                <a:lumMod val="75000"/>
              </a:schemeClr>
            </a:solidFill>
          </a:ln>
        </p:spPr>
        <p:txBody>
          <a:bodyPr/>
          <a:lstStyle/>
          <a:p>
            <a:pPr algn="ctr"/>
            <a:r>
              <a:rPr lang="en-US" dirty="0" smtClean="0"/>
              <a:t>Measurement of serum </a:t>
            </a:r>
            <a:r>
              <a:rPr lang="en-US" b="1" dirty="0" smtClean="0">
                <a:solidFill>
                  <a:srgbClr val="002060"/>
                </a:solidFill>
                <a:latin typeface="Albertus Extra Bold" panose="020E0802040304020204" pitchFamily="34" charset="0"/>
              </a:rPr>
              <a:t>anti-</a:t>
            </a:r>
            <a:r>
              <a:rPr lang="en-US" b="1" dirty="0" err="1" smtClean="0">
                <a:solidFill>
                  <a:srgbClr val="002060"/>
                </a:solidFill>
                <a:latin typeface="Albertus Extra Bold" panose="020E0802040304020204" pitchFamily="34" charset="0"/>
              </a:rPr>
              <a:t>Tg</a:t>
            </a:r>
            <a:r>
              <a:rPr lang="en-US" b="1" dirty="0" smtClean="0">
                <a:solidFill>
                  <a:srgbClr val="002060"/>
                </a:solidFill>
                <a:latin typeface="Albertus Extra Bold" panose="020E0802040304020204" pitchFamily="34" charset="0"/>
              </a:rPr>
              <a:t> Ab </a:t>
            </a:r>
            <a:endParaRPr lang="en-US" b="1" dirty="0">
              <a:solidFill>
                <a:srgbClr val="002060"/>
              </a:solidFill>
              <a:latin typeface="Albertus Extra Bold" panose="020E0802040304020204" pitchFamily="34" charset="0"/>
            </a:endParaRPr>
          </a:p>
        </p:txBody>
      </p:sp>
    </p:spTree>
    <p:extLst>
      <p:ext uri="{BB962C8B-B14F-4D97-AF65-F5344CB8AC3E}">
        <p14:creationId xmlns:p14="http://schemas.microsoft.com/office/powerpoint/2010/main" val="4123543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152400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389" name="TextBox 3"/>
          <p:cNvSpPr txBox="1">
            <a:spLocks noChangeArrowheads="1"/>
          </p:cNvSpPr>
          <p:nvPr/>
        </p:nvSpPr>
        <p:spPr bwMode="auto">
          <a:xfrm>
            <a:off x="1524000" y="2317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sp>
        <p:nvSpPr>
          <p:cNvPr id="2" name="Rectangle 1"/>
          <p:cNvSpPr/>
          <p:nvPr/>
        </p:nvSpPr>
        <p:spPr>
          <a:xfrm>
            <a:off x="2521872" y="5465927"/>
            <a:ext cx="8939048" cy="923330"/>
          </a:xfrm>
          <a:prstGeom prst="rect">
            <a:avLst/>
          </a:prstGeom>
        </p:spPr>
        <p:txBody>
          <a:bodyPr wrap="square">
            <a:spAutoFit/>
          </a:bodyPr>
          <a:lstStyle/>
          <a:p>
            <a:r>
              <a:rPr lang="en-US" altLang="en-US" dirty="0">
                <a:latin typeface="Arial" panose="020B0604020202020204" pitchFamily="34" charset="0"/>
                <a:cs typeface="Arial" panose="020B0604020202020204" pitchFamily="34" charset="0"/>
              </a:rPr>
              <a:t>Typical changes in </a:t>
            </a:r>
            <a:r>
              <a:rPr lang="en-US" altLang="en-US" dirty="0" err="1">
                <a:latin typeface="Arial" panose="020B0604020202020204" pitchFamily="34" charset="0"/>
                <a:cs typeface="Arial" panose="020B0604020202020204" pitchFamily="34" charset="0"/>
              </a:rPr>
              <a:t>TgAb</a:t>
            </a:r>
            <a:r>
              <a:rPr lang="en-US" altLang="en-US" dirty="0">
                <a:latin typeface="Arial" panose="020B0604020202020204" pitchFamily="34" charset="0"/>
                <a:cs typeface="Arial" panose="020B0604020202020204" pitchFamily="34" charset="0"/>
              </a:rPr>
              <a:t> trends after </a:t>
            </a:r>
            <a:r>
              <a:rPr lang="en-US" altLang="en-US" dirty="0" smtClean="0">
                <a:latin typeface="Arial" panose="020B0604020202020204" pitchFamily="34" charset="0"/>
                <a:cs typeface="Arial" panose="020B0604020202020204" pitchFamily="34" charset="0"/>
              </a:rPr>
              <a:t>thyroidectomy: </a:t>
            </a:r>
          </a:p>
          <a:p>
            <a:r>
              <a:rPr lang="en-US" altLang="en-US" dirty="0" smtClean="0">
                <a:latin typeface="Arial" panose="020B0604020202020204" pitchFamily="34" charset="0"/>
                <a:cs typeface="Arial" panose="020B0604020202020204" pitchFamily="34" charset="0"/>
              </a:rPr>
              <a:t>         in </a:t>
            </a:r>
            <a:r>
              <a:rPr lang="en-US" altLang="en-US" dirty="0">
                <a:latin typeface="Arial" panose="020B0604020202020204" pitchFamily="34" charset="0"/>
                <a:cs typeface="Arial" panose="020B0604020202020204" pitchFamily="34" charset="0"/>
              </a:rPr>
              <a:t>patients rendered disease-free by surgery (pattern A</a:t>
            </a:r>
            <a:r>
              <a:rPr lang="en-US" altLang="en-US" dirty="0" smtClean="0">
                <a:latin typeface="Arial" panose="020B0604020202020204" pitchFamily="34" charset="0"/>
                <a:cs typeface="Arial" panose="020B0604020202020204" pitchFamily="34" charset="0"/>
              </a:rPr>
              <a:t>)</a:t>
            </a:r>
          </a:p>
          <a:p>
            <a:r>
              <a:rPr lang="en-US" altLang="en-US" dirty="0" smtClean="0">
                <a:latin typeface="Arial" panose="020B0604020202020204" pitchFamily="34" charset="0"/>
                <a:cs typeface="Arial" panose="020B0604020202020204" pitchFamily="34" charset="0"/>
              </a:rPr>
              <a:t>         in  patients </a:t>
            </a:r>
            <a:r>
              <a:rPr lang="en-US" altLang="en-US" dirty="0">
                <a:latin typeface="Arial" panose="020B0604020202020204" pitchFamily="34" charset="0"/>
                <a:cs typeface="Arial" panose="020B0604020202020204" pitchFamily="34" charset="0"/>
              </a:rPr>
              <a:t>with persistent/recurrent disease (pattern B). </a:t>
            </a:r>
            <a:r>
              <a:rPr lang="en-US" altLang="en-US" dirty="0" smtClean="0">
                <a:latin typeface="Arial" panose="020B0604020202020204" pitchFamily="34" charset="0"/>
                <a:cs typeface="Arial" panose="020B0604020202020204" pitchFamily="34" charset="0"/>
              </a:rPr>
              <a:t> </a:t>
            </a:r>
            <a:endParaRPr lang="en-US" dirty="0"/>
          </a:p>
        </p:txBody>
      </p:sp>
      <p:pic>
        <p:nvPicPr>
          <p:cNvPr id="3" name="Picture 2"/>
          <p:cNvPicPr>
            <a:picLocks noChangeAspect="1"/>
          </p:cNvPicPr>
          <p:nvPr/>
        </p:nvPicPr>
        <p:blipFill>
          <a:blip r:embed="rId3"/>
          <a:stretch>
            <a:fillRect/>
          </a:stretch>
        </p:blipFill>
        <p:spPr>
          <a:xfrm>
            <a:off x="731080" y="231775"/>
            <a:ext cx="9630911" cy="5002377"/>
          </a:xfrm>
          <a:prstGeom prst="rect">
            <a:avLst/>
          </a:prstGeom>
        </p:spPr>
      </p:pic>
    </p:spTree>
    <p:extLst>
      <p:ext uri="{BB962C8B-B14F-4D97-AF65-F5344CB8AC3E}">
        <p14:creationId xmlns:p14="http://schemas.microsoft.com/office/powerpoint/2010/main" val="1377346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152400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389" name="TextBox 3"/>
          <p:cNvSpPr txBox="1">
            <a:spLocks noChangeArrowheads="1"/>
          </p:cNvSpPr>
          <p:nvPr/>
        </p:nvSpPr>
        <p:spPr bwMode="auto">
          <a:xfrm>
            <a:off x="1524000" y="2317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391" name="Picture 7"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180" y="384175"/>
            <a:ext cx="4981344" cy="6275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5000" y="1117622"/>
            <a:ext cx="4953000" cy="738664"/>
          </a:xfrm>
          <a:prstGeom prst="rect">
            <a:avLst/>
          </a:prstGeom>
        </p:spPr>
        <p:txBody>
          <a:bodyPr wrap="square">
            <a:spAutoFit/>
          </a:bodyPr>
          <a:lstStyle/>
          <a:p>
            <a:pPr algn="ctr"/>
            <a:r>
              <a:rPr lang="en-US" dirty="0">
                <a:solidFill>
                  <a:srgbClr val="C00000"/>
                </a:solidFill>
              </a:rPr>
              <a:t>The trend in serial </a:t>
            </a:r>
            <a:r>
              <a:rPr lang="en-US" dirty="0" smtClean="0">
                <a:solidFill>
                  <a:srgbClr val="C00000"/>
                </a:solidFill>
              </a:rPr>
              <a:t>serum  </a:t>
            </a:r>
            <a:r>
              <a:rPr lang="en-US" sz="2400" b="1" dirty="0" err="1" smtClean="0">
                <a:solidFill>
                  <a:srgbClr val="C00000"/>
                </a:solidFill>
              </a:rPr>
              <a:t>TgAb</a:t>
            </a:r>
            <a:r>
              <a:rPr lang="en-US" sz="2400" b="1" dirty="0" smtClean="0">
                <a:solidFill>
                  <a:srgbClr val="C00000"/>
                </a:solidFill>
              </a:rPr>
              <a:t> </a:t>
            </a:r>
            <a:r>
              <a:rPr lang="en-US" dirty="0" smtClean="0">
                <a:solidFill>
                  <a:srgbClr val="C00000"/>
                </a:solidFill>
              </a:rPr>
              <a:t> measurements </a:t>
            </a:r>
          </a:p>
          <a:p>
            <a:pPr algn="ctr"/>
            <a:r>
              <a:rPr lang="en-US" dirty="0" smtClean="0">
                <a:solidFill>
                  <a:srgbClr val="C00000"/>
                </a:solidFill>
              </a:rPr>
              <a:t>for </a:t>
            </a:r>
            <a:r>
              <a:rPr lang="en-US" dirty="0">
                <a:solidFill>
                  <a:srgbClr val="C00000"/>
                </a:solidFill>
              </a:rPr>
              <a:t>nine DTC patients </a:t>
            </a:r>
            <a:r>
              <a:rPr lang="en-US" dirty="0" smtClean="0">
                <a:solidFill>
                  <a:srgbClr val="C00000"/>
                </a:solidFill>
              </a:rPr>
              <a:t> monitored </a:t>
            </a:r>
            <a:r>
              <a:rPr lang="en-US" dirty="0">
                <a:solidFill>
                  <a:srgbClr val="C00000"/>
                </a:solidFill>
              </a:rPr>
              <a:t>over 1–4 yr.</a:t>
            </a:r>
          </a:p>
        </p:txBody>
      </p:sp>
      <p:sp>
        <p:nvSpPr>
          <p:cNvPr id="3" name="Rectangle 2"/>
          <p:cNvSpPr/>
          <p:nvPr/>
        </p:nvSpPr>
        <p:spPr>
          <a:xfrm>
            <a:off x="6061841" y="2334904"/>
            <a:ext cx="6096000" cy="646331"/>
          </a:xfrm>
          <a:prstGeom prst="rect">
            <a:avLst/>
          </a:prstGeom>
        </p:spPr>
        <p:txBody>
          <a:bodyPr>
            <a:spAutoFit/>
          </a:bodyPr>
          <a:lstStyle/>
          <a:p>
            <a:r>
              <a:rPr lang="en-US" dirty="0"/>
              <a:t>Patients A, D, and G were judged disease-free after </a:t>
            </a:r>
            <a:r>
              <a:rPr lang="en-US" dirty="0" smtClean="0"/>
              <a:t>thyroidectomy (declining </a:t>
            </a:r>
            <a:r>
              <a:rPr lang="en-US" dirty="0"/>
              <a:t>trend in </a:t>
            </a:r>
            <a:r>
              <a:rPr lang="en-US" dirty="0" err="1"/>
              <a:t>TgAb</a:t>
            </a:r>
            <a:r>
              <a:rPr lang="en-US" dirty="0"/>
              <a:t> </a:t>
            </a:r>
            <a:r>
              <a:rPr lang="en-US" dirty="0" smtClean="0"/>
              <a:t>values).</a:t>
            </a:r>
            <a:endParaRPr lang="en-US" dirty="0"/>
          </a:p>
        </p:txBody>
      </p:sp>
      <p:sp>
        <p:nvSpPr>
          <p:cNvPr id="4" name="Rectangle 3"/>
          <p:cNvSpPr/>
          <p:nvPr/>
        </p:nvSpPr>
        <p:spPr>
          <a:xfrm>
            <a:off x="6061841" y="3521818"/>
            <a:ext cx="4847897" cy="646331"/>
          </a:xfrm>
          <a:prstGeom prst="rect">
            <a:avLst/>
          </a:prstGeom>
        </p:spPr>
        <p:txBody>
          <a:bodyPr wrap="square">
            <a:spAutoFit/>
          </a:bodyPr>
          <a:lstStyle/>
          <a:p>
            <a:r>
              <a:rPr lang="en-US" dirty="0"/>
              <a:t>Patients B, E, and H had evidence of disease and maintained stable, detectable </a:t>
            </a:r>
            <a:r>
              <a:rPr lang="en-US" dirty="0" err="1"/>
              <a:t>TgAb</a:t>
            </a:r>
            <a:r>
              <a:rPr lang="en-US" dirty="0"/>
              <a:t> values.</a:t>
            </a:r>
          </a:p>
        </p:txBody>
      </p:sp>
      <p:sp>
        <p:nvSpPr>
          <p:cNvPr id="5" name="Rectangle 4"/>
          <p:cNvSpPr/>
          <p:nvPr/>
        </p:nvSpPr>
        <p:spPr>
          <a:xfrm>
            <a:off x="6061841" y="4779564"/>
            <a:ext cx="4847897" cy="646331"/>
          </a:xfrm>
          <a:prstGeom prst="rect">
            <a:avLst/>
          </a:prstGeom>
        </p:spPr>
        <p:txBody>
          <a:bodyPr wrap="square">
            <a:spAutoFit/>
          </a:bodyPr>
          <a:lstStyle/>
          <a:p>
            <a:r>
              <a:rPr lang="en-US" dirty="0"/>
              <a:t>Patients C, F, and I had recurrences detected characterized by rising </a:t>
            </a:r>
            <a:r>
              <a:rPr lang="en-US" dirty="0" err="1"/>
              <a:t>TgAb</a:t>
            </a:r>
            <a:r>
              <a:rPr lang="en-US" dirty="0"/>
              <a:t> values.</a:t>
            </a:r>
          </a:p>
        </p:txBody>
      </p:sp>
    </p:spTree>
    <p:extLst>
      <p:ext uri="{BB962C8B-B14F-4D97-AF65-F5344CB8AC3E}">
        <p14:creationId xmlns:p14="http://schemas.microsoft.com/office/powerpoint/2010/main" val="2759505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841" y="2724259"/>
            <a:ext cx="10515600" cy="4351338"/>
          </a:xfrm>
        </p:spPr>
        <p:txBody>
          <a:bodyPr>
            <a:normAutofit/>
          </a:bodyPr>
          <a:lstStyle/>
          <a:p>
            <a:pPr marL="0" indent="0">
              <a:buNone/>
            </a:pPr>
            <a:r>
              <a:rPr lang="en-US" sz="3200" dirty="0" smtClean="0">
                <a:solidFill>
                  <a:srgbClr val="C00000"/>
                </a:solidFill>
                <a:latin typeface="+mj-lt"/>
              </a:rPr>
              <a:t>Patients who do not require routine diagnostic WBS during follow-up:</a:t>
            </a:r>
          </a:p>
          <a:p>
            <a:pPr marL="0" indent="0">
              <a:buNone/>
            </a:pPr>
            <a:endParaRPr lang="en-US" dirty="0" smtClean="0">
              <a:latin typeface="+mj-lt"/>
            </a:endParaRPr>
          </a:p>
          <a:p>
            <a:r>
              <a:rPr lang="en-US" sz="3200" b="1" dirty="0" smtClean="0">
                <a:solidFill>
                  <a:srgbClr val="002060"/>
                </a:solidFill>
                <a:latin typeface="+mj-lt"/>
              </a:rPr>
              <a:t>Low risk patients with :</a:t>
            </a:r>
          </a:p>
          <a:p>
            <a:pPr marL="0" indent="0">
              <a:buNone/>
            </a:pPr>
            <a:r>
              <a:rPr lang="en-US" sz="3200" dirty="0" smtClean="0">
                <a:latin typeface="+mj-lt"/>
              </a:rPr>
              <a:t>          -An undetectable </a:t>
            </a:r>
            <a:r>
              <a:rPr lang="en-US" sz="3200" dirty="0" err="1" smtClean="0">
                <a:latin typeface="+mj-lt"/>
              </a:rPr>
              <a:t>Tg</a:t>
            </a:r>
            <a:r>
              <a:rPr lang="en-US" sz="3200" dirty="0" smtClean="0">
                <a:latin typeface="+mj-lt"/>
              </a:rPr>
              <a:t> on LT4</a:t>
            </a:r>
          </a:p>
          <a:p>
            <a:pPr marL="0" indent="0">
              <a:buNone/>
            </a:pPr>
            <a:r>
              <a:rPr lang="en-US" sz="3200" dirty="0" smtClean="0">
                <a:latin typeface="+mj-lt"/>
              </a:rPr>
              <a:t>            -Negative anti-</a:t>
            </a:r>
            <a:r>
              <a:rPr lang="en-US" sz="3200" dirty="0" err="1" smtClean="0">
                <a:latin typeface="+mj-lt"/>
              </a:rPr>
              <a:t>Tg</a:t>
            </a:r>
            <a:r>
              <a:rPr lang="en-US" sz="3200" dirty="0" smtClean="0">
                <a:latin typeface="+mj-lt"/>
              </a:rPr>
              <a:t> Ab</a:t>
            </a:r>
          </a:p>
          <a:p>
            <a:pPr marL="0" indent="0">
              <a:buNone/>
            </a:pPr>
            <a:r>
              <a:rPr lang="en-US" sz="3200" dirty="0" smtClean="0">
                <a:latin typeface="+mj-lt"/>
              </a:rPr>
              <a:t>               -Negative neck US </a:t>
            </a:r>
          </a:p>
          <a:p>
            <a:pPr marL="0" indent="0">
              <a:buNone/>
            </a:pPr>
            <a:r>
              <a:rPr lang="en-US" dirty="0">
                <a:latin typeface="+mj-lt"/>
              </a:rPr>
              <a:t> </a:t>
            </a:r>
            <a:r>
              <a:rPr lang="en-US" dirty="0" smtClean="0">
                <a:latin typeface="+mj-lt"/>
              </a:rPr>
              <a:t>   </a:t>
            </a:r>
            <a:endParaRPr lang="en-US" dirty="0">
              <a:latin typeface="+mj-lt"/>
            </a:endParaRPr>
          </a:p>
        </p:txBody>
      </p:sp>
      <p:sp>
        <p:nvSpPr>
          <p:cNvPr id="4" name="Title 1"/>
          <p:cNvSpPr>
            <a:spLocks noGrp="1"/>
          </p:cNvSpPr>
          <p:nvPr>
            <p:ph type="title"/>
          </p:nvPr>
        </p:nvSpPr>
        <p:spPr>
          <a:xfrm>
            <a:off x="585952" y="500062"/>
            <a:ext cx="10515600" cy="1325563"/>
          </a:xfrm>
          <a:ln>
            <a:solidFill>
              <a:schemeClr val="accent2"/>
            </a:solidFill>
          </a:ln>
        </p:spPr>
        <p:txBody>
          <a:bodyPr>
            <a:normAutofit/>
          </a:bodyPr>
          <a:lstStyle/>
          <a:p>
            <a:pPr algn="ctr"/>
            <a:r>
              <a:rPr lang="en-US" sz="4800" b="1" dirty="0" smtClean="0">
                <a:solidFill>
                  <a:srgbClr val="0070C0"/>
                </a:solidFill>
              </a:rPr>
              <a:t>Diagnostic whole-body RAI scan </a:t>
            </a:r>
            <a:endParaRPr lang="en-US" sz="4800" b="1" dirty="0">
              <a:solidFill>
                <a:srgbClr val="0070C0"/>
              </a:solidFill>
            </a:endParaRPr>
          </a:p>
        </p:txBody>
      </p:sp>
    </p:spTree>
    <p:extLst>
      <p:ext uri="{BB962C8B-B14F-4D97-AF65-F5344CB8AC3E}">
        <p14:creationId xmlns:p14="http://schemas.microsoft.com/office/powerpoint/2010/main" val="2537590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841" y="2349061"/>
            <a:ext cx="10515600" cy="5833241"/>
          </a:xfrm>
        </p:spPr>
        <p:txBody>
          <a:bodyPr>
            <a:normAutofit/>
          </a:bodyPr>
          <a:lstStyle/>
          <a:p>
            <a:pPr marL="0" indent="0">
              <a:buNone/>
            </a:pPr>
            <a:r>
              <a:rPr lang="en-US" dirty="0" smtClean="0">
                <a:solidFill>
                  <a:srgbClr val="C00000"/>
                </a:solidFill>
                <a:latin typeface="+mj-lt"/>
              </a:rPr>
              <a:t>A diagnostic WBS may be indicated in three clinical settings during follow-up:</a:t>
            </a:r>
          </a:p>
          <a:p>
            <a:pPr marL="0" indent="0">
              <a:buNone/>
            </a:pPr>
            <a:endParaRPr lang="en-US" dirty="0" smtClean="0">
              <a:latin typeface="+mj-lt"/>
            </a:endParaRPr>
          </a:p>
          <a:p>
            <a:r>
              <a:rPr lang="en-US" sz="3200" dirty="0" smtClean="0">
                <a:latin typeface="+mj-lt"/>
              </a:rPr>
              <a:t>Patients with abnormal uptake outside the thyroid bed on post-therapy WBS</a:t>
            </a:r>
          </a:p>
          <a:p>
            <a:r>
              <a:rPr lang="en-US" sz="3200" dirty="0" smtClean="0">
                <a:latin typeface="+mj-lt"/>
              </a:rPr>
              <a:t>Patients with poorly informative post-ablation WBS because of large thyroid remnants with high uptake of </a:t>
            </a:r>
            <a:r>
              <a:rPr lang="en-US" sz="3800" b="1" dirty="0" smtClean="0">
                <a:latin typeface="+mj-lt"/>
              </a:rPr>
              <a:t>I</a:t>
            </a:r>
            <a:r>
              <a:rPr lang="en-US" sz="2100" dirty="0" smtClean="0">
                <a:latin typeface="+mj-lt"/>
              </a:rPr>
              <a:t>131</a:t>
            </a:r>
          </a:p>
          <a:p>
            <a:r>
              <a:rPr lang="en-US" sz="3000" dirty="0" smtClean="0">
                <a:latin typeface="+mj-lt"/>
              </a:rPr>
              <a:t>Patients with </a:t>
            </a:r>
            <a:r>
              <a:rPr lang="en-US" sz="3200" b="1" dirty="0" err="1" smtClean="0">
                <a:latin typeface="+mj-lt"/>
              </a:rPr>
              <a:t>TgAb</a:t>
            </a:r>
            <a:r>
              <a:rPr lang="en-US" sz="3000" dirty="0" smtClean="0">
                <a:latin typeface="+mj-lt"/>
              </a:rPr>
              <a:t>, at risk of false-negative </a:t>
            </a:r>
            <a:r>
              <a:rPr lang="en-US" sz="3200" b="1" dirty="0" err="1" smtClean="0">
                <a:latin typeface="+mj-lt"/>
              </a:rPr>
              <a:t>Tg</a:t>
            </a:r>
            <a:r>
              <a:rPr lang="en-US" sz="3000" dirty="0" smtClean="0">
                <a:latin typeface="+mj-lt"/>
              </a:rPr>
              <a:t> measurement</a:t>
            </a:r>
          </a:p>
          <a:p>
            <a:endParaRPr lang="en-US" sz="3200" dirty="0" smtClean="0">
              <a:latin typeface="+mj-lt"/>
            </a:endParaRPr>
          </a:p>
          <a:p>
            <a:pPr marL="0" indent="0">
              <a:buNone/>
            </a:pPr>
            <a:r>
              <a:rPr lang="en-US" sz="3200" dirty="0" smtClean="0">
                <a:latin typeface="+mj-lt"/>
              </a:rPr>
              <a:t>          </a:t>
            </a:r>
          </a:p>
          <a:p>
            <a:pPr marL="0" indent="0">
              <a:buNone/>
            </a:pPr>
            <a:r>
              <a:rPr lang="en-US" dirty="0">
                <a:latin typeface="+mj-lt"/>
              </a:rPr>
              <a:t> </a:t>
            </a:r>
            <a:r>
              <a:rPr lang="en-US" dirty="0" smtClean="0">
                <a:latin typeface="+mj-lt"/>
              </a:rPr>
              <a:t>   </a:t>
            </a:r>
            <a:endParaRPr lang="en-US" dirty="0">
              <a:latin typeface="+mj-lt"/>
            </a:endParaRPr>
          </a:p>
        </p:txBody>
      </p:sp>
      <p:sp>
        <p:nvSpPr>
          <p:cNvPr id="4" name="Title 1"/>
          <p:cNvSpPr>
            <a:spLocks noGrp="1"/>
          </p:cNvSpPr>
          <p:nvPr>
            <p:ph type="title"/>
          </p:nvPr>
        </p:nvSpPr>
        <p:spPr>
          <a:xfrm>
            <a:off x="585952" y="500062"/>
            <a:ext cx="10515600" cy="1325563"/>
          </a:xfrm>
          <a:ln>
            <a:solidFill>
              <a:schemeClr val="accent2"/>
            </a:solidFill>
          </a:ln>
        </p:spPr>
        <p:txBody>
          <a:bodyPr>
            <a:normAutofit/>
          </a:bodyPr>
          <a:lstStyle/>
          <a:p>
            <a:pPr algn="ctr"/>
            <a:r>
              <a:rPr lang="en-US" sz="6000" b="1" dirty="0" smtClean="0">
                <a:solidFill>
                  <a:srgbClr val="00B0F0"/>
                </a:solidFill>
              </a:rPr>
              <a:t>Diagnostic whole-body RAI scan</a:t>
            </a:r>
            <a:r>
              <a:rPr lang="en-US" sz="5400" b="1" dirty="0" smtClean="0"/>
              <a:t> </a:t>
            </a:r>
            <a:endParaRPr lang="en-US" sz="5400" b="1" dirty="0"/>
          </a:p>
        </p:txBody>
      </p:sp>
    </p:spTree>
    <p:extLst>
      <p:ext uri="{BB962C8B-B14F-4D97-AF65-F5344CB8AC3E}">
        <p14:creationId xmlns:p14="http://schemas.microsoft.com/office/powerpoint/2010/main" val="1770459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110" y="2109414"/>
            <a:ext cx="10733690" cy="4351338"/>
          </a:xfrm>
        </p:spPr>
        <p:txBody>
          <a:bodyPr>
            <a:normAutofit/>
          </a:bodyPr>
          <a:lstStyle/>
          <a:p>
            <a:r>
              <a:rPr lang="en-US" sz="4000" dirty="0">
                <a:latin typeface="+mj-lt"/>
              </a:rPr>
              <a:t>Local or regional recurrences : </a:t>
            </a:r>
            <a:r>
              <a:rPr lang="en-US" sz="4000" b="1" dirty="0">
                <a:latin typeface="+mj-lt"/>
              </a:rPr>
              <a:t>5</a:t>
            </a:r>
            <a:r>
              <a:rPr lang="en-US" sz="4000" dirty="0">
                <a:latin typeface="+mj-lt"/>
              </a:rPr>
              <a:t> – </a:t>
            </a:r>
            <a:r>
              <a:rPr lang="en-US" sz="4000" b="1" dirty="0">
                <a:latin typeface="+mj-lt"/>
              </a:rPr>
              <a:t>20%</a:t>
            </a:r>
          </a:p>
          <a:p>
            <a:r>
              <a:rPr lang="en-US" sz="4000" dirty="0">
                <a:solidFill>
                  <a:srgbClr val="C00000"/>
                </a:solidFill>
                <a:latin typeface="+mj-lt"/>
              </a:rPr>
              <a:t>Distant metastases in Lungs, Bones and Brain: </a:t>
            </a:r>
            <a:r>
              <a:rPr lang="en-US" sz="4000" b="1" dirty="0">
                <a:solidFill>
                  <a:srgbClr val="C00000"/>
                </a:solidFill>
                <a:latin typeface="+mj-lt"/>
              </a:rPr>
              <a:t>10%</a:t>
            </a:r>
          </a:p>
          <a:p>
            <a:r>
              <a:rPr lang="en-US" sz="4000" dirty="0">
                <a:latin typeface="+mj-lt"/>
              </a:rPr>
              <a:t>10- years survival is </a:t>
            </a:r>
            <a:r>
              <a:rPr lang="en-US" sz="4000" b="1" dirty="0">
                <a:latin typeface="+mj-lt"/>
              </a:rPr>
              <a:t>76</a:t>
            </a:r>
            <a:r>
              <a:rPr lang="en-US" sz="4000" dirty="0">
                <a:latin typeface="+mj-lt"/>
              </a:rPr>
              <a:t> – </a:t>
            </a:r>
            <a:r>
              <a:rPr lang="en-US" sz="4000" b="1" dirty="0">
                <a:latin typeface="+mj-lt"/>
              </a:rPr>
              <a:t>93</a:t>
            </a:r>
            <a:r>
              <a:rPr lang="en-US" sz="4000" dirty="0">
                <a:latin typeface="+mj-lt"/>
              </a:rPr>
              <a:t>%</a:t>
            </a:r>
          </a:p>
          <a:p>
            <a:r>
              <a:rPr lang="en-US" sz="4000" dirty="0">
                <a:solidFill>
                  <a:srgbClr val="C00000"/>
                </a:solidFill>
                <a:latin typeface="+mj-lt"/>
              </a:rPr>
              <a:t>When appropriately treated, </a:t>
            </a:r>
            <a:r>
              <a:rPr lang="en-US" sz="4000" b="1" dirty="0">
                <a:solidFill>
                  <a:srgbClr val="C00000"/>
                </a:solidFill>
                <a:latin typeface="+mj-lt"/>
              </a:rPr>
              <a:t>2</a:t>
            </a:r>
            <a:r>
              <a:rPr lang="en-US" sz="4000" dirty="0">
                <a:solidFill>
                  <a:srgbClr val="C00000"/>
                </a:solidFill>
                <a:latin typeface="+mj-lt"/>
              </a:rPr>
              <a:t>/</a:t>
            </a:r>
            <a:r>
              <a:rPr lang="en-US" sz="4000" b="1" dirty="0">
                <a:solidFill>
                  <a:srgbClr val="C00000"/>
                </a:solidFill>
                <a:latin typeface="+mj-lt"/>
              </a:rPr>
              <a:t>3</a:t>
            </a:r>
            <a:r>
              <a:rPr lang="en-US" sz="4000" dirty="0">
                <a:solidFill>
                  <a:srgbClr val="C00000"/>
                </a:solidFill>
                <a:latin typeface="+mj-lt"/>
              </a:rPr>
              <a:t> with local disease and </a:t>
            </a:r>
            <a:r>
              <a:rPr lang="en-US" sz="4000" b="1" dirty="0">
                <a:solidFill>
                  <a:srgbClr val="C00000"/>
                </a:solidFill>
                <a:latin typeface="+mj-lt"/>
              </a:rPr>
              <a:t>1</a:t>
            </a:r>
            <a:r>
              <a:rPr lang="en-US" sz="4000" dirty="0">
                <a:solidFill>
                  <a:srgbClr val="C00000"/>
                </a:solidFill>
                <a:latin typeface="+mj-lt"/>
              </a:rPr>
              <a:t>/</a:t>
            </a:r>
            <a:r>
              <a:rPr lang="en-US" sz="4000" b="1" dirty="0">
                <a:solidFill>
                  <a:srgbClr val="C00000"/>
                </a:solidFill>
                <a:latin typeface="+mj-lt"/>
              </a:rPr>
              <a:t>3</a:t>
            </a:r>
            <a:r>
              <a:rPr lang="en-US" sz="4000" dirty="0">
                <a:solidFill>
                  <a:srgbClr val="C00000"/>
                </a:solidFill>
                <a:latin typeface="+mj-lt"/>
              </a:rPr>
              <a:t> with distant metastases , may achieve complete remission.</a:t>
            </a:r>
          </a:p>
          <a:p>
            <a:endParaRPr lang="en-US" sz="4000" dirty="0">
              <a:latin typeface="+mj-lt"/>
            </a:endParaRPr>
          </a:p>
        </p:txBody>
      </p:sp>
      <p:sp>
        <p:nvSpPr>
          <p:cNvPr id="4" name="Title 1"/>
          <p:cNvSpPr>
            <a:spLocks noGrp="1"/>
          </p:cNvSpPr>
          <p:nvPr>
            <p:ph type="title"/>
          </p:nvPr>
        </p:nvSpPr>
        <p:spPr>
          <a:ln>
            <a:solidFill>
              <a:schemeClr val="accent2">
                <a:lumMod val="75000"/>
              </a:schemeClr>
            </a:solidFill>
          </a:ln>
        </p:spPr>
        <p:txBody>
          <a:bodyPr>
            <a:normAutofit/>
          </a:bodyPr>
          <a:lstStyle/>
          <a:p>
            <a:pPr algn="ctr"/>
            <a:r>
              <a:rPr lang="en-US" sz="6600" b="1" dirty="0" smtClean="0">
                <a:solidFill>
                  <a:srgbClr val="0070C0"/>
                </a:solidFill>
              </a:rPr>
              <a:t>Key points </a:t>
            </a:r>
            <a:endParaRPr lang="en-US" sz="6600" b="1" dirty="0">
              <a:solidFill>
                <a:srgbClr val="0070C0"/>
              </a:solidFill>
            </a:endParaRPr>
          </a:p>
        </p:txBody>
      </p:sp>
    </p:spTree>
    <p:extLst>
      <p:ext uri="{BB962C8B-B14F-4D97-AF65-F5344CB8AC3E}">
        <p14:creationId xmlns:p14="http://schemas.microsoft.com/office/powerpoint/2010/main" val="742135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939"/>
            <a:ext cx="10515600" cy="1325563"/>
          </a:xfrm>
          <a:ln>
            <a:solidFill>
              <a:schemeClr val="accent2"/>
            </a:solidFill>
          </a:ln>
        </p:spPr>
        <p:txBody>
          <a:bodyPr/>
          <a:lstStyle/>
          <a:p>
            <a:pPr algn="ctr"/>
            <a:r>
              <a:rPr lang="en-US" dirty="0" smtClean="0"/>
              <a:t>	</a:t>
            </a:r>
            <a:r>
              <a:rPr lang="en-US" sz="5400" b="1" dirty="0" smtClean="0">
                <a:solidFill>
                  <a:srgbClr val="0070C0"/>
                </a:solidFill>
              </a:rPr>
              <a:t>Whole-body RAI SPECT/CT</a:t>
            </a:r>
            <a:endParaRPr lang="en-US" sz="5400" b="1" dirty="0">
              <a:solidFill>
                <a:srgbClr val="0070C0"/>
              </a:solidFill>
            </a:endParaRPr>
          </a:p>
        </p:txBody>
      </p:sp>
      <p:sp>
        <p:nvSpPr>
          <p:cNvPr id="3" name="Content Placeholder 2"/>
          <p:cNvSpPr>
            <a:spLocks noGrp="1"/>
          </p:cNvSpPr>
          <p:nvPr>
            <p:ph idx="1"/>
          </p:nvPr>
        </p:nvSpPr>
        <p:spPr/>
        <p:txBody>
          <a:bodyPr>
            <a:noAutofit/>
          </a:bodyPr>
          <a:lstStyle/>
          <a:p>
            <a:pPr marL="0" indent="0">
              <a:buNone/>
            </a:pPr>
            <a:r>
              <a:rPr lang="en-US" sz="3600" dirty="0" smtClean="0">
                <a:solidFill>
                  <a:srgbClr val="C00000"/>
                </a:solidFill>
                <a:latin typeface="+mj-lt"/>
              </a:rPr>
              <a:t>Is associated with : </a:t>
            </a:r>
          </a:p>
          <a:p>
            <a:r>
              <a:rPr lang="en-US" sz="3600" dirty="0" smtClean="0">
                <a:latin typeface="+mj-lt"/>
              </a:rPr>
              <a:t>An increased number of patients with a diagnosis of metastatic LN</a:t>
            </a:r>
          </a:p>
          <a:p>
            <a:r>
              <a:rPr lang="en-US" sz="3600" dirty="0" smtClean="0">
                <a:latin typeface="+mj-lt"/>
              </a:rPr>
              <a:t>A decreased frequency of equivocal findings</a:t>
            </a:r>
          </a:p>
          <a:p>
            <a:r>
              <a:rPr lang="en-US" sz="3600" dirty="0" smtClean="0">
                <a:latin typeface="+mj-lt"/>
              </a:rPr>
              <a:t>The CT portion of the SPECT/CT provides additional information on non-iodine-avid lesions</a:t>
            </a:r>
          </a:p>
          <a:p>
            <a:r>
              <a:rPr lang="en-US" sz="3600" dirty="0" smtClean="0">
                <a:latin typeface="+mj-lt"/>
              </a:rPr>
              <a:t>It avoids the need for further cross-sectional imaging studies such as contrast CT or MRI</a:t>
            </a:r>
            <a:endParaRPr lang="en-US" sz="3600" dirty="0">
              <a:latin typeface="+mj-lt"/>
            </a:endParaRPr>
          </a:p>
        </p:txBody>
      </p:sp>
    </p:spTree>
    <p:extLst>
      <p:ext uri="{BB962C8B-B14F-4D97-AF65-F5344CB8AC3E}">
        <p14:creationId xmlns:p14="http://schemas.microsoft.com/office/powerpoint/2010/main" val="2516473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668" y="1476351"/>
            <a:ext cx="4454450" cy="3967244"/>
          </a:xfrm>
          <a:prstGeom prst="rect">
            <a:avLst/>
          </a:prstGeom>
        </p:spPr>
      </p:pic>
      <p:sp>
        <p:nvSpPr>
          <p:cNvPr id="5" name="Rectangle 4"/>
          <p:cNvSpPr/>
          <p:nvPr/>
        </p:nvSpPr>
        <p:spPr>
          <a:xfrm>
            <a:off x="1252668" y="5662447"/>
            <a:ext cx="4266124" cy="923330"/>
          </a:xfrm>
          <a:prstGeom prst="rect">
            <a:avLst/>
          </a:prstGeom>
        </p:spPr>
        <p:txBody>
          <a:bodyPr wrap="square">
            <a:spAutoFit/>
          </a:bodyPr>
          <a:lstStyle/>
          <a:p>
            <a:pPr algn="ctr"/>
            <a:r>
              <a:rPr lang="en-US" dirty="0" smtClean="0"/>
              <a:t> Multiple bilateral </a:t>
            </a:r>
            <a:r>
              <a:rPr lang="en-US" dirty="0" err="1" smtClean="0"/>
              <a:t>micronodular</a:t>
            </a:r>
            <a:r>
              <a:rPr lang="en-US" dirty="0" smtClean="0"/>
              <a:t>   </a:t>
            </a:r>
            <a:r>
              <a:rPr lang="en-US" dirty="0"/>
              <a:t>opacities, with diffuse distribution, predominantly in the lower two thirds of both </a:t>
            </a:r>
            <a:r>
              <a:rPr lang="en-US" dirty="0" err="1"/>
              <a:t>hemithorax</a:t>
            </a:r>
            <a:r>
              <a:rPr lang="en-US" dirty="0"/>
              <a:t>.</a:t>
            </a:r>
          </a:p>
        </p:txBody>
      </p:sp>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09792" y="1476351"/>
            <a:ext cx="3219510" cy="3967243"/>
          </a:xfrm>
        </p:spPr>
      </p:pic>
      <p:sp>
        <p:nvSpPr>
          <p:cNvPr id="7" name="Rectangle 6"/>
          <p:cNvSpPr/>
          <p:nvPr/>
        </p:nvSpPr>
        <p:spPr>
          <a:xfrm>
            <a:off x="6706138" y="5662447"/>
            <a:ext cx="4266124" cy="923330"/>
          </a:xfrm>
          <a:prstGeom prst="rect">
            <a:avLst/>
          </a:prstGeom>
        </p:spPr>
        <p:txBody>
          <a:bodyPr wrap="square">
            <a:spAutoFit/>
          </a:bodyPr>
          <a:lstStyle/>
          <a:p>
            <a:pPr algn="ctr"/>
            <a:r>
              <a:rPr lang="en-US" dirty="0" smtClean="0"/>
              <a:t> Multiple bilateral </a:t>
            </a:r>
            <a:r>
              <a:rPr lang="en-US" dirty="0" err="1" smtClean="0"/>
              <a:t>macronodular</a:t>
            </a:r>
            <a:r>
              <a:rPr lang="en-US" dirty="0" smtClean="0"/>
              <a:t>   </a:t>
            </a:r>
            <a:r>
              <a:rPr lang="en-US" dirty="0"/>
              <a:t>opacities, with diffuse distribution, predominantly in the lower two thirds of both </a:t>
            </a:r>
            <a:r>
              <a:rPr lang="en-US" dirty="0" err="1"/>
              <a:t>hemithorax</a:t>
            </a:r>
            <a:r>
              <a:rPr lang="en-US" dirty="0"/>
              <a:t>.</a:t>
            </a:r>
          </a:p>
        </p:txBody>
      </p:sp>
      <p:sp>
        <p:nvSpPr>
          <p:cNvPr id="3" name="TextBox 2"/>
          <p:cNvSpPr txBox="1"/>
          <p:nvPr/>
        </p:nvSpPr>
        <p:spPr>
          <a:xfrm>
            <a:off x="2822028" y="504497"/>
            <a:ext cx="184731" cy="369332"/>
          </a:xfrm>
          <a:prstGeom prst="rect">
            <a:avLst/>
          </a:prstGeom>
          <a:noFill/>
        </p:spPr>
        <p:txBody>
          <a:bodyPr wrap="none" rtlCol="0">
            <a:spAutoFit/>
          </a:bodyPr>
          <a:lstStyle/>
          <a:p>
            <a:endParaRPr lang="en-US"/>
          </a:p>
        </p:txBody>
      </p:sp>
      <p:sp>
        <p:nvSpPr>
          <p:cNvPr id="8" name="TextBox 7"/>
          <p:cNvSpPr txBox="1"/>
          <p:nvPr/>
        </p:nvSpPr>
        <p:spPr>
          <a:xfrm>
            <a:off x="1024759" y="504496"/>
            <a:ext cx="10168757" cy="707886"/>
          </a:xfrm>
          <a:prstGeom prst="rect">
            <a:avLst/>
          </a:prstGeom>
          <a:noFill/>
          <a:ln>
            <a:solidFill>
              <a:schemeClr val="accent2"/>
            </a:solidFill>
          </a:ln>
        </p:spPr>
        <p:txBody>
          <a:bodyPr wrap="square" rtlCol="0">
            <a:spAutoFit/>
          </a:bodyPr>
          <a:lstStyle/>
          <a:p>
            <a:pPr algn="ctr"/>
            <a:r>
              <a:rPr lang="en-US" sz="4000" dirty="0" smtClean="0">
                <a:solidFill>
                  <a:srgbClr val="0070C0"/>
                </a:solidFill>
                <a:latin typeface="Times New Roman MT Extra Bold" panose="02020A06060301020303" pitchFamily="18" charset="0"/>
              </a:rPr>
              <a:t> X-Ray : Chest </a:t>
            </a:r>
            <a:endParaRPr lang="en-US" sz="4000" dirty="0">
              <a:solidFill>
                <a:srgbClr val="0070C0"/>
              </a:solidFill>
              <a:latin typeface="Times New Roman MT Extra Bold" panose="02020A06060301020303" pitchFamily="18" charset="0"/>
            </a:endParaRPr>
          </a:p>
        </p:txBody>
      </p:sp>
    </p:spTree>
    <p:extLst>
      <p:ext uri="{BB962C8B-B14F-4D97-AF65-F5344CB8AC3E}">
        <p14:creationId xmlns:p14="http://schemas.microsoft.com/office/powerpoint/2010/main" val="14577713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93" y="1289598"/>
            <a:ext cx="4351338" cy="4351338"/>
          </a:xfrm>
          <a:prstGeom prst="rect">
            <a:avLst/>
          </a:prstGeom>
        </p:spPr>
      </p:pic>
      <p:pic>
        <p:nvPicPr>
          <p:cNvPr id="5" name="Content Placeholder 3"/>
          <p:cNvPicPr>
            <a:picLocks noGrp="1" noChangeAspect="1"/>
          </p:cNvPicPr>
          <p:nvPr>
            <p:ph idx="1"/>
          </p:nvPr>
        </p:nvPicPr>
        <p:blipFill>
          <a:blip r:embed="rId3"/>
          <a:stretch>
            <a:fillRect/>
          </a:stretch>
        </p:blipFill>
        <p:spPr>
          <a:xfrm>
            <a:off x="5300662" y="1289598"/>
            <a:ext cx="5461994" cy="4351338"/>
          </a:xfrm>
          <a:prstGeom prst="rect">
            <a:avLst/>
          </a:prstGeom>
        </p:spPr>
      </p:pic>
      <p:sp>
        <p:nvSpPr>
          <p:cNvPr id="6" name="Rectangle 5"/>
          <p:cNvSpPr/>
          <p:nvPr/>
        </p:nvSpPr>
        <p:spPr>
          <a:xfrm>
            <a:off x="346827" y="5887490"/>
            <a:ext cx="10289705" cy="646331"/>
          </a:xfrm>
          <a:prstGeom prst="rect">
            <a:avLst/>
          </a:prstGeom>
        </p:spPr>
        <p:txBody>
          <a:bodyPr wrap="square">
            <a:spAutoFit/>
          </a:bodyPr>
          <a:lstStyle/>
          <a:p>
            <a:r>
              <a:rPr lang="en-US" dirty="0" smtClean="0"/>
              <a:t>    Numerous </a:t>
            </a:r>
            <a:r>
              <a:rPr lang="en-US" dirty="0"/>
              <a:t>nodular appearing masses </a:t>
            </a:r>
            <a:r>
              <a:rPr lang="en-US" dirty="0" smtClean="0"/>
              <a:t>expand                                    Malignant Pleural Effusion</a:t>
            </a:r>
          </a:p>
          <a:p>
            <a:r>
              <a:rPr lang="en-US" dirty="0" smtClean="0"/>
              <a:t>   the </a:t>
            </a:r>
            <a:r>
              <a:rPr lang="en-US" dirty="0"/>
              <a:t>pleural cavity and widen the </a:t>
            </a:r>
            <a:r>
              <a:rPr lang="en-US" dirty="0" smtClean="0"/>
              <a:t>mediastinum </a:t>
            </a:r>
            <a:endParaRPr lang="en-US" dirty="0"/>
          </a:p>
        </p:txBody>
      </p:sp>
      <p:sp>
        <p:nvSpPr>
          <p:cNvPr id="7" name="TextBox 6"/>
          <p:cNvSpPr txBox="1"/>
          <p:nvPr/>
        </p:nvSpPr>
        <p:spPr>
          <a:xfrm>
            <a:off x="1245476" y="220717"/>
            <a:ext cx="3647152" cy="707886"/>
          </a:xfrm>
          <a:prstGeom prst="rect">
            <a:avLst/>
          </a:prstGeom>
          <a:noFill/>
        </p:spPr>
        <p:txBody>
          <a:bodyPr wrap="none" rtlCol="0">
            <a:spAutoFit/>
          </a:bodyPr>
          <a:lstStyle/>
          <a:p>
            <a:r>
              <a:rPr lang="en-US" sz="4000" dirty="0" smtClean="0">
                <a:solidFill>
                  <a:srgbClr val="002060"/>
                </a:solidFill>
                <a:latin typeface="Times New Roman" panose="02020603050405020304" pitchFamily="18" charset="0"/>
                <a:cs typeface="Times New Roman" panose="02020603050405020304" pitchFamily="18" charset="0"/>
              </a:rPr>
              <a:t>Metastatic  PTC </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4154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924" y="1928397"/>
            <a:ext cx="4186020" cy="3603617"/>
          </a:xfrm>
          <a:prstGeom prst="rect">
            <a:avLst/>
          </a:prstGeom>
        </p:spPr>
      </p:pic>
      <p:sp>
        <p:nvSpPr>
          <p:cNvPr id="5" name="Rectangle 4"/>
          <p:cNvSpPr/>
          <p:nvPr/>
        </p:nvSpPr>
        <p:spPr>
          <a:xfrm>
            <a:off x="4036522" y="6019065"/>
            <a:ext cx="4060407" cy="523220"/>
          </a:xfrm>
          <a:prstGeom prst="rect">
            <a:avLst/>
          </a:prstGeom>
        </p:spPr>
        <p:txBody>
          <a:bodyPr wrap="none">
            <a:spAutoFit/>
          </a:bodyPr>
          <a:lstStyle/>
          <a:p>
            <a:r>
              <a:rPr lang="en-US" sz="2800" dirty="0" err="1" smtClean="0">
                <a:latin typeface="+mj-lt"/>
              </a:rPr>
              <a:t>Osteolytic</a:t>
            </a:r>
            <a:r>
              <a:rPr lang="en-US" sz="2800" dirty="0" smtClean="0">
                <a:latin typeface="+mj-lt"/>
              </a:rPr>
              <a:t> bone Metastasis</a:t>
            </a:r>
            <a:endParaRPr lang="en-US" sz="2800" dirty="0">
              <a:latin typeface="+mj-lt"/>
            </a:endParaRPr>
          </a:p>
        </p:txBody>
      </p:sp>
      <p:pic>
        <p:nvPicPr>
          <p:cNvPr id="9" name="Picture 8"/>
          <p:cNvPicPr>
            <a:picLocks noChangeAspect="1"/>
          </p:cNvPicPr>
          <p:nvPr/>
        </p:nvPicPr>
        <p:blipFill>
          <a:blip r:embed="rId3"/>
          <a:stretch>
            <a:fillRect/>
          </a:stretch>
        </p:blipFill>
        <p:spPr>
          <a:xfrm>
            <a:off x="6463862" y="1883000"/>
            <a:ext cx="2869324" cy="3649014"/>
          </a:xfrm>
          <a:prstGeom prst="rect">
            <a:avLst/>
          </a:prstGeom>
        </p:spPr>
      </p:pic>
      <p:sp>
        <p:nvSpPr>
          <p:cNvPr id="6" name="TextBox 5"/>
          <p:cNvSpPr txBox="1"/>
          <p:nvPr/>
        </p:nvSpPr>
        <p:spPr>
          <a:xfrm>
            <a:off x="1024759" y="504496"/>
            <a:ext cx="10168757" cy="707886"/>
          </a:xfrm>
          <a:prstGeom prst="rect">
            <a:avLst/>
          </a:prstGeom>
          <a:noFill/>
          <a:ln>
            <a:solidFill>
              <a:schemeClr val="accent2"/>
            </a:solidFill>
          </a:ln>
        </p:spPr>
        <p:txBody>
          <a:bodyPr wrap="square" rtlCol="0">
            <a:spAutoFit/>
          </a:bodyPr>
          <a:lstStyle/>
          <a:p>
            <a:pPr algn="ctr"/>
            <a:r>
              <a:rPr lang="en-US" sz="4000" dirty="0" smtClean="0">
                <a:solidFill>
                  <a:srgbClr val="0070C0"/>
                </a:solidFill>
                <a:latin typeface="Times New Roman MT Extra Bold" panose="02020A06060301020303" pitchFamily="18" charset="0"/>
              </a:rPr>
              <a:t>X-Ray: Bones </a:t>
            </a:r>
            <a:endParaRPr lang="en-US" sz="4000" dirty="0">
              <a:solidFill>
                <a:srgbClr val="0070C0"/>
              </a:solidFill>
              <a:latin typeface="Times New Roman MT Extra Bold" panose="02020A06060301020303" pitchFamily="18" charset="0"/>
            </a:endParaRPr>
          </a:p>
        </p:txBody>
      </p:sp>
    </p:spTree>
    <p:extLst>
      <p:ext uri="{BB962C8B-B14F-4D97-AF65-F5344CB8AC3E}">
        <p14:creationId xmlns:p14="http://schemas.microsoft.com/office/powerpoint/2010/main" val="703961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758"/>
            <a:ext cx="6208229" cy="54354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229" y="679758"/>
            <a:ext cx="5335863" cy="5280854"/>
          </a:xfrm>
          <a:prstGeom prst="rect">
            <a:avLst/>
          </a:prstGeom>
        </p:spPr>
      </p:pic>
    </p:spTree>
    <p:extLst>
      <p:ext uri="{BB962C8B-B14F-4D97-AF65-F5344CB8AC3E}">
        <p14:creationId xmlns:p14="http://schemas.microsoft.com/office/powerpoint/2010/main" val="243645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32" y="3736282"/>
            <a:ext cx="3240146" cy="2472031"/>
          </a:xfrm>
          <a:prstGeom prst="rect">
            <a:avLst/>
          </a:prstGeom>
        </p:spPr>
      </p:pic>
      <p:sp>
        <p:nvSpPr>
          <p:cNvPr id="7" name="Rectangle 6"/>
          <p:cNvSpPr/>
          <p:nvPr/>
        </p:nvSpPr>
        <p:spPr>
          <a:xfrm>
            <a:off x="3917578" y="4093773"/>
            <a:ext cx="3939730" cy="1631216"/>
          </a:xfrm>
          <a:prstGeom prst="rect">
            <a:avLst/>
          </a:prstGeom>
        </p:spPr>
        <p:txBody>
          <a:bodyPr wrap="square">
            <a:spAutoFit/>
          </a:bodyPr>
          <a:lstStyle/>
          <a:p>
            <a:pPr algn="ctr"/>
            <a:r>
              <a:rPr lang="en-US" sz="2000" dirty="0" smtClean="0">
                <a:latin typeface="+mj-lt"/>
              </a:rPr>
              <a:t>   Thyroid </a:t>
            </a:r>
            <a:r>
              <a:rPr lang="en-US" sz="2000" dirty="0">
                <a:latin typeface="+mj-lt"/>
              </a:rPr>
              <a:t>cancer which is more invasive and aggressive </a:t>
            </a:r>
            <a:r>
              <a:rPr lang="en-US" sz="2000" dirty="0" smtClean="0">
                <a:latin typeface="+mj-lt"/>
              </a:rPr>
              <a:t>and </a:t>
            </a:r>
            <a:r>
              <a:rPr lang="en-US" sz="2000" dirty="0">
                <a:latin typeface="+mj-lt"/>
              </a:rPr>
              <a:t>has invaded through the natural covering of the thyroid gland into the overlying muscles .</a:t>
            </a:r>
            <a:r>
              <a:rPr lang="en-US" sz="2000" dirty="0" smtClean="0">
                <a:latin typeface="+mj-lt"/>
              </a:rPr>
              <a:t> </a:t>
            </a:r>
            <a:endParaRPr lang="en-US" sz="2000" dirty="0">
              <a:latin typeface="+mj-lt"/>
            </a:endParaRPr>
          </a:p>
        </p:txBody>
      </p:sp>
      <p:sp>
        <p:nvSpPr>
          <p:cNvPr id="3" name="TextBox 2"/>
          <p:cNvSpPr txBox="1"/>
          <p:nvPr/>
        </p:nvSpPr>
        <p:spPr>
          <a:xfrm>
            <a:off x="1347448" y="475226"/>
            <a:ext cx="4057842" cy="1754326"/>
          </a:xfrm>
          <a:prstGeom prst="rect">
            <a:avLst/>
          </a:prstGeom>
          <a:noFill/>
          <a:ln>
            <a:solidFill>
              <a:schemeClr val="accent2"/>
            </a:solidFill>
          </a:ln>
        </p:spPr>
        <p:txBody>
          <a:bodyPr wrap="none" rtlCol="0">
            <a:spAutoFit/>
          </a:bodyPr>
          <a:lstStyle/>
          <a:p>
            <a:endParaRPr lang="en-US" sz="5400" dirty="0" smtClean="0">
              <a:solidFill>
                <a:srgbClr val="0070C0"/>
              </a:solidFill>
              <a:latin typeface="Times New Roman" panose="02020603050405020304" pitchFamily="18" charset="0"/>
              <a:cs typeface="Times New Roman" panose="02020603050405020304" pitchFamily="18" charset="0"/>
            </a:endParaRPr>
          </a:p>
          <a:p>
            <a:r>
              <a:rPr lang="en-US" sz="5400" dirty="0" smtClean="0">
                <a:solidFill>
                  <a:srgbClr val="0070C0"/>
                </a:solidFill>
                <a:latin typeface="Times New Roman" panose="02020603050405020304" pitchFamily="18" charset="0"/>
                <a:cs typeface="Times New Roman" panose="02020603050405020304" pitchFamily="18" charset="0"/>
              </a:rPr>
              <a:t>CT  and  MRI</a:t>
            </a:r>
          </a:p>
        </p:txBody>
      </p:sp>
      <p:sp>
        <p:nvSpPr>
          <p:cNvPr id="5" name="TextBox 4"/>
          <p:cNvSpPr txBox="1"/>
          <p:nvPr/>
        </p:nvSpPr>
        <p:spPr>
          <a:xfrm>
            <a:off x="5405290" y="290560"/>
            <a:ext cx="6835974" cy="1938992"/>
          </a:xfrm>
          <a:prstGeom prst="rect">
            <a:avLst/>
          </a:prstGeom>
          <a:noFill/>
        </p:spPr>
        <p:txBody>
          <a:bodyPr wrap="none" rtlCol="0">
            <a:spAutoFit/>
          </a:bodyPr>
          <a:lstStyle/>
          <a:p>
            <a:r>
              <a:rPr lang="en-US" dirty="0" smtClean="0">
                <a:latin typeface="Calibri" panose="020F0502020204030204" pitchFamily="34" charset="0"/>
              </a:rPr>
              <a:t>● </a:t>
            </a:r>
            <a:r>
              <a:rPr lang="en-US" sz="2400" dirty="0" smtClean="0">
                <a:latin typeface="+mj-lt"/>
              </a:rPr>
              <a:t>Bulky and widely distributed recurrent nodal disease</a:t>
            </a:r>
          </a:p>
          <a:p>
            <a:endParaRPr lang="en-US" sz="2400" dirty="0">
              <a:latin typeface="+mj-lt"/>
            </a:endParaRPr>
          </a:p>
          <a:p>
            <a:r>
              <a:rPr lang="en-US" sz="2400" dirty="0" smtClean="0">
                <a:latin typeface="+mj-lt"/>
              </a:rPr>
              <a:t>● In the assessment of aero-digestive tract</a:t>
            </a:r>
          </a:p>
          <a:p>
            <a:endParaRPr lang="en-US" sz="2400" dirty="0">
              <a:latin typeface="+mj-lt"/>
            </a:endParaRPr>
          </a:p>
          <a:p>
            <a:r>
              <a:rPr lang="en-US" sz="2400" dirty="0" smtClean="0">
                <a:latin typeface="+mj-lt"/>
              </a:rPr>
              <a:t>● High </a:t>
            </a:r>
            <a:r>
              <a:rPr lang="en-US" sz="2400" dirty="0" err="1" smtClean="0">
                <a:latin typeface="+mj-lt"/>
              </a:rPr>
              <a:t>Tg</a:t>
            </a:r>
            <a:r>
              <a:rPr lang="en-US" sz="2400" dirty="0" smtClean="0">
                <a:latin typeface="+mj-lt"/>
              </a:rPr>
              <a:t>, negative neck US</a:t>
            </a:r>
            <a:endParaRPr lang="en-US" sz="2400"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271" y="3723671"/>
            <a:ext cx="2797833" cy="2596681"/>
          </a:xfrm>
          <a:prstGeom prst="rect">
            <a:avLst/>
          </a:prstGeom>
        </p:spPr>
      </p:pic>
      <p:cxnSp>
        <p:nvCxnSpPr>
          <p:cNvPr id="4" name="Straight Arrow Connector 3"/>
          <p:cNvCxnSpPr/>
          <p:nvPr/>
        </p:nvCxnSpPr>
        <p:spPr>
          <a:xfrm flipH="1">
            <a:off x="9837682" y="4093773"/>
            <a:ext cx="677918" cy="50975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41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848" y="2079772"/>
            <a:ext cx="3636245" cy="3215249"/>
          </a:xfrm>
          <a:prstGeom prst="rect">
            <a:avLst/>
          </a:prstGeom>
        </p:spPr>
      </p:pic>
      <p:sp>
        <p:nvSpPr>
          <p:cNvPr id="5" name="Rectangle 4"/>
          <p:cNvSpPr/>
          <p:nvPr/>
        </p:nvSpPr>
        <p:spPr>
          <a:xfrm>
            <a:off x="1623848" y="5931578"/>
            <a:ext cx="9070427" cy="461665"/>
          </a:xfrm>
          <a:prstGeom prst="rect">
            <a:avLst/>
          </a:prstGeom>
        </p:spPr>
        <p:txBody>
          <a:bodyPr wrap="square">
            <a:spAutoFit/>
          </a:bodyPr>
          <a:lstStyle/>
          <a:p>
            <a:r>
              <a:rPr lang="en-US" sz="2400" b="1" dirty="0" smtClean="0">
                <a:latin typeface="+mj-lt"/>
              </a:rPr>
              <a:t> </a:t>
            </a:r>
            <a:r>
              <a:rPr lang="en-US" sz="2400" dirty="0" smtClean="0">
                <a:latin typeface="+mj-lt"/>
              </a:rPr>
              <a:t>Multiple </a:t>
            </a:r>
            <a:r>
              <a:rPr lang="en-US" sz="2400" dirty="0">
                <a:latin typeface="+mj-lt"/>
              </a:rPr>
              <a:t>bilateral nodules suggestive of bilateral pulmonary metastasis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034" y="2079772"/>
            <a:ext cx="4309241" cy="3274013"/>
          </a:xfrm>
          <a:prstGeom prst="rect">
            <a:avLst/>
          </a:prstGeom>
        </p:spPr>
      </p:pic>
      <p:sp>
        <p:nvSpPr>
          <p:cNvPr id="2" name="TextBox 1"/>
          <p:cNvSpPr txBox="1"/>
          <p:nvPr/>
        </p:nvSpPr>
        <p:spPr>
          <a:xfrm>
            <a:off x="1024759" y="504496"/>
            <a:ext cx="10168757" cy="707886"/>
          </a:xfrm>
          <a:prstGeom prst="rect">
            <a:avLst/>
          </a:prstGeom>
          <a:noFill/>
          <a:ln>
            <a:solidFill>
              <a:schemeClr val="accent2"/>
            </a:solidFill>
          </a:ln>
        </p:spPr>
        <p:txBody>
          <a:bodyPr wrap="square" rtlCol="0">
            <a:spAutoFit/>
          </a:bodyPr>
          <a:lstStyle/>
          <a:p>
            <a:pPr algn="ctr"/>
            <a:r>
              <a:rPr lang="en-US" sz="4000" dirty="0" smtClean="0">
                <a:solidFill>
                  <a:srgbClr val="0070C0"/>
                </a:solidFill>
                <a:latin typeface="Times New Roman MT Extra Bold" panose="02020A06060301020303" pitchFamily="18" charset="0"/>
              </a:rPr>
              <a:t>Chest CT Scan</a:t>
            </a:r>
            <a:endParaRPr lang="en-US" sz="4000" dirty="0">
              <a:solidFill>
                <a:srgbClr val="0070C0"/>
              </a:solidFill>
              <a:latin typeface="Times New Roman MT Extra Bold" panose="02020A06060301020303" pitchFamily="18" charset="0"/>
            </a:endParaRPr>
          </a:p>
        </p:txBody>
      </p:sp>
    </p:spTree>
    <p:extLst>
      <p:ext uri="{BB962C8B-B14F-4D97-AF65-F5344CB8AC3E}">
        <p14:creationId xmlns:p14="http://schemas.microsoft.com/office/powerpoint/2010/main" val="390466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1607" y="1630350"/>
            <a:ext cx="3718034" cy="37180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642" y="1713177"/>
            <a:ext cx="3335158" cy="3635207"/>
          </a:xfrm>
          <a:prstGeom prst="rect">
            <a:avLst/>
          </a:prstGeom>
        </p:spPr>
      </p:pic>
      <p:sp>
        <p:nvSpPr>
          <p:cNvPr id="7" name="Rectangle 6"/>
          <p:cNvSpPr/>
          <p:nvPr/>
        </p:nvSpPr>
        <p:spPr>
          <a:xfrm>
            <a:off x="6604347" y="886792"/>
            <a:ext cx="3604577" cy="461665"/>
          </a:xfrm>
          <a:prstGeom prst="rect">
            <a:avLst/>
          </a:prstGeom>
        </p:spPr>
        <p:txBody>
          <a:bodyPr wrap="none">
            <a:spAutoFit/>
          </a:bodyPr>
          <a:lstStyle/>
          <a:p>
            <a:r>
              <a:rPr lang="en-US" sz="2400" dirty="0"/>
              <a:t>Coronal </a:t>
            </a:r>
            <a:r>
              <a:rPr lang="en-US" sz="2400" dirty="0" smtClean="0"/>
              <a:t>non-contrast   MRI </a:t>
            </a:r>
            <a:endParaRPr lang="en-US" sz="2400" dirty="0"/>
          </a:p>
        </p:txBody>
      </p:sp>
      <p:sp>
        <p:nvSpPr>
          <p:cNvPr id="8" name="Rectangle 7"/>
          <p:cNvSpPr/>
          <p:nvPr/>
        </p:nvSpPr>
        <p:spPr>
          <a:xfrm>
            <a:off x="1290172" y="5693850"/>
            <a:ext cx="9552055" cy="646331"/>
          </a:xfrm>
          <a:prstGeom prst="rect">
            <a:avLst/>
          </a:prstGeom>
        </p:spPr>
        <p:txBody>
          <a:bodyPr wrap="square">
            <a:spAutoFit/>
          </a:bodyPr>
          <a:lstStyle/>
          <a:p>
            <a:pPr algn="ctr"/>
            <a:r>
              <a:rPr lang="en-US" dirty="0"/>
              <a:t>Extensive bilateral pleural metastatic disease is noted coating both the parietal and </a:t>
            </a:r>
            <a:r>
              <a:rPr lang="en-US" dirty="0" err="1"/>
              <a:t>mediastinal</a:t>
            </a:r>
            <a:r>
              <a:rPr lang="en-US" dirty="0"/>
              <a:t> surfaces and extending into the pulmonary fissures. </a:t>
            </a:r>
            <a:r>
              <a:rPr lang="en-US" dirty="0" smtClean="0"/>
              <a:t> </a:t>
            </a:r>
            <a:endParaRPr lang="en-US" dirty="0"/>
          </a:p>
        </p:txBody>
      </p:sp>
      <p:sp>
        <p:nvSpPr>
          <p:cNvPr id="3" name="TextBox 2"/>
          <p:cNvSpPr txBox="1"/>
          <p:nvPr/>
        </p:nvSpPr>
        <p:spPr>
          <a:xfrm>
            <a:off x="2728625" y="910946"/>
            <a:ext cx="1723998" cy="461665"/>
          </a:xfrm>
          <a:prstGeom prst="rect">
            <a:avLst/>
          </a:prstGeom>
          <a:noFill/>
        </p:spPr>
        <p:txBody>
          <a:bodyPr wrap="none" rtlCol="0">
            <a:spAutoFit/>
          </a:bodyPr>
          <a:lstStyle/>
          <a:p>
            <a:r>
              <a:rPr lang="en-US" sz="2400" dirty="0" smtClean="0"/>
              <a:t>Chest  X-Ray</a:t>
            </a:r>
            <a:endParaRPr lang="en-US" sz="2400" dirty="0"/>
          </a:p>
        </p:txBody>
      </p:sp>
    </p:spTree>
    <p:extLst>
      <p:ext uri="{BB962C8B-B14F-4D97-AF65-F5344CB8AC3E}">
        <p14:creationId xmlns:p14="http://schemas.microsoft.com/office/powerpoint/2010/main" val="31837445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07" y="1781342"/>
            <a:ext cx="4508938" cy="3628286"/>
          </a:xfrm>
          <a:prstGeom prst="rect">
            <a:avLst/>
          </a:prstGeom>
        </p:spPr>
      </p:pic>
      <p:sp>
        <p:nvSpPr>
          <p:cNvPr id="5" name="Rectangle 4"/>
          <p:cNvSpPr/>
          <p:nvPr/>
        </p:nvSpPr>
        <p:spPr>
          <a:xfrm>
            <a:off x="1131176" y="5546100"/>
            <a:ext cx="4876800" cy="923330"/>
          </a:xfrm>
          <a:prstGeom prst="rect">
            <a:avLst/>
          </a:prstGeom>
        </p:spPr>
        <p:txBody>
          <a:bodyPr wrap="square">
            <a:spAutoFit/>
          </a:bodyPr>
          <a:lstStyle/>
          <a:p>
            <a:pPr algn="ctr"/>
            <a:r>
              <a:rPr lang="en-US" dirty="0" smtClean="0"/>
              <a:t> </a:t>
            </a:r>
            <a:r>
              <a:rPr lang="en-US" dirty="0" smtClean="0">
                <a:latin typeface="+mj-lt"/>
              </a:rPr>
              <a:t>Axial </a:t>
            </a:r>
            <a:r>
              <a:rPr lang="en-US" dirty="0" err="1">
                <a:latin typeface="+mj-lt"/>
              </a:rPr>
              <a:t>noncontrast</a:t>
            </a:r>
            <a:r>
              <a:rPr lang="en-US" dirty="0">
                <a:latin typeface="+mj-lt"/>
              </a:rPr>
              <a:t> CT image demonstrates scattered extensively calcified metastases </a:t>
            </a:r>
            <a:r>
              <a:rPr lang="en-US" dirty="0" smtClean="0">
                <a:latin typeface="+mj-lt"/>
              </a:rPr>
              <a:t> and </a:t>
            </a:r>
            <a:r>
              <a:rPr lang="en-US" dirty="0" err="1">
                <a:latin typeface="+mj-lt"/>
              </a:rPr>
              <a:t>noncalcified</a:t>
            </a:r>
            <a:r>
              <a:rPr lang="en-US" dirty="0">
                <a:latin typeface="+mj-lt"/>
              </a:rPr>
              <a:t> metastases </a:t>
            </a:r>
            <a:r>
              <a:rPr lang="en-US" dirty="0" smtClean="0">
                <a:latin typeface="+mj-lt"/>
              </a:rPr>
              <a:t> in </a:t>
            </a:r>
            <a:r>
              <a:rPr lang="en-US" dirty="0">
                <a:latin typeface="+mj-lt"/>
              </a:rPr>
              <a:t>the liver.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688" y="1781342"/>
            <a:ext cx="4120740" cy="3590143"/>
          </a:xfrm>
          <a:prstGeom prst="rect">
            <a:avLst/>
          </a:prstGeom>
        </p:spPr>
      </p:pic>
      <p:sp>
        <p:nvSpPr>
          <p:cNvPr id="7" name="Rectangle 6"/>
          <p:cNvSpPr/>
          <p:nvPr/>
        </p:nvSpPr>
        <p:spPr>
          <a:xfrm>
            <a:off x="6109137" y="5546100"/>
            <a:ext cx="4987159" cy="646331"/>
          </a:xfrm>
          <a:prstGeom prst="rect">
            <a:avLst/>
          </a:prstGeom>
        </p:spPr>
        <p:txBody>
          <a:bodyPr wrap="square">
            <a:spAutoFit/>
          </a:bodyPr>
          <a:lstStyle/>
          <a:p>
            <a:pPr algn="ctr"/>
            <a:r>
              <a:rPr lang="en-US" dirty="0" smtClean="0">
                <a:latin typeface="+mj-lt"/>
              </a:rPr>
              <a:t>Concentration </a:t>
            </a:r>
            <a:r>
              <a:rPr lang="en-US" dirty="0">
                <a:latin typeface="+mj-lt"/>
              </a:rPr>
              <a:t>of the calcific deposits in the liver, with parenchymal distortion</a:t>
            </a:r>
          </a:p>
        </p:txBody>
      </p:sp>
      <p:sp>
        <p:nvSpPr>
          <p:cNvPr id="8" name="TextBox 7"/>
          <p:cNvSpPr txBox="1"/>
          <p:nvPr/>
        </p:nvSpPr>
        <p:spPr>
          <a:xfrm>
            <a:off x="1024759" y="504496"/>
            <a:ext cx="10168757" cy="707886"/>
          </a:xfrm>
          <a:prstGeom prst="rect">
            <a:avLst/>
          </a:prstGeom>
          <a:noFill/>
          <a:ln>
            <a:solidFill>
              <a:schemeClr val="accent2"/>
            </a:solidFill>
          </a:ln>
        </p:spPr>
        <p:txBody>
          <a:bodyPr wrap="square" rtlCol="0">
            <a:spAutoFit/>
          </a:bodyPr>
          <a:lstStyle/>
          <a:p>
            <a:pPr algn="ctr"/>
            <a:r>
              <a:rPr lang="en-US" sz="4000" dirty="0" smtClean="0">
                <a:solidFill>
                  <a:srgbClr val="0070C0"/>
                </a:solidFill>
                <a:latin typeface="Times New Roman MT Extra Bold" panose="02020A06060301020303" pitchFamily="18" charset="0"/>
              </a:rPr>
              <a:t>Liver CT Scan</a:t>
            </a:r>
            <a:endParaRPr lang="en-US" sz="4000" dirty="0">
              <a:solidFill>
                <a:srgbClr val="0070C0"/>
              </a:solidFill>
              <a:latin typeface="Times New Roman MT Extra Bold" panose="02020A06060301020303" pitchFamily="18" charset="0"/>
            </a:endParaRPr>
          </a:p>
        </p:txBody>
      </p:sp>
    </p:spTree>
    <p:extLst>
      <p:ext uri="{BB962C8B-B14F-4D97-AF65-F5344CB8AC3E}">
        <p14:creationId xmlns:p14="http://schemas.microsoft.com/office/powerpoint/2010/main" val="86298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5681" y="1534249"/>
            <a:ext cx="7126238" cy="3672847"/>
          </a:xfrm>
        </p:spPr>
      </p:pic>
      <p:sp>
        <p:nvSpPr>
          <p:cNvPr id="5" name="Rectangle 4"/>
          <p:cNvSpPr/>
          <p:nvPr/>
        </p:nvSpPr>
        <p:spPr>
          <a:xfrm>
            <a:off x="2375338" y="5426756"/>
            <a:ext cx="6526924" cy="1015663"/>
          </a:xfrm>
          <a:prstGeom prst="rect">
            <a:avLst/>
          </a:prstGeom>
        </p:spPr>
        <p:txBody>
          <a:bodyPr wrap="square">
            <a:spAutoFit/>
          </a:bodyPr>
          <a:lstStyle/>
          <a:p>
            <a:pPr algn="ctr"/>
            <a:r>
              <a:rPr lang="en-US" sz="2000" dirty="0"/>
              <a:t>CT image of skull mass with </a:t>
            </a:r>
            <a:r>
              <a:rPr lang="en-US" sz="2000" dirty="0" err="1"/>
              <a:t>calvarian</a:t>
            </a:r>
            <a:r>
              <a:rPr lang="en-US" sz="2000" dirty="0"/>
              <a:t> lesion</a:t>
            </a:r>
            <a:r>
              <a:rPr lang="en-US" sz="2000" dirty="0" smtClean="0"/>
              <a:t>.</a:t>
            </a:r>
          </a:p>
          <a:p>
            <a:pPr algn="ctr"/>
            <a:r>
              <a:rPr lang="en-US" sz="2000" dirty="0" smtClean="0"/>
              <a:t>  Giant </a:t>
            </a:r>
            <a:r>
              <a:rPr lang="en-US" sz="2000" dirty="0"/>
              <a:t>frontal mass with heterogeneous enhancement after contrast medium, involving right frontal bone</a:t>
            </a:r>
          </a:p>
        </p:txBody>
      </p:sp>
      <p:sp>
        <p:nvSpPr>
          <p:cNvPr id="6" name="TextBox 5"/>
          <p:cNvSpPr txBox="1"/>
          <p:nvPr/>
        </p:nvSpPr>
        <p:spPr>
          <a:xfrm>
            <a:off x="1024759" y="504496"/>
            <a:ext cx="10168757" cy="707886"/>
          </a:xfrm>
          <a:prstGeom prst="rect">
            <a:avLst/>
          </a:prstGeom>
          <a:noFill/>
          <a:ln>
            <a:solidFill>
              <a:schemeClr val="accent2"/>
            </a:solidFill>
          </a:ln>
        </p:spPr>
        <p:txBody>
          <a:bodyPr wrap="square" rtlCol="0">
            <a:spAutoFit/>
          </a:bodyPr>
          <a:lstStyle/>
          <a:p>
            <a:pPr algn="ctr"/>
            <a:r>
              <a:rPr lang="en-US" sz="4000" dirty="0" smtClean="0">
                <a:solidFill>
                  <a:srgbClr val="0070C0"/>
                </a:solidFill>
                <a:latin typeface="Times New Roman MT Extra Bold" panose="02020A06060301020303" pitchFamily="18" charset="0"/>
              </a:rPr>
              <a:t>Skull CT Scan</a:t>
            </a:r>
            <a:endParaRPr lang="en-US" sz="4000" dirty="0">
              <a:solidFill>
                <a:srgbClr val="0070C0"/>
              </a:solidFill>
              <a:latin typeface="Times New Roman MT Extra Bold" panose="02020A06060301020303" pitchFamily="18" charset="0"/>
            </a:endParaRPr>
          </a:p>
        </p:txBody>
      </p:sp>
    </p:spTree>
    <p:extLst>
      <p:ext uri="{BB962C8B-B14F-4D97-AF65-F5344CB8AC3E}">
        <p14:creationId xmlns:p14="http://schemas.microsoft.com/office/powerpoint/2010/main" val="293381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normAutofit/>
          </a:bodyPr>
          <a:lstStyle/>
          <a:p>
            <a:pPr algn="ctr"/>
            <a:r>
              <a:rPr lang="en-US" sz="5400" b="1" dirty="0" smtClean="0">
                <a:solidFill>
                  <a:srgbClr val="0070C0"/>
                </a:solidFill>
              </a:rPr>
              <a:t>DTC : PROGNOSIS</a:t>
            </a:r>
            <a:endParaRPr lang="en-US" sz="5400" b="1" dirty="0">
              <a:solidFill>
                <a:srgbClr val="0070C0"/>
              </a:solidFill>
            </a:endParaRPr>
          </a:p>
        </p:txBody>
      </p:sp>
      <p:sp>
        <p:nvSpPr>
          <p:cNvPr id="3" name="Content Placeholder 2"/>
          <p:cNvSpPr>
            <a:spLocks noGrp="1"/>
          </p:cNvSpPr>
          <p:nvPr>
            <p:ph idx="1"/>
          </p:nvPr>
        </p:nvSpPr>
        <p:spPr/>
        <p:txBody>
          <a:bodyPr>
            <a:noAutofit/>
          </a:bodyPr>
          <a:lstStyle/>
          <a:p>
            <a:r>
              <a:rPr lang="en-US" sz="3600" dirty="0" smtClean="0">
                <a:latin typeface="+mj-lt"/>
              </a:rPr>
              <a:t>High cure rates are achieved after initial treatment of PTC and FTC</a:t>
            </a:r>
          </a:p>
          <a:p>
            <a:r>
              <a:rPr lang="en-US" sz="3600" dirty="0" smtClean="0">
                <a:solidFill>
                  <a:srgbClr val="C00000"/>
                </a:solidFill>
                <a:latin typeface="+mj-lt"/>
              </a:rPr>
              <a:t>Some patients are at a high risk of recurrence and death.</a:t>
            </a:r>
          </a:p>
          <a:p>
            <a:r>
              <a:rPr lang="en-US" sz="3600" dirty="0" smtClean="0">
                <a:latin typeface="+mj-lt"/>
              </a:rPr>
              <a:t>They  can  be  identified  at the time of the  diagnosis  by prognostic factors.</a:t>
            </a:r>
          </a:p>
          <a:p>
            <a:r>
              <a:rPr lang="en-US" sz="3600" dirty="0" smtClean="0">
                <a:solidFill>
                  <a:srgbClr val="C00000"/>
                </a:solidFill>
                <a:latin typeface="+mj-lt"/>
              </a:rPr>
              <a:t>Specific therapeutic strategies can be considered in relation to the prognosis.</a:t>
            </a:r>
            <a:endParaRPr lang="en-US" sz="3600" dirty="0">
              <a:solidFill>
                <a:srgbClr val="C00000"/>
              </a:solidFill>
              <a:latin typeface="+mj-lt"/>
            </a:endParaRPr>
          </a:p>
        </p:txBody>
      </p:sp>
    </p:spTree>
    <p:extLst>
      <p:ext uri="{BB962C8B-B14F-4D97-AF65-F5344CB8AC3E}">
        <p14:creationId xmlns:p14="http://schemas.microsoft.com/office/powerpoint/2010/main" val="3161267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701" y="1710081"/>
            <a:ext cx="6291085" cy="3721616"/>
          </a:xfrm>
          <a:prstGeom prst="rect">
            <a:avLst/>
          </a:prstGeom>
        </p:spPr>
      </p:pic>
      <p:sp>
        <p:nvSpPr>
          <p:cNvPr id="5" name="Rectangle 4"/>
          <p:cNvSpPr/>
          <p:nvPr/>
        </p:nvSpPr>
        <p:spPr>
          <a:xfrm>
            <a:off x="2272538" y="5591190"/>
            <a:ext cx="7612441" cy="646331"/>
          </a:xfrm>
          <a:prstGeom prst="rect">
            <a:avLst/>
          </a:prstGeom>
        </p:spPr>
        <p:txBody>
          <a:bodyPr wrap="square">
            <a:spAutoFit/>
          </a:bodyPr>
          <a:lstStyle/>
          <a:p>
            <a:r>
              <a:rPr lang="en-US" dirty="0"/>
              <a:t>Sagittal (A</a:t>
            </a:r>
            <a:r>
              <a:rPr lang="en-US" dirty="0" smtClean="0"/>
              <a:t>) :  T1-weighted </a:t>
            </a:r>
            <a:r>
              <a:rPr lang="en-US" dirty="0"/>
              <a:t>after contrast shows a </a:t>
            </a:r>
            <a:r>
              <a:rPr lang="en-US" dirty="0" smtClean="0"/>
              <a:t> frontal </a:t>
            </a:r>
            <a:r>
              <a:rPr lang="en-US" dirty="0"/>
              <a:t>expansive </a:t>
            </a:r>
            <a:r>
              <a:rPr lang="en-US" dirty="0" smtClean="0"/>
              <a:t>lesion.      Axial (B)      :  T2-weighted </a:t>
            </a:r>
            <a:r>
              <a:rPr lang="en-US" dirty="0"/>
              <a:t>shows a </a:t>
            </a:r>
            <a:r>
              <a:rPr lang="en-US" dirty="0" smtClean="0"/>
              <a:t>  </a:t>
            </a:r>
            <a:r>
              <a:rPr lang="en-US" dirty="0"/>
              <a:t>well-delimited lesion with </a:t>
            </a:r>
            <a:r>
              <a:rPr lang="en-US" dirty="0" err="1" smtClean="0"/>
              <a:t>microcysts</a:t>
            </a:r>
            <a:r>
              <a:rPr lang="en-US" dirty="0" smtClean="0"/>
              <a:t>.  </a:t>
            </a:r>
            <a:endParaRPr lang="en-US" dirty="0"/>
          </a:p>
        </p:txBody>
      </p:sp>
      <p:sp>
        <p:nvSpPr>
          <p:cNvPr id="6" name="TextBox 5"/>
          <p:cNvSpPr txBox="1"/>
          <p:nvPr/>
        </p:nvSpPr>
        <p:spPr>
          <a:xfrm>
            <a:off x="882866" y="504496"/>
            <a:ext cx="10168757" cy="707886"/>
          </a:xfrm>
          <a:prstGeom prst="rect">
            <a:avLst/>
          </a:prstGeom>
          <a:noFill/>
          <a:ln>
            <a:solidFill>
              <a:schemeClr val="accent2"/>
            </a:solidFill>
          </a:ln>
        </p:spPr>
        <p:txBody>
          <a:bodyPr wrap="square" rtlCol="0">
            <a:spAutoFit/>
          </a:bodyPr>
          <a:lstStyle/>
          <a:p>
            <a:pPr algn="ctr"/>
            <a:r>
              <a:rPr lang="en-US" sz="4000" dirty="0" smtClean="0">
                <a:solidFill>
                  <a:srgbClr val="0070C0"/>
                </a:solidFill>
                <a:latin typeface="Times New Roman MT Extra Bold" panose="02020A06060301020303" pitchFamily="18" charset="0"/>
              </a:rPr>
              <a:t>Brain MRI</a:t>
            </a:r>
            <a:endParaRPr lang="en-US" sz="4000" dirty="0">
              <a:solidFill>
                <a:srgbClr val="0070C0"/>
              </a:solidFill>
              <a:latin typeface="Times New Roman MT Extra Bold" panose="02020A06060301020303" pitchFamily="18" charset="0"/>
            </a:endParaRPr>
          </a:p>
        </p:txBody>
      </p:sp>
    </p:spTree>
    <p:extLst>
      <p:ext uri="{BB962C8B-B14F-4D97-AF65-F5344CB8AC3E}">
        <p14:creationId xmlns:p14="http://schemas.microsoft.com/office/powerpoint/2010/main" val="3435680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pPr algn="ctr"/>
            <a:r>
              <a:rPr lang="en-US" sz="4800" b="1" dirty="0" smtClean="0">
                <a:solidFill>
                  <a:srgbClr val="0070C0"/>
                </a:solidFill>
              </a:rPr>
              <a:t>̀</a:t>
            </a:r>
            <a:r>
              <a:rPr lang="en-US" sz="4000" b="1" dirty="0" smtClean="0">
                <a:solidFill>
                  <a:srgbClr val="0070C0"/>
                </a:solidFill>
              </a:rPr>
              <a:t>18</a:t>
            </a:r>
            <a:r>
              <a:rPr lang="en-US" sz="6600" b="1" dirty="0" smtClean="0">
                <a:solidFill>
                  <a:srgbClr val="0070C0"/>
                </a:solidFill>
              </a:rPr>
              <a:t>FDG-PET scanning</a:t>
            </a:r>
            <a:endParaRPr lang="en-US" sz="6600" b="1" dirty="0">
              <a:solidFill>
                <a:srgbClr val="0070C0"/>
              </a:solidFill>
            </a:endParaRPr>
          </a:p>
        </p:txBody>
      </p:sp>
      <p:sp>
        <p:nvSpPr>
          <p:cNvPr id="3" name="Content Placeholder 2"/>
          <p:cNvSpPr>
            <a:spLocks noGrp="1"/>
          </p:cNvSpPr>
          <p:nvPr>
            <p:ph idx="1"/>
          </p:nvPr>
        </p:nvSpPr>
        <p:spPr>
          <a:xfrm>
            <a:off x="838200" y="2112580"/>
            <a:ext cx="10515600" cy="5029199"/>
          </a:xfrm>
        </p:spPr>
        <p:txBody>
          <a:bodyPr>
            <a:normAutofit/>
          </a:bodyPr>
          <a:lstStyle/>
          <a:p>
            <a:r>
              <a:rPr lang="en-US" sz="3200" dirty="0" smtClean="0">
                <a:latin typeface="+mj-lt"/>
              </a:rPr>
              <a:t>Should be considered in high-risk DTC with high </a:t>
            </a:r>
            <a:r>
              <a:rPr lang="en-US" sz="3200" dirty="0" err="1" smtClean="0">
                <a:latin typeface="+mj-lt"/>
              </a:rPr>
              <a:t>Tg</a:t>
            </a:r>
            <a:r>
              <a:rPr lang="en-US" sz="3200" dirty="0" smtClean="0">
                <a:latin typeface="+mj-lt"/>
              </a:rPr>
              <a:t> (&gt;10 ng/ml) with negative RAI imaging.</a:t>
            </a:r>
          </a:p>
          <a:p>
            <a:pPr marL="0" indent="0">
              <a:buNone/>
            </a:pPr>
            <a:endParaRPr lang="en-US" sz="3200" dirty="0" smtClean="0">
              <a:latin typeface="+mj-lt"/>
            </a:endParaRPr>
          </a:p>
          <a:p>
            <a:r>
              <a:rPr lang="en-US" sz="3200" dirty="0" smtClean="0">
                <a:latin typeface="+mj-lt"/>
              </a:rPr>
              <a:t>Is more sensitive in patients with an aggressive histologic subtype</a:t>
            </a:r>
          </a:p>
          <a:p>
            <a:pPr marL="0" indent="0">
              <a:buNone/>
            </a:pPr>
            <a:endParaRPr lang="en-US" sz="3200" dirty="0" smtClean="0">
              <a:latin typeface="+mj-lt"/>
            </a:endParaRPr>
          </a:p>
          <a:p>
            <a:r>
              <a:rPr lang="en-US" sz="3200" dirty="0" smtClean="0">
                <a:latin typeface="+mj-lt"/>
              </a:rPr>
              <a:t>It is being more sensitive for some locations such as the retropharyngeal or the retro-</a:t>
            </a:r>
            <a:r>
              <a:rPr lang="en-US" sz="3200" dirty="0" err="1" smtClean="0">
                <a:latin typeface="+mj-lt"/>
              </a:rPr>
              <a:t>clavicular</a:t>
            </a:r>
            <a:r>
              <a:rPr lang="en-US" sz="3200" dirty="0" smtClean="0">
                <a:latin typeface="+mj-lt"/>
              </a:rPr>
              <a:t> regions.</a:t>
            </a:r>
          </a:p>
        </p:txBody>
      </p:sp>
    </p:spTree>
    <p:extLst>
      <p:ext uri="{BB962C8B-B14F-4D97-AF65-F5344CB8AC3E}">
        <p14:creationId xmlns:p14="http://schemas.microsoft.com/office/powerpoint/2010/main" val="4216847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297" y="2203998"/>
            <a:ext cx="10515600" cy="4351338"/>
          </a:xfrm>
        </p:spPr>
        <p:txBody>
          <a:bodyPr/>
          <a:lstStyle/>
          <a:p>
            <a:r>
              <a:rPr lang="en-US" b="1" dirty="0">
                <a:latin typeface="+mj-lt"/>
              </a:rPr>
              <a:t>FDG </a:t>
            </a:r>
            <a:r>
              <a:rPr lang="en-US" dirty="0">
                <a:latin typeface="+mj-lt"/>
              </a:rPr>
              <a:t>uptake on </a:t>
            </a:r>
            <a:r>
              <a:rPr lang="en-US" b="1" dirty="0">
                <a:latin typeface="+mj-lt"/>
              </a:rPr>
              <a:t>PET</a:t>
            </a:r>
            <a:r>
              <a:rPr lang="en-US" dirty="0">
                <a:latin typeface="+mj-lt"/>
              </a:rPr>
              <a:t> in metastatic DTC is a major negative predictive factor for response to RAI </a:t>
            </a:r>
            <a:r>
              <a:rPr lang="en-US" dirty="0" smtClean="0">
                <a:latin typeface="+mj-lt"/>
              </a:rPr>
              <a:t>treatment.</a:t>
            </a:r>
          </a:p>
          <a:p>
            <a:pPr marL="0" indent="0">
              <a:buNone/>
            </a:pPr>
            <a:endParaRPr lang="en-US" dirty="0">
              <a:latin typeface="+mj-lt"/>
            </a:endParaRPr>
          </a:p>
          <a:p>
            <a:r>
              <a:rPr lang="en-US" dirty="0">
                <a:latin typeface="+mj-lt"/>
              </a:rPr>
              <a:t>It is recommended to consider </a:t>
            </a:r>
            <a:r>
              <a:rPr lang="en-US" b="1" dirty="0">
                <a:latin typeface="+mj-lt"/>
              </a:rPr>
              <a:t>FDG-PET</a:t>
            </a:r>
            <a:r>
              <a:rPr lang="en-US" dirty="0">
                <a:latin typeface="+mj-lt"/>
              </a:rPr>
              <a:t> only in DTC patients with a stimulated </a:t>
            </a:r>
            <a:r>
              <a:rPr lang="en-US" dirty="0" err="1">
                <a:latin typeface="+mj-lt"/>
              </a:rPr>
              <a:t>Tg</a:t>
            </a:r>
            <a:r>
              <a:rPr lang="en-US" dirty="0">
                <a:latin typeface="+mj-lt"/>
              </a:rPr>
              <a:t> ≥ 10 </a:t>
            </a:r>
            <a:r>
              <a:rPr lang="en-US" dirty="0" smtClean="0">
                <a:latin typeface="+mj-lt"/>
              </a:rPr>
              <a:t>ng/ml</a:t>
            </a:r>
            <a:r>
              <a:rPr lang="en-US" dirty="0">
                <a:latin typeface="+mj-lt"/>
              </a:rPr>
              <a:t> </a:t>
            </a:r>
            <a:r>
              <a:rPr lang="en-US" dirty="0" smtClean="0">
                <a:latin typeface="+mj-lt"/>
              </a:rPr>
              <a:t>after THW  or &gt;5ng/ml after </a:t>
            </a:r>
            <a:r>
              <a:rPr lang="en-US" dirty="0" err="1" smtClean="0">
                <a:latin typeface="+mj-lt"/>
              </a:rPr>
              <a:t>rhTSH</a:t>
            </a:r>
            <a:r>
              <a:rPr lang="en-US" dirty="0" smtClean="0">
                <a:latin typeface="+mj-lt"/>
              </a:rPr>
              <a:t>  or   &gt;2ng/ml on TH.</a:t>
            </a:r>
          </a:p>
          <a:p>
            <a:pPr marL="0" indent="0">
              <a:buNone/>
            </a:pPr>
            <a:endParaRPr lang="en-US" dirty="0">
              <a:latin typeface="+mj-lt"/>
            </a:endParaRPr>
          </a:p>
          <a:p>
            <a:r>
              <a:rPr lang="en-US" dirty="0">
                <a:latin typeface="+mj-lt"/>
              </a:rPr>
              <a:t>In </a:t>
            </a:r>
            <a:r>
              <a:rPr lang="en-US" dirty="0" err="1">
                <a:latin typeface="+mj-lt"/>
              </a:rPr>
              <a:t>Tg</a:t>
            </a:r>
            <a:r>
              <a:rPr lang="en-US" dirty="0">
                <a:latin typeface="+mj-lt"/>
              </a:rPr>
              <a:t> negative, Anti-</a:t>
            </a:r>
            <a:r>
              <a:rPr lang="en-US" dirty="0" err="1">
                <a:latin typeface="+mj-lt"/>
              </a:rPr>
              <a:t>Tg</a:t>
            </a:r>
            <a:r>
              <a:rPr lang="en-US" dirty="0">
                <a:latin typeface="+mj-lt"/>
              </a:rPr>
              <a:t> positive, </a:t>
            </a:r>
            <a:r>
              <a:rPr lang="en-US" b="1" dirty="0">
                <a:latin typeface="+mj-lt"/>
              </a:rPr>
              <a:t>FDG-PET</a:t>
            </a:r>
            <a:r>
              <a:rPr lang="en-US" dirty="0">
                <a:latin typeface="+mj-lt"/>
              </a:rPr>
              <a:t> may localize </a:t>
            </a:r>
            <a:r>
              <a:rPr lang="en-US" dirty="0" smtClean="0">
                <a:latin typeface="+mj-lt"/>
              </a:rPr>
              <a:t>disease. </a:t>
            </a:r>
            <a:endParaRPr lang="en-US" dirty="0">
              <a:latin typeface="+mj-lt"/>
            </a:endParaRPr>
          </a:p>
          <a:p>
            <a:endParaRPr lang="en-US" dirty="0">
              <a:latin typeface="+mj-lt"/>
            </a:endParaRPr>
          </a:p>
        </p:txBody>
      </p:sp>
      <p:sp>
        <p:nvSpPr>
          <p:cNvPr id="4" name="Title 1"/>
          <p:cNvSpPr>
            <a:spLocks noGrp="1"/>
          </p:cNvSpPr>
          <p:nvPr>
            <p:ph type="title"/>
          </p:nvPr>
        </p:nvSpPr>
        <p:spPr>
          <a:ln>
            <a:solidFill>
              <a:schemeClr val="accent2"/>
            </a:solidFill>
          </a:ln>
        </p:spPr>
        <p:txBody>
          <a:bodyPr>
            <a:normAutofit/>
          </a:bodyPr>
          <a:lstStyle/>
          <a:p>
            <a:pPr algn="ctr"/>
            <a:r>
              <a:rPr lang="en-US" sz="4800" b="1" dirty="0" smtClean="0">
                <a:solidFill>
                  <a:srgbClr val="0070C0"/>
                </a:solidFill>
              </a:rPr>
              <a:t>̀</a:t>
            </a:r>
            <a:r>
              <a:rPr lang="en-US" sz="4000" b="1" dirty="0" smtClean="0">
                <a:solidFill>
                  <a:srgbClr val="0070C0"/>
                </a:solidFill>
              </a:rPr>
              <a:t>18</a:t>
            </a:r>
            <a:r>
              <a:rPr lang="en-US" sz="6600" b="1" dirty="0" smtClean="0">
                <a:solidFill>
                  <a:srgbClr val="0070C0"/>
                </a:solidFill>
              </a:rPr>
              <a:t>FDG-PET scanning</a:t>
            </a:r>
            <a:endParaRPr lang="en-US" sz="6600" b="1" dirty="0">
              <a:solidFill>
                <a:srgbClr val="0070C0"/>
              </a:solidFill>
            </a:endParaRPr>
          </a:p>
        </p:txBody>
      </p:sp>
    </p:spTree>
    <p:extLst>
      <p:ext uri="{BB962C8B-B14F-4D97-AF65-F5344CB8AC3E}">
        <p14:creationId xmlns:p14="http://schemas.microsoft.com/office/powerpoint/2010/main" val="256098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12069" y="1752399"/>
            <a:ext cx="5565227" cy="3662541"/>
          </a:xfrm>
          <a:prstGeom prst="rect">
            <a:avLst/>
          </a:prstGeom>
        </p:spPr>
        <p:txBody>
          <a:bodyPr wrap="square">
            <a:spAutoFit/>
          </a:bodyPr>
          <a:lstStyle/>
          <a:p>
            <a:r>
              <a:rPr lang="en-US" dirty="0" smtClean="0"/>
              <a:t>  </a:t>
            </a:r>
            <a:r>
              <a:rPr lang="en-US" sz="3200" dirty="0">
                <a:latin typeface="Times New Roman" panose="02020603050405020304" pitchFamily="18" charset="0"/>
                <a:cs typeface="Times New Roman" panose="02020603050405020304" pitchFamily="18" charset="0"/>
              </a:rPr>
              <a:t>A 46-year-old woman </a:t>
            </a:r>
            <a:r>
              <a:rPr lang="en-US" sz="3200" dirty="0" smtClean="0">
                <a:latin typeface="Times New Roman" panose="02020603050405020304" pitchFamily="18" charset="0"/>
                <a:cs typeface="Times New Roman" panose="02020603050405020304" pitchFamily="18" charset="0"/>
              </a:rPr>
              <a:t>with PTC</a:t>
            </a:r>
          </a:p>
          <a:p>
            <a:r>
              <a:rPr lang="en-US" sz="32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18</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FDG PET/CT </a:t>
            </a:r>
            <a:r>
              <a:rPr lang="en-US" sz="3200" dirty="0" smtClean="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demonstrates </a:t>
            </a:r>
            <a:r>
              <a:rPr lang="en-US" sz="3200" dirty="0">
                <a:latin typeface="Times New Roman" panose="02020603050405020304" pitchFamily="18" charset="0"/>
                <a:cs typeface="Times New Roman" panose="02020603050405020304" pitchFamily="18" charset="0"/>
              </a:rPr>
              <a:t>intense uptake </a:t>
            </a:r>
            <a:r>
              <a:rPr lang="en-US" sz="3200" dirty="0" smtClean="0">
                <a:latin typeface="Times New Roman" panose="02020603050405020304" pitchFamily="18" charset="0"/>
                <a:cs typeface="Times New Roman" panose="02020603050405020304" pitchFamily="18" charset="0"/>
              </a:rPr>
              <a:t>in: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Primary </a:t>
            </a:r>
            <a:r>
              <a:rPr lang="en-US" sz="3200" dirty="0">
                <a:latin typeface="Times New Roman" panose="02020603050405020304" pitchFamily="18" charset="0"/>
                <a:cs typeface="Times New Roman" panose="02020603050405020304" pitchFamily="18" charset="0"/>
              </a:rPr>
              <a:t>thyroid mass </a:t>
            </a:r>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Right humeral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Lymph node</a:t>
            </a:r>
          </a:p>
          <a:p>
            <a:r>
              <a:rPr lang="en-US" sz="3200" dirty="0" smtClean="0">
                <a:latin typeface="Times New Roman" panose="02020603050405020304" pitchFamily="18" charset="0"/>
                <a:cs typeface="Times New Roman" panose="02020603050405020304" pitchFamily="18" charset="0"/>
              </a:rPr>
              <a:t>        Pulmonary </a:t>
            </a:r>
            <a:r>
              <a:rPr lang="en-US" sz="3200" dirty="0">
                <a:latin typeface="Times New Roman" panose="02020603050405020304" pitchFamily="18" charset="0"/>
                <a:cs typeface="Times New Roman" panose="02020603050405020304" pitchFamily="18" charset="0"/>
              </a:rPr>
              <a:t>metastases.</a:t>
            </a:r>
          </a:p>
        </p:txBody>
      </p:sp>
      <p:pic>
        <p:nvPicPr>
          <p:cNvPr id="3" name="Picture 2"/>
          <p:cNvPicPr>
            <a:picLocks noChangeAspect="1"/>
          </p:cNvPicPr>
          <p:nvPr/>
        </p:nvPicPr>
        <p:blipFill>
          <a:blip r:embed="rId2"/>
          <a:stretch>
            <a:fillRect/>
          </a:stretch>
        </p:blipFill>
        <p:spPr>
          <a:xfrm>
            <a:off x="336987" y="1563213"/>
            <a:ext cx="5392719" cy="4742994"/>
          </a:xfrm>
          <a:prstGeom prst="rect">
            <a:avLst/>
          </a:prstGeom>
        </p:spPr>
      </p:pic>
      <p:sp>
        <p:nvSpPr>
          <p:cNvPr id="6" name="Rectangle 5"/>
          <p:cNvSpPr/>
          <p:nvPr/>
        </p:nvSpPr>
        <p:spPr>
          <a:xfrm>
            <a:off x="336988" y="264651"/>
            <a:ext cx="11140308" cy="769441"/>
          </a:xfrm>
          <a:prstGeom prst="rect">
            <a:avLst/>
          </a:prstGeom>
          <a:ln>
            <a:solidFill>
              <a:schemeClr val="accent2"/>
            </a:solidFill>
          </a:ln>
        </p:spPr>
        <p:txBody>
          <a:bodyPr wrap="square">
            <a:sp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18</a:t>
            </a:r>
            <a:r>
              <a:rPr lang="en-US" sz="4400" dirty="0">
                <a:solidFill>
                  <a:srgbClr val="0070C0"/>
                </a:solidFill>
                <a:latin typeface="Times New Roman" panose="02020603050405020304" pitchFamily="18" charset="0"/>
                <a:cs typeface="Times New Roman" panose="02020603050405020304" pitchFamily="18" charset="0"/>
              </a:rPr>
              <a:t> FDG PET/CT  </a:t>
            </a:r>
          </a:p>
        </p:txBody>
      </p:sp>
    </p:spTree>
    <p:extLst>
      <p:ext uri="{BB962C8B-B14F-4D97-AF65-F5344CB8AC3E}">
        <p14:creationId xmlns:p14="http://schemas.microsoft.com/office/powerpoint/2010/main" val="4107526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2055" y="544218"/>
            <a:ext cx="9208923" cy="5178665"/>
          </a:xfrm>
          <a:prstGeom prst="rect">
            <a:avLst/>
          </a:prstGeom>
        </p:spPr>
      </p:pic>
      <p:sp>
        <p:nvSpPr>
          <p:cNvPr id="3" name="TextBox 2"/>
          <p:cNvSpPr txBox="1"/>
          <p:nvPr/>
        </p:nvSpPr>
        <p:spPr>
          <a:xfrm>
            <a:off x="2783320" y="5864771"/>
            <a:ext cx="5786392" cy="523220"/>
          </a:xfrm>
          <a:prstGeom prst="rect">
            <a:avLst/>
          </a:prstGeom>
          <a:noFill/>
        </p:spPr>
        <p:txBody>
          <a:bodyPr wrap="none" rtlCol="0">
            <a:spAutoFit/>
          </a:bodyPr>
          <a:lstStyle/>
          <a:p>
            <a:r>
              <a:rPr lang="en-US" sz="2800" dirty="0" smtClean="0">
                <a:latin typeface="+mj-lt"/>
              </a:rPr>
              <a:t>64-year-old female, tall cell variant PTC</a:t>
            </a:r>
            <a:endParaRPr lang="en-US" sz="2800" dirty="0">
              <a:latin typeface="+mj-lt"/>
            </a:endParaRPr>
          </a:p>
        </p:txBody>
      </p:sp>
    </p:spTree>
    <p:extLst>
      <p:ext uri="{BB962C8B-B14F-4D97-AF65-F5344CB8AC3E}">
        <p14:creationId xmlns:p14="http://schemas.microsoft.com/office/powerpoint/2010/main" val="19866719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621" y="1906997"/>
            <a:ext cx="5800586" cy="3248328"/>
          </a:xfrm>
          <a:prstGeom prst="rect">
            <a:avLst/>
          </a:prstGeom>
        </p:spPr>
      </p:pic>
      <p:sp>
        <p:nvSpPr>
          <p:cNvPr id="5" name="Rectangle 4"/>
          <p:cNvSpPr/>
          <p:nvPr/>
        </p:nvSpPr>
        <p:spPr>
          <a:xfrm>
            <a:off x="2196662" y="5450457"/>
            <a:ext cx="7735614" cy="923330"/>
          </a:xfrm>
          <a:prstGeom prst="rect">
            <a:avLst/>
          </a:prstGeom>
        </p:spPr>
        <p:txBody>
          <a:bodyPr wrap="square">
            <a:spAutoFit/>
          </a:bodyPr>
          <a:lstStyle/>
          <a:p>
            <a:r>
              <a:rPr lang="en-US" i="1" dirty="0"/>
              <a:t>FDG-PET scans of a 43-year-old man with metastasized medullary thyroid cancer before (A) and at 12 (B) and 24 (C) weeks after start of treatment with 300 mg of </a:t>
            </a:r>
            <a:r>
              <a:rPr lang="en-US" i="1" dirty="0" err="1" smtClean="0"/>
              <a:t>Vandetanib</a:t>
            </a:r>
            <a:r>
              <a:rPr lang="en-US" i="1" dirty="0" smtClean="0"/>
              <a:t> </a:t>
            </a:r>
            <a:r>
              <a:rPr lang="en-US" i="1" dirty="0"/>
              <a:t>per day. </a:t>
            </a:r>
            <a:r>
              <a:rPr lang="en-US" i="1" dirty="0" smtClean="0"/>
              <a:t> </a:t>
            </a:r>
            <a:endParaRPr lang="en-US" dirty="0"/>
          </a:p>
        </p:txBody>
      </p:sp>
      <p:sp>
        <p:nvSpPr>
          <p:cNvPr id="6" name="Rectangle 5"/>
          <p:cNvSpPr/>
          <p:nvPr/>
        </p:nvSpPr>
        <p:spPr>
          <a:xfrm>
            <a:off x="336988" y="264651"/>
            <a:ext cx="11140308" cy="769441"/>
          </a:xfrm>
          <a:prstGeom prst="rect">
            <a:avLst/>
          </a:prstGeom>
          <a:ln>
            <a:solidFill>
              <a:schemeClr val="accent2"/>
            </a:solidFill>
          </a:ln>
        </p:spPr>
        <p:txBody>
          <a:bodyPr wrap="square">
            <a:spAutoFit/>
          </a:bodyPr>
          <a:lstStyle/>
          <a:p>
            <a:pPr algn="ctr"/>
            <a:r>
              <a:rPr lang="en-US" sz="3600" dirty="0">
                <a:solidFill>
                  <a:srgbClr val="0070C0"/>
                </a:solidFill>
                <a:latin typeface="Times New Roman" panose="02020603050405020304" pitchFamily="18" charset="0"/>
                <a:cs typeface="Times New Roman" panose="02020603050405020304" pitchFamily="18" charset="0"/>
              </a:rPr>
              <a:t>18</a:t>
            </a:r>
            <a:r>
              <a:rPr lang="en-US" sz="4400" dirty="0">
                <a:solidFill>
                  <a:srgbClr val="0070C0"/>
                </a:solidFill>
                <a:latin typeface="Times New Roman" panose="02020603050405020304" pitchFamily="18" charset="0"/>
                <a:cs typeface="Times New Roman" panose="02020603050405020304" pitchFamily="18" charset="0"/>
              </a:rPr>
              <a:t> FDG PET/CT  </a:t>
            </a:r>
          </a:p>
        </p:txBody>
      </p:sp>
    </p:spTree>
    <p:extLst>
      <p:ext uri="{BB962C8B-B14F-4D97-AF65-F5344CB8AC3E}">
        <p14:creationId xmlns:p14="http://schemas.microsoft.com/office/powerpoint/2010/main" val="2238410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170" y="1233432"/>
            <a:ext cx="6467601" cy="3338567"/>
          </a:xfrm>
          <a:prstGeom prst="rect">
            <a:avLst/>
          </a:prstGeom>
        </p:spPr>
      </p:pic>
      <p:sp>
        <p:nvSpPr>
          <p:cNvPr id="5" name="Rectangle 4"/>
          <p:cNvSpPr/>
          <p:nvPr/>
        </p:nvSpPr>
        <p:spPr>
          <a:xfrm>
            <a:off x="2527738" y="520290"/>
            <a:ext cx="7672552" cy="369332"/>
          </a:xfrm>
          <a:prstGeom prst="rect">
            <a:avLst/>
          </a:prstGeom>
        </p:spPr>
        <p:txBody>
          <a:bodyPr wrap="square">
            <a:spAutoFit/>
          </a:bodyPr>
          <a:lstStyle/>
          <a:p>
            <a:r>
              <a:rPr lang="en-US" dirty="0" smtClean="0"/>
              <a:t>65-y old </a:t>
            </a:r>
            <a:r>
              <a:rPr lang="en-US" dirty="0"/>
              <a:t>male with history of thyroid cancer. Elevated </a:t>
            </a:r>
            <a:r>
              <a:rPr lang="en-US" dirty="0" err="1" smtClean="0"/>
              <a:t>Tg</a:t>
            </a:r>
            <a:r>
              <a:rPr lang="en-US" dirty="0" smtClean="0"/>
              <a:t>. </a:t>
            </a:r>
            <a:r>
              <a:rPr lang="en-US" dirty="0"/>
              <a:t>Negative iodine studies</a:t>
            </a:r>
          </a:p>
        </p:txBody>
      </p:sp>
      <p:sp>
        <p:nvSpPr>
          <p:cNvPr id="6" name="Rectangle 5"/>
          <p:cNvSpPr/>
          <p:nvPr/>
        </p:nvSpPr>
        <p:spPr>
          <a:xfrm>
            <a:off x="3243771" y="4915809"/>
            <a:ext cx="6096000" cy="1200329"/>
          </a:xfrm>
          <a:prstGeom prst="rect">
            <a:avLst/>
          </a:prstGeom>
        </p:spPr>
        <p:txBody>
          <a:bodyPr>
            <a:spAutoFit/>
          </a:bodyPr>
          <a:lstStyle/>
          <a:p>
            <a:r>
              <a:rPr lang="en-US" dirty="0"/>
              <a:t>PET/CT revealed two </a:t>
            </a:r>
            <a:r>
              <a:rPr lang="en-US" dirty="0" err="1"/>
              <a:t>hypermetabolic</a:t>
            </a:r>
            <a:r>
              <a:rPr lang="en-US" dirty="0"/>
              <a:t> foci in the neck, one on the right and one on the left (only one is shown above</a:t>
            </a:r>
            <a:r>
              <a:rPr lang="en-US" dirty="0" smtClean="0"/>
              <a:t>).</a:t>
            </a:r>
          </a:p>
          <a:p>
            <a:r>
              <a:rPr lang="en-US" dirty="0" smtClean="0"/>
              <a:t>The </a:t>
            </a:r>
            <a:r>
              <a:rPr lang="en-US" dirty="0"/>
              <a:t>patient was sent to surgery with the aid of PET/CT and two metastatic lymph nodes were removed.</a:t>
            </a:r>
          </a:p>
        </p:txBody>
      </p:sp>
      <p:cxnSp>
        <p:nvCxnSpPr>
          <p:cNvPr id="3" name="Straight Arrow Connector 2"/>
          <p:cNvCxnSpPr/>
          <p:nvPr/>
        </p:nvCxnSpPr>
        <p:spPr>
          <a:xfrm flipH="1" flipV="1">
            <a:off x="6968359" y="2632841"/>
            <a:ext cx="536027" cy="40990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2334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8313" y="1297177"/>
            <a:ext cx="5354349" cy="4158849"/>
          </a:xfrm>
          <a:prstGeom prst="rect">
            <a:avLst/>
          </a:prstGeom>
        </p:spPr>
      </p:pic>
      <p:sp>
        <p:nvSpPr>
          <p:cNvPr id="6" name="TextBox 5"/>
          <p:cNvSpPr txBox="1"/>
          <p:nvPr/>
        </p:nvSpPr>
        <p:spPr>
          <a:xfrm>
            <a:off x="1858634" y="336927"/>
            <a:ext cx="7854523" cy="523220"/>
          </a:xfrm>
          <a:prstGeom prst="rect">
            <a:avLst/>
          </a:prstGeom>
          <a:noFill/>
        </p:spPr>
        <p:txBody>
          <a:bodyPr wrap="none" rtlCol="0">
            <a:spAutoFit/>
          </a:bodyPr>
          <a:lstStyle/>
          <a:p>
            <a:r>
              <a:rPr lang="en-US" sz="2800" dirty="0" smtClean="0">
                <a:latin typeface="+mj-lt"/>
              </a:rPr>
              <a:t>A case with right </a:t>
            </a:r>
            <a:r>
              <a:rPr lang="en-US" sz="2800" dirty="0" err="1" smtClean="0">
                <a:latin typeface="+mj-lt"/>
              </a:rPr>
              <a:t>paratracheal</a:t>
            </a:r>
            <a:r>
              <a:rPr lang="en-US" sz="2800" dirty="0" smtClean="0">
                <a:latin typeface="+mj-lt"/>
              </a:rPr>
              <a:t> mass ( metastatic PTC) </a:t>
            </a:r>
            <a:endParaRPr lang="en-US" sz="2800" dirty="0">
              <a:latin typeface="+mj-lt"/>
            </a:endParaRPr>
          </a:p>
        </p:txBody>
      </p:sp>
      <p:sp>
        <p:nvSpPr>
          <p:cNvPr id="7" name="Rectangle 6"/>
          <p:cNvSpPr/>
          <p:nvPr/>
        </p:nvSpPr>
        <p:spPr>
          <a:xfrm>
            <a:off x="2938313" y="5842281"/>
            <a:ext cx="5354349" cy="646331"/>
          </a:xfrm>
          <a:prstGeom prst="rect">
            <a:avLst/>
          </a:prstGeom>
        </p:spPr>
        <p:txBody>
          <a:bodyPr wrap="square">
            <a:spAutoFit/>
          </a:bodyPr>
          <a:lstStyle/>
          <a:p>
            <a:pPr algn="ctr"/>
            <a:r>
              <a:rPr lang="en-US" dirty="0"/>
              <a:t>On fusion image of 18F-FDG PET CT, the mass </a:t>
            </a:r>
            <a:r>
              <a:rPr lang="en-US" dirty="0" smtClean="0"/>
              <a:t>shows</a:t>
            </a:r>
          </a:p>
          <a:p>
            <a:pPr algn="ctr"/>
            <a:r>
              <a:rPr lang="en-US" dirty="0" smtClean="0"/>
              <a:t> </a:t>
            </a:r>
            <a:r>
              <a:rPr lang="en-US" dirty="0"/>
              <a:t>diffuse strong FDG uptake</a:t>
            </a:r>
          </a:p>
        </p:txBody>
      </p:sp>
      <p:cxnSp>
        <p:nvCxnSpPr>
          <p:cNvPr id="3" name="Straight Arrow Connector 2"/>
          <p:cNvCxnSpPr/>
          <p:nvPr/>
        </p:nvCxnSpPr>
        <p:spPr>
          <a:xfrm flipV="1">
            <a:off x="4572000" y="3090041"/>
            <a:ext cx="551793" cy="28656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471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95" y="321222"/>
            <a:ext cx="7604760" cy="6057900"/>
          </a:xfrm>
          <a:prstGeom prst="rect">
            <a:avLst/>
          </a:prstGeom>
        </p:spPr>
      </p:pic>
      <p:sp>
        <p:nvSpPr>
          <p:cNvPr id="5" name="Rectangle 4"/>
          <p:cNvSpPr/>
          <p:nvPr/>
        </p:nvSpPr>
        <p:spPr>
          <a:xfrm>
            <a:off x="5980387" y="644209"/>
            <a:ext cx="4755930" cy="2215991"/>
          </a:xfrm>
          <a:prstGeom prst="rect">
            <a:avLst/>
          </a:prstGeom>
        </p:spPr>
        <p:txBody>
          <a:bodyPr wrap="square">
            <a:spAutoFit/>
          </a:bodyPr>
          <a:lstStyle/>
          <a:p>
            <a:r>
              <a:rPr lang="en-US" dirty="0"/>
              <a:t>The post-therapy scan obtained following 200-mCi </a:t>
            </a:r>
            <a:r>
              <a:rPr lang="en-US" baseline="30000" dirty="0"/>
              <a:t>131</a:t>
            </a:r>
            <a:r>
              <a:rPr lang="en-US" dirty="0"/>
              <a:t>I ingestion failed to demonstrate any focus of increased uptake on anterior </a:t>
            </a:r>
            <a:r>
              <a:rPr lang="en-US" b="1" dirty="0"/>
              <a:t>(A)</a:t>
            </a:r>
            <a:r>
              <a:rPr lang="en-US" dirty="0"/>
              <a:t> and posterior </a:t>
            </a:r>
            <a:r>
              <a:rPr lang="en-US" b="1" dirty="0"/>
              <a:t>(B)</a:t>
            </a:r>
            <a:r>
              <a:rPr lang="en-US" dirty="0"/>
              <a:t> images. </a:t>
            </a:r>
            <a:endParaRPr lang="en-US" dirty="0" smtClean="0"/>
          </a:p>
          <a:p>
            <a:endParaRPr lang="en-US" baseline="30000" dirty="0"/>
          </a:p>
          <a:p>
            <a:r>
              <a:rPr lang="en-US" baseline="30000" dirty="0" smtClean="0"/>
              <a:t>18</a:t>
            </a:r>
            <a:r>
              <a:rPr lang="en-US" dirty="0" smtClean="0"/>
              <a:t>F-FDG </a:t>
            </a:r>
            <a:r>
              <a:rPr lang="en-US" dirty="0"/>
              <a:t>PET/CT images (</a:t>
            </a:r>
            <a:r>
              <a:rPr lang="en-US" b="1" dirty="0" smtClean="0"/>
              <a:t>C, </a:t>
            </a:r>
            <a:r>
              <a:rPr lang="en-US" dirty="0"/>
              <a:t> </a:t>
            </a:r>
            <a:r>
              <a:rPr lang="en-US" b="1" dirty="0" smtClean="0"/>
              <a:t>D, </a:t>
            </a:r>
            <a:r>
              <a:rPr lang="en-US" dirty="0"/>
              <a:t> </a:t>
            </a:r>
            <a:r>
              <a:rPr lang="en-US" b="1" dirty="0" smtClean="0"/>
              <a:t>E, </a:t>
            </a:r>
            <a:r>
              <a:rPr lang="en-US" dirty="0"/>
              <a:t> </a:t>
            </a:r>
            <a:r>
              <a:rPr lang="en-US" b="1" dirty="0" smtClean="0"/>
              <a:t>F ) </a:t>
            </a:r>
            <a:r>
              <a:rPr lang="en-US" dirty="0" smtClean="0"/>
              <a:t>PET/CT  showed </a:t>
            </a:r>
            <a:r>
              <a:rPr lang="en-US" dirty="0"/>
              <a:t>an FDG-avid metastatic lesion in the esophageal wall (</a:t>
            </a:r>
            <a:r>
              <a:rPr lang="en-US" i="1" dirty="0"/>
              <a:t>arrow</a:t>
            </a:r>
            <a:r>
              <a:rPr lang="en-US" dirty="0"/>
              <a:t>).</a:t>
            </a:r>
          </a:p>
        </p:txBody>
      </p:sp>
    </p:spTree>
    <p:extLst>
      <p:ext uri="{BB962C8B-B14F-4D97-AF65-F5344CB8AC3E}">
        <p14:creationId xmlns:p14="http://schemas.microsoft.com/office/powerpoint/2010/main" val="661446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719" y="996645"/>
            <a:ext cx="11889281" cy="3631763"/>
          </a:xfrm>
          <a:prstGeom prst="rect">
            <a:avLst/>
          </a:prstGeom>
          <a:noFill/>
        </p:spPr>
        <p:txBody>
          <a:bodyPr wrap="none" lIns="91440" tIns="45720" rIns="91440" bIns="45720">
            <a:spAutoFit/>
          </a:bodyPr>
          <a:lstStyle/>
          <a:p>
            <a:pPr algn="ctr"/>
            <a:r>
              <a:rPr 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Identification of </a:t>
            </a:r>
          </a:p>
          <a:p>
            <a:pPr algn="ctr"/>
            <a:r>
              <a:rPr 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Recurrent Disease  </a:t>
            </a:r>
            <a:endParaRPr 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29146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600" b="1" dirty="0" smtClean="0">
                <a:solidFill>
                  <a:srgbClr val="C00000"/>
                </a:solidFill>
                <a:latin typeface="+mj-lt"/>
              </a:rPr>
              <a:t>Patient characteristics:</a:t>
            </a:r>
          </a:p>
          <a:p>
            <a:pPr marL="0" indent="0">
              <a:buNone/>
            </a:pPr>
            <a:r>
              <a:rPr lang="en-US" sz="3600" dirty="0">
                <a:latin typeface="+mj-lt"/>
              </a:rPr>
              <a:t> </a:t>
            </a:r>
            <a:r>
              <a:rPr lang="en-US" sz="3600" dirty="0" smtClean="0">
                <a:latin typeface="+mj-lt"/>
              </a:rPr>
              <a:t>         - older age &gt; 45-y</a:t>
            </a:r>
          </a:p>
          <a:p>
            <a:pPr marL="0" indent="0">
              <a:buNone/>
            </a:pPr>
            <a:r>
              <a:rPr lang="en-US" sz="3600" dirty="0">
                <a:latin typeface="+mj-lt"/>
              </a:rPr>
              <a:t> </a:t>
            </a:r>
            <a:r>
              <a:rPr lang="en-US" sz="3600" dirty="0" smtClean="0">
                <a:latin typeface="+mj-lt"/>
              </a:rPr>
              <a:t>         - male gender</a:t>
            </a:r>
          </a:p>
          <a:p>
            <a:pPr marL="0" indent="0">
              <a:buNone/>
            </a:pPr>
            <a:r>
              <a:rPr lang="en-US" sz="3600" dirty="0">
                <a:latin typeface="+mj-lt"/>
              </a:rPr>
              <a:t> </a:t>
            </a:r>
            <a:r>
              <a:rPr lang="en-US" sz="3600" dirty="0" smtClean="0">
                <a:latin typeface="+mj-lt"/>
              </a:rPr>
              <a:t>         - family history </a:t>
            </a:r>
          </a:p>
          <a:p>
            <a:r>
              <a:rPr lang="en-US" sz="3600" b="1" dirty="0" smtClean="0">
                <a:solidFill>
                  <a:srgbClr val="C00000"/>
                </a:solidFill>
                <a:latin typeface="+mj-lt"/>
              </a:rPr>
              <a:t>Histology:</a:t>
            </a:r>
          </a:p>
          <a:p>
            <a:pPr marL="0" indent="0">
              <a:buNone/>
            </a:pPr>
            <a:r>
              <a:rPr lang="en-US" sz="3600" dirty="0">
                <a:latin typeface="+mj-lt"/>
              </a:rPr>
              <a:t> </a:t>
            </a:r>
            <a:r>
              <a:rPr lang="en-US" sz="3600" dirty="0" smtClean="0">
                <a:latin typeface="+mj-lt"/>
              </a:rPr>
              <a:t>          - PTC: Tall cells, Columnar cells</a:t>
            </a:r>
          </a:p>
          <a:p>
            <a:pPr marL="0" indent="0">
              <a:buNone/>
            </a:pPr>
            <a:r>
              <a:rPr lang="en-US" sz="3600" dirty="0">
                <a:latin typeface="+mj-lt"/>
              </a:rPr>
              <a:t> </a:t>
            </a:r>
            <a:r>
              <a:rPr lang="en-US" sz="3600" dirty="0" smtClean="0">
                <a:latin typeface="+mj-lt"/>
              </a:rPr>
              <a:t>          - FTC: Widely invasive, Poorly differentiated,</a:t>
            </a:r>
          </a:p>
          <a:p>
            <a:pPr marL="0" indent="0">
              <a:buNone/>
            </a:pPr>
            <a:r>
              <a:rPr lang="en-US" sz="3600" dirty="0">
                <a:latin typeface="+mj-lt"/>
              </a:rPr>
              <a:t> </a:t>
            </a:r>
            <a:r>
              <a:rPr lang="en-US" sz="3600" dirty="0" smtClean="0">
                <a:latin typeface="+mj-lt"/>
              </a:rPr>
              <a:t>                      Trabecular or Insular</a:t>
            </a:r>
          </a:p>
          <a:p>
            <a:endParaRPr lang="en-US" sz="3600" dirty="0">
              <a:latin typeface="+mj-lt"/>
            </a:endParaRPr>
          </a:p>
        </p:txBody>
      </p:sp>
      <p:sp>
        <p:nvSpPr>
          <p:cNvPr id="5" name="Title 1"/>
          <p:cNvSpPr txBox="1">
            <a:spLocks/>
          </p:cNvSpPr>
          <p:nvPr/>
        </p:nvSpPr>
        <p:spPr>
          <a:xfrm>
            <a:off x="838200" y="265277"/>
            <a:ext cx="10515600" cy="1325563"/>
          </a:xfrm>
          <a:prstGeom prst="rect">
            <a:avLst/>
          </a:prstGeom>
          <a:ln>
            <a:solidFill>
              <a:schemeClr val="accent2">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Prognostic factors associated with</a:t>
            </a:r>
            <a:br>
              <a:rPr lang="en-US" dirty="0" smtClean="0"/>
            </a:br>
            <a:r>
              <a:rPr lang="en-US" dirty="0" smtClean="0"/>
              <a:t> poor survival and recurrence</a:t>
            </a:r>
            <a:endParaRPr lang="en-US" dirty="0"/>
          </a:p>
        </p:txBody>
      </p:sp>
    </p:spTree>
    <p:extLst>
      <p:ext uri="{BB962C8B-B14F-4D97-AF65-F5344CB8AC3E}">
        <p14:creationId xmlns:p14="http://schemas.microsoft.com/office/powerpoint/2010/main" val="1762438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262" y="2522483"/>
            <a:ext cx="10515600" cy="1325563"/>
          </a:xfrm>
        </p:spPr>
        <p:txBody>
          <a:bodyPr>
            <a:normAutofit fontScale="90000"/>
          </a:bodyPr>
          <a:lstStyle/>
          <a:p>
            <a:r>
              <a:rPr lang="en-US" sz="5300" dirty="0" smtClean="0">
                <a:solidFill>
                  <a:srgbClr val="0070C0"/>
                </a:solidFill>
              </a:rPr>
              <a:t>   </a:t>
            </a:r>
            <a:r>
              <a:rPr lang="en-US" sz="5300" dirty="0">
                <a:solidFill>
                  <a:srgbClr val="0070C0"/>
                </a:solidFill>
              </a:rPr>
              <a:t/>
            </a:r>
            <a:br>
              <a:rPr lang="en-US" sz="5300" dirty="0">
                <a:solidFill>
                  <a:srgbClr val="0070C0"/>
                </a:solidFill>
              </a:rPr>
            </a:br>
            <a:r>
              <a:rPr lang="en-US" dirty="0" smtClean="0">
                <a:solidFill>
                  <a:srgbClr val="002060"/>
                </a:solidFill>
                <a:latin typeface="Times New Roman" panose="02020603050405020304" pitchFamily="18" charset="0"/>
                <a:cs typeface="Times New Roman" panose="02020603050405020304" pitchFamily="18" charset="0"/>
              </a:rPr>
              <a:t>Detection methods have evolved over the years:</a:t>
            </a:r>
            <a:br>
              <a:rPr lang="en-US" dirty="0" smtClean="0">
                <a:solidFill>
                  <a:srgbClr val="002060"/>
                </a:solidFill>
                <a:latin typeface="Times New Roman" panose="02020603050405020304" pitchFamily="18" charset="0"/>
                <a:cs typeface="Times New Roman" panose="02020603050405020304" pitchFamily="18" charset="0"/>
              </a:rPr>
            </a:br>
            <a:r>
              <a:rPr lang="en-US" dirty="0">
                <a:solidFill>
                  <a:srgbClr val="002060"/>
                </a:solidFill>
                <a:latin typeface="Times New Roman" panose="02020603050405020304" pitchFamily="18" charset="0"/>
                <a:cs typeface="Times New Roman" panose="02020603050405020304" pitchFamily="18" charset="0"/>
              </a:rPr>
              <a:t/>
            </a:r>
            <a:br>
              <a:rPr lang="en-US" dirty="0">
                <a:solidFill>
                  <a:srgbClr val="002060"/>
                </a:solidFill>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t>
            </a:r>
            <a:r>
              <a:rPr lang="en-US" dirty="0" smtClean="0">
                <a:solidFill>
                  <a:srgbClr val="FF0000"/>
                </a:solidFill>
                <a:latin typeface="Calibri" panose="020F0502020204030204" pitchFamily="34" charset="0"/>
              </a:rPr>
              <a:t>●</a:t>
            </a:r>
            <a:r>
              <a:rPr lang="en-US" dirty="0" smtClean="0"/>
              <a:t>1950s     RAI Scanning</a:t>
            </a:r>
            <a:br>
              <a:rPr lang="en-US" dirty="0" smtClean="0"/>
            </a:br>
            <a:r>
              <a:rPr lang="en-US" dirty="0" smtClean="0"/>
              <a:t/>
            </a:r>
            <a:br>
              <a:rPr lang="en-US" dirty="0" smtClean="0"/>
            </a:br>
            <a:r>
              <a:rPr lang="en-US" dirty="0" smtClean="0"/>
              <a:t>                 </a:t>
            </a:r>
            <a:r>
              <a:rPr lang="en-US" dirty="0" smtClean="0">
                <a:solidFill>
                  <a:srgbClr val="FF0000"/>
                </a:solidFill>
                <a:latin typeface="Calibri" panose="020F0502020204030204" pitchFamily="34" charset="0"/>
              </a:rPr>
              <a:t>●</a:t>
            </a:r>
            <a:r>
              <a:rPr lang="en-US" dirty="0" smtClean="0"/>
              <a:t>1980s     Thyroglobulin</a:t>
            </a:r>
            <a:br>
              <a:rPr lang="en-US" dirty="0" smtClean="0"/>
            </a:br>
            <a:r>
              <a:rPr lang="en-US" dirty="0" smtClean="0"/>
              <a:t/>
            </a:r>
            <a:br>
              <a:rPr lang="en-US" dirty="0" smtClean="0"/>
            </a:br>
            <a:r>
              <a:rPr lang="en-US" dirty="0" smtClean="0"/>
              <a:t>                 </a:t>
            </a:r>
            <a:r>
              <a:rPr lang="en-US" dirty="0" smtClean="0">
                <a:solidFill>
                  <a:srgbClr val="FF0000"/>
                </a:solidFill>
                <a:latin typeface="Calibri" panose="020F0502020204030204" pitchFamily="34" charset="0"/>
              </a:rPr>
              <a:t>●</a:t>
            </a:r>
            <a:r>
              <a:rPr lang="en-US" dirty="0" smtClean="0"/>
              <a:t>1990s      Neck Ultrasound</a:t>
            </a:r>
            <a:br>
              <a:rPr lang="en-US" dirty="0" smtClean="0"/>
            </a:br>
            <a:r>
              <a:rPr lang="en-US" dirty="0" smtClean="0"/>
              <a:t> </a:t>
            </a:r>
            <a:br>
              <a:rPr lang="en-US" dirty="0" smtClean="0"/>
            </a:br>
            <a:r>
              <a:rPr lang="en-US" dirty="0" smtClean="0"/>
              <a:t>                 </a:t>
            </a:r>
            <a:r>
              <a:rPr lang="en-US" dirty="0" smtClean="0">
                <a:solidFill>
                  <a:srgbClr val="FF0000"/>
                </a:solidFill>
                <a:latin typeface="Calibri" panose="020F0502020204030204" pitchFamily="34" charset="0"/>
              </a:rPr>
              <a:t>●</a:t>
            </a:r>
            <a:r>
              <a:rPr lang="en-US" dirty="0" smtClean="0"/>
              <a:t>2000        FDG-PET Scan</a:t>
            </a:r>
            <a:endParaRPr lang="en-US" dirty="0"/>
          </a:p>
        </p:txBody>
      </p:sp>
      <p:cxnSp>
        <p:nvCxnSpPr>
          <p:cNvPr id="5" name="Straight Connector 4"/>
          <p:cNvCxnSpPr/>
          <p:nvPr/>
        </p:nvCxnSpPr>
        <p:spPr>
          <a:xfrm flipV="1">
            <a:off x="583324" y="1623848"/>
            <a:ext cx="10657490" cy="1"/>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60695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80" y="204327"/>
            <a:ext cx="10515600" cy="1325563"/>
          </a:xfrm>
        </p:spPr>
        <p:txBody>
          <a:bodyPr/>
          <a:lstStyle/>
          <a:p>
            <a:r>
              <a:rPr lang="en-US" b="1" dirty="0" smtClean="0">
                <a:solidFill>
                  <a:srgbClr val="0070C0"/>
                </a:solidFill>
              </a:rPr>
              <a:t>Paradigm Shift:</a:t>
            </a:r>
            <a:br>
              <a:rPr lang="en-US" b="1" dirty="0" smtClean="0">
                <a:solidFill>
                  <a:srgbClr val="0070C0"/>
                </a:solidFill>
              </a:rPr>
            </a:br>
            <a:r>
              <a:rPr lang="en-US" b="1" dirty="0" smtClean="0">
                <a:solidFill>
                  <a:srgbClr val="0070C0"/>
                </a:solidFill>
              </a:rPr>
              <a:t>   </a:t>
            </a:r>
            <a:r>
              <a:rPr lang="en-US" sz="4000" dirty="0" smtClean="0"/>
              <a:t>Approach to detection of recurrent disease</a:t>
            </a:r>
            <a:endParaRPr lang="en-US" sz="4000" dirty="0"/>
          </a:p>
        </p:txBody>
      </p:sp>
      <p:sp>
        <p:nvSpPr>
          <p:cNvPr id="3" name="Rectangle 2"/>
          <p:cNvSpPr/>
          <p:nvPr/>
        </p:nvSpPr>
        <p:spPr>
          <a:xfrm>
            <a:off x="3342290" y="1615964"/>
            <a:ext cx="4146331"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Away from routine WBS</a:t>
            </a:r>
            <a:endParaRPr lang="en-US" sz="2800" dirty="0"/>
          </a:p>
        </p:txBody>
      </p:sp>
      <p:sp>
        <p:nvSpPr>
          <p:cNvPr id="5" name="Oval 4"/>
          <p:cNvSpPr/>
          <p:nvPr/>
        </p:nvSpPr>
        <p:spPr>
          <a:xfrm>
            <a:off x="4138448" y="2881148"/>
            <a:ext cx="2554014" cy="914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dirty="0" smtClean="0"/>
              <a:t>A move toward </a:t>
            </a:r>
            <a:endParaRPr lang="en-US" sz="2000" dirty="0"/>
          </a:p>
        </p:txBody>
      </p:sp>
      <p:sp>
        <p:nvSpPr>
          <p:cNvPr id="6" name="Rounded Rectangle 5"/>
          <p:cNvSpPr/>
          <p:nvPr/>
        </p:nvSpPr>
        <p:spPr>
          <a:xfrm>
            <a:off x="6132783" y="4021482"/>
            <a:ext cx="2191406"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Neck  Ultrasound</a:t>
            </a:r>
            <a:endParaRPr lang="en-US" sz="2000" dirty="0"/>
          </a:p>
        </p:txBody>
      </p:sp>
      <p:sp>
        <p:nvSpPr>
          <p:cNvPr id="8" name="Rounded Rectangle 7"/>
          <p:cNvSpPr/>
          <p:nvPr/>
        </p:nvSpPr>
        <p:spPr>
          <a:xfrm>
            <a:off x="2270231" y="4021482"/>
            <a:ext cx="2443656"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Thyroglobulin </a:t>
            </a:r>
            <a:endParaRPr lang="en-US" sz="2800" dirty="0"/>
          </a:p>
        </p:txBody>
      </p:sp>
      <p:sp>
        <p:nvSpPr>
          <p:cNvPr id="9" name="Rectangle 8"/>
          <p:cNvSpPr/>
          <p:nvPr/>
        </p:nvSpPr>
        <p:spPr>
          <a:xfrm>
            <a:off x="2380593" y="5512600"/>
            <a:ext cx="6053958" cy="9144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t>Increased sensitivity for detection of small volume disease </a:t>
            </a:r>
            <a:endParaRPr lang="en-US" sz="2400" dirty="0"/>
          </a:p>
        </p:txBody>
      </p:sp>
      <p:cxnSp>
        <p:nvCxnSpPr>
          <p:cNvPr id="12" name="Straight Arrow Connector 11"/>
          <p:cNvCxnSpPr>
            <a:stCxn id="3" idx="2"/>
            <a:endCxn id="5" idx="0"/>
          </p:cNvCxnSpPr>
          <p:nvPr/>
        </p:nvCxnSpPr>
        <p:spPr>
          <a:xfrm flipH="1">
            <a:off x="5415455" y="2530364"/>
            <a:ext cx="1" cy="3507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p:cNvCxnSpPr>
            <a:stCxn id="5" idx="6"/>
          </p:cNvCxnSpPr>
          <p:nvPr/>
        </p:nvCxnSpPr>
        <p:spPr>
          <a:xfrm>
            <a:off x="6692462" y="3338348"/>
            <a:ext cx="528145" cy="394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220607" y="3358055"/>
            <a:ext cx="0" cy="663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Connector 17"/>
          <p:cNvCxnSpPr>
            <a:stCxn id="5" idx="2"/>
          </p:cNvCxnSpPr>
          <p:nvPr/>
        </p:nvCxnSpPr>
        <p:spPr>
          <a:xfrm flipH="1">
            <a:off x="3484179" y="3338348"/>
            <a:ext cx="654269" cy="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Arrow Connector 27"/>
          <p:cNvCxnSpPr>
            <a:endCxn id="8" idx="0"/>
          </p:cNvCxnSpPr>
          <p:nvPr/>
        </p:nvCxnSpPr>
        <p:spPr>
          <a:xfrm>
            <a:off x="3484179" y="3338348"/>
            <a:ext cx="7880" cy="683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6" idx="2"/>
          </p:cNvCxnSpPr>
          <p:nvPr/>
        </p:nvCxnSpPr>
        <p:spPr>
          <a:xfrm>
            <a:off x="7228486" y="4935882"/>
            <a:ext cx="0" cy="576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8" idx="2"/>
          </p:cNvCxnSpPr>
          <p:nvPr/>
        </p:nvCxnSpPr>
        <p:spPr>
          <a:xfrm flipH="1">
            <a:off x="3484179" y="4935882"/>
            <a:ext cx="7880" cy="576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6275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0564" y="331076"/>
            <a:ext cx="3421117" cy="107993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smtClean="0"/>
              <a:t>Initial therapy</a:t>
            </a:r>
          </a:p>
          <a:p>
            <a:pPr algn="ctr"/>
            <a:r>
              <a:rPr lang="en-US" sz="3200" dirty="0" smtClean="0"/>
              <a:t>TT+ RAI</a:t>
            </a:r>
            <a:endParaRPr lang="en-US" sz="3200" dirty="0"/>
          </a:p>
        </p:txBody>
      </p:sp>
      <p:sp>
        <p:nvSpPr>
          <p:cNvPr id="5" name="Rectangle 4"/>
          <p:cNvSpPr/>
          <p:nvPr/>
        </p:nvSpPr>
        <p:spPr>
          <a:xfrm>
            <a:off x="4130565" y="1978572"/>
            <a:ext cx="3421117"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smtClean="0"/>
              <a:t>3 months: FT4, TSH</a:t>
            </a:r>
            <a:endParaRPr lang="en-US" sz="3200" dirty="0"/>
          </a:p>
        </p:txBody>
      </p:sp>
      <p:sp>
        <p:nvSpPr>
          <p:cNvPr id="6" name="Rounded Rectangle 5"/>
          <p:cNvSpPr/>
          <p:nvPr/>
        </p:nvSpPr>
        <p:spPr>
          <a:xfrm>
            <a:off x="7993115" y="1600205"/>
            <a:ext cx="3594539" cy="151348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smtClean="0"/>
              <a:t>LOW RISK :        0.5 – 2.0 </a:t>
            </a:r>
            <a:r>
              <a:rPr lang="en-US" sz="2000" dirty="0" err="1" smtClean="0"/>
              <a:t>mIU</a:t>
            </a:r>
            <a:r>
              <a:rPr lang="en-US" sz="2000" dirty="0" smtClean="0"/>
              <a:t>/l</a:t>
            </a:r>
          </a:p>
          <a:p>
            <a:r>
              <a:rPr lang="en-US" sz="2000" dirty="0" smtClean="0"/>
              <a:t>Intermediate:   0.1 – 0.5 </a:t>
            </a:r>
            <a:r>
              <a:rPr lang="en-US" sz="2000" dirty="0" err="1" smtClean="0"/>
              <a:t>mIU</a:t>
            </a:r>
            <a:r>
              <a:rPr lang="en-US" sz="2000" dirty="0" smtClean="0"/>
              <a:t>/l </a:t>
            </a:r>
          </a:p>
          <a:p>
            <a:r>
              <a:rPr lang="en-US" sz="2000" dirty="0" smtClean="0"/>
              <a:t>HIGH RISK :       &lt; 0.1  </a:t>
            </a:r>
            <a:r>
              <a:rPr lang="en-US" sz="2000" dirty="0" err="1" smtClean="0"/>
              <a:t>mIU</a:t>
            </a:r>
            <a:r>
              <a:rPr lang="en-US" sz="2000" dirty="0" smtClean="0"/>
              <a:t>/l</a:t>
            </a:r>
            <a:endParaRPr lang="en-US" sz="2000" dirty="0"/>
          </a:p>
        </p:txBody>
      </p:sp>
      <p:cxnSp>
        <p:nvCxnSpPr>
          <p:cNvPr id="8" name="Straight Arrow Connector 7"/>
          <p:cNvCxnSpPr>
            <a:stCxn id="5" idx="3"/>
          </p:cNvCxnSpPr>
          <p:nvPr/>
        </p:nvCxnSpPr>
        <p:spPr>
          <a:xfrm>
            <a:off x="7551682" y="2435772"/>
            <a:ext cx="441434" cy="15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67958" y="4319747"/>
            <a:ext cx="4508938" cy="148195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t>6-12 months: </a:t>
            </a:r>
            <a:r>
              <a:rPr lang="en-US" sz="2400" dirty="0" err="1" smtClean="0"/>
              <a:t>Tg</a:t>
            </a:r>
            <a:r>
              <a:rPr lang="en-US" sz="2400" dirty="0" smtClean="0"/>
              <a:t>  on LT4, NU</a:t>
            </a:r>
          </a:p>
          <a:p>
            <a:pPr algn="ctr"/>
            <a:r>
              <a:rPr lang="en-US" sz="2400" dirty="0" smtClean="0"/>
              <a:t>Basal </a:t>
            </a:r>
            <a:r>
              <a:rPr lang="en-US" sz="2400" dirty="0" err="1" smtClean="0"/>
              <a:t>Tg</a:t>
            </a:r>
            <a:r>
              <a:rPr lang="en-US" sz="2400" dirty="0" smtClean="0"/>
              <a:t> undetectable: </a:t>
            </a:r>
            <a:r>
              <a:rPr lang="en-US" sz="2400" dirty="0" err="1" smtClean="0"/>
              <a:t>rhTSH</a:t>
            </a:r>
            <a:r>
              <a:rPr lang="en-US" sz="2400" dirty="0" smtClean="0"/>
              <a:t> </a:t>
            </a:r>
            <a:r>
              <a:rPr lang="en-US" sz="2400" dirty="0" err="1" smtClean="0"/>
              <a:t>Tg</a:t>
            </a:r>
            <a:endParaRPr lang="en-US" sz="2400" dirty="0"/>
          </a:p>
        </p:txBody>
      </p:sp>
      <p:cxnSp>
        <p:nvCxnSpPr>
          <p:cNvPr id="17" name="Straight Arrow Connector 16"/>
          <p:cNvCxnSpPr>
            <a:stCxn id="4" idx="2"/>
            <a:endCxn id="5" idx="0"/>
          </p:cNvCxnSpPr>
          <p:nvPr/>
        </p:nvCxnSpPr>
        <p:spPr>
          <a:xfrm>
            <a:off x="5841123" y="1411014"/>
            <a:ext cx="1" cy="567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p:cNvCxnSpPr>
          <p:nvPr/>
        </p:nvCxnSpPr>
        <p:spPr>
          <a:xfrm flipH="1">
            <a:off x="5841122" y="2892972"/>
            <a:ext cx="2" cy="1426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2608" y="331076"/>
            <a:ext cx="2536272" cy="769441"/>
          </a:xfrm>
          <a:prstGeom prst="rect">
            <a:avLst/>
          </a:prstGeom>
          <a:noFill/>
        </p:spPr>
        <p:txBody>
          <a:bodyPr wrap="none" rtlCol="0">
            <a:spAutoFit/>
          </a:bodyPr>
          <a:lstStyle/>
          <a:p>
            <a:r>
              <a:rPr lang="en-US" sz="4400" u="sng" dirty="0" smtClean="0">
                <a:latin typeface="Times New Roman" panose="02020603050405020304" pitchFamily="18" charset="0"/>
                <a:cs typeface="Times New Roman" panose="02020603050405020304" pitchFamily="18" charset="0"/>
              </a:rPr>
              <a:t>Follow-up</a:t>
            </a:r>
            <a:endParaRPr lang="en-US" sz="44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221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42240" y="268015"/>
            <a:ext cx="3733543" cy="151052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smtClean="0"/>
              <a:t>6-12 months: </a:t>
            </a:r>
            <a:r>
              <a:rPr lang="en-US" sz="2000" dirty="0" err="1" smtClean="0"/>
              <a:t>Tg</a:t>
            </a:r>
            <a:r>
              <a:rPr lang="en-US" sz="2000" dirty="0" smtClean="0"/>
              <a:t>  on LT4, NU</a:t>
            </a:r>
          </a:p>
          <a:p>
            <a:pPr algn="ctr"/>
            <a:r>
              <a:rPr lang="en-US" sz="2000" dirty="0" smtClean="0"/>
              <a:t>Basal </a:t>
            </a:r>
            <a:r>
              <a:rPr lang="en-US" sz="2000" dirty="0" err="1" smtClean="0"/>
              <a:t>Tg</a:t>
            </a:r>
            <a:r>
              <a:rPr lang="en-US" sz="2000" dirty="0" smtClean="0"/>
              <a:t> undetectable: </a:t>
            </a:r>
            <a:r>
              <a:rPr lang="en-US" sz="2000" dirty="0" err="1" smtClean="0"/>
              <a:t>rhTSH</a:t>
            </a:r>
            <a:r>
              <a:rPr lang="en-US" sz="2000" dirty="0" smtClean="0"/>
              <a:t> </a:t>
            </a:r>
            <a:r>
              <a:rPr lang="en-US" sz="2000" dirty="0" err="1" smtClean="0"/>
              <a:t>Tg</a:t>
            </a:r>
            <a:endParaRPr lang="en-US" sz="2000" dirty="0"/>
          </a:p>
        </p:txBody>
      </p:sp>
      <p:sp>
        <p:nvSpPr>
          <p:cNvPr id="10" name="Rounded Rectangle 9"/>
          <p:cNvSpPr/>
          <p:nvPr/>
        </p:nvSpPr>
        <p:spPr>
          <a:xfrm>
            <a:off x="1150883" y="583323"/>
            <a:ext cx="1891862"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Undetectable  </a:t>
            </a:r>
            <a:r>
              <a:rPr lang="en-US" dirty="0" err="1" smtClean="0"/>
              <a:t>Tg</a:t>
            </a:r>
            <a:endParaRPr lang="en-US" dirty="0" smtClean="0"/>
          </a:p>
          <a:p>
            <a:pPr algn="ctr"/>
            <a:r>
              <a:rPr lang="en-US" dirty="0" smtClean="0"/>
              <a:t>No other </a:t>
            </a:r>
            <a:r>
              <a:rPr lang="en-US" dirty="0" err="1" smtClean="0"/>
              <a:t>abnor</a:t>
            </a:r>
            <a:r>
              <a:rPr lang="en-US" dirty="0" smtClean="0"/>
              <a:t>.</a:t>
            </a:r>
            <a:endParaRPr lang="en-US" dirty="0"/>
          </a:p>
        </p:txBody>
      </p:sp>
      <p:cxnSp>
        <p:nvCxnSpPr>
          <p:cNvPr id="12" name="Straight Arrow Connector 11"/>
          <p:cNvCxnSpPr>
            <a:stCxn id="9" idx="1"/>
            <a:endCxn id="10" idx="3"/>
          </p:cNvCxnSpPr>
          <p:nvPr/>
        </p:nvCxnSpPr>
        <p:spPr>
          <a:xfrm flipH="1">
            <a:off x="3042745" y="1023279"/>
            <a:ext cx="499495" cy="1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53813" y="4871544"/>
            <a:ext cx="2286000" cy="11666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002060"/>
                </a:solidFill>
              </a:rPr>
              <a:t> TSH: 0.5 – 2.0 </a:t>
            </a:r>
            <a:r>
              <a:rPr lang="en-US" dirty="0" err="1" smtClean="0">
                <a:solidFill>
                  <a:srgbClr val="002060"/>
                </a:solidFill>
              </a:rPr>
              <a:t>mIU</a:t>
            </a:r>
            <a:r>
              <a:rPr lang="en-US" dirty="0" smtClean="0">
                <a:solidFill>
                  <a:srgbClr val="002060"/>
                </a:solidFill>
              </a:rPr>
              <a:t>/L</a:t>
            </a:r>
          </a:p>
          <a:p>
            <a:pPr algn="ctr"/>
            <a:r>
              <a:rPr lang="en-US" dirty="0" smtClean="0">
                <a:solidFill>
                  <a:srgbClr val="002060"/>
                </a:solidFill>
              </a:rPr>
              <a:t>Yearly evaluation:</a:t>
            </a:r>
          </a:p>
          <a:p>
            <a:pPr algn="ctr"/>
            <a:r>
              <a:rPr lang="en-US" dirty="0" smtClean="0">
                <a:solidFill>
                  <a:srgbClr val="002060"/>
                </a:solidFill>
              </a:rPr>
              <a:t>FT4, TSH, </a:t>
            </a:r>
            <a:r>
              <a:rPr lang="en-US" dirty="0" err="1" smtClean="0">
                <a:solidFill>
                  <a:srgbClr val="002060"/>
                </a:solidFill>
              </a:rPr>
              <a:t>Tg</a:t>
            </a:r>
            <a:r>
              <a:rPr lang="en-US" dirty="0" smtClean="0">
                <a:solidFill>
                  <a:srgbClr val="002060"/>
                </a:solidFill>
              </a:rPr>
              <a:t>, Neck US</a:t>
            </a:r>
            <a:endParaRPr lang="en-US" dirty="0">
              <a:solidFill>
                <a:srgbClr val="002060"/>
              </a:solidFill>
            </a:endParaRPr>
          </a:p>
        </p:txBody>
      </p:sp>
      <p:cxnSp>
        <p:nvCxnSpPr>
          <p:cNvPr id="15" name="Straight Arrow Connector 14"/>
          <p:cNvCxnSpPr>
            <a:stCxn id="14" idx="4"/>
            <a:endCxn id="13" idx="0"/>
          </p:cNvCxnSpPr>
          <p:nvPr/>
        </p:nvCxnSpPr>
        <p:spPr>
          <a:xfrm flipH="1">
            <a:off x="2096813" y="3224599"/>
            <a:ext cx="2" cy="1646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945819" y="583323"/>
            <a:ext cx="2191405"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 Detectable  </a:t>
            </a:r>
            <a:r>
              <a:rPr lang="en-US" dirty="0" err="1" smtClean="0"/>
              <a:t>Tg</a:t>
            </a:r>
            <a:endParaRPr lang="en-US" dirty="0" smtClean="0"/>
          </a:p>
          <a:p>
            <a:r>
              <a:rPr lang="en-US" dirty="0" smtClean="0"/>
              <a:t>Neck US is negative  </a:t>
            </a:r>
            <a:endParaRPr lang="en-US" dirty="0"/>
          </a:p>
        </p:txBody>
      </p:sp>
      <p:cxnSp>
        <p:nvCxnSpPr>
          <p:cNvPr id="24" name="Straight Arrow Connector 23"/>
          <p:cNvCxnSpPr>
            <a:stCxn id="9" idx="3"/>
          </p:cNvCxnSpPr>
          <p:nvPr/>
        </p:nvCxnSpPr>
        <p:spPr>
          <a:xfrm>
            <a:off x="7275783" y="1023279"/>
            <a:ext cx="670036" cy="17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54990" y="3648062"/>
            <a:ext cx="1115177" cy="369332"/>
          </a:xfrm>
          <a:prstGeom prst="rect">
            <a:avLst/>
          </a:prstGeom>
          <a:noFill/>
        </p:spPr>
        <p:txBody>
          <a:bodyPr wrap="none" rtlCol="0">
            <a:spAutoFit/>
          </a:bodyPr>
          <a:lstStyle/>
          <a:p>
            <a:r>
              <a:rPr lang="en-US" dirty="0" smtClean="0"/>
              <a:t>Follow-up</a:t>
            </a:r>
            <a:endParaRPr lang="en-US" dirty="0"/>
          </a:p>
        </p:txBody>
      </p:sp>
      <p:sp>
        <p:nvSpPr>
          <p:cNvPr id="29" name="Rectangle 28"/>
          <p:cNvSpPr/>
          <p:nvPr/>
        </p:nvSpPr>
        <p:spPr>
          <a:xfrm>
            <a:off x="7985214" y="4393039"/>
            <a:ext cx="2152010" cy="21236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  </a:t>
            </a:r>
            <a:endParaRPr lang="en-US" sz="2800" b="1" dirty="0"/>
          </a:p>
        </p:txBody>
      </p:sp>
      <p:cxnSp>
        <p:nvCxnSpPr>
          <p:cNvPr id="11" name="Straight Connector 10"/>
          <p:cNvCxnSpPr>
            <a:endCxn id="10" idx="2"/>
          </p:cNvCxnSpPr>
          <p:nvPr/>
        </p:nvCxnSpPr>
        <p:spPr>
          <a:xfrm flipV="1">
            <a:off x="2096813" y="1497723"/>
            <a:ext cx="1" cy="781799"/>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907517" y="3031498"/>
            <a:ext cx="134003" cy="369332"/>
          </a:xfrm>
          <a:prstGeom prst="rect">
            <a:avLst/>
          </a:prstGeom>
          <a:noFill/>
        </p:spPr>
        <p:txBody>
          <a:bodyPr wrap="square" rtlCol="0">
            <a:spAutoFit/>
          </a:bodyPr>
          <a:lstStyle/>
          <a:p>
            <a:endParaRPr lang="en-US" dirty="0"/>
          </a:p>
        </p:txBody>
      </p:sp>
      <p:sp>
        <p:nvSpPr>
          <p:cNvPr id="4" name="TextBox 3"/>
          <p:cNvSpPr txBox="1"/>
          <p:nvPr/>
        </p:nvSpPr>
        <p:spPr>
          <a:xfrm>
            <a:off x="7945819" y="4403266"/>
            <a:ext cx="2538250" cy="2123658"/>
          </a:xfrm>
          <a:prstGeom prst="rect">
            <a:avLst/>
          </a:prstGeom>
          <a:noFill/>
        </p:spPr>
        <p:txBody>
          <a:bodyPr wrap="square" rtlCol="0">
            <a:spAutoFit/>
          </a:bodyPr>
          <a:lstStyle/>
          <a:p>
            <a:r>
              <a:rPr lang="en-US" sz="2400" dirty="0" smtClean="0">
                <a:latin typeface="Calibri" panose="020F0502020204030204" pitchFamily="34" charset="0"/>
              </a:rPr>
              <a:t>●</a:t>
            </a:r>
            <a:r>
              <a:rPr lang="en-US" sz="2000" dirty="0" smtClean="0"/>
              <a:t>Neck CT and MRI</a:t>
            </a:r>
          </a:p>
          <a:p>
            <a:r>
              <a:rPr lang="en-US" sz="2000" dirty="0" smtClean="0">
                <a:latin typeface="Calibri" panose="020F0502020204030204" pitchFamily="34" charset="0"/>
              </a:rPr>
              <a:t>●</a:t>
            </a:r>
            <a:r>
              <a:rPr lang="en-US" sz="2000" dirty="0" smtClean="0"/>
              <a:t>Chest X-Ray &amp; CT </a:t>
            </a:r>
          </a:p>
          <a:p>
            <a:r>
              <a:rPr lang="en-US" sz="2000" dirty="0" smtClean="0">
                <a:latin typeface="Calibri" panose="020F0502020204030204" pitchFamily="34" charset="0"/>
              </a:rPr>
              <a:t>●</a:t>
            </a:r>
            <a:r>
              <a:rPr lang="en-US" sz="2000" dirty="0" smtClean="0"/>
              <a:t>Spine X-Ray &amp; MRI</a:t>
            </a:r>
          </a:p>
          <a:p>
            <a:r>
              <a:rPr lang="en-US" sz="2000" dirty="0" smtClean="0">
                <a:latin typeface="Calibri" panose="020F0502020204030204" pitchFamily="34" charset="0"/>
              </a:rPr>
              <a:t>●</a:t>
            </a:r>
            <a:r>
              <a:rPr lang="en-US" sz="2000" dirty="0" smtClean="0"/>
              <a:t>Bone scan </a:t>
            </a:r>
          </a:p>
          <a:p>
            <a:r>
              <a:rPr lang="en-US" sz="2000" dirty="0" smtClean="0">
                <a:latin typeface="Calibri" panose="020F0502020204030204" pitchFamily="34" charset="0"/>
              </a:rPr>
              <a:t>●</a:t>
            </a:r>
            <a:r>
              <a:rPr lang="en-US" sz="1400" dirty="0" smtClean="0"/>
              <a:t>131</a:t>
            </a:r>
            <a:r>
              <a:rPr lang="en-US" sz="2000" dirty="0" smtClean="0"/>
              <a:t> </a:t>
            </a:r>
            <a:r>
              <a:rPr lang="en-US" sz="2800" b="1" dirty="0" smtClean="0"/>
              <a:t>I</a:t>
            </a:r>
            <a:r>
              <a:rPr lang="en-US" sz="2000" dirty="0" smtClean="0"/>
              <a:t> WBS</a:t>
            </a:r>
          </a:p>
          <a:p>
            <a:r>
              <a:rPr lang="en-US" sz="2000" dirty="0" smtClean="0">
                <a:latin typeface="Calibri" panose="020F0502020204030204" pitchFamily="34" charset="0"/>
              </a:rPr>
              <a:t>●</a:t>
            </a:r>
            <a:r>
              <a:rPr lang="en-US" sz="2000" dirty="0" smtClean="0"/>
              <a:t>FDG/PET Scan</a:t>
            </a:r>
            <a:endParaRPr lang="en-US" sz="2400" dirty="0"/>
          </a:p>
        </p:txBody>
      </p:sp>
      <p:cxnSp>
        <p:nvCxnSpPr>
          <p:cNvPr id="6" name="Straight Arrow Connector 5"/>
          <p:cNvCxnSpPr>
            <a:stCxn id="22" idx="2"/>
            <a:endCxn id="29" idx="0"/>
          </p:cNvCxnSpPr>
          <p:nvPr/>
        </p:nvCxnSpPr>
        <p:spPr>
          <a:xfrm>
            <a:off x="9041522" y="1497723"/>
            <a:ext cx="19697" cy="2895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50884" y="2310199"/>
            <a:ext cx="1891862"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Excellent</a:t>
            </a:r>
          </a:p>
          <a:p>
            <a:pPr algn="ctr"/>
            <a:r>
              <a:rPr lang="en-US" dirty="0" smtClean="0"/>
              <a:t>response</a:t>
            </a:r>
            <a:endParaRPr lang="en-US" dirty="0"/>
          </a:p>
        </p:txBody>
      </p:sp>
      <p:sp>
        <p:nvSpPr>
          <p:cNvPr id="43" name="Oval 42"/>
          <p:cNvSpPr/>
          <p:nvPr/>
        </p:nvSpPr>
        <p:spPr>
          <a:xfrm>
            <a:off x="7275782" y="1937679"/>
            <a:ext cx="3492065" cy="171038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Biochemical incomplete</a:t>
            </a:r>
            <a:endParaRPr lang="en-US" dirty="0"/>
          </a:p>
          <a:p>
            <a:pPr algn="ctr"/>
            <a:r>
              <a:rPr lang="en-US" dirty="0" smtClean="0"/>
              <a:t>Structural incomplete</a:t>
            </a:r>
          </a:p>
          <a:p>
            <a:pPr algn="ctr"/>
            <a:r>
              <a:rPr lang="en-US" dirty="0" smtClean="0"/>
              <a:t>Indeterminate  response</a:t>
            </a:r>
            <a:endParaRPr lang="en-US" dirty="0"/>
          </a:p>
        </p:txBody>
      </p:sp>
      <p:sp>
        <p:nvSpPr>
          <p:cNvPr id="2" name="TextBox 1"/>
          <p:cNvSpPr txBox="1"/>
          <p:nvPr/>
        </p:nvSpPr>
        <p:spPr>
          <a:xfrm>
            <a:off x="4158143" y="2483716"/>
            <a:ext cx="2513188" cy="923330"/>
          </a:xfrm>
          <a:prstGeom prst="rect">
            <a:avLst/>
          </a:prstGeom>
          <a:noFill/>
          <a:ln>
            <a:solidFill>
              <a:schemeClr val="accent2"/>
            </a:solidFill>
          </a:ln>
        </p:spPr>
        <p:txBody>
          <a:bodyPr wrap="none" rtlCol="0">
            <a:spAutoFit/>
          </a:bodyPr>
          <a:lstStyle/>
          <a:p>
            <a:r>
              <a:rPr lang="en-US" dirty="0" smtClean="0">
                <a:latin typeface="Abadi MT Condensed Light" panose="020B0306030101010103" pitchFamily="34" charset="0"/>
              </a:rPr>
              <a:t>Basal </a:t>
            </a:r>
            <a:r>
              <a:rPr lang="en-US" dirty="0" err="1" smtClean="0">
                <a:latin typeface="Abadi MT Condensed Light" panose="020B0306030101010103" pitchFamily="34" charset="0"/>
              </a:rPr>
              <a:t>Tg</a:t>
            </a:r>
            <a:r>
              <a:rPr lang="en-US" dirty="0" smtClean="0">
                <a:latin typeface="Abadi MT Condensed Light" panose="020B0306030101010103" pitchFamily="34" charset="0"/>
              </a:rPr>
              <a:t>&gt; 2ng/ml and</a:t>
            </a:r>
          </a:p>
          <a:p>
            <a:r>
              <a:rPr lang="en-US" dirty="0" smtClean="0">
                <a:latin typeface="Abadi MT Condensed Light" panose="020B0306030101010103" pitchFamily="34" charset="0"/>
              </a:rPr>
              <a:t>Very low risk patients</a:t>
            </a:r>
          </a:p>
          <a:p>
            <a:r>
              <a:rPr lang="en-US" dirty="0" smtClean="0">
                <a:latin typeface="Abadi MT Condensed Light" panose="020B0306030101010103" pitchFamily="34" charset="0"/>
              </a:rPr>
              <a:t>No need for </a:t>
            </a:r>
            <a:r>
              <a:rPr lang="en-US" dirty="0" err="1" smtClean="0">
                <a:latin typeface="Abadi MT Condensed Light" panose="020B0306030101010103" pitchFamily="34" charset="0"/>
              </a:rPr>
              <a:t>rhTSH</a:t>
            </a:r>
            <a:r>
              <a:rPr lang="en-US" dirty="0" smtClean="0">
                <a:latin typeface="Abadi MT Condensed Light" panose="020B0306030101010103" pitchFamily="34" charset="0"/>
              </a:rPr>
              <a:t> stimulation</a:t>
            </a:r>
            <a:endParaRPr lang="en-US" dirty="0">
              <a:latin typeface="Abadi MT Condensed Light" panose="020B0306030101010103" pitchFamily="34" charset="0"/>
            </a:endParaRPr>
          </a:p>
        </p:txBody>
      </p:sp>
      <p:cxnSp>
        <p:nvCxnSpPr>
          <p:cNvPr id="7" name="Straight Arrow Connector 6"/>
          <p:cNvCxnSpPr>
            <a:stCxn id="9" idx="2"/>
            <a:endCxn id="2" idx="0"/>
          </p:cNvCxnSpPr>
          <p:nvPr/>
        </p:nvCxnSpPr>
        <p:spPr>
          <a:xfrm>
            <a:off x="5409012" y="1778543"/>
            <a:ext cx="5725" cy="705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9180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31228" y="283777"/>
            <a:ext cx="3733543" cy="151052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smtClean="0"/>
              <a:t>6-12 months: </a:t>
            </a:r>
            <a:r>
              <a:rPr lang="en-US" sz="2000" dirty="0" err="1" smtClean="0"/>
              <a:t>Tg</a:t>
            </a:r>
            <a:r>
              <a:rPr lang="en-US" sz="2000" dirty="0" smtClean="0"/>
              <a:t>  on LT4, NU</a:t>
            </a:r>
          </a:p>
          <a:p>
            <a:pPr algn="ctr"/>
            <a:r>
              <a:rPr lang="en-US" sz="2000" dirty="0" smtClean="0"/>
              <a:t>Basal </a:t>
            </a:r>
            <a:r>
              <a:rPr lang="en-US" sz="2000" dirty="0" err="1" smtClean="0"/>
              <a:t>Tg</a:t>
            </a:r>
            <a:r>
              <a:rPr lang="en-US" sz="2000" dirty="0" smtClean="0"/>
              <a:t> undetectable: </a:t>
            </a:r>
            <a:r>
              <a:rPr lang="en-US" sz="2000" dirty="0" err="1" smtClean="0"/>
              <a:t>rhTSH</a:t>
            </a:r>
            <a:r>
              <a:rPr lang="en-US" sz="2000" dirty="0" smtClean="0"/>
              <a:t> </a:t>
            </a:r>
            <a:r>
              <a:rPr lang="en-US" sz="2000" dirty="0" err="1" smtClean="0"/>
              <a:t>Tg</a:t>
            </a:r>
            <a:endParaRPr lang="en-US" sz="2000" dirty="0"/>
          </a:p>
        </p:txBody>
      </p:sp>
      <p:sp>
        <p:nvSpPr>
          <p:cNvPr id="22" name="Rounded Rectangle 21"/>
          <p:cNvSpPr/>
          <p:nvPr/>
        </p:nvSpPr>
        <p:spPr>
          <a:xfrm>
            <a:off x="7945819" y="583323"/>
            <a:ext cx="1923393"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Detectable  </a:t>
            </a:r>
            <a:r>
              <a:rPr lang="en-US" dirty="0" err="1" smtClean="0"/>
              <a:t>Tg</a:t>
            </a:r>
            <a:endParaRPr lang="en-US" dirty="0" smtClean="0"/>
          </a:p>
          <a:p>
            <a:pPr algn="ctr"/>
            <a:r>
              <a:rPr lang="en-US" dirty="0" smtClean="0"/>
              <a:t>Loco-regional dis.</a:t>
            </a:r>
            <a:endParaRPr lang="en-US" dirty="0"/>
          </a:p>
        </p:txBody>
      </p:sp>
      <p:cxnSp>
        <p:nvCxnSpPr>
          <p:cNvPr id="24" name="Straight Arrow Connector 23"/>
          <p:cNvCxnSpPr>
            <a:stCxn id="9" idx="3"/>
            <a:endCxn id="22" idx="1"/>
          </p:cNvCxnSpPr>
          <p:nvPr/>
        </p:nvCxnSpPr>
        <p:spPr>
          <a:xfrm>
            <a:off x="5864771" y="1039041"/>
            <a:ext cx="2081048" cy="1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08019" y="1778543"/>
            <a:ext cx="998991" cy="523220"/>
          </a:xfrm>
          <a:prstGeom prst="rect">
            <a:avLst/>
          </a:prstGeom>
          <a:noFill/>
          <a:ln>
            <a:solidFill>
              <a:schemeClr val="accent1"/>
            </a:solidFill>
          </a:ln>
        </p:spPr>
        <p:txBody>
          <a:bodyPr wrap="none" rtlCol="0">
            <a:spAutoFit/>
          </a:bodyPr>
          <a:lstStyle/>
          <a:p>
            <a:r>
              <a:rPr lang="en-US" sz="2800" b="1" dirty="0" smtClean="0"/>
              <a:t>I</a:t>
            </a:r>
            <a:r>
              <a:rPr lang="en-US" sz="1200" dirty="0" smtClean="0"/>
              <a:t>131</a:t>
            </a:r>
            <a:r>
              <a:rPr lang="en-US" dirty="0" smtClean="0"/>
              <a:t> WBS</a:t>
            </a:r>
            <a:endParaRPr lang="en-US" dirty="0"/>
          </a:p>
        </p:txBody>
      </p:sp>
      <p:sp>
        <p:nvSpPr>
          <p:cNvPr id="29" name="Rectangle 28"/>
          <p:cNvSpPr/>
          <p:nvPr/>
        </p:nvSpPr>
        <p:spPr>
          <a:xfrm>
            <a:off x="9407010" y="2711671"/>
            <a:ext cx="1340069" cy="8828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Resectable</a:t>
            </a:r>
            <a:endParaRPr lang="en-US" dirty="0" smtClean="0"/>
          </a:p>
          <a:p>
            <a:pPr algn="ctr"/>
            <a:r>
              <a:rPr lang="en-US" sz="2800" b="1" dirty="0" smtClean="0"/>
              <a:t>Surgery  </a:t>
            </a:r>
            <a:endParaRPr lang="en-US" sz="2800" b="1" dirty="0"/>
          </a:p>
        </p:txBody>
      </p:sp>
      <p:sp>
        <p:nvSpPr>
          <p:cNvPr id="30" name="Rectangle 29"/>
          <p:cNvSpPr/>
          <p:nvPr/>
        </p:nvSpPr>
        <p:spPr>
          <a:xfrm>
            <a:off x="7275784" y="2722917"/>
            <a:ext cx="1340069" cy="8828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Unesectable</a:t>
            </a:r>
            <a:endParaRPr lang="en-US" dirty="0" smtClean="0"/>
          </a:p>
          <a:p>
            <a:pPr algn="ctr"/>
            <a:r>
              <a:rPr lang="en-US" dirty="0" smtClean="0"/>
              <a:t>   </a:t>
            </a:r>
            <a:endParaRPr lang="en-US" dirty="0"/>
          </a:p>
        </p:txBody>
      </p:sp>
      <p:cxnSp>
        <p:nvCxnSpPr>
          <p:cNvPr id="18" name="Straight Connector 17"/>
          <p:cNvCxnSpPr>
            <a:stCxn id="22" idx="2"/>
            <a:endCxn id="27" idx="0"/>
          </p:cNvCxnSpPr>
          <p:nvPr/>
        </p:nvCxnSpPr>
        <p:spPr>
          <a:xfrm flipH="1">
            <a:off x="8907515" y="1497723"/>
            <a:ext cx="1" cy="280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7" idx="2"/>
          </p:cNvCxnSpPr>
          <p:nvPr/>
        </p:nvCxnSpPr>
        <p:spPr>
          <a:xfrm flipH="1">
            <a:off x="8907514" y="2301763"/>
            <a:ext cx="1" cy="871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9" idx="1"/>
            <a:endCxn id="30" idx="3"/>
          </p:cNvCxnSpPr>
          <p:nvPr/>
        </p:nvCxnSpPr>
        <p:spPr>
          <a:xfrm flipH="1">
            <a:off x="8615853" y="3153106"/>
            <a:ext cx="791157" cy="1124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6030307" y="4198147"/>
            <a:ext cx="1529255"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Adequate </a:t>
            </a:r>
          </a:p>
          <a:p>
            <a:pPr algn="ctr"/>
            <a:r>
              <a:rPr lang="en-US" dirty="0" smtClean="0"/>
              <a:t>RAI Uptake</a:t>
            </a:r>
            <a:endParaRPr lang="en-US" dirty="0"/>
          </a:p>
        </p:txBody>
      </p:sp>
      <p:sp>
        <p:nvSpPr>
          <p:cNvPr id="40" name="Rounded Rectangle 39"/>
          <p:cNvSpPr/>
          <p:nvPr/>
        </p:nvSpPr>
        <p:spPr>
          <a:xfrm>
            <a:off x="8339957" y="4198147"/>
            <a:ext cx="1529255"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Inadequate </a:t>
            </a:r>
          </a:p>
          <a:p>
            <a:pPr algn="ctr"/>
            <a:r>
              <a:rPr lang="en-US" dirty="0" smtClean="0"/>
              <a:t>RAI Uptake</a:t>
            </a:r>
            <a:endParaRPr lang="en-US" dirty="0"/>
          </a:p>
        </p:txBody>
      </p:sp>
      <p:sp>
        <p:nvSpPr>
          <p:cNvPr id="41" name="Rectangle 40"/>
          <p:cNvSpPr/>
          <p:nvPr/>
        </p:nvSpPr>
        <p:spPr>
          <a:xfrm>
            <a:off x="5864771" y="5565227"/>
            <a:ext cx="18918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100-200 </a:t>
            </a:r>
            <a:r>
              <a:rPr lang="en-US" dirty="0" err="1" smtClean="0"/>
              <a:t>mCi</a:t>
            </a:r>
            <a:r>
              <a:rPr lang="en-US" dirty="0" smtClean="0"/>
              <a:t> </a:t>
            </a:r>
            <a:r>
              <a:rPr lang="en-US" sz="2800" b="1" dirty="0" smtClean="0"/>
              <a:t>I</a:t>
            </a:r>
            <a:r>
              <a:rPr lang="en-US" sz="1400" dirty="0" smtClean="0"/>
              <a:t>131</a:t>
            </a:r>
          </a:p>
          <a:p>
            <a:pPr algn="ctr"/>
            <a:r>
              <a:rPr lang="en-US" sz="1600" dirty="0" smtClean="0"/>
              <a:t>Post treatment WBS</a:t>
            </a:r>
            <a:endParaRPr lang="en-US" sz="1600" dirty="0"/>
          </a:p>
        </p:txBody>
      </p:sp>
      <p:sp>
        <p:nvSpPr>
          <p:cNvPr id="42" name="Rectangle 41"/>
          <p:cNvSpPr/>
          <p:nvPr/>
        </p:nvSpPr>
        <p:spPr>
          <a:xfrm>
            <a:off x="8308423" y="5565227"/>
            <a:ext cx="18918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EBRT</a:t>
            </a:r>
          </a:p>
          <a:p>
            <a:pPr algn="ctr"/>
            <a:r>
              <a:rPr lang="en-US" dirty="0" smtClean="0"/>
              <a:t>Kinase Inhibitors</a:t>
            </a:r>
            <a:endParaRPr lang="en-US" dirty="0"/>
          </a:p>
        </p:txBody>
      </p:sp>
      <p:cxnSp>
        <p:nvCxnSpPr>
          <p:cNvPr id="44" name="Straight Connector 43"/>
          <p:cNvCxnSpPr>
            <a:stCxn id="30" idx="2"/>
          </p:cNvCxnSpPr>
          <p:nvPr/>
        </p:nvCxnSpPr>
        <p:spPr>
          <a:xfrm flipH="1">
            <a:off x="7945818" y="3605787"/>
            <a:ext cx="1" cy="104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9" idx="3"/>
            <a:endCxn id="40" idx="1"/>
          </p:cNvCxnSpPr>
          <p:nvPr/>
        </p:nvCxnSpPr>
        <p:spPr>
          <a:xfrm>
            <a:off x="7559562" y="4655347"/>
            <a:ext cx="7803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0" idx="2"/>
          </p:cNvCxnSpPr>
          <p:nvPr/>
        </p:nvCxnSpPr>
        <p:spPr>
          <a:xfrm flipH="1">
            <a:off x="9104584" y="5112547"/>
            <a:ext cx="1" cy="452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9" idx="2"/>
            <a:endCxn id="41" idx="0"/>
          </p:cNvCxnSpPr>
          <p:nvPr/>
        </p:nvCxnSpPr>
        <p:spPr>
          <a:xfrm>
            <a:off x="6794935" y="5112547"/>
            <a:ext cx="15767" cy="452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44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pPr algn="ctr"/>
            <a:r>
              <a:rPr lang="en-US" sz="4800" b="1" dirty="0" err="1">
                <a:solidFill>
                  <a:srgbClr val="0070C0"/>
                </a:solidFill>
              </a:rPr>
              <a:t>Locoregional</a:t>
            </a:r>
            <a:r>
              <a:rPr lang="en-US" sz="4800" b="1" dirty="0">
                <a:solidFill>
                  <a:srgbClr val="0070C0"/>
                </a:solidFill>
              </a:rPr>
              <a:t> Recurrences</a:t>
            </a:r>
          </a:p>
        </p:txBody>
      </p:sp>
      <p:sp>
        <p:nvSpPr>
          <p:cNvPr id="3" name="Content Placeholder 2"/>
          <p:cNvSpPr>
            <a:spLocks noGrp="1"/>
          </p:cNvSpPr>
          <p:nvPr>
            <p:ph idx="1"/>
          </p:nvPr>
        </p:nvSpPr>
        <p:spPr>
          <a:xfrm>
            <a:off x="838200" y="2062107"/>
            <a:ext cx="10844048" cy="4351338"/>
          </a:xfrm>
        </p:spPr>
        <p:txBody>
          <a:bodyPr>
            <a:noAutofit/>
          </a:bodyPr>
          <a:lstStyle/>
          <a:p>
            <a:r>
              <a:rPr lang="en-US" sz="3200" dirty="0" err="1" smtClean="0">
                <a:latin typeface="+mj-lt"/>
              </a:rPr>
              <a:t>Locoregional</a:t>
            </a:r>
            <a:r>
              <a:rPr lang="en-US" sz="3200" dirty="0" smtClean="0">
                <a:latin typeface="+mj-lt"/>
              </a:rPr>
              <a:t> </a:t>
            </a:r>
            <a:r>
              <a:rPr lang="en-US" sz="3200" dirty="0">
                <a:latin typeface="+mj-lt"/>
              </a:rPr>
              <a:t>recurrences occur in 5% to 20% of </a:t>
            </a:r>
            <a:r>
              <a:rPr lang="en-US" sz="3200" dirty="0" smtClean="0">
                <a:latin typeface="+mj-lt"/>
              </a:rPr>
              <a:t>patients with DTC.</a:t>
            </a:r>
          </a:p>
          <a:p>
            <a:endParaRPr lang="en-US" sz="3200" dirty="0">
              <a:latin typeface="+mj-lt"/>
            </a:endParaRPr>
          </a:p>
          <a:p>
            <a:r>
              <a:rPr lang="en-US" sz="3200" dirty="0" smtClean="0">
                <a:latin typeface="+mj-lt"/>
              </a:rPr>
              <a:t> More </a:t>
            </a:r>
            <a:r>
              <a:rPr lang="en-US" sz="3200" dirty="0">
                <a:latin typeface="+mj-lt"/>
              </a:rPr>
              <a:t>than a third of reoperations </a:t>
            </a:r>
            <a:r>
              <a:rPr lang="en-US" sz="3200" dirty="0" smtClean="0">
                <a:latin typeface="+mj-lt"/>
              </a:rPr>
              <a:t>for persistent </a:t>
            </a:r>
            <a:r>
              <a:rPr lang="en-US" sz="3200" dirty="0">
                <a:latin typeface="+mj-lt"/>
              </a:rPr>
              <a:t>or recurrent disease are related to </a:t>
            </a:r>
            <a:r>
              <a:rPr lang="en-US" sz="3200" dirty="0" smtClean="0">
                <a:latin typeface="+mj-lt"/>
              </a:rPr>
              <a:t>inadequate initial </a:t>
            </a:r>
            <a:r>
              <a:rPr lang="en-US" sz="3200" dirty="0">
                <a:latin typeface="+mj-lt"/>
              </a:rPr>
              <a:t>thyroid surgery</a:t>
            </a:r>
            <a:r>
              <a:rPr lang="en-US" sz="3200" dirty="0" smtClean="0">
                <a:latin typeface="+mj-lt"/>
              </a:rPr>
              <a:t>. </a:t>
            </a:r>
          </a:p>
          <a:p>
            <a:endParaRPr lang="en-US" sz="3200" dirty="0" smtClean="0">
              <a:latin typeface="+mj-lt"/>
            </a:endParaRPr>
          </a:p>
          <a:p>
            <a:r>
              <a:rPr lang="en-US" sz="3200" dirty="0" smtClean="0">
                <a:latin typeface="+mj-lt"/>
              </a:rPr>
              <a:t> Small lymph node metastases may be treated with radioiodine</a:t>
            </a:r>
            <a:r>
              <a:rPr lang="en-US" sz="3200" dirty="0">
                <a:latin typeface="+mj-lt"/>
              </a:rPr>
              <a:t>, but their </a:t>
            </a:r>
            <a:r>
              <a:rPr lang="en-US" sz="3200" dirty="0" smtClean="0">
                <a:latin typeface="+mj-lt"/>
              </a:rPr>
              <a:t>persistence after </a:t>
            </a:r>
            <a:r>
              <a:rPr lang="en-US" sz="3200" dirty="0">
                <a:latin typeface="+mj-lt"/>
              </a:rPr>
              <a:t>two or three treatments should lead to </a:t>
            </a:r>
            <a:r>
              <a:rPr lang="en-US" sz="3200" dirty="0" smtClean="0">
                <a:latin typeface="+mj-lt"/>
              </a:rPr>
              <a:t>surgery.</a:t>
            </a:r>
            <a:endParaRPr lang="en-US" sz="3200" dirty="0">
              <a:latin typeface="+mj-lt"/>
            </a:endParaRPr>
          </a:p>
        </p:txBody>
      </p:sp>
    </p:spTree>
    <p:extLst>
      <p:ext uri="{BB962C8B-B14F-4D97-AF65-F5344CB8AC3E}">
        <p14:creationId xmlns:p14="http://schemas.microsoft.com/office/powerpoint/2010/main" val="1913210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82413" y="551791"/>
            <a:ext cx="3263462" cy="9144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6-12 months: </a:t>
            </a:r>
            <a:r>
              <a:rPr lang="en-US" dirty="0" err="1" smtClean="0"/>
              <a:t>Tg</a:t>
            </a:r>
            <a:r>
              <a:rPr lang="en-US" dirty="0" smtClean="0"/>
              <a:t>  on LT4, NU</a:t>
            </a:r>
          </a:p>
          <a:p>
            <a:pPr algn="ctr"/>
            <a:r>
              <a:rPr lang="en-US" dirty="0" smtClean="0"/>
              <a:t>Basal </a:t>
            </a:r>
            <a:r>
              <a:rPr lang="en-US" dirty="0" err="1" smtClean="0"/>
              <a:t>Tg</a:t>
            </a:r>
            <a:r>
              <a:rPr lang="en-US" dirty="0" smtClean="0"/>
              <a:t> undetectable: </a:t>
            </a:r>
            <a:r>
              <a:rPr lang="en-US" dirty="0" err="1" smtClean="0"/>
              <a:t>rhTSH</a:t>
            </a:r>
            <a:r>
              <a:rPr lang="en-US" dirty="0" smtClean="0"/>
              <a:t> </a:t>
            </a:r>
            <a:r>
              <a:rPr lang="en-US" dirty="0" err="1" smtClean="0"/>
              <a:t>Tg</a:t>
            </a:r>
            <a:endParaRPr lang="en-US" dirty="0"/>
          </a:p>
        </p:txBody>
      </p:sp>
      <p:sp>
        <p:nvSpPr>
          <p:cNvPr id="22" name="Rounded Rectangle 21"/>
          <p:cNvSpPr/>
          <p:nvPr/>
        </p:nvSpPr>
        <p:spPr>
          <a:xfrm>
            <a:off x="5265681" y="299545"/>
            <a:ext cx="2443656" cy="11666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 Detectable  </a:t>
            </a:r>
            <a:r>
              <a:rPr lang="en-US" sz="2000" dirty="0" err="1" smtClean="0"/>
              <a:t>Tg</a:t>
            </a:r>
            <a:endParaRPr lang="en-US" sz="2000" dirty="0" smtClean="0"/>
          </a:p>
          <a:p>
            <a:pPr algn="ctr"/>
            <a:r>
              <a:rPr lang="en-US" sz="2000" dirty="0" err="1" smtClean="0"/>
              <a:t>Imagings</a:t>
            </a:r>
            <a:r>
              <a:rPr lang="en-US" sz="2000" dirty="0" smtClean="0"/>
              <a:t> indicate</a:t>
            </a:r>
          </a:p>
          <a:p>
            <a:pPr algn="ctr"/>
            <a:r>
              <a:rPr lang="en-US" sz="2000" dirty="0" smtClean="0"/>
              <a:t>Distant metastases</a:t>
            </a:r>
            <a:endParaRPr lang="en-US" sz="2000" dirty="0"/>
          </a:p>
        </p:txBody>
      </p:sp>
      <p:cxnSp>
        <p:nvCxnSpPr>
          <p:cNvPr id="24" name="Straight Arrow Connector 23"/>
          <p:cNvCxnSpPr>
            <a:stCxn id="9" idx="3"/>
          </p:cNvCxnSpPr>
          <p:nvPr/>
        </p:nvCxnSpPr>
        <p:spPr>
          <a:xfrm>
            <a:off x="4445875" y="1008991"/>
            <a:ext cx="8198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8231676" y="2159873"/>
            <a:ext cx="2011966" cy="8828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CNS</a:t>
            </a:r>
          </a:p>
          <a:p>
            <a:pPr algn="ctr"/>
            <a:r>
              <a:rPr lang="en-US" dirty="0" smtClean="0"/>
              <a:t>Metastases</a:t>
            </a:r>
            <a:endParaRPr lang="en-US" dirty="0"/>
          </a:p>
        </p:txBody>
      </p:sp>
      <p:sp>
        <p:nvSpPr>
          <p:cNvPr id="30" name="Rectangle 29"/>
          <p:cNvSpPr/>
          <p:nvPr/>
        </p:nvSpPr>
        <p:spPr>
          <a:xfrm>
            <a:off x="3346229" y="2159872"/>
            <a:ext cx="1919452" cy="8828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Lung ,Liver, Bones</a:t>
            </a:r>
            <a:endParaRPr lang="en-US" dirty="0"/>
          </a:p>
        </p:txBody>
      </p:sp>
      <p:sp>
        <p:nvSpPr>
          <p:cNvPr id="39" name="Rounded Rectangle 38"/>
          <p:cNvSpPr/>
          <p:nvPr/>
        </p:nvSpPr>
        <p:spPr>
          <a:xfrm>
            <a:off x="1816974" y="3405353"/>
            <a:ext cx="1529255"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Adequate </a:t>
            </a:r>
          </a:p>
          <a:p>
            <a:pPr algn="ctr"/>
            <a:r>
              <a:rPr lang="en-US" dirty="0" smtClean="0"/>
              <a:t>RAI Uptake</a:t>
            </a:r>
            <a:endParaRPr lang="en-US" dirty="0"/>
          </a:p>
        </p:txBody>
      </p:sp>
      <p:sp>
        <p:nvSpPr>
          <p:cNvPr id="40" name="Rounded Rectangle 39"/>
          <p:cNvSpPr/>
          <p:nvPr/>
        </p:nvSpPr>
        <p:spPr>
          <a:xfrm>
            <a:off x="5265681" y="3405353"/>
            <a:ext cx="1529255"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Inadequate </a:t>
            </a:r>
          </a:p>
          <a:p>
            <a:pPr algn="ctr"/>
            <a:r>
              <a:rPr lang="en-US" dirty="0" smtClean="0"/>
              <a:t>RAI Uptake</a:t>
            </a:r>
            <a:endParaRPr lang="en-US" dirty="0"/>
          </a:p>
        </p:txBody>
      </p:sp>
      <p:sp>
        <p:nvSpPr>
          <p:cNvPr id="41" name="Rectangle 40"/>
          <p:cNvSpPr/>
          <p:nvPr/>
        </p:nvSpPr>
        <p:spPr>
          <a:xfrm>
            <a:off x="1635670" y="5115909"/>
            <a:ext cx="18918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100-200 </a:t>
            </a:r>
            <a:r>
              <a:rPr lang="en-US" dirty="0" err="1" smtClean="0"/>
              <a:t>mCi</a:t>
            </a:r>
            <a:r>
              <a:rPr lang="en-US" dirty="0" smtClean="0"/>
              <a:t> </a:t>
            </a:r>
            <a:r>
              <a:rPr lang="en-US" sz="2800" b="1" dirty="0" smtClean="0"/>
              <a:t>I</a:t>
            </a:r>
            <a:r>
              <a:rPr lang="en-US" sz="1400" dirty="0" smtClean="0"/>
              <a:t>131</a:t>
            </a:r>
          </a:p>
          <a:p>
            <a:pPr algn="ctr"/>
            <a:r>
              <a:rPr lang="en-US" sz="1600" dirty="0" smtClean="0"/>
              <a:t>Post treatment WBS</a:t>
            </a:r>
            <a:endParaRPr lang="en-US" sz="1600" dirty="0"/>
          </a:p>
        </p:txBody>
      </p:sp>
      <p:sp>
        <p:nvSpPr>
          <p:cNvPr id="42" name="Rectangle 41"/>
          <p:cNvSpPr/>
          <p:nvPr/>
        </p:nvSpPr>
        <p:spPr>
          <a:xfrm>
            <a:off x="5084377" y="5115909"/>
            <a:ext cx="18918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EBRT</a:t>
            </a:r>
          </a:p>
          <a:p>
            <a:pPr algn="ctr"/>
            <a:r>
              <a:rPr lang="en-US" dirty="0" smtClean="0"/>
              <a:t>Surgery</a:t>
            </a:r>
          </a:p>
          <a:p>
            <a:pPr algn="ctr"/>
            <a:r>
              <a:rPr lang="en-US" dirty="0" smtClean="0"/>
              <a:t>Kinase Inhibitors</a:t>
            </a:r>
            <a:endParaRPr lang="en-US" dirty="0"/>
          </a:p>
        </p:txBody>
      </p:sp>
      <p:cxnSp>
        <p:nvCxnSpPr>
          <p:cNvPr id="5" name="Straight Connector 4"/>
          <p:cNvCxnSpPr>
            <a:stCxn id="30" idx="3"/>
            <a:endCxn id="29" idx="1"/>
          </p:cNvCxnSpPr>
          <p:nvPr/>
        </p:nvCxnSpPr>
        <p:spPr>
          <a:xfrm>
            <a:off x="5265681" y="2601307"/>
            <a:ext cx="296599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2" idx="2"/>
          </p:cNvCxnSpPr>
          <p:nvPr/>
        </p:nvCxnSpPr>
        <p:spPr>
          <a:xfrm>
            <a:off x="6487509" y="1466191"/>
            <a:ext cx="0" cy="1135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9" idx="3"/>
            <a:endCxn id="40" idx="1"/>
          </p:cNvCxnSpPr>
          <p:nvPr/>
        </p:nvCxnSpPr>
        <p:spPr>
          <a:xfrm>
            <a:off x="3346229" y="3862553"/>
            <a:ext cx="19194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2"/>
          </p:cNvCxnSpPr>
          <p:nvPr/>
        </p:nvCxnSpPr>
        <p:spPr>
          <a:xfrm>
            <a:off x="4305955" y="3042742"/>
            <a:ext cx="0" cy="819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0" idx="2"/>
            <a:endCxn id="42" idx="0"/>
          </p:cNvCxnSpPr>
          <p:nvPr/>
        </p:nvCxnSpPr>
        <p:spPr>
          <a:xfrm flipH="1">
            <a:off x="6030308" y="4319753"/>
            <a:ext cx="1" cy="796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9" idx="2"/>
            <a:endCxn id="41" idx="0"/>
          </p:cNvCxnSpPr>
          <p:nvPr/>
        </p:nvCxnSpPr>
        <p:spPr>
          <a:xfrm flipH="1">
            <a:off x="2581601" y="4319753"/>
            <a:ext cx="1" cy="796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231675" y="3373821"/>
            <a:ext cx="2011967" cy="150560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Solitary lesion:</a:t>
            </a:r>
          </a:p>
          <a:p>
            <a:r>
              <a:rPr lang="en-US" dirty="0" smtClean="0">
                <a:latin typeface="Calibri" panose="020F0502020204030204" pitchFamily="34" charset="0"/>
              </a:rPr>
              <a:t>●</a:t>
            </a:r>
            <a:r>
              <a:rPr lang="en-US" dirty="0" smtClean="0"/>
              <a:t>Neurosurgery</a:t>
            </a:r>
          </a:p>
          <a:p>
            <a:r>
              <a:rPr lang="en-US" dirty="0" smtClean="0">
                <a:latin typeface="Calibri" panose="020F0502020204030204" pitchFamily="34" charset="0"/>
              </a:rPr>
              <a:t>●</a:t>
            </a:r>
            <a:r>
              <a:rPr lang="en-US" dirty="0" smtClean="0"/>
              <a:t>Stereotactic   </a:t>
            </a:r>
          </a:p>
          <a:p>
            <a:r>
              <a:rPr lang="en-US" dirty="0" smtClean="0"/>
              <a:t>    radiosurgery </a:t>
            </a:r>
            <a:endParaRPr lang="en-US" dirty="0"/>
          </a:p>
        </p:txBody>
      </p:sp>
      <p:sp>
        <p:nvSpPr>
          <p:cNvPr id="33" name="Rounded Rectangle 32"/>
          <p:cNvSpPr/>
          <p:nvPr/>
        </p:nvSpPr>
        <p:spPr>
          <a:xfrm>
            <a:off x="8231675" y="5115909"/>
            <a:ext cx="2011967" cy="14267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Multiple lesions:</a:t>
            </a:r>
          </a:p>
          <a:p>
            <a:pPr algn="ctr"/>
            <a:r>
              <a:rPr lang="en-US" dirty="0" smtClean="0">
                <a:latin typeface="Calibri" panose="020F0502020204030204" pitchFamily="34" charset="0"/>
              </a:rPr>
              <a:t>●</a:t>
            </a:r>
            <a:r>
              <a:rPr lang="en-US" dirty="0" smtClean="0"/>
              <a:t>EBRT</a:t>
            </a:r>
          </a:p>
          <a:p>
            <a:pPr algn="ctr"/>
            <a:r>
              <a:rPr lang="en-US" dirty="0" smtClean="0">
                <a:latin typeface="Calibri" panose="020F0502020204030204" pitchFamily="34" charset="0"/>
              </a:rPr>
              <a:t>●</a:t>
            </a:r>
            <a:r>
              <a:rPr lang="en-US" dirty="0" smtClean="0"/>
              <a:t>Surgery if possible</a:t>
            </a:r>
            <a:endParaRPr lang="en-US" dirty="0"/>
          </a:p>
        </p:txBody>
      </p:sp>
      <p:cxnSp>
        <p:nvCxnSpPr>
          <p:cNvPr id="34" name="Straight Connector 33"/>
          <p:cNvCxnSpPr>
            <a:stCxn id="29" idx="2"/>
            <a:endCxn id="32" idx="0"/>
          </p:cNvCxnSpPr>
          <p:nvPr/>
        </p:nvCxnSpPr>
        <p:spPr>
          <a:xfrm>
            <a:off x="9237659" y="3042743"/>
            <a:ext cx="0" cy="331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3" idx="0"/>
          </p:cNvCxnSpPr>
          <p:nvPr/>
        </p:nvCxnSpPr>
        <p:spPr>
          <a:xfrm>
            <a:off x="9237659" y="4879427"/>
            <a:ext cx="0" cy="236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76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5310" y="299545"/>
            <a:ext cx="4134505" cy="14188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smtClean="0"/>
              <a:t>6-12 months: </a:t>
            </a:r>
            <a:r>
              <a:rPr lang="en-US" sz="2400" dirty="0" err="1" smtClean="0"/>
              <a:t>Tg</a:t>
            </a:r>
            <a:r>
              <a:rPr lang="en-US" sz="2400" dirty="0" smtClean="0"/>
              <a:t>  on LT4, NU</a:t>
            </a:r>
          </a:p>
          <a:p>
            <a:pPr algn="ctr"/>
            <a:r>
              <a:rPr lang="en-US" sz="2400" dirty="0" smtClean="0"/>
              <a:t>Basal </a:t>
            </a:r>
            <a:r>
              <a:rPr lang="en-US" sz="2400" dirty="0" err="1" smtClean="0"/>
              <a:t>Tg</a:t>
            </a:r>
            <a:r>
              <a:rPr lang="en-US" sz="2400" dirty="0" smtClean="0"/>
              <a:t> undetectable: </a:t>
            </a:r>
            <a:r>
              <a:rPr lang="en-US" sz="2400" dirty="0" err="1" smtClean="0"/>
              <a:t>rhTSH</a:t>
            </a:r>
            <a:r>
              <a:rPr lang="en-US" sz="2400" dirty="0" smtClean="0"/>
              <a:t> </a:t>
            </a:r>
            <a:r>
              <a:rPr lang="en-US" sz="2400" dirty="0" err="1" smtClean="0"/>
              <a:t>Tg</a:t>
            </a:r>
            <a:endParaRPr lang="en-US" sz="2400" dirty="0"/>
          </a:p>
        </p:txBody>
      </p:sp>
      <p:sp>
        <p:nvSpPr>
          <p:cNvPr id="22" name="Rounded Rectangle 21"/>
          <p:cNvSpPr/>
          <p:nvPr/>
        </p:nvSpPr>
        <p:spPr>
          <a:xfrm>
            <a:off x="5265681" y="299545"/>
            <a:ext cx="2443656" cy="11666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dirty="0" smtClean="0"/>
          </a:p>
          <a:p>
            <a:pPr algn="ctr"/>
            <a:r>
              <a:rPr lang="en-US" sz="2000" dirty="0" smtClean="0"/>
              <a:t> Detectable  </a:t>
            </a:r>
            <a:r>
              <a:rPr lang="en-US" sz="2000" dirty="0" err="1" smtClean="0"/>
              <a:t>Tg</a:t>
            </a:r>
            <a:endParaRPr lang="en-US" sz="2000" dirty="0"/>
          </a:p>
          <a:p>
            <a:r>
              <a:rPr lang="en-US" sz="2000" dirty="0" smtClean="0"/>
              <a:t>NU, CT, MRI, I </a:t>
            </a:r>
            <a:r>
              <a:rPr lang="en-US" sz="1200" dirty="0" smtClean="0"/>
              <a:t>131</a:t>
            </a:r>
            <a:r>
              <a:rPr lang="en-US" dirty="0" smtClean="0"/>
              <a:t>WBS</a:t>
            </a:r>
          </a:p>
          <a:p>
            <a:pPr algn="ctr"/>
            <a:r>
              <a:rPr lang="en-US" dirty="0" smtClean="0"/>
              <a:t>Negative</a:t>
            </a:r>
          </a:p>
          <a:p>
            <a:pPr algn="ctr"/>
            <a:r>
              <a:rPr lang="en-US" sz="2000" dirty="0" smtClean="0"/>
              <a:t> </a:t>
            </a:r>
            <a:endParaRPr lang="en-US" sz="2000" dirty="0"/>
          </a:p>
        </p:txBody>
      </p:sp>
      <p:cxnSp>
        <p:nvCxnSpPr>
          <p:cNvPr id="24" name="Straight Arrow Connector 23"/>
          <p:cNvCxnSpPr>
            <a:stCxn id="9" idx="3"/>
          </p:cNvCxnSpPr>
          <p:nvPr/>
        </p:nvCxnSpPr>
        <p:spPr>
          <a:xfrm>
            <a:off x="4449815" y="1008993"/>
            <a:ext cx="81980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5084378" y="2069221"/>
            <a:ext cx="2892974" cy="161990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smtClean="0">
                <a:solidFill>
                  <a:schemeClr val="tx1"/>
                </a:solidFill>
                <a:latin typeface="Calibri" panose="020F0502020204030204" pitchFamily="34" charset="0"/>
              </a:rPr>
              <a:t>●</a:t>
            </a:r>
            <a:r>
              <a:rPr lang="en-US" sz="2000" dirty="0" err="1" smtClean="0"/>
              <a:t>Tg</a:t>
            </a:r>
            <a:r>
              <a:rPr lang="en-US" sz="2000" dirty="0" smtClean="0"/>
              <a:t>&gt; 2 ng/ml on LT4</a:t>
            </a:r>
          </a:p>
          <a:p>
            <a:r>
              <a:rPr lang="en-US" sz="2000" dirty="0" smtClean="0">
                <a:latin typeface="Calibri" panose="020F0502020204030204" pitchFamily="34" charset="0"/>
              </a:rPr>
              <a:t>●</a:t>
            </a:r>
            <a:r>
              <a:rPr lang="en-US" sz="2000" dirty="0" err="1" smtClean="0"/>
              <a:t>Tg</a:t>
            </a:r>
            <a:r>
              <a:rPr lang="en-US" sz="2000" dirty="0" smtClean="0"/>
              <a:t>&gt; 5 ng/ml with </a:t>
            </a:r>
            <a:r>
              <a:rPr lang="en-US" sz="2000" dirty="0" err="1" smtClean="0"/>
              <a:t>rhTSH</a:t>
            </a:r>
            <a:endParaRPr lang="en-US" sz="2000" dirty="0"/>
          </a:p>
          <a:p>
            <a:r>
              <a:rPr lang="en-US" sz="2000" dirty="0" smtClean="0">
                <a:latin typeface="Calibri" panose="020F0502020204030204" pitchFamily="34" charset="0"/>
              </a:rPr>
              <a:t>●</a:t>
            </a:r>
            <a:r>
              <a:rPr lang="en-US" sz="2000" dirty="0" err="1" smtClean="0"/>
              <a:t>Tg</a:t>
            </a:r>
            <a:r>
              <a:rPr lang="en-US" sz="2000" dirty="0" smtClean="0"/>
              <a:t>&gt; 10 ng/ml after THW</a:t>
            </a:r>
            <a:endParaRPr lang="en-US" sz="2000" dirty="0"/>
          </a:p>
        </p:txBody>
      </p:sp>
      <p:sp>
        <p:nvSpPr>
          <p:cNvPr id="39" name="Rounded Rectangle 38"/>
          <p:cNvSpPr/>
          <p:nvPr/>
        </p:nvSpPr>
        <p:spPr>
          <a:xfrm>
            <a:off x="5659811" y="4469515"/>
            <a:ext cx="1686918"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FDG/PET SCAN</a:t>
            </a:r>
            <a:endParaRPr lang="en-US" dirty="0"/>
          </a:p>
        </p:txBody>
      </p:sp>
      <p:sp>
        <p:nvSpPr>
          <p:cNvPr id="41" name="Rectangle 40"/>
          <p:cNvSpPr/>
          <p:nvPr/>
        </p:nvSpPr>
        <p:spPr>
          <a:xfrm>
            <a:off x="2778664" y="5746530"/>
            <a:ext cx="18918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EBRT, RFA,</a:t>
            </a:r>
          </a:p>
          <a:p>
            <a:pPr algn="ctr"/>
            <a:r>
              <a:rPr lang="en-US" sz="1600" dirty="0" smtClean="0"/>
              <a:t>Tumor embolization</a:t>
            </a:r>
          </a:p>
          <a:p>
            <a:pPr algn="ctr"/>
            <a:r>
              <a:rPr lang="en-US" sz="1600" dirty="0" smtClean="0"/>
              <a:t>Kinase inhibitors</a:t>
            </a:r>
            <a:endParaRPr lang="en-US" sz="1600" dirty="0"/>
          </a:p>
        </p:txBody>
      </p:sp>
      <p:sp>
        <p:nvSpPr>
          <p:cNvPr id="42" name="Rectangle 41"/>
          <p:cNvSpPr/>
          <p:nvPr/>
        </p:nvSpPr>
        <p:spPr>
          <a:xfrm>
            <a:off x="8383309" y="5620397"/>
            <a:ext cx="18918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t>I</a:t>
            </a:r>
            <a:r>
              <a:rPr lang="en-US" sz="1600" dirty="0" smtClean="0"/>
              <a:t>131</a:t>
            </a:r>
            <a:r>
              <a:rPr lang="en-US" dirty="0" smtClean="0"/>
              <a:t> therapy </a:t>
            </a:r>
          </a:p>
          <a:p>
            <a:pPr algn="ctr"/>
            <a:r>
              <a:rPr lang="en-US" dirty="0" smtClean="0"/>
              <a:t>Post Rx WBS</a:t>
            </a:r>
            <a:endParaRPr lang="en-US" dirty="0"/>
          </a:p>
        </p:txBody>
      </p:sp>
      <p:cxnSp>
        <p:nvCxnSpPr>
          <p:cNvPr id="18" name="Straight Connector 17"/>
          <p:cNvCxnSpPr>
            <a:endCxn id="30" idx="0"/>
          </p:cNvCxnSpPr>
          <p:nvPr/>
        </p:nvCxnSpPr>
        <p:spPr>
          <a:xfrm>
            <a:off x="6530865" y="1466191"/>
            <a:ext cx="0" cy="603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487508" y="3689130"/>
            <a:ext cx="1" cy="764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850904" y="4642937"/>
            <a:ext cx="1009572" cy="369332"/>
          </a:xfrm>
          <a:prstGeom prst="rect">
            <a:avLst/>
          </a:prstGeom>
          <a:noFill/>
          <a:ln>
            <a:solidFill>
              <a:schemeClr val="accent1"/>
            </a:solidFill>
          </a:ln>
        </p:spPr>
        <p:txBody>
          <a:bodyPr wrap="none" rtlCol="0">
            <a:spAutoFit/>
          </a:bodyPr>
          <a:lstStyle/>
          <a:p>
            <a:r>
              <a:rPr lang="en-US" dirty="0" smtClean="0">
                <a:solidFill>
                  <a:sysClr val="windowText" lastClr="000000"/>
                </a:solidFill>
              </a:rPr>
              <a:t>Negative</a:t>
            </a:r>
            <a:endParaRPr lang="en-US" dirty="0">
              <a:solidFill>
                <a:sysClr val="windowText" lastClr="000000"/>
              </a:solidFill>
            </a:endParaRPr>
          </a:p>
        </p:txBody>
      </p:sp>
      <p:cxnSp>
        <p:nvCxnSpPr>
          <p:cNvPr id="26" name="Straight Connector 25"/>
          <p:cNvCxnSpPr>
            <a:stCxn id="39" idx="3"/>
          </p:cNvCxnSpPr>
          <p:nvPr/>
        </p:nvCxnSpPr>
        <p:spPr>
          <a:xfrm>
            <a:off x="7346729" y="4926715"/>
            <a:ext cx="1504175"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84536" y="4742049"/>
            <a:ext cx="1077474" cy="400110"/>
          </a:xfrm>
          <a:prstGeom prst="rect">
            <a:avLst/>
          </a:prstGeom>
          <a:noFill/>
          <a:ln>
            <a:solidFill>
              <a:schemeClr val="accent1"/>
            </a:solidFill>
          </a:ln>
        </p:spPr>
        <p:txBody>
          <a:bodyPr wrap="none" rtlCol="0">
            <a:spAutoFit/>
          </a:bodyPr>
          <a:lstStyle/>
          <a:p>
            <a:r>
              <a:rPr lang="en-US" sz="2000" b="1" dirty="0" smtClean="0"/>
              <a:t>Positive </a:t>
            </a:r>
            <a:endParaRPr lang="en-US" sz="2000" b="1" dirty="0"/>
          </a:p>
        </p:txBody>
      </p:sp>
      <p:cxnSp>
        <p:nvCxnSpPr>
          <p:cNvPr id="33" name="Straight Arrow Connector 32"/>
          <p:cNvCxnSpPr>
            <a:stCxn id="21" idx="2"/>
          </p:cNvCxnSpPr>
          <p:nvPr/>
        </p:nvCxnSpPr>
        <p:spPr>
          <a:xfrm>
            <a:off x="9355690" y="5012269"/>
            <a:ext cx="0" cy="608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3"/>
            <a:endCxn id="39" idx="1"/>
          </p:cNvCxnSpPr>
          <p:nvPr/>
        </p:nvCxnSpPr>
        <p:spPr>
          <a:xfrm flipV="1">
            <a:off x="4262010" y="4926715"/>
            <a:ext cx="1397801" cy="15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2"/>
          </p:cNvCxnSpPr>
          <p:nvPr/>
        </p:nvCxnSpPr>
        <p:spPr>
          <a:xfrm>
            <a:off x="3723273" y="5142159"/>
            <a:ext cx="0" cy="604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1032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05565"/>
          </a:xfrm>
          <a:ln>
            <a:solidFill>
              <a:schemeClr val="accent1"/>
            </a:solidFill>
          </a:ln>
        </p:spPr>
        <p:txBody>
          <a:bodyPr/>
          <a:lstStyle/>
          <a:p>
            <a:pPr algn="ctr"/>
            <a:r>
              <a:rPr lang="en-US" dirty="0" smtClean="0">
                <a:solidFill>
                  <a:schemeClr val="accent1">
                    <a:lumMod val="75000"/>
                  </a:schemeClr>
                </a:solidFill>
                <a:latin typeface="Times New Roman" panose="02020603050405020304" pitchFamily="18" charset="0"/>
                <a:cs typeface="Times New Roman" panose="02020603050405020304" pitchFamily="18" charset="0"/>
              </a:rPr>
              <a:t>Metastatic DTC that persists despite</a:t>
            </a:r>
            <a:br>
              <a:rPr lang="en-US" dirty="0" smtClean="0">
                <a:solidFill>
                  <a:schemeClr val="accent1">
                    <a:lumMod val="75000"/>
                  </a:schemeClr>
                </a:solidFill>
                <a:latin typeface="Times New Roman" panose="02020603050405020304" pitchFamily="18" charset="0"/>
                <a:cs typeface="Times New Roman" panose="02020603050405020304" pitchFamily="18" charset="0"/>
              </a:rPr>
            </a:br>
            <a:r>
              <a:rPr lang="en-US" dirty="0" smtClean="0">
                <a:solidFill>
                  <a:schemeClr val="accent1">
                    <a:lumMod val="75000"/>
                  </a:schemeClr>
                </a:solidFill>
                <a:latin typeface="Times New Roman" panose="02020603050405020304" pitchFamily="18" charset="0"/>
                <a:cs typeface="Times New Roman" panose="02020603050405020304" pitchFamily="18" charset="0"/>
              </a:rPr>
              <a:t> EBRT &amp; RAI</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11621" y="2506662"/>
            <a:ext cx="10515600" cy="4351338"/>
          </a:xfrm>
        </p:spPr>
        <p:txBody>
          <a:bodyPr>
            <a:normAutofit/>
          </a:bodyPr>
          <a:lstStyle/>
          <a:p>
            <a:r>
              <a:rPr lang="en-US" sz="4800" dirty="0" smtClean="0">
                <a:latin typeface="+mj-lt"/>
              </a:rPr>
              <a:t>Observation</a:t>
            </a:r>
          </a:p>
          <a:p>
            <a:r>
              <a:rPr lang="en-US" sz="4800" dirty="0" smtClean="0">
                <a:latin typeface="+mj-lt"/>
              </a:rPr>
              <a:t>Kinase inhibitors ( </a:t>
            </a:r>
            <a:r>
              <a:rPr lang="en-US" sz="4400" dirty="0" err="1" smtClean="0">
                <a:latin typeface="+mj-lt"/>
              </a:rPr>
              <a:t>Lenvatinib</a:t>
            </a:r>
            <a:r>
              <a:rPr lang="en-US" sz="4400" dirty="0" smtClean="0">
                <a:latin typeface="+mj-lt"/>
              </a:rPr>
              <a:t> &amp; </a:t>
            </a:r>
            <a:r>
              <a:rPr lang="en-US" sz="4400" dirty="0" err="1" smtClean="0">
                <a:latin typeface="+mj-lt"/>
              </a:rPr>
              <a:t>Sorafenib</a:t>
            </a:r>
            <a:r>
              <a:rPr lang="en-US" sz="4400" dirty="0" smtClean="0">
                <a:latin typeface="+mj-lt"/>
              </a:rPr>
              <a:t> </a:t>
            </a:r>
            <a:r>
              <a:rPr lang="en-US" sz="4800" dirty="0" smtClean="0">
                <a:latin typeface="+mj-lt"/>
              </a:rPr>
              <a:t>)</a:t>
            </a:r>
          </a:p>
          <a:p>
            <a:r>
              <a:rPr lang="en-US" sz="4800" dirty="0" smtClean="0">
                <a:latin typeface="+mj-lt"/>
              </a:rPr>
              <a:t>Cytotoxic chemotherapy</a:t>
            </a:r>
          </a:p>
          <a:p>
            <a:pPr marL="0" indent="0">
              <a:buNone/>
            </a:pPr>
            <a:endParaRPr lang="en-US" sz="4800" dirty="0">
              <a:latin typeface="+mj-lt"/>
            </a:endParaRPr>
          </a:p>
        </p:txBody>
      </p:sp>
    </p:spTree>
    <p:extLst>
      <p:ext uri="{BB962C8B-B14F-4D97-AF65-F5344CB8AC3E}">
        <p14:creationId xmlns:p14="http://schemas.microsoft.com/office/powerpoint/2010/main" val="27493065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37551"/>
          </a:xfrm>
          <a:ln>
            <a:solidFill>
              <a:schemeClr val="accent1"/>
            </a:solidFill>
          </a:ln>
        </p:spPr>
        <p:txBody>
          <a:bodyPr/>
          <a:lstStyle/>
          <a:p>
            <a:pPr algn="ctr"/>
            <a:r>
              <a:rPr lang="en-US" dirty="0" smtClean="0">
                <a:latin typeface="Times New Roman" panose="02020603050405020304" pitchFamily="18" charset="0"/>
                <a:cs typeface="Times New Roman" panose="02020603050405020304" pitchFamily="18" charset="0"/>
              </a:rPr>
              <a:t>Metastatic DTC that persists despite</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EBRT &amp; RAI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5856" y="2222883"/>
            <a:ext cx="10515600" cy="4351338"/>
          </a:xfrm>
        </p:spPr>
        <p:txBody>
          <a:bodyPr>
            <a:normAutofit fontScale="77500" lnSpcReduction="20000"/>
          </a:bodyPr>
          <a:lstStyle/>
          <a:p>
            <a:r>
              <a:rPr lang="en-US" sz="4000" dirty="0" smtClean="0">
                <a:solidFill>
                  <a:srgbClr val="C00000"/>
                </a:solidFill>
                <a:latin typeface="Times New Roman" panose="02020603050405020304" pitchFamily="18" charset="0"/>
                <a:cs typeface="Times New Roman" panose="02020603050405020304" pitchFamily="18" charset="0"/>
              </a:rPr>
              <a:t>Observation:</a:t>
            </a:r>
          </a:p>
          <a:p>
            <a:pPr marL="0" indent="0">
              <a:buNone/>
            </a:pPr>
            <a:r>
              <a:rPr lang="en-US" sz="4800" dirty="0" smtClean="0">
                <a:latin typeface="+mj-lt"/>
              </a:rPr>
              <a:t>  </a:t>
            </a:r>
            <a:r>
              <a:rPr lang="en-US" sz="3600" dirty="0" smtClean="0">
                <a:latin typeface="+mj-lt"/>
              </a:rPr>
              <a:t>Stable metastatic disease(tumors&lt; 1 to 2 cm &amp; growing less than</a:t>
            </a:r>
          </a:p>
          <a:p>
            <a:pPr marL="0" indent="0">
              <a:buNone/>
            </a:pPr>
            <a:r>
              <a:rPr lang="en-US" sz="3600" dirty="0">
                <a:latin typeface="+mj-lt"/>
              </a:rPr>
              <a:t> </a:t>
            </a:r>
            <a:r>
              <a:rPr lang="en-US" sz="3600" dirty="0" smtClean="0">
                <a:latin typeface="+mj-lt"/>
              </a:rPr>
              <a:t>  20% per year)</a:t>
            </a:r>
          </a:p>
          <a:p>
            <a:r>
              <a:rPr lang="en-US" sz="4000" dirty="0" smtClean="0">
                <a:solidFill>
                  <a:srgbClr val="C00000"/>
                </a:solidFill>
                <a:latin typeface="Times New Roman" panose="02020603050405020304" pitchFamily="18" charset="0"/>
                <a:cs typeface="Times New Roman" panose="02020603050405020304" pitchFamily="18" charset="0"/>
              </a:rPr>
              <a:t>Kinase inhibitors:</a:t>
            </a:r>
          </a:p>
          <a:p>
            <a:pPr marL="0" indent="0">
              <a:buNone/>
            </a:pPr>
            <a:r>
              <a:rPr lang="en-US" sz="4000" dirty="0" smtClean="0">
                <a:latin typeface="+mj-lt"/>
              </a:rPr>
              <a:t>    Metastatic unresponsive DTC(tumors &gt; 1 to 2 </a:t>
            </a:r>
            <a:r>
              <a:rPr lang="en-US" sz="4000" dirty="0">
                <a:latin typeface="+mj-lt"/>
              </a:rPr>
              <a:t>cm &amp; </a:t>
            </a:r>
            <a:r>
              <a:rPr lang="en-US" sz="4000" dirty="0" smtClean="0">
                <a:latin typeface="+mj-lt"/>
              </a:rPr>
              <a:t> growing by </a:t>
            </a:r>
          </a:p>
          <a:p>
            <a:pPr marL="0" indent="0">
              <a:buNone/>
            </a:pPr>
            <a:r>
              <a:rPr lang="en-US" sz="4000" dirty="0">
                <a:latin typeface="+mj-lt"/>
              </a:rPr>
              <a:t> </a:t>
            </a:r>
            <a:r>
              <a:rPr lang="en-US" sz="4000" dirty="0" smtClean="0">
                <a:latin typeface="+mj-lt"/>
              </a:rPr>
              <a:t>   at least 20</a:t>
            </a:r>
            <a:r>
              <a:rPr lang="en-US" sz="4000" dirty="0">
                <a:latin typeface="+mj-lt"/>
              </a:rPr>
              <a:t>% per year</a:t>
            </a:r>
            <a:r>
              <a:rPr lang="en-US" sz="4000" dirty="0" smtClean="0">
                <a:latin typeface="+mj-lt"/>
              </a:rPr>
              <a:t>) </a:t>
            </a:r>
            <a:r>
              <a:rPr lang="en-US" sz="4800" dirty="0" smtClean="0">
                <a:latin typeface="+mj-lt"/>
              </a:rPr>
              <a:t> </a:t>
            </a:r>
          </a:p>
          <a:p>
            <a:r>
              <a:rPr lang="en-US" sz="4200" dirty="0" smtClean="0">
                <a:solidFill>
                  <a:srgbClr val="C00000"/>
                </a:solidFill>
                <a:latin typeface="Times New Roman" panose="02020603050405020304" pitchFamily="18" charset="0"/>
                <a:cs typeface="Times New Roman" panose="02020603050405020304" pitchFamily="18" charset="0"/>
              </a:rPr>
              <a:t>Cytotoxic chemotherapy</a:t>
            </a:r>
            <a:r>
              <a:rPr lang="en-US" sz="48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4200" dirty="0" smtClean="0">
                <a:latin typeface="+mj-lt"/>
              </a:rPr>
              <a:t>    Unable to tolerate or who fail several attempts at kinase </a:t>
            </a:r>
          </a:p>
          <a:p>
            <a:pPr marL="0" indent="0">
              <a:buNone/>
            </a:pPr>
            <a:r>
              <a:rPr lang="en-US" sz="4200" dirty="0">
                <a:latin typeface="+mj-lt"/>
              </a:rPr>
              <a:t> </a:t>
            </a:r>
            <a:r>
              <a:rPr lang="en-US" sz="4200" dirty="0" smtClean="0">
                <a:latin typeface="+mj-lt"/>
              </a:rPr>
              <a:t>   inhibitor therapy</a:t>
            </a:r>
          </a:p>
          <a:p>
            <a:endParaRPr lang="en-US" sz="4800" dirty="0">
              <a:latin typeface="+mj-lt"/>
            </a:endParaRPr>
          </a:p>
        </p:txBody>
      </p:sp>
    </p:spTree>
    <p:extLst>
      <p:ext uri="{BB962C8B-B14F-4D97-AF65-F5344CB8AC3E}">
        <p14:creationId xmlns:p14="http://schemas.microsoft.com/office/powerpoint/2010/main" val="33770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lumMod val="75000"/>
              </a:schemeClr>
            </a:solidFill>
          </a:ln>
        </p:spPr>
        <p:txBody>
          <a:bodyPr/>
          <a:lstStyle/>
          <a:p>
            <a:pPr algn="ctr"/>
            <a:r>
              <a:rPr lang="en-US" dirty="0" smtClean="0"/>
              <a:t>Prognostic factors associated with</a:t>
            </a:r>
            <a:br>
              <a:rPr lang="en-US" dirty="0" smtClean="0"/>
            </a:br>
            <a:r>
              <a:rPr lang="en-US" dirty="0" smtClean="0"/>
              <a:t> poor survival and recurrence</a:t>
            </a:r>
            <a:endParaRPr lang="en-US" dirty="0"/>
          </a:p>
        </p:txBody>
      </p:sp>
      <p:sp>
        <p:nvSpPr>
          <p:cNvPr id="3" name="Content Placeholder 2"/>
          <p:cNvSpPr>
            <a:spLocks noGrp="1"/>
          </p:cNvSpPr>
          <p:nvPr>
            <p:ph idx="1"/>
          </p:nvPr>
        </p:nvSpPr>
        <p:spPr>
          <a:xfrm>
            <a:off x="409903" y="1825625"/>
            <a:ext cx="11335407" cy="4922016"/>
          </a:xfrm>
        </p:spPr>
        <p:txBody>
          <a:bodyPr>
            <a:normAutofit fontScale="92500" lnSpcReduction="20000"/>
          </a:bodyPr>
          <a:lstStyle/>
          <a:p>
            <a:r>
              <a:rPr lang="en-US" sz="3500" b="1" dirty="0" smtClean="0">
                <a:solidFill>
                  <a:srgbClr val="C00000"/>
                </a:solidFill>
                <a:latin typeface="+mj-lt"/>
              </a:rPr>
              <a:t>Tumor burden:</a:t>
            </a:r>
          </a:p>
          <a:p>
            <a:pPr marL="0" indent="0">
              <a:buNone/>
            </a:pPr>
            <a:r>
              <a:rPr lang="en-US" sz="3500" dirty="0">
                <a:latin typeface="+mj-lt"/>
              </a:rPr>
              <a:t> </a:t>
            </a:r>
            <a:r>
              <a:rPr lang="en-US" sz="3500" dirty="0" smtClean="0">
                <a:latin typeface="+mj-lt"/>
              </a:rPr>
              <a:t>         - Large tumor size &gt;4 cm</a:t>
            </a:r>
          </a:p>
          <a:p>
            <a:pPr marL="0" indent="0">
              <a:buNone/>
            </a:pPr>
            <a:r>
              <a:rPr lang="en-US" sz="3500" dirty="0">
                <a:latin typeface="+mj-lt"/>
              </a:rPr>
              <a:t> </a:t>
            </a:r>
            <a:r>
              <a:rPr lang="en-US" sz="3500" dirty="0" smtClean="0">
                <a:latin typeface="+mj-lt"/>
              </a:rPr>
              <a:t>         - Extension beyond the thyroid capsule</a:t>
            </a:r>
          </a:p>
          <a:p>
            <a:pPr marL="0" indent="0">
              <a:buNone/>
            </a:pPr>
            <a:r>
              <a:rPr lang="en-US" sz="3500" dirty="0">
                <a:latin typeface="+mj-lt"/>
              </a:rPr>
              <a:t> </a:t>
            </a:r>
            <a:r>
              <a:rPr lang="en-US" sz="3500" dirty="0" smtClean="0">
                <a:latin typeface="+mj-lt"/>
              </a:rPr>
              <a:t>         - Distant metastases</a:t>
            </a:r>
          </a:p>
          <a:p>
            <a:pPr marL="0" indent="0">
              <a:buNone/>
            </a:pPr>
            <a:r>
              <a:rPr lang="en-US" sz="3500" dirty="0">
                <a:latin typeface="+mj-lt"/>
              </a:rPr>
              <a:t> </a:t>
            </a:r>
            <a:r>
              <a:rPr lang="en-US" sz="3500" dirty="0" smtClean="0">
                <a:latin typeface="+mj-lt"/>
              </a:rPr>
              <a:t>         - Lymph-node metastases </a:t>
            </a:r>
            <a:r>
              <a:rPr lang="en-US" sz="3000" dirty="0" smtClean="0">
                <a:latin typeface="+mj-lt"/>
              </a:rPr>
              <a:t>( </a:t>
            </a:r>
            <a:r>
              <a:rPr lang="en-US" sz="2600" dirty="0" smtClean="0">
                <a:latin typeface="+mj-lt"/>
              </a:rPr>
              <a:t>If large, multiple, bilateral or </a:t>
            </a:r>
            <a:r>
              <a:rPr lang="en-US" sz="2600" dirty="0" err="1" smtClean="0">
                <a:latin typeface="+mj-lt"/>
              </a:rPr>
              <a:t>mediastinal</a:t>
            </a:r>
            <a:r>
              <a:rPr lang="en-US" sz="2600" dirty="0" smtClean="0">
                <a:latin typeface="+mj-lt"/>
              </a:rPr>
              <a:t>)</a:t>
            </a:r>
          </a:p>
          <a:p>
            <a:pPr marL="0" indent="0">
              <a:buNone/>
            </a:pPr>
            <a:r>
              <a:rPr lang="en-US" sz="3000" dirty="0" smtClean="0">
                <a:latin typeface="+mj-lt"/>
              </a:rPr>
              <a:t>            - </a:t>
            </a:r>
            <a:r>
              <a:rPr lang="en-US" altLang="en-US" sz="3300" dirty="0" smtClean="0">
                <a:latin typeface="+mj-lt"/>
                <a:cs typeface="Tahoma" panose="020B0604030504040204" pitchFamily="34" charset="0"/>
              </a:rPr>
              <a:t>Tumor </a:t>
            </a:r>
            <a:r>
              <a:rPr lang="en-US" altLang="en-US" sz="3300" dirty="0">
                <a:latin typeface="+mj-lt"/>
                <a:cs typeface="Tahoma" panose="020B0604030504040204" pitchFamily="34" charset="0"/>
              </a:rPr>
              <a:t>gene </a:t>
            </a:r>
            <a:r>
              <a:rPr lang="en-US" altLang="en-US" sz="3300" dirty="0" smtClean="0">
                <a:latin typeface="+mj-lt"/>
                <a:cs typeface="Tahoma" panose="020B0604030504040204" pitchFamily="34" charset="0"/>
              </a:rPr>
              <a:t>mutations  </a:t>
            </a:r>
            <a:endParaRPr lang="en-US" sz="3000" dirty="0" smtClean="0">
              <a:latin typeface="+mj-lt"/>
            </a:endParaRPr>
          </a:p>
          <a:p>
            <a:r>
              <a:rPr lang="en-US" sz="3500" b="1" dirty="0" smtClean="0">
                <a:solidFill>
                  <a:srgbClr val="C00000"/>
                </a:solidFill>
                <a:latin typeface="+mj-lt"/>
              </a:rPr>
              <a:t>Treatment :</a:t>
            </a:r>
          </a:p>
          <a:p>
            <a:pPr marL="0" indent="0">
              <a:buNone/>
            </a:pPr>
            <a:r>
              <a:rPr lang="en-US" sz="3500" dirty="0" smtClean="0">
                <a:latin typeface="+mj-lt"/>
              </a:rPr>
              <a:t>           - Time of treatment ( &gt; 1-y)</a:t>
            </a:r>
          </a:p>
          <a:p>
            <a:pPr marL="0" indent="0">
              <a:buNone/>
            </a:pPr>
            <a:r>
              <a:rPr lang="en-US" sz="3500" dirty="0">
                <a:latin typeface="+mj-lt"/>
              </a:rPr>
              <a:t> </a:t>
            </a:r>
            <a:r>
              <a:rPr lang="en-US" sz="3500" dirty="0" smtClean="0">
                <a:latin typeface="+mj-lt"/>
              </a:rPr>
              <a:t>          - Incomplete tumor resection</a:t>
            </a:r>
          </a:p>
          <a:p>
            <a:pPr marL="0" indent="0">
              <a:buNone/>
            </a:pPr>
            <a:r>
              <a:rPr lang="en-US" sz="3500" dirty="0">
                <a:latin typeface="+mj-lt"/>
              </a:rPr>
              <a:t> </a:t>
            </a:r>
            <a:r>
              <a:rPr lang="en-US" sz="3500" dirty="0" smtClean="0">
                <a:latin typeface="+mj-lt"/>
              </a:rPr>
              <a:t>          - No postoperative RAI therapy</a:t>
            </a:r>
          </a:p>
          <a:p>
            <a:endParaRPr lang="en-US" dirty="0"/>
          </a:p>
        </p:txBody>
      </p:sp>
    </p:spTree>
    <p:extLst>
      <p:ext uri="{BB962C8B-B14F-4D97-AF65-F5344CB8AC3E}">
        <p14:creationId xmlns:p14="http://schemas.microsoft.com/office/powerpoint/2010/main" val="21002757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38300" y="1"/>
            <a:ext cx="8915400" cy="1143000"/>
          </a:xfrm>
        </p:spPr>
        <p:txBody>
          <a:bodyPr>
            <a:normAutofit fontScale="90000"/>
          </a:bodyPr>
          <a:lstStyle/>
          <a:p>
            <a:pPr algn="ctr">
              <a:lnSpc>
                <a:spcPct val="120000"/>
              </a:lnSpc>
            </a:pPr>
            <a:r>
              <a:rPr lang="en-US" altLang="en-US" sz="2400" dirty="0">
                <a:solidFill>
                  <a:srgbClr val="C00000"/>
                </a:solidFill>
                <a:latin typeface="Tahoma" panose="020B0604030504040204" pitchFamily="34" charset="0"/>
                <a:cs typeface="Tahoma" panose="020B0604030504040204" pitchFamily="34" charset="0"/>
              </a:rPr>
              <a:t>Chemotherapy for Differentiated Thyroid Cancer</a:t>
            </a:r>
            <a:br>
              <a:rPr lang="en-US" altLang="en-US" sz="2400" dirty="0">
                <a:solidFill>
                  <a:srgbClr val="C00000"/>
                </a:solidFill>
                <a:latin typeface="Tahoma" panose="020B0604030504040204" pitchFamily="34" charset="0"/>
                <a:cs typeface="Tahoma" panose="020B0604030504040204" pitchFamily="34" charset="0"/>
              </a:rPr>
            </a:br>
            <a:r>
              <a:rPr lang="en-US" altLang="en-US" sz="3200" b="1" dirty="0" err="1">
                <a:solidFill>
                  <a:srgbClr val="C00000"/>
                </a:solidFill>
                <a:latin typeface="Tahoma" panose="020B0604030504040204" pitchFamily="34" charset="0"/>
                <a:cs typeface="Tahoma" panose="020B0604030504040204" pitchFamily="34" charset="0"/>
              </a:rPr>
              <a:t>Lenvatinib</a:t>
            </a:r>
            <a:r>
              <a:rPr lang="en-US" altLang="en-US" sz="3200" dirty="0">
                <a:solidFill>
                  <a:srgbClr val="C00000"/>
                </a:solidFill>
                <a:latin typeface="Tahoma" panose="020B0604030504040204" pitchFamily="34" charset="0"/>
                <a:cs typeface="Tahoma" panose="020B0604030504040204" pitchFamily="34" charset="0"/>
              </a:rPr>
              <a:t> Phase III Trial: </a:t>
            </a:r>
            <a:r>
              <a:rPr lang="en-US" altLang="en-US" sz="3200" dirty="0" smtClean="0">
                <a:solidFill>
                  <a:srgbClr val="C00000"/>
                </a:solidFill>
                <a:latin typeface="Tahoma" panose="020B0604030504040204" pitchFamily="34" charset="0"/>
                <a:cs typeface="Tahoma" panose="020B0604030504040204" pitchFamily="34" charset="0"/>
              </a:rPr>
              <a:t>Progression-Free </a:t>
            </a:r>
            <a:r>
              <a:rPr lang="en-US" altLang="en-US" sz="3200" dirty="0">
                <a:solidFill>
                  <a:srgbClr val="C00000"/>
                </a:solidFill>
                <a:latin typeface="Tahoma" panose="020B0604030504040204" pitchFamily="34" charset="0"/>
                <a:cs typeface="Tahoma" panose="020B0604030504040204" pitchFamily="34" charset="0"/>
              </a:rPr>
              <a:t>Survival</a:t>
            </a:r>
          </a:p>
        </p:txBody>
      </p:sp>
      <p:sp>
        <p:nvSpPr>
          <p:cNvPr id="104451" name="Line 3"/>
          <p:cNvSpPr>
            <a:spLocks noChangeShapeType="1"/>
          </p:cNvSpPr>
          <p:nvPr/>
        </p:nvSpPr>
        <p:spPr bwMode="auto">
          <a:xfrm>
            <a:off x="1525588" y="1295400"/>
            <a:ext cx="9142412" cy="0"/>
          </a:xfrm>
          <a:prstGeom prst="line">
            <a:avLst/>
          </a:prstGeom>
          <a:noFill/>
          <a:ln w="50800">
            <a:solidFill>
              <a:schemeClr val="hlink"/>
            </a:solidFill>
            <a:round/>
            <a:headEnd type="none" w="sm" len="sm"/>
            <a:tailEnd type="none" w="sm" len="sm"/>
          </a:ln>
          <a:effectLst>
            <a:outerShdw blurRad="63500" dist="91581" dir="2021404" algn="ctr" rotWithShape="0">
              <a:schemeClr val="tx2">
                <a:alpha val="74997"/>
              </a:schemeClr>
            </a:outerShdw>
          </a:effectLst>
          <a:extLst/>
        </p:spPr>
        <p:txBody>
          <a:bodyPr wrap="none" anchor="ctr"/>
          <a:lstStyle/>
          <a:p>
            <a:pPr>
              <a:defRPr/>
            </a:pPr>
            <a:endParaRPr lang="en-US">
              <a:latin typeface="Times New Roman" charset="0"/>
            </a:endParaRPr>
          </a:p>
        </p:txBody>
      </p:sp>
      <p:pic>
        <p:nvPicPr>
          <p:cNvPr id="104452" name="Picture 2"/>
          <p:cNvPicPr>
            <a:picLocks noChangeAspect="1" noChangeArrowheads="1"/>
          </p:cNvPicPr>
          <p:nvPr/>
        </p:nvPicPr>
        <p:blipFill rotWithShape="1">
          <a:blip r:embed="rId2"/>
          <a:srcRect/>
          <a:stretch/>
        </p:blipFill>
        <p:spPr bwMode="auto">
          <a:xfrm>
            <a:off x="2438401" y="1447800"/>
            <a:ext cx="7153275" cy="4800600"/>
          </a:xfrm>
          <a:prstGeom prst="rect">
            <a:avLst/>
          </a:prstGeom>
          <a:noFill/>
          <a:ln>
            <a:noFill/>
          </a:ln>
          <a:effectLst>
            <a:outerShdw blurRad="63500" dist="38099" dir="2700000" algn="ctr" rotWithShape="0">
              <a:srgbClr val="000000">
                <a:alpha val="74998"/>
              </a:srgbClr>
            </a:outerShdw>
          </a:effectLst>
          <a:extLst/>
        </p:spPr>
      </p:pic>
      <p:sp>
        <p:nvSpPr>
          <p:cNvPr id="5" name="Rectangle 4"/>
          <p:cNvSpPr txBox="1">
            <a:spLocks noChangeArrowheads="1"/>
          </p:cNvSpPr>
          <p:nvPr/>
        </p:nvSpPr>
        <p:spPr bwMode="auto">
          <a:xfrm>
            <a:off x="1524000" y="6086476"/>
            <a:ext cx="9144000" cy="923925"/>
          </a:xfrm>
          <a:prstGeom prst="rect">
            <a:avLst/>
          </a:prstGeom>
          <a:noFill/>
          <a:ln>
            <a:noFill/>
          </a:ln>
          <a:effectLst/>
          <a:extLst/>
        </p:spPr>
        <p:txBody>
          <a:bodyPr lIns="0" tIns="12006" rIns="0" b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eaLnBrk="1">
              <a:tabLst>
                <a:tab pos="638769" algn="l"/>
                <a:tab pos="1277539" algn="l"/>
                <a:tab pos="1916308" algn="l"/>
                <a:tab pos="2555077" algn="l"/>
                <a:tab pos="3193847" algn="l"/>
                <a:tab pos="3832616" algn="l"/>
                <a:tab pos="4471386" algn="l"/>
              </a:tabLst>
              <a:defRPr/>
            </a:pPr>
            <a:r>
              <a:rPr lang="en-US" altLang="en-US" sz="1800" kern="0" dirty="0">
                <a:solidFill>
                  <a:srgbClr val="00B0F0"/>
                </a:solidFill>
                <a:latin typeface="Tahoma" panose="020B0604030504040204" pitchFamily="34" charset="0"/>
                <a:ea typeface="Tahoma" panose="020B0604030504040204" pitchFamily="34" charset="0"/>
                <a:cs typeface="Tahoma" panose="020B0604030504040204" pitchFamily="34" charset="0"/>
              </a:rPr>
              <a:t>Schlumberger M et al. N </a:t>
            </a:r>
            <a:r>
              <a:rPr lang="en-US" altLang="en-US" sz="1800" kern="0" dirty="0" err="1">
                <a:solidFill>
                  <a:srgbClr val="00B0F0"/>
                </a:solidFill>
                <a:latin typeface="Tahoma" panose="020B0604030504040204" pitchFamily="34" charset="0"/>
                <a:ea typeface="Tahoma" panose="020B0604030504040204" pitchFamily="34" charset="0"/>
                <a:cs typeface="Tahoma" panose="020B0604030504040204" pitchFamily="34" charset="0"/>
              </a:rPr>
              <a:t>Engl</a:t>
            </a:r>
            <a:r>
              <a:rPr lang="en-US" altLang="en-US" sz="1800" kern="0" dirty="0">
                <a:solidFill>
                  <a:srgbClr val="00B0F0"/>
                </a:solidFill>
                <a:latin typeface="Tahoma" panose="020B0604030504040204" pitchFamily="34" charset="0"/>
                <a:ea typeface="Tahoma" panose="020B0604030504040204" pitchFamily="34" charset="0"/>
                <a:cs typeface="Tahoma" panose="020B0604030504040204" pitchFamily="34" charset="0"/>
              </a:rPr>
              <a:t> J Med 2015;372:621-630</a:t>
            </a:r>
            <a:r>
              <a:rPr lang="en-US" altLang="en-US" sz="1800" kern="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391296778"/>
      </p:ext>
    </p:extLst>
  </p:cSld>
  <p:clrMapOvr>
    <a:masterClrMapping/>
  </p:clrMapOvr>
  <p:transition spd="slow">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12144" y="76201"/>
            <a:ext cx="8382000" cy="1143000"/>
          </a:xfrm>
        </p:spPr>
        <p:txBody>
          <a:bodyPr/>
          <a:lstStyle/>
          <a:p>
            <a:pPr algn="ctr">
              <a:lnSpc>
                <a:spcPct val="120000"/>
              </a:lnSpc>
            </a:pPr>
            <a:r>
              <a:rPr lang="en-US" altLang="en-US" sz="2400" dirty="0">
                <a:solidFill>
                  <a:srgbClr val="C00000"/>
                </a:solidFill>
                <a:latin typeface="Tahoma" panose="020B0604030504040204" pitchFamily="34" charset="0"/>
                <a:cs typeface="Tahoma" panose="020B0604030504040204" pitchFamily="34" charset="0"/>
              </a:rPr>
              <a:t>Chemotherapy for Differentiated Thyroid Cancer</a:t>
            </a:r>
            <a:br>
              <a:rPr lang="en-US" altLang="en-US" sz="2400" dirty="0">
                <a:solidFill>
                  <a:srgbClr val="C00000"/>
                </a:solidFill>
                <a:latin typeface="Tahoma" panose="020B0604030504040204" pitchFamily="34" charset="0"/>
                <a:cs typeface="Tahoma" panose="020B0604030504040204" pitchFamily="34" charset="0"/>
              </a:rPr>
            </a:br>
            <a:r>
              <a:rPr lang="en-US" altLang="en-US" sz="3200" b="1" dirty="0" err="1">
                <a:solidFill>
                  <a:srgbClr val="C00000"/>
                </a:solidFill>
                <a:latin typeface="Tahoma" panose="020B0604030504040204" pitchFamily="34" charset="0"/>
                <a:cs typeface="Tahoma" panose="020B0604030504040204" pitchFamily="34" charset="0"/>
              </a:rPr>
              <a:t>Lenvatinib</a:t>
            </a:r>
            <a:r>
              <a:rPr lang="en-US" altLang="en-US" sz="3200" dirty="0">
                <a:solidFill>
                  <a:srgbClr val="C00000"/>
                </a:solidFill>
                <a:latin typeface="Tahoma" panose="020B0604030504040204" pitchFamily="34" charset="0"/>
                <a:cs typeface="Tahoma" panose="020B0604030504040204" pitchFamily="34" charset="0"/>
              </a:rPr>
              <a:t> Phase III Trial: Overall Survival</a:t>
            </a:r>
          </a:p>
        </p:txBody>
      </p:sp>
      <p:sp>
        <p:nvSpPr>
          <p:cNvPr id="104451" name="Line 3"/>
          <p:cNvSpPr>
            <a:spLocks noChangeShapeType="1"/>
          </p:cNvSpPr>
          <p:nvPr/>
        </p:nvSpPr>
        <p:spPr bwMode="auto">
          <a:xfrm>
            <a:off x="1525588" y="1295400"/>
            <a:ext cx="9142412" cy="0"/>
          </a:xfrm>
          <a:prstGeom prst="line">
            <a:avLst/>
          </a:prstGeom>
          <a:noFill/>
          <a:ln w="50800">
            <a:solidFill>
              <a:schemeClr val="hlink"/>
            </a:solidFill>
            <a:round/>
            <a:headEnd type="none" w="sm" len="sm"/>
            <a:tailEnd type="none" w="sm" len="sm"/>
          </a:ln>
          <a:effectLst>
            <a:outerShdw blurRad="63500" dist="91581" dir="2021404" algn="ctr" rotWithShape="0">
              <a:schemeClr val="tx2">
                <a:alpha val="74997"/>
              </a:schemeClr>
            </a:outerShdw>
          </a:effectLst>
          <a:extLst/>
        </p:spPr>
        <p:txBody>
          <a:bodyPr wrap="none" anchor="ctr"/>
          <a:lstStyle/>
          <a:p>
            <a:pPr>
              <a:defRPr/>
            </a:pPr>
            <a:endParaRPr lang="en-US">
              <a:latin typeface="Times New Roman" charset="0"/>
            </a:endParaRPr>
          </a:p>
        </p:txBody>
      </p:sp>
      <p:sp>
        <p:nvSpPr>
          <p:cNvPr id="5" name="Rectangle 4"/>
          <p:cNvSpPr txBox="1">
            <a:spLocks noChangeArrowheads="1"/>
          </p:cNvSpPr>
          <p:nvPr/>
        </p:nvSpPr>
        <p:spPr bwMode="auto">
          <a:xfrm>
            <a:off x="1524000" y="6086476"/>
            <a:ext cx="9144000" cy="923925"/>
          </a:xfrm>
          <a:prstGeom prst="rect">
            <a:avLst/>
          </a:prstGeom>
          <a:noFill/>
          <a:ln>
            <a:noFill/>
          </a:ln>
          <a:effectLst/>
          <a:extLst/>
        </p:spPr>
        <p:txBody>
          <a:bodyPr lIns="0" tIns="12006" rIns="0" bIns="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eaLnBrk="1">
              <a:tabLst>
                <a:tab pos="638769" algn="l"/>
                <a:tab pos="1277539" algn="l"/>
                <a:tab pos="1916308" algn="l"/>
                <a:tab pos="2555077" algn="l"/>
                <a:tab pos="3193847" algn="l"/>
                <a:tab pos="3832616" algn="l"/>
                <a:tab pos="4471386" algn="l"/>
              </a:tabLst>
              <a:defRPr/>
            </a:pPr>
            <a:r>
              <a:rPr lang="en-US" altLang="en-US" sz="2000" kern="0" dirty="0">
                <a:solidFill>
                  <a:srgbClr val="00B0F0"/>
                </a:solidFill>
                <a:latin typeface="Tahoma" panose="020B0604030504040204" pitchFamily="34" charset="0"/>
                <a:ea typeface="Tahoma" panose="020B0604030504040204" pitchFamily="34" charset="0"/>
                <a:cs typeface="Tahoma" panose="020B0604030504040204" pitchFamily="34" charset="0"/>
              </a:rPr>
              <a:t>Brose M et al. J Clin </a:t>
            </a:r>
            <a:r>
              <a:rPr lang="en-US" altLang="en-US" sz="2000" kern="0" dirty="0" err="1">
                <a:solidFill>
                  <a:srgbClr val="00B0F0"/>
                </a:solidFill>
                <a:latin typeface="Tahoma" panose="020B0604030504040204" pitchFamily="34" charset="0"/>
                <a:ea typeface="Tahoma" panose="020B0604030504040204" pitchFamily="34" charset="0"/>
                <a:cs typeface="Tahoma" panose="020B0604030504040204" pitchFamily="34" charset="0"/>
              </a:rPr>
              <a:t>Oncol</a:t>
            </a:r>
            <a:r>
              <a:rPr lang="en-US" altLang="en-US" sz="2000" kern="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altLang="en-US" sz="2000" kern="0" dirty="0" smtClean="0">
                <a:solidFill>
                  <a:srgbClr val="00B0F0"/>
                </a:solidFill>
                <a:latin typeface="Tahoma" panose="020B0604030504040204" pitchFamily="34" charset="0"/>
                <a:ea typeface="Tahoma" panose="020B0604030504040204" pitchFamily="34" charset="0"/>
                <a:cs typeface="Tahoma" panose="020B0604030504040204" pitchFamily="34" charset="0"/>
              </a:rPr>
              <a:t>2018 </a:t>
            </a:r>
            <a:r>
              <a:rPr lang="en-US" altLang="en-US" sz="2000" kern="0" dirty="0">
                <a:solidFill>
                  <a:srgbClr val="00B0F0"/>
                </a:solidFill>
                <a:latin typeface="Tahoma" panose="020B0604030504040204" pitchFamily="34" charset="0"/>
                <a:ea typeface="Tahoma" panose="020B0604030504040204" pitchFamily="34" charset="0"/>
                <a:cs typeface="Tahoma" panose="020B0604030504040204" pitchFamily="34" charset="0"/>
              </a:rPr>
              <a:t>(June 14);71:6472</a:t>
            </a:r>
            <a:r>
              <a:rPr lang="en-US" altLang="en-US" sz="2000" kern="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pic>
        <p:nvPicPr>
          <p:cNvPr id="2" name="Picture 1"/>
          <p:cNvPicPr>
            <a:picLocks noChangeAspect="1"/>
          </p:cNvPicPr>
          <p:nvPr/>
        </p:nvPicPr>
        <p:blipFill>
          <a:blip r:embed="rId2"/>
          <a:srcRect l="1666" t="17693" r="10834"/>
          <a:stretch>
            <a:fillRect/>
          </a:stretch>
        </p:blipFill>
        <p:spPr bwMode="auto">
          <a:xfrm>
            <a:off x="2497138" y="1447800"/>
            <a:ext cx="7104062" cy="4826000"/>
          </a:xfrm>
          <a:prstGeom prst="rect">
            <a:avLst/>
          </a:prstGeom>
          <a:noFill/>
          <a:ln>
            <a:noFill/>
          </a:ln>
          <a:effectLst>
            <a:outerShdw blurRad="50800" dist="76201" dir="2700000" algn="tl" rotWithShape="0">
              <a:srgbClr val="808080">
                <a:alpha val="39999"/>
              </a:srgbClr>
            </a:outerShdw>
          </a:effectLst>
          <a:extLst/>
        </p:spPr>
      </p:pic>
      <p:sp>
        <p:nvSpPr>
          <p:cNvPr id="3" name="Rectangle 2"/>
          <p:cNvSpPr/>
          <p:nvPr/>
        </p:nvSpPr>
        <p:spPr>
          <a:xfrm>
            <a:off x="5576888" y="3198813"/>
            <a:ext cx="1052512" cy="400050"/>
          </a:xfrm>
          <a:prstGeom prst="rect">
            <a:avLst/>
          </a:prstGeom>
        </p:spPr>
        <p:txBody>
          <a:bodyPr wrap="none">
            <a:spAutoFit/>
          </a:bodyPr>
          <a:lstStyle/>
          <a:p>
            <a:pPr>
              <a:defRPr/>
            </a:pPr>
            <a:r>
              <a:rPr lang="en-US" altLang="en-US" sz="2000" ker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Placebo</a:t>
            </a:r>
            <a:endParaRPr lang="en-US" sz="2000">
              <a:latin typeface="Times New Roman" charset="0"/>
            </a:endParaRPr>
          </a:p>
        </p:txBody>
      </p:sp>
      <p:sp>
        <p:nvSpPr>
          <p:cNvPr id="8" name="Rectangle 7"/>
          <p:cNvSpPr/>
          <p:nvPr/>
        </p:nvSpPr>
        <p:spPr>
          <a:xfrm>
            <a:off x="6400800" y="1922463"/>
            <a:ext cx="1341438" cy="400050"/>
          </a:xfrm>
          <a:prstGeom prst="rect">
            <a:avLst/>
          </a:prstGeom>
        </p:spPr>
        <p:txBody>
          <a:bodyPr wrap="none">
            <a:spAutoFit/>
          </a:bodyPr>
          <a:lstStyle/>
          <a:p>
            <a:pPr>
              <a:defRPr/>
            </a:pPr>
            <a:r>
              <a:rPr lang="en-US" altLang="en-US" sz="20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Lenvatinib</a:t>
            </a:r>
            <a:endParaRPr lang="en-US" sz="2000" dirty="0">
              <a:latin typeface="Times New Roman" charset="0"/>
            </a:endParaRPr>
          </a:p>
        </p:txBody>
      </p:sp>
    </p:spTree>
    <p:extLst>
      <p:ext uri="{BB962C8B-B14F-4D97-AF65-F5344CB8AC3E}">
        <p14:creationId xmlns:p14="http://schemas.microsoft.com/office/powerpoint/2010/main" val="342506402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9135" y="1043942"/>
            <a:ext cx="8009244" cy="4339650"/>
          </a:xfrm>
          <a:prstGeom prst="rect">
            <a:avLst/>
          </a:prstGeom>
          <a:noFill/>
        </p:spPr>
        <p:txBody>
          <a:bodyPr wrap="none" lIns="91440" tIns="45720" rIns="91440" bIns="45720">
            <a:spAutoFit/>
          </a:bodyPr>
          <a:lstStyle/>
          <a:p>
            <a:pPr algn="ctr"/>
            <a:r>
              <a:rPr 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Metastatic</a:t>
            </a:r>
          </a:p>
          <a:p>
            <a:pPr algn="ctr"/>
            <a:r>
              <a:rPr lang="en-US" sz="13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PTC  </a:t>
            </a:r>
            <a:endParaRPr lang="en-US" sz="1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49303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044" y="928272"/>
            <a:ext cx="3451451" cy="3501837"/>
          </a:xfrm>
          <a:prstGeom prst="rect">
            <a:avLst/>
          </a:prstGeom>
        </p:spPr>
      </p:pic>
      <p:sp>
        <p:nvSpPr>
          <p:cNvPr id="5" name="Rectangle 4"/>
          <p:cNvSpPr/>
          <p:nvPr/>
        </p:nvSpPr>
        <p:spPr>
          <a:xfrm>
            <a:off x="1631164" y="4827666"/>
            <a:ext cx="3384331" cy="923330"/>
          </a:xfrm>
          <a:prstGeom prst="rect">
            <a:avLst/>
          </a:prstGeom>
        </p:spPr>
        <p:txBody>
          <a:bodyPr wrap="square">
            <a:spAutoFit/>
          </a:bodyPr>
          <a:lstStyle/>
          <a:p>
            <a:r>
              <a:rPr lang="en-US" dirty="0">
                <a:latin typeface="Arial" panose="020B0604020202020204" pitchFamily="34" charset="0"/>
              </a:rPr>
              <a:t>Huge multiple lymph node metastasis of 15 year duration, </a:t>
            </a:r>
            <a:r>
              <a:rPr lang="en-US" dirty="0" smtClean="0">
                <a:latin typeface="Arial" panose="020B0604020202020204" pitchFamily="34" charset="0"/>
              </a:rPr>
              <a:t> Histology</a:t>
            </a:r>
            <a:r>
              <a:rPr lang="en-US" dirty="0">
                <a:latin typeface="Arial" panose="020B0604020202020204" pitchFamily="34" charset="0"/>
              </a:rPr>
              <a:t>: </a:t>
            </a:r>
            <a:r>
              <a:rPr lang="en-US" dirty="0" smtClean="0">
                <a:latin typeface="Arial" panose="020B0604020202020204" pitchFamily="34" charset="0"/>
              </a:rPr>
              <a:t>PTC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377" y="928272"/>
            <a:ext cx="4628820" cy="3375714"/>
          </a:xfrm>
          <a:prstGeom prst="rect">
            <a:avLst/>
          </a:prstGeom>
        </p:spPr>
      </p:pic>
      <p:sp>
        <p:nvSpPr>
          <p:cNvPr id="7" name="Rectangle 6"/>
          <p:cNvSpPr/>
          <p:nvPr/>
        </p:nvSpPr>
        <p:spPr>
          <a:xfrm>
            <a:off x="6920390" y="4643000"/>
            <a:ext cx="3694386" cy="646331"/>
          </a:xfrm>
          <a:prstGeom prst="rect">
            <a:avLst/>
          </a:prstGeom>
        </p:spPr>
        <p:txBody>
          <a:bodyPr wrap="square">
            <a:spAutoFit/>
          </a:bodyPr>
          <a:lstStyle/>
          <a:p>
            <a:pPr algn="ctr"/>
            <a:r>
              <a:rPr lang="en-US" dirty="0">
                <a:latin typeface="Arial" panose="020B0604020202020204" pitchFamily="34" charset="0"/>
              </a:rPr>
              <a:t>Very huge Lymphadenopathy </a:t>
            </a:r>
            <a:r>
              <a:rPr lang="en-US" dirty="0" smtClean="0">
                <a:latin typeface="Arial" panose="020B0604020202020204" pitchFamily="34" charset="0"/>
              </a:rPr>
              <a:t>from</a:t>
            </a:r>
          </a:p>
          <a:p>
            <a:pPr algn="ctr"/>
            <a:r>
              <a:rPr lang="en-US" dirty="0" smtClean="0">
                <a:latin typeface="Arial" panose="020B0604020202020204" pitchFamily="34" charset="0"/>
              </a:rPr>
              <a:t>papillary </a:t>
            </a:r>
            <a:r>
              <a:rPr lang="en-US" dirty="0">
                <a:latin typeface="Arial" panose="020B0604020202020204" pitchFamily="34" charset="0"/>
              </a:rPr>
              <a:t>thyroid carcinoma</a:t>
            </a:r>
            <a:endParaRPr lang="en-US" dirty="0"/>
          </a:p>
        </p:txBody>
      </p:sp>
    </p:spTree>
    <p:extLst>
      <p:ext uri="{BB962C8B-B14F-4D97-AF65-F5344CB8AC3E}">
        <p14:creationId xmlns:p14="http://schemas.microsoft.com/office/powerpoint/2010/main" val="30155165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52706" y="3497455"/>
            <a:ext cx="3423651" cy="2736171"/>
          </a:xfrm>
          <a:prstGeom prst="rect">
            <a:avLst/>
          </a:prstGeom>
        </p:spPr>
      </p:pic>
      <p:pic>
        <p:nvPicPr>
          <p:cNvPr id="9" name="Picture 8"/>
          <p:cNvPicPr>
            <a:picLocks noChangeAspect="1"/>
          </p:cNvPicPr>
          <p:nvPr/>
        </p:nvPicPr>
        <p:blipFill>
          <a:blip r:embed="rId3"/>
          <a:stretch>
            <a:fillRect/>
          </a:stretch>
        </p:blipFill>
        <p:spPr>
          <a:xfrm>
            <a:off x="6236423" y="3497455"/>
            <a:ext cx="3250459" cy="2702188"/>
          </a:xfrm>
          <a:prstGeom prst="rect">
            <a:avLst/>
          </a:prstGeom>
        </p:spPr>
      </p:pic>
      <p:pic>
        <p:nvPicPr>
          <p:cNvPr id="11" name="Picture 10"/>
          <p:cNvPicPr>
            <a:picLocks noChangeAspect="1"/>
          </p:cNvPicPr>
          <p:nvPr/>
        </p:nvPicPr>
        <p:blipFill>
          <a:blip r:embed="rId4"/>
          <a:stretch>
            <a:fillRect/>
          </a:stretch>
        </p:blipFill>
        <p:spPr>
          <a:xfrm>
            <a:off x="1952707" y="255918"/>
            <a:ext cx="3423651" cy="2660666"/>
          </a:xfrm>
          <a:prstGeom prst="rect">
            <a:avLst/>
          </a:prstGeom>
        </p:spPr>
      </p:pic>
      <p:sp>
        <p:nvSpPr>
          <p:cNvPr id="12" name="TextBox 11"/>
          <p:cNvSpPr txBox="1"/>
          <p:nvPr/>
        </p:nvSpPr>
        <p:spPr>
          <a:xfrm>
            <a:off x="6000687" y="397807"/>
            <a:ext cx="3879588" cy="1815882"/>
          </a:xfrm>
          <a:prstGeom prst="rect">
            <a:avLst/>
          </a:prstGeom>
          <a:noFill/>
        </p:spPr>
        <p:txBody>
          <a:bodyPr wrap="none" rtlCol="0">
            <a:spAutoFit/>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Advanced thyroid cancer </a:t>
            </a:r>
          </a:p>
          <a:p>
            <a:r>
              <a:rPr lang="en-US" sz="2800" dirty="0" smtClean="0">
                <a:latin typeface="Times New Roman" panose="02020603050405020304" pitchFamily="18" charset="0"/>
                <a:cs typeface="Times New Roman" panose="02020603050405020304" pitchFamily="18" charset="0"/>
              </a:rPr>
              <a:t>with sternal metastases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8329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194" y="517087"/>
            <a:ext cx="5809184" cy="4351338"/>
          </a:xfrm>
        </p:spPr>
      </p:pic>
      <p:sp>
        <p:nvSpPr>
          <p:cNvPr id="5" name="Rectangle 4"/>
          <p:cNvSpPr/>
          <p:nvPr/>
        </p:nvSpPr>
        <p:spPr>
          <a:xfrm>
            <a:off x="2179378" y="5328774"/>
            <a:ext cx="6096000" cy="769441"/>
          </a:xfrm>
          <a:prstGeom prst="rect">
            <a:avLst/>
          </a:prstGeom>
        </p:spPr>
        <p:txBody>
          <a:bodyPr>
            <a:spAutoFit/>
          </a:bodyPr>
          <a:lstStyle/>
          <a:p>
            <a:pPr algn="ctr"/>
            <a:r>
              <a:rPr lang="en-US" sz="2400" dirty="0"/>
              <a:t>c</a:t>
            </a:r>
            <a:r>
              <a:rPr lang="en-US" sz="2000" dirty="0"/>
              <a:t>arcinoma of thyroid with sinus extending downwards and opening in front of the manubrium.</a:t>
            </a:r>
          </a:p>
        </p:txBody>
      </p:sp>
    </p:spTree>
    <p:extLst>
      <p:ext uri="{BB962C8B-B14F-4D97-AF65-F5344CB8AC3E}">
        <p14:creationId xmlns:p14="http://schemas.microsoft.com/office/powerpoint/2010/main" val="13409369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36923" y="5924472"/>
            <a:ext cx="3403752" cy="369332"/>
          </a:xfrm>
          <a:prstGeom prst="rect">
            <a:avLst/>
          </a:prstGeom>
        </p:spPr>
        <p:txBody>
          <a:bodyPr wrap="none">
            <a:spAutoFit/>
          </a:bodyPr>
          <a:lstStyle/>
          <a:p>
            <a:r>
              <a:rPr lang="en-US" dirty="0" smtClean="0"/>
              <a:t>Just </a:t>
            </a:r>
            <a:r>
              <a:rPr lang="en-US" dirty="0"/>
              <a:t>needed whole brain radiation </a:t>
            </a:r>
          </a:p>
        </p:txBody>
      </p:sp>
      <p:sp>
        <p:nvSpPr>
          <p:cNvPr id="2" name="TextBox 1"/>
          <p:cNvSpPr txBox="1"/>
          <p:nvPr/>
        </p:nvSpPr>
        <p:spPr>
          <a:xfrm>
            <a:off x="664070" y="567560"/>
            <a:ext cx="9949455" cy="369332"/>
          </a:xfrm>
          <a:prstGeom prst="rect">
            <a:avLst/>
          </a:prstGeom>
          <a:noFill/>
        </p:spPr>
        <p:txBody>
          <a:bodyPr wrap="none" rtlCol="0">
            <a:spAutoFit/>
          </a:bodyPr>
          <a:lstStyle/>
          <a:p>
            <a:r>
              <a:rPr lang="en-US" dirty="0" smtClean="0"/>
              <a:t>41-YEAR-OLD female: locally aggressive, poorly differentiated, widespread progressive distant metastases</a:t>
            </a:r>
            <a:endParaRPr lang="en-US" dirty="0"/>
          </a:p>
        </p:txBody>
      </p:sp>
      <p:pic>
        <p:nvPicPr>
          <p:cNvPr id="6" name="Content Placeholder 5"/>
          <p:cNvPicPr>
            <a:picLocks noGrp="1" noChangeAspect="1"/>
          </p:cNvPicPr>
          <p:nvPr>
            <p:ph idx="1"/>
          </p:nvPr>
        </p:nvPicPr>
        <p:blipFill>
          <a:blip r:embed="rId2"/>
          <a:stretch>
            <a:fillRect/>
          </a:stretch>
        </p:blipFill>
        <p:spPr>
          <a:xfrm>
            <a:off x="1101199" y="1343433"/>
            <a:ext cx="9075199" cy="4382106"/>
          </a:xfrm>
          <a:prstGeom prst="rect">
            <a:avLst/>
          </a:prstGeom>
        </p:spPr>
      </p:pic>
    </p:spTree>
    <p:extLst>
      <p:ext uri="{BB962C8B-B14F-4D97-AF65-F5344CB8AC3E}">
        <p14:creationId xmlns:p14="http://schemas.microsoft.com/office/powerpoint/2010/main" val="14039995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1086" y="1448634"/>
            <a:ext cx="7286693" cy="4463436"/>
          </a:xfrm>
          <a:prstGeom prst="rect">
            <a:avLst/>
          </a:prstGeom>
        </p:spPr>
      </p:pic>
      <p:sp>
        <p:nvSpPr>
          <p:cNvPr id="5" name="TextBox 4"/>
          <p:cNvSpPr txBox="1"/>
          <p:nvPr/>
        </p:nvSpPr>
        <p:spPr>
          <a:xfrm>
            <a:off x="3677829" y="6132786"/>
            <a:ext cx="4213205" cy="369332"/>
          </a:xfrm>
          <a:prstGeom prst="rect">
            <a:avLst/>
          </a:prstGeom>
          <a:noFill/>
        </p:spPr>
        <p:txBody>
          <a:bodyPr wrap="none" rtlCol="0">
            <a:spAutoFit/>
          </a:bodyPr>
          <a:lstStyle/>
          <a:p>
            <a:r>
              <a:rPr lang="en-US" dirty="0" smtClean="0"/>
              <a:t>Need Surgery and External Beam Radiation</a:t>
            </a:r>
            <a:endParaRPr lang="en-US" dirty="0"/>
          </a:p>
        </p:txBody>
      </p:sp>
      <p:sp>
        <p:nvSpPr>
          <p:cNvPr id="6" name="TextBox 5"/>
          <p:cNvSpPr txBox="1"/>
          <p:nvPr/>
        </p:nvSpPr>
        <p:spPr>
          <a:xfrm>
            <a:off x="1485497" y="645779"/>
            <a:ext cx="8597867" cy="461665"/>
          </a:xfrm>
          <a:prstGeom prst="rect">
            <a:avLst/>
          </a:prstGeom>
          <a:noFill/>
        </p:spPr>
        <p:txBody>
          <a:bodyPr wrap="none" rtlCol="0">
            <a:spAutoFit/>
          </a:bodyPr>
          <a:lstStyle/>
          <a:p>
            <a:r>
              <a:rPr lang="en-US" sz="2400" dirty="0" smtClean="0">
                <a:latin typeface="+mj-lt"/>
              </a:rPr>
              <a:t>58-year-old male with widespread metastatic </a:t>
            </a:r>
            <a:r>
              <a:rPr lang="en-US" sz="2400" dirty="0" err="1" smtClean="0">
                <a:latin typeface="+mj-lt"/>
              </a:rPr>
              <a:t>Hurthle</a:t>
            </a:r>
            <a:r>
              <a:rPr lang="en-US" sz="2400" dirty="0" smtClean="0">
                <a:latin typeface="+mj-lt"/>
              </a:rPr>
              <a:t> cell carcinoma</a:t>
            </a:r>
            <a:endParaRPr lang="en-US" sz="2400" dirty="0">
              <a:latin typeface="+mj-lt"/>
            </a:endParaRPr>
          </a:p>
        </p:txBody>
      </p:sp>
    </p:spTree>
    <p:extLst>
      <p:ext uri="{BB962C8B-B14F-4D97-AF65-F5344CB8AC3E}">
        <p14:creationId xmlns:p14="http://schemas.microsoft.com/office/powerpoint/2010/main" val="22529894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2358" y="475343"/>
            <a:ext cx="10289628" cy="461665"/>
          </a:xfrm>
          <a:prstGeom prst="rect">
            <a:avLst/>
          </a:prstGeom>
          <a:ln>
            <a:solidFill>
              <a:schemeClr val="accent2"/>
            </a:solidFill>
          </a:ln>
        </p:spPr>
        <p:txBody>
          <a:bodyPr wrap="square">
            <a:spAutoFit/>
          </a:bodyPr>
          <a:lstStyle/>
          <a:p>
            <a:pPr algn="ctr"/>
            <a:r>
              <a:rPr lang="en-US" sz="2400" b="1" dirty="0">
                <a:latin typeface="+mj-lt"/>
              </a:rPr>
              <a:t>An Exceptional Case of Cutaneous Metastasis </a:t>
            </a:r>
            <a:r>
              <a:rPr lang="en-US" sz="2400" b="1" dirty="0" smtClean="0">
                <a:latin typeface="+mj-lt"/>
              </a:rPr>
              <a:t>of  </a:t>
            </a:r>
            <a:r>
              <a:rPr lang="en-US" sz="2400" b="1" dirty="0">
                <a:latin typeface="+mj-lt"/>
              </a:rPr>
              <a:t>Differentiated Thyroid Cancer </a:t>
            </a:r>
          </a:p>
        </p:txBody>
      </p:sp>
      <p:sp>
        <p:nvSpPr>
          <p:cNvPr id="2" name="TextBox 1"/>
          <p:cNvSpPr txBox="1"/>
          <p:nvPr/>
        </p:nvSpPr>
        <p:spPr>
          <a:xfrm>
            <a:off x="1798036" y="5806075"/>
            <a:ext cx="8438272" cy="369332"/>
          </a:xfrm>
          <a:prstGeom prst="rect">
            <a:avLst/>
          </a:prstGeom>
          <a:noFill/>
        </p:spPr>
        <p:txBody>
          <a:bodyPr wrap="none" rtlCol="0">
            <a:spAutoFit/>
          </a:bodyPr>
          <a:lstStyle/>
          <a:p>
            <a:r>
              <a:rPr lang="en-US" dirty="0" smtClean="0"/>
              <a:t>60-year-old female with large cutaneous metastasis with significant collateral circulation</a:t>
            </a:r>
            <a:endParaRPr lang="en-US" dirty="0"/>
          </a:p>
        </p:txBody>
      </p:sp>
      <p:pic>
        <p:nvPicPr>
          <p:cNvPr id="3" name="Picture 2"/>
          <p:cNvPicPr>
            <a:picLocks noChangeAspect="1"/>
          </p:cNvPicPr>
          <p:nvPr/>
        </p:nvPicPr>
        <p:blipFill>
          <a:blip r:embed="rId2"/>
          <a:stretch>
            <a:fillRect/>
          </a:stretch>
        </p:blipFill>
        <p:spPr>
          <a:xfrm>
            <a:off x="1482018" y="1480643"/>
            <a:ext cx="4535154" cy="4151129"/>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6882304" y="1480643"/>
            <a:ext cx="3736016" cy="4151129"/>
          </a:xfrm>
          <a:prstGeom prst="rect">
            <a:avLst/>
          </a:prstGeom>
          <a:ln>
            <a:solidFill>
              <a:schemeClr val="tx1"/>
            </a:solidFill>
          </a:ln>
        </p:spPr>
      </p:pic>
    </p:spTree>
    <p:extLst>
      <p:ext uri="{BB962C8B-B14F-4D97-AF65-F5344CB8AC3E}">
        <p14:creationId xmlns:p14="http://schemas.microsoft.com/office/powerpoint/2010/main" val="22675107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481" y="1802103"/>
            <a:ext cx="4812107" cy="4320009"/>
          </a:xfrm>
          <a:prstGeom prst="rect">
            <a:avLst/>
          </a:prstGeom>
        </p:spPr>
      </p:pic>
      <p:sp>
        <p:nvSpPr>
          <p:cNvPr id="5" name="Rectangle 4"/>
          <p:cNvSpPr/>
          <p:nvPr/>
        </p:nvSpPr>
        <p:spPr>
          <a:xfrm>
            <a:off x="553763" y="409904"/>
            <a:ext cx="10387505" cy="830997"/>
          </a:xfrm>
          <a:prstGeom prst="rect">
            <a:avLst/>
          </a:prstGeom>
          <a:ln>
            <a:solidFill>
              <a:schemeClr val="accent2"/>
            </a:solidFill>
          </a:ln>
        </p:spPr>
        <p:txBody>
          <a:bodyPr wrap="square">
            <a:spAutoFit/>
          </a:bodyPr>
          <a:lstStyle/>
          <a:p>
            <a:pPr algn="ctr"/>
            <a:r>
              <a:rPr lang="en-US" sz="2400" b="1" dirty="0">
                <a:latin typeface="+mj-lt"/>
              </a:rPr>
              <a:t>Metastasis from follicular thyroid carcinoma in right </a:t>
            </a:r>
            <a:r>
              <a:rPr lang="en-US" sz="2400" b="1" dirty="0" err="1" smtClean="0">
                <a:latin typeface="+mj-lt"/>
              </a:rPr>
              <a:t>parieto</a:t>
            </a:r>
            <a:r>
              <a:rPr lang="en-US" sz="2400" b="1" dirty="0" smtClean="0">
                <a:latin typeface="+mj-lt"/>
              </a:rPr>
              <a:t>-occipital </a:t>
            </a:r>
            <a:r>
              <a:rPr lang="en-US" sz="2400" b="1" dirty="0">
                <a:latin typeface="+mj-lt"/>
              </a:rPr>
              <a:t>region of </a:t>
            </a:r>
            <a:r>
              <a:rPr lang="en-US" sz="2400" b="1" dirty="0" smtClean="0">
                <a:latin typeface="+mj-lt"/>
              </a:rPr>
              <a:t>skull</a:t>
            </a:r>
          </a:p>
          <a:p>
            <a:pPr algn="ctr"/>
            <a:endParaRPr lang="en-US" sz="2400" dirty="0">
              <a:latin typeface="+mj-lt"/>
            </a:endParaRPr>
          </a:p>
        </p:txBody>
      </p:sp>
      <p:pic>
        <p:nvPicPr>
          <p:cNvPr id="6" name="Picture 5"/>
          <p:cNvPicPr>
            <a:picLocks noChangeAspect="1"/>
          </p:cNvPicPr>
          <p:nvPr/>
        </p:nvPicPr>
        <p:blipFill>
          <a:blip r:embed="rId3"/>
          <a:stretch>
            <a:fillRect/>
          </a:stretch>
        </p:blipFill>
        <p:spPr>
          <a:xfrm>
            <a:off x="6070711" y="1802103"/>
            <a:ext cx="4649842" cy="4320009"/>
          </a:xfrm>
          <a:prstGeom prst="rect">
            <a:avLst/>
          </a:prstGeom>
        </p:spPr>
      </p:pic>
    </p:spTree>
    <p:extLst>
      <p:ext uri="{BB962C8B-B14F-4D97-AF65-F5344CB8AC3E}">
        <p14:creationId xmlns:p14="http://schemas.microsoft.com/office/powerpoint/2010/main" val="2392288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pPr algn="ctr"/>
            <a:r>
              <a:rPr lang="en-US" altLang="he-IL" b="1" i="1" dirty="0">
                <a:ln>
                  <a:solidFill>
                    <a:schemeClr val="accent2"/>
                  </a:solidFill>
                </a:ln>
                <a:solidFill>
                  <a:srgbClr val="002060"/>
                </a:solidFill>
                <a:latin typeface="Tahoma" panose="020B0604030504040204" pitchFamily="34" charset="0"/>
                <a:cs typeface="Tahoma" panose="020B0604030504040204" pitchFamily="34" charset="0"/>
                <a:sym typeface="Wingdings" panose="05000000000000000000" pitchFamily="2" charset="2"/>
              </a:rPr>
              <a:t>BRAF</a:t>
            </a:r>
            <a:r>
              <a:rPr lang="en-US" altLang="he-IL" b="1" dirty="0">
                <a:ln>
                  <a:solidFill>
                    <a:schemeClr val="accent2"/>
                  </a:solidFill>
                </a:ln>
                <a:solidFill>
                  <a:srgbClr val="002060"/>
                </a:solidFill>
                <a:latin typeface="Tahoma" panose="020B0604030504040204" pitchFamily="34" charset="0"/>
                <a:cs typeface="Tahoma" panose="020B0604030504040204" pitchFamily="34" charset="0"/>
                <a:sym typeface="Wingdings" panose="05000000000000000000" pitchFamily="2" charset="2"/>
              </a:rPr>
              <a:t> </a:t>
            </a:r>
            <a:r>
              <a:rPr lang="en-US" altLang="he-IL" dirty="0">
                <a:ln>
                  <a:solidFill>
                    <a:schemeClr val="accent2"/>
                  </a:solidFill>
                </a:ln>
                <a:solidFill>
                  <a:srgbClr val="002060"/>
                </a:solidFill>
                <a:latin typeface="Tahoma" panose="020B0604030504040204" pitchFamily="34" charset="0"/>
                <a:cs typeface="Tahoma" panose="020B0604030504040204" pitchFamily="34" charset="0"/>
                <a:sym typeface="Wingdings" panose="05000000000000000000" pitchFamily="2" charset="2"/>
              </a:rPr>
              <a:t> </a:t>
            </a:r>
            <a:r>
              <a:rPr lang="en-US" altLang="he-IL" sz="5400" dirty="0">
                <a:ln>
                  <a:solidFill>
                    <a:schemeClr val="accent2"/>
                  </a:solidFill>
                </a:ln>
                <a:solidFill>
                  <a:srgbClr val="002060"/>
                </a:solidFill>
                <a:latin typeface="Tahoma" panose="020B0604030504040204" pitchFamily="34" charset="0"/>
                <a:cs typeface="Tahoma" panose="020B0604030504040204" pitchFamily="34" charset="0"/>
                <a:sym typeface="Wingdings" panose="05000000000000000000" pitchFamily="2" charset="2"/>
              </a:rPr>
              <a:t>mutation in </a:t>
            </a:r>
            <a:r>
              <a:rPr lang="en-US" altLang="he-IL" sz="5400" dirty="0" smtClean="0">
                <a:ln>
                  <a:solidFill>
                    <a:schemeClr val="accent2"/>
                  </a:solidFill>
                </a:ln>
                <a:solidFill>
                  <a:srgbClr val="002060"/>
                </a:solidFill>
                <a:latin typeface="Tahoma" panose="020B0604030504040204" pitchFamily="34" charset="0"/>
                <a:cs typeface="Tahoma" panose="020B0604030504040204" pitchFamily="34" charset="0"/>
                <a:sym typeface="Wingdings" panose="05000000000000000000" pitchFamily="2" charset="2"/>
              </a:rPr>
              <a:t>PTC </a:t>
            </a:r>
            <a:endParaRPr lang="en-US" dirty="0">
              <a:ln>
                <a:solidFill>
                  <a:schemeClr val="accent2"/>
                </a:solidFill>
              </a:ln>
              <a:solidFill>
                <a:srgbClr val="002060"/>
              </a:solidFill>
            </a:endParaRPr>
          </a:p>
        </p:txBody>
      </p:sp>
      <p:sp>
        <p:nvSpPr>
          <p:cNvPr id="3" name="Content Placeholder 2"/>
          <p:cNvSpPr>
            <a:spLocks noGrp="1"/>
          </p:cNvSpPr>
          <p:nvPr>
            <p:ph idx="1"/>
          </p:nvPr>
        </p:nvSpPr>
        <p:spPr>
          <a:xfrm>
            <a:off x="838200" y="2109405"/>
            <a:ext cx="10515600" cy="4351338"/>
          </a:xfrm>
        </p:spPr>
        <p:txBody>
          <a:bodyPr>
            <a:normAutofit/>
          </a:bodyPr>
          <a:lstStyle/>
          <a:p>
            <a:r>
              <a:rPr lang="en-US" altLang="he-IL" sz="4400" dirty="0">
                <a:latin typeface="+mj-lt"/>
                <a:cs typeface="Tahoma" panose="020B0604030504040204" pitchFamily="34" charset="0"/>
                <a:sym typeface="Wingdings" panose="05000000000000000000" pitchFamily="2" charset="2"/>
              </a:rPr>
              <a:t>Association with Lymph Node </a:t>
            </a:r>
            <a:r>
              <a:rPr lang="en-US" altLang="he-IL" sz="4400" dirty="0" smtClean="0">
                <a:latin typeface="+mj-lt"/>
                <a:cs typeface="Tahoma" panose="020B0604030504040204" pitchFamily="34" charset="0"/>
                <a:sym typeface="Wingdings" panose="05000000000000000000" pitchFamily="2" charset="2"/>
              </a:rPr>
              <a:t>Metastasis</a:t>
            </a:r>
          </a:p>
          <a:p>
            <a:endParaRPr lang="en-US" altLang="he-IL" sz="4400" dirty="0">
              <a:latin typeface="+mj-lt"/>
              <a:cs typeface="Tahoma" panose="020B0604030504040204" pitchFamily="34" charset="0"/>
              <a:sym typeface="Wingdings" panose="05000000000000000000" pitchFamily="2" charset="2"/>
            </a:endParaRPr>
          </a:p>
          <a:p>
            <a:r>
              <a:rPr lang="en-US" altLang="he-IL" sz="4400" dirty="0">
                <a:latin typeface="+mj-lt"/>
                <a:cs typeface="Tahoma" panose="020B0604030504040204" pitchFamily="34" charset="0"/>
                <a:sym typeface="Wingdings" panose="05000000000000000000" pitchFamily="2" charset="2"/>
              </a:rPr>
              <a:t>Association with Extra-thyroidal </a:t>
            </a:r>
            <a:r>
              <a:rPr lang="en-US" altLang="he-IL" sz="4400" dirty="0" smtClean="0">
                <a:latin typeface="+mj-lt"/>
                <a:cs typeface="Tahoma" panose="020B0604030504040204" pitchFamily="34" charset="0"/>
                <a:sym typeface="Wingdings" panose="05000000000000000000" pitchFamily="2" charset="2"/>
              </a:rPr>
              <a:t>Invasion</a:t>
            </a:r>
          </a:p>
          <a:p>
            <a:pPr marL="0" indent="0">
              <a:buNone/>
            </a:pPr>
            <a:endParaRPr lang="en-US" altLang="he-IL" sz="4400" dirty="0" smtClean="0">
              <a:latin typeface="+mj-lt"/>
              <a:cs typeface="Tahoma" panose="020B0604030504040204" pitchFamily="34" charset="0"/>
              <a:sym typeface="Wingdings" panose="05000000000000000000" pitchFamily="2" charset="2"/>
            </a:endParaRPr>
          </a:p>
          <a:p>
            <a:r>
              <a:rPr lang="en-US" altLang="he-IL" sz="4400" dirty="0" smtClean="0">
                <a:latin typeface="+mj-lt"/>
                <a:cs typeface="Tahoma" panose="020B0604030504040204" pitchFamily="34" charset="0"/>
                <a:sym typeface="Wingdings" panose="05000000000000000000" pitchFamily="2" charset="2"/>
              </a:rPr>
              <a:t> </a:t>
            </a:r>
            <a:r>
              <a:rPr lang="en-US" sz="4400" dirty="0">
                <a:latin typeface="+mj-lt"/>
                <a:cs typeface="Tahoma" pitchFamily="34" charset="0"/>
              </a:rPr>
              <a:t>Predicting Recurrence </a:t>
            </a:r>
          </a:p>
          <a:p>
            <a:endParaRPr lang="en-US" sz="4400" dirty="0">
              <a:latin typeface="+mj-lt"/>
            </a:endParaRPr>
          </a:p>
        </p:txBody>
      </p:sp>
    </p:spTree>
    <p:extLst>
      <p:ext uri="{BB962C8B-B14F-4D97-AF65-F5344CB8AC3E}">
        <p14:creationId xmlns:p14="http://schemas.microsoft.com/office/powerpoint/2010/main" val="37457801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6247" y="157656"/>
            <a:ext cx="8454497" cy="6326494"/>
          </a:xfrm>
          <a:prstGeom prst="rect">
            <a:avLst/>
          </a:prstGeom>
        </p:spPr>
      </p:pic>
    </p:spTree>
    <p:extLst>
      <p:ext uri="{BB962C8B-B14F-4D97-AF65-F5344CB8AC3E}">
        <p14:creationId xmlns:p14="http://schemas.microsoft.com/office/powerpoint/2010/main" val="38531292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lstStyle/>
          <a:p>
            <a:pPr algn="ctr"/>
            <a:r>
              <a:rPr lang="en-US" dirty="0" smtClean="0"/>
              <a:t>PCND is a matter of debate in cN0 PTC</a:t>
            </a:r>
            <a:endParaRPr lang="en-US" dirty="0"/>
          </a:p>
        </p:txBody>
      </p:sp>
      <p:sp>
        <p:nvSpPr>
          <p:cNvPr id="4" name="Rectangle 3"/>
          <p:cNvSpPr/>
          <p:nvPr/>
        </p:nvSpPr>
        <p:spPr>
          <a:xfrm>
            <a:off x="4225159" y="2207173"/>
            <a:ext cx="2601309" cy="1103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 186  with cN0 PTC</a:t>
            </a:r>
          </a:p>
          <a:p>
            <a:pPr algn="ctr"/>
            <a:r>
              <a:rPr lang="en-US" dirty="0" smtClean="0"/>
              <a:t>(Jan. 2000 to Dec. 2015)</a:t>
            </a:r>
            <a:endParaRPr lang="en-US" dirty="0"/>
          </a:p>
        </p:txBody>
      </p:sp>
      <p:sp>
        <p:nvSpPr>
          <p:cNvPr id="5" name="Rounded Rectangle 4"/>
          <p:cNvSpPr/>
          <p:nvPr/>
        </p:nvSpPr>
        <p:spPr>
          <a:xfrm>
            <a:off x="1466192" y="4130562"/>
            <a:ext cx="22544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n=74 </a:t>
            </a:r>
          </a:p>
          <a:p>
            <a:pPr algn="ctr"/>
            <a:r>
              <a:rPr lang="en-US" sz="2800" dirty="0" err="1" smtClean="0"/>
              <a:t>pCND+TT</a:t>
            </a:r>
            <a:endParaRPr lang="en-US" sz="2800" dirty="0"/>
          </a:p>
        </p:txBody>
      </p:sp>
      <p:sp>
        <p:nvSpPr>
          <p:cNvPr id="6" name="Rounded Rectangle 5"/>
          <p:cNvSpPr/>
          <p:nvPr/>
        </p:nvSpPr>
        <p:spPr>
          <a:xfrm>
            <a:off x="6826468" y="4130562"/>
            <a:ext cx="22544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n=112 </a:t>
            </a:r>
          </a:p>
          <a:p>
            <a:pPr algn="ctr"/>
            <a:r>
              <a:rPr lang="en-US" sz="2800" dirty="0" err="1" smtClean="0"/>
              <a:t>pCND+TT</a:t>
            </a:r>
            <a:endParaRPr lang="en-US" sz="2800" dirty="0"/>
          </a:p>
        </p:txBody>
      </p:sp>
      <p:cxnSp>
        <p:nvCxnSpPr>
          <p:cNvPr id="7" name="Straight Connector 6"/>
          <p:cNvCxnSpPr/>
          <p:nvPr/>
        </p:nvCxnSpPr>
        <p:spPr>
          <a:xfrm>
            <a:off x="2703785" y="3767957"/>
            <a:ext cx="51080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p:cNvCxnSpPr>
          <p:nvPr/>
        </p:nvCxnSpPr>
        <p:spPr>
          <a:xfrm>
            <a:off x="5525814" y="3310759"/>
            <a:ext cx="23648" cy="488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03785" y="3767957"/>
            <a:ext cx="0" cy="36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811814" y="3799490"/>
            <a:ext cx="0" cy="362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168" y="5222900"/>
            <a:ext cx="8735405" cy="954107"/>
          </a:xfrm>
          <a:prstGeom prst="rect">
            <a:avLst/>
          </a:prstGeom>
          <a:noFill/>
        </p:spPr>
        <p:txBody>
          <a:bodyPr wrap="none" rtlCol="0">
            <a:spAutoFit/>
          </a:bodyPr>
          <a:lstStyle/>
          <a:p>
            <a:r>
              <a:rPr lang="en-US" dirty="0" smtClean="0"/>
              <a:t>Complication :                39.2%                                    p=0.0006                                          17.8% </a:t>
            </a:r>
          </a:p>
          <a:p>
            <a:endParaRPr lang="en-US" dirty="0"/>
          </a:p>
          <a:p>
            <a:r>
              <a:rPr lang="en-US" sz="2000" dirty="0" smtClean="0"/>
              <a:t>             overall survival and recurrence rates did not differ between two groups </a:t>
            </a:r>
            <a:endParaRPr lang="en-US" sz="2000" dirty="0"/>
          </a:p>
        </p:txBody>
      </p:sp>
      <p:sp>
        <p:nvSpPr>
          <p:cNvPr id="14" name="TextBox 13"/>
          <p:cNvSpPr txBox="1"/>
          <p:nvPr/>
        </p:nvSpPr>
        <p:spPr>
          <a:xfrm>
            <a:off x="9806152" y="5853841"/>
            <a:ext cx="2177263" cy="646331"/>
          </a:xfrm>
          <a:prstGeom prst="rect">
            <a:avLst/>
          </a:prstGeom>
          <a:noFill/>
          <a:ln>
            <a:solidFill>
              <a:schemeClr val="accent2"/>
            </a:solidFill>
          </a:ln>
        </p:spPr>
        <p:txBody>
          <a:bodyPr wrap="none" rtlCol="0">
            <a:spAutoFit/>
          </a:bodyPr>
          <a:lstStyle/>
          <a:p>
            <a:r>
              <a:rPr lang="en-US" dirty="0" err="1" smtClean="0"/>
              <a:t>Dobrinja</a:t>
            </a:r>
            <a:r>
              <a:rPr lang="en-US" dirty="0" smtClean="0"/>
              <a:t> C. et al</a:t>
            </a:r>
            <a:endParaRPr lang="en-US" dirty="0"/>
          </a:p>
          <a:p>
            <a:r>
              <a:rPr lang="en-US" dirty="0" err="1" smtClean="0"/>
              <a:t>Int</a:t>
            </a:r>
            <a:r>
              <a:rPr lang="en-US" dirty="0" smtClean="0"/>
              <a:t> J  Surg. 2017  May</a:t>
            </a:r>
            <a:endParaRPr lang="en-US" dirty="0"/>
          </a:p>
        </p:txBody>
      </p:sp>
    </p:spTree>
    <p:extLst>
      <p:ext uri="{BB962C8B-B14F-4D97-AF65-F5344CB8AC3E}">
        <p14:creationId xmlns:p14="http://schemas.microsoft.com/office/powerpoint/2010/main" val="27905107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3788" y="1598047"/>
            <a:ext cx="2853559" cy="151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n=6930</a:t>
            </a:r>
          </a:p>
          <a:p>
            <a:pPr algn="ctr"/>
            <a:r>
              <a:rPr lang="en-US" sz="2800" dirty="0"/>
              <a:t> </a:t>
            </a:r>
            <a:r>
              <a:rPr lang="en-US" sz="2800" dirty="0" smtClean="0"/>
              <a:t>cN0 PTC</a:t>
            </a:r>
          </a:p>
          <a:p>
            <a:pPr algn="ctr"/>
            <a:r>
              <a:rPr lang="en-US" sz="2800" dirty="0" smtClean="0"/>
              <a:t>22 studies</a:t>
            </a:r>
            <a:endParaRPr lang="en-US" sz="2800" dirty="0"/>
          </a:p>
        </p:txBody>
      </p:sp>
      <p:sp>
        <p:nvSpPr>
          <p:cNvPr id="5" name="Rounded Rectangle 4"/>
          <p:cNvSpPr/>
          <p:nvPr/>
        </p:nvSpPr>
        <p:spPr>
          <a:xfrm>
            <a:off x="1466192" y="4130562"/>
            <a:ext cx="22544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2381 </a:t>
            </a:r>
          </a:p>
          <a:p>
            <a:pPr algn="ctr"/>
            <a:r>
              <a:rPr lang="en-US" sz="2800" dirty="0" err="1" smtClean="0"/>
              <a:t>pCND+TT</a:t>
            </a:r>
            <a:endParaRPr lang="en-US" sz="2800" dirty="0"/>
          </a:p>
        </p:txBody>
      </p:sp>
      <p:sp>
        <p:nvSpPr>
          <p:cNvPr id="6" name="Rounded Rectangle 5"/>
          <p:cNvSpPr/>
          <p:nvPr/>
        </p:nvSpPr>
        <p:spPr>
          <a:xfrm>
            <a:off x="6574220" y="4130559"/>
            <a:ext cx="225446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4009 </a:t>
            </a:r>
          </a:p>
          <a:p>
            <a:pPr algn="ctr"/>
            <a:r>
              <a:rPr lang="en-US" sz="2800" dirty="0" smtClean="0"/>
              <a:t> TT </a:t>
            </a:r>
            <a:r>
              <a:rPr lang="en-US" sz="2800" dirty="0" err="1" smtClean="0"/>
              <a:t>alon</a:t>
            </a:r>
            <a:endParaRPr lang="en-US" sz="2800" dirty="0"/>
          </a:p>
        </p:txBody>
      </p:sp>
      <p:sp>
        <p:nvSpPr>
          <p:cNvPr id="7" name="TextBox 6"/>
          <p:cNvSpPr txBox="1"/>
          <p:nvPr/>
        </p:nvSpPr>
        <p:spPr>
          <a:xfrm>
            <a:off x="588405" y="5180128"/>
            <a:ext cx="4451475" cy="1477328"/>
          </a:xfrm>
          <a:prstGeom prst="rect">
            <a:avLst/>
          </a:prstGeom>
          <a:noFill/>
        </p:spPr>
        <p:txBody>
          <a:bodyPr wrap="none" rtlCol="0">
            <a:spAutoFit/>
          </a:bodyPr>
          <a:lstStyle/>
          <a:p>
            <a:r>
              <a:rPr lang="en-US" dirty="0" smtClean="0"/>
              <a:t>LRR = (OR= 0.66,  95% CI= 0.48-0.89)</a:t>
            </a:r>
          </a:p>
          <a:p>
            <a:endParaRPr lang="en-US" dirty="0"/>
          </a:p>
          <a:p>
            <a:r>
              <a:rPr lang="en-US" dirty="0" err="1" smtClean="0"/>
              <a:t>cCR</a:t>
            </a:r>
            <a:r>
              <a:rPr lang="en-US" dirty="0" smtClean="0"/>
              <a:t>= (OR=0.40, 95% CI= 0.22-0.73)</a:t>
            </a:r>
          </a:p>
          <a:p>
            <a:endParaRPr lang="en-US" dirty="0"/>
          </a:p>
          <a:p>
            <a:r>
              <a:rPr lang="en-US" dirty="0" smtClean="0"/>
              <a:t>Significant reduce of loco-regional recurrence</a:t>
            </a:r>
            <a:endParaRPr lang="en-US" dirty="0"/>
          </a:p>
        </p:txBody>
      </p:sp>
      <p:sp>
        <p:nvSpPr>
          <p:cNvPr id="8" name="TextBox 7"/>
          <p:cNvSpPr txBox="1"/>
          <p:nvPr/>
        </p:nvSpPr>
        <p:spPr>
          <a:xfrm>
            <a:off x="6928943" y="223084"/>
            <a:ext cx="5263057" cy="1477328"/>
          </a:xfrm>
          <a:prstGeom prst="rect">
            <a:avLst/>
          </a:prstGeom>
          <a:noFill/>
          <a:ln>
            <a:solidFill>
              <a:schemeClr val="accent2"/>
            </a:solidFill>
          </a:ln>
        </p:spPr>
        <p:txBody>
          <a:bodyPr wrap="square" rtlCol="0">
            <a:spAutoFit/>
          </a:bodyPr>
          <a:lstStyle/>
          <a:p>
            <a:r>
              <a:rPr lang="en-US" dirty="0" smtClean="0"/>
              <a:t>Evaluating the effectiveness of prophylactic central neck dissection with total thyroidectomy for cN0 PTC:   An update meta-analysis</a:t>
            </a:r>
          </a:p>
          <a:p>
            <a:endParaRPr lang="en-US" dirty="0"/>
          </a:p>
          <a:p>
            <a:r>
              <a:rPr lang="en-US" dirty="0" smtClean="0"/>
              <a:t>         Zhao WJ et al. </a:t>
            </a:r>
            <a:r>
              <a:rPr lang="en-US" dirty="0" err="1" smtClean="0"/>
              <a:t>Eur</a:t>
            </a:r>
            <a:r>
              <a:rPr lang="en-US" dirty="0" smtClean="0"/>
              <a:t> J </a:t>
            </a:r>
            <a:r>
              <a:rPr lang="en-US" dirty="0" err="1" smtClean="0"/>
              <a:t>Surg</a:t>
            </a:r>
            <a:r>
              <a:rPr lang="en-US" dirty="0" smtClean="0"/>
              <a:t> </a:t>
            </a:r>
            <a:r>
              <a:rPr lang="en-US" dirty="0" err="1" smtClean="0"/>
              <a:t>Oncol</a:t>
            </a:r>
            <a:r>
              <a:rPr lang="en-US" dirty="0" smtClean="0"/>
              <a:t>. 2017 Aug 3.</a:t>
            </a:r>
            <a:endParaRPr lang="en-US" dirty="0"/>
          </a:p>
        </p:txBody>
      </p:sp>
      <p:cxnSp>
        <p:nvCxnSpPr>
          <p:cNvPr id="10" name="Straight Connector 9"/>
          <p:cNvCxnSpPr>
            <a:stCxn id="4" idx="2"/>
          </p:cNvCxnSpPr>
          <p:nvPr/>
        </p:nvCxnSpPr>
        <p:spPr>
          <a:xfrm flipH="1">
            <a:off x="5340567" y="3111537"/>
            <a:ext cx="1" cy="472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593426" y="3578770"/>
            <a:ext cx="51080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a:off x="2593426" y="3578770"/>
            <a:ext cx="1"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0"/>
          </p:cNvCxnSpPr>
          <p:nvPr/>
        </p:nvCxnSpPr>
        <p:spPr>
          <a:xfrm>
            <a:off x="7701454" y="3578767"/>
            <a:ext cx="1"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2941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2"/>
            </a:solidFill>
          </a:ln>
        </p:spPr>
        <p:txBody>
          <a:bodyPr>
            <a:normAutofit/>
          </a:bodyPr>
          <a:lstStyle/>
          <a:p>
            <a:pPr algn="ctr"/>
            <a:r>
              <a:rPr lang="en-US" altLang="en-US" sz="5400" b="1" dirty="0" err="1">
                <a:solidFill>
                  <a:srgbClr val="00B0F0"/>
                </a:solidFill>
              </a:rPr>
              <a:t>Postoberative</a:t>
            </a:r>
            <a:r>
              <a:rPr lang="en-US" altLang="en-US" sz="5400" b="1" dirty="0">
                <a:solidFill>
                  <a:srgbClr val="00B0F0"/>
                </a:solidFill>
              </a:rPr>
              <a:t> I</a:t>
            </a:r>
            <a:r>
              <a:rPr lang="en-US" altLang="en-US" sz="5400" b="1" baseline="30000" dirty="0">
                <a:solidFill>
                  <a:srgbClr val="00B0F0"/>
                </a:solidFill>
              </a:rPr>
              <a:t>131</a:t>
            </a:r>
            <a:endParaRPr lang="en-US" sz="5400" b="1" dirty="0"/>
          </a:p>
        </p:txBody>
      </p:sp>
      <p:sp>
        <p:nvSpPr>
          <p:cNvPr id="4" name="Rectangle 3"/>
          <p:cNvSpPr>
            <a:spLocks noGrp="1" noChangeArrowheads="1"/>
          </p:cNvSpPr>
          <p:nvPr>
            <p:ph idx="1"/>
          </p:nvPr>
        </p:nvSpPr>
        <p:spPr>
          <a:xfrm>
            <a:off x="3502572" y="1690688"/>
            <a:ext cx="10515600" cy="4351338"/>
          </a:xfrm>
        </p:spPr>
        <p:txBody>
          <a:bodyPr>
            <a:normAutofit fontScale="92500" lnSpcReduction="10000"/>
          </a:bodyPr>
          <a:lstStyle/>
          <a:p>
            <a:pPr algn="l" rtl="0" eaLnBrk="1" hangingPunct="1">
              <a:lnSpc>
                <a:spcPct val="80000"/>
              </a:lnSpc>
              <a:buFont typeface="Wingdings" panose="05000000000000000000" pitchFamily="2" charset="2"/>
              <a:buNone/>
            </a:pPr>
            <a:r>
              <a:rPr lang="en-US" altLang="en-US" sz="2800" dirty="0" smtClean="0">
                <a:solidFill>
                  <a:srgbClr val="00B0F0"/>
                </a:solidFill>
              </a:rPr>
              <a:t> </a:t>
            </a:r>
            <a:r>
              <a:rPr lang="en-US" altLang="en-US" sz="2800" dirty="0" smtClean="0"/>
              <a:t>  </a:t>
            </a:r>
          </a:p>
          <a:p>
            <a:pPr algn="l" rtl="0" eaLnBrk="1" hangingPunct="1">
              <a:lnSpc>
                <a:spcPct val="80000"/>
              </a:lnSpc>
              <a:buFont typeface="Wingdings" panose="05000000000000000000" pitchFamily="2" charset="2"/>
              <a:buNone/>
            </a:pPr>
            <a:r>
              <a:rPr lang="en-US" altLang="en-US" sz="2800" dirty="0" smtClean="0"/>
              <a:t> </a:t>
            </a:r>
            <a:endParaRPr lang="en-US" altLang="en-US" sz="2800" dirty="0" smtClean="0">
              <a:solidFill>
                <a:srgbClr val="00B0F0"/>
              </a:solidFill>
            </a:endParaRPr>
          </a:p>
          <a:p>
            <a:pPr algn="l" rtl="0" eaLnBrk="1" hangingPunct="1">
              <a:lnSpc>
                <a:spcPct val="80000"/>
              </a:lnSpc>
            </a:pPr>
            <a:r>
              <a:rPr lang="en-US" altLang="en-US" sz="2800" dirty="0" smtClean="0"/>
              <a:t>Age &lt; 15 y or &gt; 45 y</a:t>
            </a:r>
          </a:p>
          <a:p>
            <a:pPr algn="l" rtl="0" eaLnBrk="1" hangingPunct="1">
              <a:lnSpc>
                <a:spcPct val="80000"/>
              </a:lnSpc>
            </a:pPr>
            <a:r>
              <a:rPr lang="en-US" altLang="en-US" sz="2800" dirty="0" smtClean="0"/>
              <a:t>Radiation history</a:t>
            </a:r>
          </a:p>
          <a:p>
            <a:pPr algn="l" rtl="0" eaLnBrk="1" hangingPunct="1">
              <a:lnSpc>
                <a:spcPct val="80000"/>
              </a:lnSpc>
            </a:pPr>
            <a:r>
              <a:rPr lang="en-US" altLang="en-US" sz="2800" dirty="0" smtClean="0"/>
              <a:t>Known distant metastases</a:t>
            </a:r>
          </a:p>
          <a:p>
            <a:pPr algn="l" rtl="0" eaLnBrk="1" hangingPunct="1">
              <a:lnSpc>
                <a:spcPct val="80000"/>
              </a:lnSpc>
            </a:pPr>
            <a:r>
              <a:rPr lang="en-US" altLang="en-US" sz="2800" dirty="0" smtClean="0"/>
              <a:t>Bilateral nodularity</a:t>
            </a:r>
          </a:p>
          <a:p>
            <a:pPr algn="l" rtl="0" eaLnBrk="1" hangingPunct="1">
              <a:lnSpc>
                <a:spcPct val="80000"/>
              </a:lnSpc>
            </a:pPr>
            <a:r>
              <a:rPr lang="en-US" altLang="en-US" sz="2800" dirty="0" err="1" smtClean="0"/>
              <a:t>Extrathyroidal</a:t>
            </a:r>
            <a:r>
              <a:rPr lang="en-US" altLang="en-US" sz="2800" dirty="0" smtClean="0"/>
              <a:t> extension</a:t>
            </a:r>
          </a:p>
          <a:p>
            <a:pPr algn="l" rtl="0" eaLnBrk="1" hangingPunct="1">
              <a:lnSpc>
                <a:spcPct val="80000"/>
              </a:lnSpc>
            </a:pPr>
            <a:r>
              <a:rPr lang="en-US" altLang="en-US" sz="2800" dirty="0" smtClean="0"/>
              <a:t>Tumor &gt; 4 cm in diameter</a:t>
            </a:r>
          </a:p>
          <a:p>
            <a:pPr algn="l" rtl="0" eaLnBrk="1" hangingPunct="1">
              <a:lnSpc>
                <a:spcPct val="80000"/>
              </a:lnSpc>
            </a:pPr>
            <a:r>
              <a:rPr lang="en-US" altLang="en-US" sz="2800" dirty="0" smtClean="0"/>
              <a:t>Cervical lymph node metastases</a:t>
            </a:r>
          </a:p>
          <a:p>
            <a:pPr algn="l" rtl="0" eaLnBrk="1" hangingPunct="1">
              <a:lnSpc>
                <a:spcPct val="80000"/>
              </a:lnSpc>
            </a:pPr>
            <a:r>
              <a:rPr lang="en-US" altLang="en-US" sz="2800" dirty="0" smtClean="0"/>
              <a:t>Aggressive variant</a:t>
            </a:r>
          </a:p>
        </p:txBody>
      </p:sp>
    </p:spTree>
    <p:extLst>
      <p:ext uri="{BB962C8B-B14F-4D97-AF65-F5344CB8AC3E}">
        <p14:creationId xmlns:p14="http://schemas.microsoft.com/office/powerpoint/2010/main" val="188760243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641601" y="5935663"/>
            <a:ext cx="1693863" cy="406400"/>
          </a:xfrm>
          <a:prstGeom prst="rect">
            <a:avLst/>
          </a:prstGeom>
          <a:noFill/>
          <a:ln>
            <a:noFill/>
          </a:ln>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endParaRPr lang="en-US" altLang="en-US" sz="2133">
              <a:solidFill>
                <a:srgbClr val="FFFFFF"/>
              </a:solidFill>
            </a:endParaRPr>
          </a:p>
        </p:txBody>
      </p:sp>
      <p:sp>
        <p:nvSpPr>
          <p:cNvPr id="32771" name="Line 3"/>
          <p:cNvSpPr>
            <a:spLocks noChangeShapeType="1"/>
          </p:cNvSpPr>
          <p:nvPr/>
        </p:nvSpPr>
        <p:spPr bwMode="auto">
          <a:xfrm>
            <a:off x="2032001" y="1397000"/>
            <a:ext cx="8126413" cy="0"/>
          </a:xfrm>
          <a:prstGeom prst="line">
            <a:avLst/>
          </a:prstGeom>
          <a:noFill/>
          <a:ln w="50800">
            <a:solidFill>
              <a:schemeClr val="hlink"/>
            </a:solidFill>
            <a:round/>
            <a:headEnd type="none" w="sm" len="sm"/>
            <a:tailEnd type="none" w="sm" len="sm"/>
          </a:ln>
          <a:effectLst>
            <a:outerShdw dist="91581" dir="2021404" algn="ctr" rotWithShape="0">
              <a:schemeClr val="tx2"/>
            </a:outerShdw>
          </a:effectLst>
        </p:spPr>
        <p:txBody>
          <a:bodyPr wrap="none" anchor="ctr"/>
          <a:lstStyle/>
          <a:p>
            <a:pPr>
              <a:defRPr/>
            </a:pPr>
            <a:endParaRPr lang="en-US"/>
          </a:p>
        </p:txBody>
      </p:sp>
      <p:sp>
        <p:nvSpPr>
          <p:cNvPr id="68612" name="Rectangle 4"/>
          <p:cNvSpPr>
            <a:spLocks noChangeArrowheads="1"/>
          </p:cNvSpPr>
          <p:nvPr/>
        </p:nvSpPr>
        <p:spPr bwMode="auto">
          <a:xfrm>
            <a:off x="2709864" y="787400"/>
            <a:ext cx="7043737" cy="609600"/>
          </a:xfrm>
          <a:prstGeom prst="rect">
            <a:avLst/>
          </a:prstGeom>
          <a:noFill/>
          <a:ln>
            <a:noFill/>
          </a:ln>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endParaRPr lang="en-US" altLang="en-US" sz="2133">
              <a:solidFill>
                <a:srgbClr val="FFFFFF"/>
              </a:solidFill>
            </a:endParaRPr>
          </a:p>
        </p:txBody>
      </p:sp>
      <p:sp>
        <p:nvSpPr>
          <p:cNvPr id="99333" name="Rectangle 5"/>
          <p:cNvSpPr>
            <a:spLocks noChangeArrowheads="1"/>
          </p:cNvSpPr>
          <p:nvPr/>
        </p:nvSpPr>
        <p:spPr bwMode="auto">
          <a:xfrm>
            <a:off x="2032000" y="449263"/>
            <a:ext cx="8128000" cy="1016000"/>
          </a:xfrm>
          <a:prstGeom prst="rect">
            <a:avLst/>
          </a:prstGeom>
          <a:noFill/>
          <a:ln w="12700">
            <a:noFill/>
            <a:miter lim="800000"/>
            <a:headEnd type="none" w="sm" len="sm"/>
            <a:tailEnd type="none" w="sm" len="sm"/>
          </a:ln>
          <a:effectLst/>
        </p:spPr>
        <p:txBody>
          <a:bodyPr wrap="none" anchor="ctr"/>
          <a:lstStyle/>
          <a:p>
            <a:pPr algn="ctr">
              <a:defRPr/>
            </a:pPr>
            <a:endParaRPr lang="en-US" sz="3556" dirty="0">
              <a:solidFill>
                <a:srgbClr val="FAFD00"/>
              </a:solidFill>
              <a:effectLst>
                <a:outerShdw blurRad="38100" dist="38100" dir="2700000" algn="tl">
                  <a:srgbClr val="000000"/>
                </a:outerShdw>
              </a:effectLst>
              <a:latin typeface="Times New Roman" charset="0"/>
            </a:endParaRPr>
          </a:p>
        </p:txBody>
      </p:sp>
      <p:sp>
        <p:nvSpPr>
          <p:cNvPr id="99334" name="Rectangle 6"/>
          <p:cNvSpPr>
            <a:spLocks noChangeArrowheads="1"/>
          </p:cNvSpPr>
          <p:nvPr/>
        </p:nvSpPr>
        <p:spPr bwMode="auto">
          <a:xfrm>
            <a:off x="2506664" y="1600200"/>
            <a:ext cx="6975475" cy="1016000"/>
          </a:xfrm>
          <a:prstGeom prst="rect">
            <a:avLst/>
          </a:prstGeom>
          <a:noFill/>
          <a:ln w="12700">
            <a:noFill/>
            <a:miter lim="800000"/>
            <a:headEnd type="none" w="sm" len="sm"/>
            <a:tailEnd type="none" w="sm" len="sm"/>
          </a:ln>
          <a:effectLst/>
        </p:spPr>
        <p:txBody>
          <a:bodyPr/>
          <a:lstStyle/>
          <a:p>
            <a:pPr marL="204614" indent="-204614">
              <a:spcAft>
                <a:spcPts val="533"/>
              </a:spcAft>
              <a:buClr>
                <a:srgbClr val="FFFF00"/>
              </a:buClr>
              <a:buFont typeface="Arial" pitchFamily="34" charset="0"/>
              <a:buChar char="•"/>
              <a:defRPr/>
            </a:pPr>
            <a:endParaRPr lang="en-US" sz="2311" dirty="0">
              <a:latin typeface="Times New Roman" charset="0"/>
            </a:endParaRPr>
          </a:p>
        </p:txBody>
      </p:sp>
      <p:sp>
        <p:nvSpPr>
          <p:cNvPr id="7" name="Rectangle 5"/>
          <p:cNvSpPr>
            <a:spLocks noChangeArrowheads="1"/>
          </p:cNvSpPr>
          <p:nvPr/>
        </p:nvSpPr>
        <p:spPr bwMode="auto">
          <a:xfrm>
            <a:off x="1524000" y="203200"/>
            <a:ext cx="9144000" cy="1016000"/>
          </a:xfrm>
          <a:prstGeom prst="rect">
            <a:avLst/>
          </a:prstGeom>
          <a:noFill/>
          <a:ln w="12700">
            <a:noFill/>
            <a:miter lim="800000"/>
            <a:headEnd type="none" w="sm" len="sm"/>
            <a:tailEnd type="none" w="sm" len="sm"/>
          </a:ln>
          <a:effectLst/>
        </p:spPr>
        <p:txBody>
          <a:bodyPr wrap="none" anchor="ctr"/>
          <a:lstStyle/>
          <a:p>
            <a:pPr algn="ctr">
              <a:defRPr/>
            </a:pPr>
            <a:r>
              <a:rPr lang="en-US" sz="2844" b="1" dirty="0">
                <a:solidFill>
                  <a:srgbClr val="C00000"/>
                </a:solidFill>
                <a:latin typeface="Tahoma" charset="0"/>
                <a:ea typeface="Tahoma" charset="0"/>
                <a:cs typeface="Tahoma" charset="0"/>
              </a:rPr>
              <a:t>131-I Use Recommended by 2015 ATA Guideline </a:t>
            </a:r>
          </a:p>
        </p:txBody>
      </p:sp>
      <p:sp>
        <p:nvSpPr>
          <p:cNvPr id="11" name="Rectangle 6"/>
          <p:cNvSpPr>
            <a:spLocks noChangeArrowheads="1"/>
          </p:cNvSpPr>
          <p:nvPr/>
        </p:nvSpPr>
        <p:spPr bwMode="auto">
          <a:xfrm>
            <a:off x="2714626" y="1871663"/>
            <a:ext cx="6977063" cy="1016000"/>
          </a:xfrm>
          <a:prstGeom prst="rect">
            <a:avLst/>
          </a:prstGeom>
          <a:noFill/>
          <a:ln w="12700">
            <a:noFill/>
            <a:miter lim="800000"/>
            <a:headEnd type="none" w="sm" len="sm"/>
            <a:tailEnd type="none" w="sm" len="sm"/>
          </a:ln>
          <a:effectLst/>
        </p:spPr>
        <p:txBody>
          <a:bodyPr/>
          <a:lstStyle/>
          <a:p>
            <a:pPr marL="204614" indent="-204614">
              <a:spcAft>
                <a:spcPts val="533"/>
              </a:spcAft>
              <a:buClr>
                <a:srgbClr val="FFFF00"/>
              </a:buClr>
              <a:buFont typeface="Arial" pitchFamily="34" charset="0"/>
              <a:buChar char="•"/>
              <a:defRPr/>
            </a:pPr>
            <a:endParaRPr lang="en-US" sz="2311" dirty="0">
              <a:latin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28917845"/>
              </p:ext>
            </p:extLst>
          </p:nvPr>
        </p:nvGraphicFramePr>
        <p:xfrm>
          <a:off x="1523999" y="1587501"/>
          <a:ext cx="8634415" cy="5118100"/>
        </p:xfrm>
        <a:graphic>
          <a:graphicData uri="http://schemas.openxmlformats.org/drawingml/2006/table">
            <a:tbl>
              <a:tblPr firstRow="1" bandRow="1">
                <a:tableStyleId>{5C22544A-7EE6-4342-B048-85BDC9FD1C3A}</a:tableStyleId>
              </a:tblPr>
              <a:tblGrid>
                <a:gridCol w="1641193"/>
                <a:gridCol w="3918236"/>
                <a:gridCol w="3074986"/>
              </a:tblGrid>
              <a:tr h="934204">
                <a:tc>
                  <a:txBody>
                    <a:bodyPr/>
                    <a:lstStyle/>
                    <a:p>
                      <a:pPr algn="ctr"/>
                      <a:r>
                        <a:rPr lang="en-US" sz="1800" b="0" dirty="0" smtClean="0">
                          <a:effectLst>
                            <a:outerShdw blurRad="50800" dist="38100" dir="2700000" algn="tl" rotWithShape="0">
                              <a:prstClr val="black">
                                <a:alpha val="40000"/>
                              </a:prstClr>
                            </a:outerShdw>
                          </a:effectLst>
                          <a:latin typeface="Tahoma" charset="0"/>
                          <a:ea typeface="Tahoma" charset="0"/>
                          <a:cs typeface="Tahoma" charset="0"/>
                        </a:rPr>
                        <a:t>ATA Risk Category</a:t>
                      </a:r>
                      <a:endParaRPr lang="en-US" sz="1800" b="0" dirty="0">
                        <a:effectLst>
                          <a:outerShdw blurRad="50800" dist="38100" dir="2700000" algn="tl" rotWithShape="0">
                            <a:prstClr val="black">
                              <a:alpha val="40000"/>
                            </a:prstClr>
                          </a:outerShdw>
                        </a:effectLst>
                        <a:latin typeface="Tahoma" charset="0"/>
                        <a:ea typeface="Tahoma" charset="0"/>
                        <a:cs typeface="Tahoma" charset="0"/>
                      </a:endParaRPr>
                    </a:p>
                  </a:txBody>
                  <a:tcPr marL="81287" marR="81287" marT="40647" marB="40647" anchor="ctr"/>
                </a:tc>
                <a:tc>
                  <a:txBody>
                    <a:bodyPr/>
                    <a:lstStyle/>
                    <a:p>
                      <a:pPr algn="ctr"/>
                      <a:r>
                        <a:rPr lang="en-US" sz="1800" b="0" dirty="0" smtClean="0">
                          <a:effectLst>
                            <a:outerShdw blurRad="50800" dist="38100" dir="2700000" algn="tl" rotWithShape="0">
                              <a:prstClr val="black">
                                <a:alpha val="40000"/>
                              </a:prstClr>
                            </a:outerShdw>
                          </a:effectLst>
                          <a:latin typeface="Tahoma" charset="0"/>
                          <a:ea typeface="Tahoma" charset="0"/>
                          <a:cs typeface="Tahoma" charset="0"/>
                        </a:rPr>
                        <a:t>Characteristics</a:t>
                      </a:r>
                      <a:endParaRPr lang="en-US" sz="1800" b="0" dirty="0">
                        <a:effectLst>
                          <a:outerShdw blurRad="50800" dist="38100" dir="2700000" algn="tl" rotWithShape="0">
                            <a:prstClr val="black">
                              <a:alpha val="40000"/>
                            </a:prstClr>
                          </a:outerShdw>
                        </a:effectLst>
                        <a:latin typeface="Tahoma" charset="0"/>
                        <a:ea typeface="Tahoma" charset="0"/>
                        <a:cs typeface="Tahoma" charset="0"/>
                      </a:endParaRPr>
                    </a:p>
                  </a:txBody>
                  <a:tcPr marL="81287" marR="81287" marT="40647" marB="40647" anchor="ctr"/>
                </a:tc>
                <a:tc>
                  <a:txBody>
                    <a:bodyPr/>
                    <a:lstStyle/>
                    <a:p>
                      <a:pPr algn="ctr"/>
                      <a:r>
                        <a:rPr lang="en-US" sz="1800" b="0" dirty="0" smtClean="0">
                          <a:effectLst>
                            <a:outerShdw blurRad="50800" dist="38100" dir="2700000" algn="tl" rotWithShape="0">
                              <a:prstClr val="black">
                                <a:alpha val="40000"/>
                              </a:prstClr>
                            </a:outerShdw>
                          </a:effectLst>
                          <a:latin typeface="Tahoma" charset="0"/>
                          <a:ea typeface="Tahoma" charset="0"/>
                          <a:cs typeface="Tahoma" charset="0"/>
                        </a:rPr>
                        <a:t>131-I Recommendation</a:t>
                      </a:r>
                      <a:endParaRPr lang="en-US" sz="1800" b="0" dirty="0">
                        <a:effectLst>
                          <a:outerShdw blurRad="50800" dist="38100" dir="2700000" algn="tl" rotWithShape="0">
                            <a:prstClr val="black">
                              <a:alpha val="40000"/>
                            </a:prstClr>
                          </a:outerShdw>
                        </a:effectLst>
                        <a:latin typeface="Tahoma" charset="0"/>
                        <a:ea typeface="Tahoma" charset="0"/>
                        <a:cs typeface="Tahoma" charset="0"/>
                      </a:endParaRPr>
                    </a:p>
                  </a:txBody>
                  <a:tcPr marL="81287" marR="81287" marT="40647" marB="40647" anchor="ctr"/>
                </a:tc>
              </a:tr>
              <a:tr h="1103802">
                <a:tc>
                  <a:txBody>
                    <a:bodyPr/>
                    <a:lstStyle/>
                    <a:p>
                      <a:pPr>
                        <a:spcBef>
                          <a:spcPts val="0"/>
                        </a:spcBef>
                        <a:spcAft>
                          <a:spcPts val="0"/>
                        </a:spcAft>
                      </a:pPr>
                      <a:r>
                        <a:rPr lang="en-US" sz="1600" b="0" dirty="0" smtClean="0">
                          <a:latin typeface="Tahoma" charset="0"/>
                          <a:ea typeface="Tahoma" charset="0"/>
                          <a:cs typeface="Tahoma" charset="0"/>
                        </a:rPr>
                        <a:t>Low </a:t>
                      </a:r>
                      <a:endParaRPr lang="en-US" sz="1600" b="0" dirty="0">
                        <a:latin typeface="Tahoma" charset="0"/>
                        <a:ea typeface="Tahoma" charset="0"/>
                        <a:cs typeface="Tahoma" charset="0"/>
                      </a:endParaRPr>
                    </a:p>
                  </a:txBody>
                  <a:tcPr marL="81287" marR="81287" marT="40647" marB="40647" anchor="ctr"/>
                </a:tc>
                <a:tc>
                  <a:txBody>
                    <a:bodyPr/>
                    <a:lstStyle/>
                    <a:p>
                      <a:pPr>
                        <a:spcBef>
                          <a:spcPts val="0"/>
                        </a:spcBef>
                        <a:spcAft>
                          <a:spcPts val="0"/>
                        </a:spcAft>
                      </a:pPr>
                      <a:r>
                        <a:rPr lang="en-US" sz="1600" kern="1200" dirty="0" smtClean="0">
                          <a:solidFill>
                            <a:schemeClr val="dk1"/>
                          </a:solidFill>
                          <a:effectLst/>
                          <a:latin typeface="Tahoma" charset="0"/>
                          <a:ea typeface="Tahoma" charset="0"/>
                          <a:cs typeface="Tahoma" charset="0"/>
                        </a:rPr>
                        <a:t>Intrathyroidal DTC with no</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extrathyroidal extension, vascular invasion, or metastases</a:t>
                      </a:r>
                    </a:p>
                  </a:txBody>
                  <a:tcPr marL="81287" marR="81287" marT="40647" marB="4064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Tahoma" charset="0"/>
                          <a:ea typeface="Tahoma" charset="0"/>
                          <a:cs typeface="Tahoma" charset="0"/>
                        </a:rPr>
                        <a:t>Not routinely recommended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Tahoma" charset="0"/>
                          <a:ea typeface="Tahoma" charset="0"/>
                          <a:cs typeface="Tahoma" charset="0"/>
                        </a:rPr>
                        <a:t>(Weak recommendation, Low-quality evidence)</a:t>
                      </a:r>
                    </a:p>
                  </a:txBody>
                  <a:tcPr marL="81287" marR="81287" marT="40647" marB="40647" anchor="ctr"/>
                </a:tc>
              </a:tr>
              <a:tr h="1766082">
                <a:tc>
                  <a:txBody>
                    <a:bodyPr/>
                    <a:lstStyle/>
                    <a:p>
                      <a:pPr>
                        <a:spcBef>
                          <a:spcPts val="0"/>
                        </a:spcBef>
                        <a:spcAft>
                          <a:spcPts val="0"/>
                        </a:spcAft>
                      </a:pPr>
                      <a:r>
                        <a:rPr lang="en-US" sz="1600" b="0" dirty="0" smtClean="0">
                          <a:latin typeface="Tahoma" charset="0"/>
                          <a:ea typeface="Tahoma" charset="0"/>
                          <a:cs typeface="Tahoma" charset="0"/>
                        </a:rPr>
                        <a:t>Intermediate</a:t>
                      </a:r>
                      <a:endParaRPr lang="en-US" sz="1600" b="0" dirty="0">
                        <a:latin typeface="Tahoma" charset="0"/>
                        <a:ea typeface="Tahoma" charset="0"/>
                        <a:cs typeface="Tahoma" charset="0"/>
                      </a:endParaRPr>
                    </a:p>
                  </a:txBody>
                  <a:tcPr marL="81287" marR="81287" marT="40647" marB="40647" anchor="ctr"/>
                </a:tc>
                <a:tc>
                  <a:txBody>
                    <a:bodyPr/>
                    <a:lstStyle/>
                    <a:p>
                      <a:pPr>
                        <a:spcBef>
                          <a:spcPts val="0"/>
                        </a:spcBef>
                        <a:spcAft>
                          <a:spcPts val="0"/>
                        </a:spcAft>
                      </a:pPr>
                      <a:r>
                        <a:rPr lang="en-US" sz="1600" kern="1200" dirty="0" smtClean="0">
                          <a:solidFill>
                            <a:schemeClr val="dk1"/>
                          </a:solidFill>
                          <a:effectLst/>
                          <a:latin typeface="Tahoma" charset="0"/>
                          <a:ea typeface="Tahoma" charset="0"/>
                          <a:cs typeface="Tahoma" charset="0"/>
                        </a:rPr>
                        <a:t>Microscopic extrathyroidal extension, cervical node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metastases, RAI-avid neck disease outside thyroid</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bed, vascular invasion, or aggressive histology</a:t>
                      </a:r>
                    </a:p>
                  </a:txBody>
                  <a:tcPr marL="81287" marR="81287" marT="40647" marB="4064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Tahoma" charset="0"/>
                          <a:ea typeface="Tahoma" charset="0"/>
                          <a:cs typeface="Tahoma" charset="0"/>
                        </a:rPr>
                        <a:t>Should be considered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Tahoma" charset="0"/>
                          <a:ea typeface="Tahoma" charset="0"/>
                          <a:cs typeface="Tahoma" charset="0"/>
                        </a:rPr>
                        <a:t>(Weak recommendation, Low-quality evidence)</a:t>
                      </a:r>
                    </a:p>
                  </a:txBody>
                  <a:tcPr marL="81287" marR="81287" marT="40647" marB="40647" anchor="ctr"/>
                </a:tc>
              </a:tr>
              <a:tr h="1314012">
                <a:tc>
                  <a:txBody>
                    <a:bodyPr/>
                    <a:lstStyle/>
                    <a:p>
                      <a:pPr>
                        <a:spcBef>
                          <a:spcPts val="0"/>
                        </a:spcBef>
                        <a:spcAft>
                          <a:spcPts val="0"/>
                        </a:spcAft>
                      </a:pPr>
                      <a:r>
                        <a:rPr lang="en-US" sz="1600" b="0" dirty="0" smtClean="0">
                          <a:latin typeface="Tahoma" charset="0"/>
                          <a:ea typeface="Tahoma" charset="0"/>
                          <a:cs typeface="Tahoma" charset="0"/>
                        </a:rPr>
                        <a:t>High</a:t>
                      </a:r>
                      <a:endParaRPr lang="en-US" sz="1600" b="0" dirty="0">
                        <a:latin typeface="Tahoma" charset="0"/>
                        <a:ea typeface="Tahoma" charset="0"/>
                        <a:cs typeface="Tahoma" charset="0"/>
                      </a:endParaRPr>
                    </a:p>
                  </a:txBody>
                  <a:tcPr marL="81287" marR="81287" marT="40647" marB="40647" anchor="ctr"/>
                </a:tc>
                <a:tc>
                  <a:txBody>
                    <a:bodyPr/>
                    <a:lstStyle/>
                    <a:p>
                      <a:r>
                        <a:rPr lang="en-US" sz="1600" kern="1200" dirty="0" smtClean="0">
                          <a:solidFill>
                            <a:schemeClr val="dk1"/>
                          </a:solidFill>
                          <a:effectLst/>
                          <a:latin typeface="Tahoma" charset="0"/>
                          <a:ea typeface="Tahoma" charset="0"/>
                          <a:cs typeface="Tahoma" charset="0"/>
                        </a:rPr>
                        <a:t>Gross extrathyroidal extension, incomplete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tumor resection, distant metastases, or inappropriate postoperative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serum thyroglobulin</a:t>
                      </a:r>
                    </a:p>
                  </a:txBody>
                  <a:tcPr marL="81287" marR="81287" marT="40647" marB="4064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Tahoma" charset="0"/>
                          <a:ea typeface="Tahoma" charset="0"/>
                          <a:cs typeface="Tahoma" charset="0"/>
                        </a:rPr>
                        <a:t>Routinely recommended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Tahoma" charset="0"/>
                          <a:ea typeface="Tahoma" charset="0"/>
                          <a:cs typeface="Tahoma" charset="0"/>
                        </a:rPr>
                        <a:t>(Strong recommendation, moderate-quality evidence)</a:t>
                      </a:r>
                    </a:p>
                  </a:txBody>
                  <a:tcPr marL="81287" marR="81287" marT="40647" marB="40647" anchor="ctr"/>
                </a:tc>
              </a:tr>
            </a:tbl>
          </a:graphicData>
        </a:graphic>
      </p:graphicFrame>
    </p:spTree>
    <p:extLst>
      <p:ext uri="{BB962C8B-B14F-4D97-AF65-F5344CB8AC3E}">
        <p14:creationId xmlns:p14="http://schemas.microsoft.com/office/powerpoint/2010/main" val="399721176"/>
      </p:ext>
    </p:extLst>
  </p:cSld>
  <p:clrMapOvr>
    <a:masterClrMapping/>
  </p:clrMapOvr>
  <p:transition spd="slow">
    <p:pull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641601" y="5935663"/>
            <a:ext cx="1693863" cy="406400"/>
          </a:xfrm>
          <a:prstGeom prst="rect">
            <a:avLst/>
          </a:prstGeom>
          <a:noFill/>
          <a:ln>
            <a:noFill/>
          </a:ln>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endParaRPr lang="en-US" altLang="en-US" sz="2133">
              <a:solidFill>
                <a:srgbClr val="FFFFFF"/>
              </a:solidFill>
            </a:endParaRPr>
          </a:p>
        </p:txBody>
      </p:sp>
      <p:sp>
        <p:nvSpPr>
          <p:cNvPr id="40963" name="Line 3"/>
          <p:cNvSpPr>
            <a:spLocks noChangeShapeType="1"/>
          </p:cNvSpPr>
          <p:nvPr/>
        </p:nvSpPr>
        <p:spPr bwMode="auto">
          <a:xfrm>
            <a:off x="2032001" y="1397000"/>
            <a:ext cx="8126413" cy="0"/>
          </a:xfrm>
          <a:prstGeom prst="line">
            <a:avLst/>
          </a:prstGeom>
          <a:noFill/>
          <a:ln w="50800">
            <a:solidFill>
              <a:schemeClr val="hlink"/>
            </a:solidFill>
            <a:round/>
            <a:headEnd type="none" w="sm" len="sm"/>
            <a:tailEnd type="none" w="sm" len="sm"/>
          </a:ln>
          <a:effectLst>
            <a:outerShdw dist="91581" dir="2021404" algn="ctr" rotWithShape="0">
              <a:schemeClr val="tx2"/>
            </a:outerShdw>
          </a:effectLst>
        </p:spPr>
        <p:txBody>
          <a:bodyPr wrap="none" anchor="ctr"/>
          <a:lstStyle/>
          <a:p>
            <a:pPr>
              <a:defRPr/>
            </a:pPr>
            <a:endParaRPr lang="en-US"/>
          </a:p>
        </p:txBody>
      </p:sp>
      <p:sp>
        <p:nvSpPr>
          <p:cNvPr id="68612" name="Rectangle 4"/>
          <p:cNvSpPr>
            <a:spLocks noChangeArrowheads="1"/>
          </p:cNvSpPr>
          <p:nvPr/>
        </p:nvSpPr>
        <p:spPr bwMode="auto">
          <a:xfrm>
            <a:off x="2709864" y="787400"/>
            <a:ext cx="7043737" cy="609600"/>
          </a:xfrm>
          <a:prstGeom prst="rect">
            <a:avLst/>
          </a:prstGeom>
          <a:noFill/>
          <a:ln>
            <a:noFill/>
          </a:ln>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endParaRPr lang="en-US" altLang="en-US" sz="2133">
              <a:solidFill>
                <a:srgbClr val="FFFFFF"/>
              </a:solidFill>
            </a:endParaRPr>
          </a:p>
        </p:txBody>
      </p:sp>
      <p:sp>
        <p:nvSpPr>
          <p:cNvPr id="99333" name="Rectangle 5"/>
          <p:cNvSpPr>
            <a:spLocks noChangeArrowheads="1"/>
          </p:cNvSpPr>
          <p:nvPr/>
        </p:nvSpPr>
        <p:spPr bwMode="auto">
          <a:xfrm>
            <a:off x="2032000" y="449263"/>
            <a:ext cx="8128000" cy="1016000"/>
          </a:xfrm>
          <a:prstGeom prst="rect">
            <a:avLst/>
          </a:prstGeom>
          <a:noFill/>
          <a:ln w="12700">
            <a:noFill/>
            <a:miter lim="800000"/>
            <a:headEnd type="none" w="sm" len="sm"/>
            <a:tailEnd type="none" w="sm" len="sm"/>
          </a:ln>
          <a:effectLst/>
        </p:spPr>
        <p:txBody>
          <a:bodyPr wrap="none" anchor="ctr"/>
          <a:lstStyle/>
          <a:p>
            <a:pPr algn="ctr">
              <a:defRPr/>
            </a:pPr>
            <a:endParaRPr lang="en-US" sz="3556" dirty="0">
              <a:solidFill>
                <a:srgbClr val="FAFD00"/>
              </a:solidFill>
              <a:effectLst>
                <a:outerShdw blurRad="38100" dist="38100" dir="2700000" algn="tl">
                  <a:srgbClr val="000000"/>
                </a:outerShdw>
              </a:effectLst>
              <a:latin typeface="Times New Roman" charset="0"/>
            </a:endParaRPr>
          </a:p>
        </p:txBody>
      </p:sp>
      <p:sp>
        <p:nvSpPr>
          <p:cNvPr id="99334" name="Rectangle 6"/>
          <p:cNvSpPr>
            <a:spLocks noChangeArrowheads="1"/>
          </p:cNvSpPr>
          <p:nvPr/>
        </p:nvSpPr>
        <p:spPr bwMode="auto">
          <a:xfrm>
            <a:off x="2506664" y="1600200"/>
            <a:ext cx="6975475" cy="1016000"/>
          </a:xfrm>
          <a:prstGeom prst="rect">
            <a:avLst/>
          </a:prstGeom>
          <a:noFill/>
          <a:ln w="12700">
            <a:noFill/>
            <a:miter lim="800000"/>
            <a:headEnd type="none" w="sm" len="sm"/>
            <a:tailEnd type="none" w="sm" len="sm"/>
          </a:ln>
          <a:effectLst/>
        </p:spPr>
        <p:txBody>
          <a:bodyPr/>
          <a:lstStyle/>
          <a:p>
            <a:pPr marL="204614" indent="-204614">
              <a:spcAft>
                <a:spcPts val="533"/>
              </a:spcAft>
              <a:buClr>
                <a:srgbClr val="FFFF00"/>
              </a:buClr>
              <a:buFont typeface="Arial" pitchFamily="34" charset="0"/>
              <a:buChar char="•"/>
              <a:defRPr/>
            </a:pPr>
            <a:endParaRPr lang="en-US" sz="2311" dirty="0">
              <a:latin typeface="Times New Roman" charset="0"/>
            </a:endParaRPr>
          </a:p>
        </p:txBody>
      </p:sp>
      <p:sp>
        <p:nvSpPr>
          <p:cNvPr id="11" name="Rectangle 6"/>
          <p:cNvSpPr>
            <a:spLocks noChangeArrowheads="1"/>
          </p:cNvSpPr>
          <p:nvPr/>
        </p:nvSpPr>
        <p:spPr bwMode="auto">
          <a:xfrm>
            <a:off x="2714626" y="1871663"/>
            <a:ext cx="6977063" cy="1016000"/>
          </a:xfrm>
          <a:prstGeom prst="rect">
            <a:avLst/>
          </a:prstGeom>
          <a:noFill/>
          <a:ln w="12700">
            <a:noFill/>
            <a:miter lim="800000"/>
            <a:headEnd type="none" w="sm" len="sm"/>
            <a:tailEnd type="none" w="sm" len="sm"/>
          </a:ln>
          <a:effectLst/>
        </p:spPr>
        <p:txBody>
          <a:bodyPr/>
          <a:lstStyle/>
          <a:p>
            <a:pPr marL="204614" indent="-204614">
              <a:spcAft>
                <a:spcPts val="533"/>
              </a:spcAft>
              <a:buClr>
                <a:srgbClr val="FFFF00"/>
              </a:buClr>
              <a:buFont typeface="Arial" pitchFamily="34" charset="0"/>
              <a:buChar char="•"/>
              <a:defRPr/>
            </a:pPr>
            <a:endParaRPr lang="en-US" sz="2311" dirty="0">
              <a:latin typeface="Times New Roman"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68009771"/>
              </p:ext>
            </p:extLst>
          </p:nvPr>
        </p:nvGraphicFramePr>
        <p:xfrm>
          <a:off x="1340069" y="1539875"/>
          <a:ext cx="8570695" cy="5165726"/>
        </p:xfrm>
        <a:graphic>
          <a:graphicData uri="http://schemas.openxmlformats.org/drawingml/2006/table">
            <a:tbl>
              <a:tblPr firstRow="1" bandRow="1">
                <a:tableStyleId>{5C22544A-7EE6-4342-B048-85BDC9FD1C3A}</a:tableStyleId>
              </a:tblPr>
              <a:tblGrid>
                <a:gridCol w="1629082"/>
                <a:gridCol w="3889320"/>
                <a:gridCol w="3052293"/>
              </a:tblGrid>
              <a:tr h="927696">
                <a:tc>
                  <a:txBody>
                    <a:bodyPr/>
                    <a:lstStyle/>
                    <a:p>
                      <a:pPr algn="ctr"/>
                      <a:r>
                        <a:rPr lang="en-US" sz="1800" b="0" dirty="0" smtClean="0">
                          <a:effectLst>
                            <a:outerShdw blurRad="50800" dist="38100" dir="2700000" algn="tl" rotWithShape="0">
                              <a:prstClr val="black">
                                <a:alpha val="40000"/>
                              </a:prstClr>
                            </a:outerShdw>
                          </a:effectLst>
                          <a:latin typeface="Tahoma" charset="0"/>
                          <a:ea typeface="Tahoma" charset="0"/>
                          <a:cs typeface="Tahoma" charset="0"/>
                        </a:rPr>
                        <a:t>ATA Risk Category</a:t>
                      </a:r>
                      <a:endParaRPr lang="en-US" sz="1800" b="0" dirty="0">
                        <a:effectLst>
                          <a:outerShdw blurRad="50800" dist="38100" dir="2700000" algn="tl" rotWithShape="0">
                            <a:prstClr val="black">
                              <a:alpha val="40000"/>
                            </a:prstClr>
                          </a:outerShdw>
                        </a:effectLst>
                        <a:latin typeface="Tahoma" charset="0"/>
                        <a:ea typeface="Tahoma" charset="0"/>
                        <a:cs typeface="Tahoma" charset="0"/>
                      </a:endParaRPr>
                    </a:p>
                  </a:txBody>
                  <a:tcPr marL="81287" marR="81287" marT="40640" marB="40640" anchor="ctr"/>
                </a:tc>
                <a:tc>
                  <a:txBody>
                    <a:bodyPr/>
                    <a:lstStyle/>
                    <a:p>
                      <a:pPr algn="ctr"/>
                      <a:r>
                        <a:rPr lang="en-US" sz="1800" b="0" dirty="0" smtClean="0">
                          <a:effectLst>
                            <a:outerShdw blurRad="50800" dist="38100" dir="2700000" algn="tl" rotWithShape="0">
                              <a:prstClr val="black">
                                <a:alpha val="40000"/>
                              </a:prstClr>
                            </a:outerShdw>
                          </a:effectLst>
                          <a:latin typeface="Tahoma" charset="0"/>
                          <a:ea typeface="Tahoma" charset="0"/>
                          <a:cs typeface="Tahoma" charset="0"/>
                        </a:rPr>
                        <a:t>Characteristics</a:t>
                      </a:r>
                      <a:endParaRPr lang="en-US" sz="1800" b="0" dirty="0">
                        <a:effectLst>
                          <a:outerShdw blurRad="50800" dist="38100" dir="2700000" algn="tl" rotWithShape="0">
                            <a:prstClr val="black">
                              <a:alpha val="40000"/>
                            </a:prstClr>
                          </a:outerShdw>
                        </a:effectLst>
                        <a:latin typeface="Tahoma" charset="0"/>
                        <a:ea typeface="Tahoma" charset="0"/>
                        <a:cs typeface="Tahoma" charset="0"/>
                      </a:endParaRPr>
                    </a:p>
                  </a:txBody>
                  <a:tcPr marL="81287" marR="81287" marT="40640" marB="40640" anchor="ctr"/>
                </a:tc>
                <a:tc>
                  <a:txBody>
                    <a:bodyPr/>
                    <a:lstStyle/>
                    <a:p>
                      <a:pPr algn="ctr"/>
                      <a:r>
                        <a:rPr lang="en-US" sz="1800" b="0" dirty="0" smtClean="0">
                          <a:effectLst>
                            <a:outerShdw blurRad="50800" dist="38100" dir="2700000" algn="tl" rotWithShape="0">
                              <a:prstClr val="black">
                                <a:alpha val="40000"/>
                              </a:prstClr>
                            </a:outerShdw>
                          </a:effectLst>
                          <a:latin typeface="Tahoma" charset="0"/>
                          <a:ea typeface="Tahoma" charset="0"/>
                          <a:cs typeface="Tahoma" charset="0"/>
                        </a:rPr>
                        <a:t>TSH Suppression Recommendation</a:t>
                      </a:r>
                      <a:endParaRPr lang="en-US" sz="1800" b="0" dirty="0">
                        <a:effectLst>
                          <a:outerShdw blurRad="50800" dist="38100" dir="2700000" algn="tl" rotWithShape="0">
                            <a:prstClr val="black">
                              <a:alpha val="40000"/>
                            </a:prstClr>
                          </a:outerShdw>
                        </a:effectLst>
                        <a:latin typeface="Tahoma" charset="0"/>
                        <a:ea typeface="Tahoma" charset="0"/>
                        <a:cs typeface="Tahoma" charset="0"/>
                      </a:endParaRPr>
                    </a:p>
                  </a:txBody>
                  <a:tcPr marL="81287" marR="81287" marT="40640" marB="40640" anchor="ctr"/>
                </a:tc>
              </a:tr>
              <a:tr h="1179391">
                <a:tc>
                  <a:txBody>
                    <a:bodyPr/>
                    <a:lstStyle/>
                    <a:p>
                      <a:pPr>
                        <a:spcBef>
                          <a:spcPts val="0"/>
                        </a:spcBef>
                        <a:spcAft>
                          <a:spcPts val="0"/>
                        </a:spcAft>
                      </a:pPr>
                      <a:r>
                        <a:rPr lang="en-US" sz="1600" b="0" dirty="0" smtClean="0">
                          <a:latin typeface="Tahoma" charset="0"/>
                          <a:ea typeface="Tahoma" charset="0"/>
                          <a:cs typeface="Tahoma" charset="0"/>
                        </a:rPr>
                        <a:t>Low</a:t>
                      </a:r>
                    </a:p>
                  </a:txBody>
                  <a:tcPr marL="81287" marR="81287" marT="40640" marB="40640" anchor="ctr"/>
                </a:tc>
                <a:tc>
                  <a:txBody>
                    <a:bodyPr/>
                    <a:lstStyle/>
                    <a:p>
                      <a:pPr>
                        <a:spcBef>
                          <a:spcPts val="0"/>
                        </a:spcBef>
                        <a:spcAft>
                          <a:spcPts val="0"/>
                        </a:spcAft>
                      </a:pPr>
                      <a:r>
                        <a:rPr lang="en-US" sz="1600" kern="1200" dirty="0" smtClean="0">
                          <a:solidFill>
                            <a:schemeClr val="dk1"/>
                          </a:solidFill>
                          <a:effectLst/>
                          <a:latin typeface="Tahoma" charset="0"/>
                          <a:ea typeface="Tahoma" charset="0"/>
                          <a:cs typeface="Tahoma" charset="0"/>
                        </a:rPr>
                        <a:t>Intrathyroidal DTC with no</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extrathyroidal extension, vascular invasion, or metastases</a:t>
                      </a:r>
                    </a:p>
                  </a:txBody>
                  <a:tcPr marL="81287" marR="81287" marT="40640" marB="40640" anchor="ctr"/>
                </a:tc>
                <a:tc>
                  <a:txBody>
                    <a:bodyPr/>
                    <a:lstStyle/>
                    <a:p>
                      <a:r>
                        <a:rPr lang="en-US" sz="1600" kern="1200" dirty="0" smtClean="0">
                          <a:solidFill>
                            <a:schemeClr val="dk1"/>
                          </a:solidFill>
                          <a:effectLst/>
                          <a:latin typeface="Tahoma" charset="0"/>
                          <a:ea typeface="Tahoma" charset="0"/>
                          <a:cs typeface="Tahoma" charset="0"/>
                        </a:rPr>
                        <a:t>TSH may be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maintained at the lower end of the ref. range (0.5–2.0 mU/L).</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Tahoma" charset="0"/>
                          <a:ea typeface="Tahoma" charset="0"/>
                          <a:cs typeface="Tahoma" charset="0"/>
                        </a:rPr>
                        <a:t>(Weak recommendation, Low-quality evidence)</a:t>
                      </a:r>
                    </a:p>
                  </a:txBody>
                  <a:tcPr marL="81287" marR="81287" marT="40640" marB="40640" anchor="ctr"/>
                </a:tc>
              </a:tr>
              <a:tr h="1753779">
                <a:tc>
                  <a:txBody>
                    <a:bodyPr/>
                    <a:lstStyle/>
                    <a:p>
                      <a:pPr>
                        <a:spcBef>
                          <a:spcPts val="0"/>
                        </a:spcBef>
                        <a:spcAft>
                          <a:spcPts val="0"/>
                        </a:spcAft>
                      </a:pPr>
                      <a:r>
                        <a:rPr lang="en-US" sz="1600" b="0" dirty="0" smtClean="0">
                          <a:latin typeface="Tahoma" charset="0"/>
                          <a:ea typeface="Tahoma" charset="0"/>
                          <a:cs typeface="Tahoma" charset="0"/>
                        </a:rPr>
                        <a:t>Intermediate</a:t>
                      </a:r>
                      <a:endParaRPr lang="en-US" sz="1600" b="0" dirty="0">
                        <a:latin typeface="Tahoma" charset="0"/>
                        <a:ea typeface="Tahoma" charset="0"/>
                        <a:cs typeface="Tahoma" charset="0"/>
                      </a:endParaRPr>
                    </a:p>
                  </a:txBody>
                  <a:tcPr marL="81287" marR="81287" marT="40640" marB="40640" anchor="ctr"/>
                </a:tc>
                <a:tc>
                  <a:txBody>
                    <a:bodyPr/>
                    <a:lstStyle/>
                    <a:p>
                      <a:pPr>
                        <a:spcBef>
                          <a:spcPts val="0"/>
                        </a:spcBef>
                        <a:spcAft>
                          <a:spcPts val="0"/>
                        </a:spcAft>
                      </a:pPr>
                      <a:r>
                        <a:rPr lang="en-US" sz="1600" kern="1200" dirty="0" smtClean="0">
                          <a:solidFill>
                            <a:schemeClr val="dk1"/>
                          </a:solidFill>
                          <a:effectLst/>
                          <a:latin typeface="Tahoma" charset="0"/>
                          <a:ea typeface="Tahoma" charset="0"/>
                          <a:cs typeface="Tahoma" charset="0"/>
                        </a:rPr>
                        <a:t>Microscopic extrathyroidal extension, cervical node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metastases, RAI-avid neck disease outside thyroid</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bed, vascular invasion, or aggressive histology</a:t>
                      </a:r>
                    </a:p>
                  </a:txBody>
                  <a:tcPr marL="81287" marR="81287" marT="40640" marB="40640" anchor="ctr"/>
                </a:tc>
                <a:tc>
                  <a:txBody>
                    <a:bodyPr/>
                    <a:lstStyle/>
                    <a:p>
                      <a:r>
                        <a:rPr lang="en-US" sz="1600" kern="1200" dirty="0" smtClean="0">
                          <a:solidFill>
                            <a:schemeClr val="dk1"/>
                          </a:solidFill>
                          <a:effectLst/>
                          <a:latin typeface="Tahoma" charset="0"/>
                          <a:ea typeface="Tahoma" charset="0"/>
                          <a:cs typeface="Tahoma" charset="0"/>
                        </a:rPr>
                        <a:t>TSH suppression to 0.1–0.5 mU/L is recommended.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Tahoma" charset="0"/>
                          <a:ea typeface="Tahoma" charset="0"/>
                          <a:cs typeface="Tahoma" charset="0"/>
                        </a:rPr>
                        <a:t>(Weak recommendation, Low-quality evidence)</a:t>
                      </a:r>
                    </a:p>
                  </a:txBody>
                  <a:tcPr marL="81287" marR="81287" marT="40640" marB="40640" anchor="ctr"/>
                </a:tc>
              </a:tr>
              <a:tr h="1304860">
                <a:tc>
                  <a:txBody>
                    <a:bodyPr/>
                    <a:lstStyle/>
                    <a:p>
                      <a:pPr>
                        <a:spcBef>
                          <a:spcPts val="0"/>
                        </a:spcBef>
                        <a:spcAft>
                          <a:spcPts val="0"/>
                        </a:spcAft>
                      </a:pPr>
                      <a:r>
                        <a:rPr lang="en-US" sz="1600" b="0" dirty="0" smtClean="0">
                          <a:latin typeface="Tahoma" charset="0"/>
                          <a:ea typeface="Tahoma" charset="0"/>
                          <a:cs typeface="Tahoma" charset="0"/>
                        </a:rPr>
                        <a:t>High</a:t>
                      </a:r>
                      <a:endParaRPr lang="en-US" sz="1600" b="0" dirty="0">
                        <a:latin typeface="Tahoma" charset="0"/>
                        <a:ea typeface="Tahoma" charset="0"/>
                        <a:cs typeface="Tahoma" charset="0"/>
                      </a:endParaRPr>
                    </a:p>
                  </a:txBody>
                  <a:tcPr marL="81287" marR="81287" marT="40640" marB="40640" anchor="ctr"/>
                </a:tc>
                <a:tc>
                  <a:txBody>
                    <a:bodyPr/>
                    <a:lstStyle/>
                    <a:p>
                      <a:r>
                        <a:rPr lang="en-US" sz="1600" kern="1200" dirty="0" smtClean="0">
                          <a:solidFill>
                            <a:schemeClr val="dk1"/>
                          </a:solidFill>
                          <a:effectLst/>
                          <a:latin typeface="Tahoma" charset="0"/>
                          <a:ea typeface="Tahoma" charset="0"/>
                          <a:cs typeface="Tahoma" charset="0"/>
                        </a:rPr>
                        <a:t>Gross extrathyroidal extension, incomplete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tumor resection, distant metastases, or inappropriate postoperative</a:t>
                      </a:r>
                      <a:r>
                        <a:rPr lang="en-US" sz="1600" kern="1200" baseline="0" dirty="0" smtClean="0">
                          <a:solidFill>
                            <a:schemeClr val="dk1"/>
                          </a:solidFill>
                          <a:effectLst/>
                          <a:latin typeface="Tahoma" charset="0"/>
                          <a:ea typeface="Tahoma" charset="0"/>
                          <a:cs typeface="Tahoma" charset="0"/>
                        </a:rPr>
                        <a:t> </a:t>
                      </a:r>
                      <a:r>
                        <a:rPr lang="en-US" sz="1600" kern="1200" dirty="0" smtClean="0">
                          <a:solidFill>
                            <a:schemeClr val="dk1"/>
                          </a:solidFill>
                          <a:effectLst/>
                          <a:latin typeface="Tahoma" charset="0"/>
                          <a:ea typeface="Tahoma" charset="0"/>
                          <a:cs typeface="Tahoma" charset="0"/>
                        </a:rPr>
                        <a:t>serum thyroglobulin</a:t>
                      </a:r>
                    </a:p>
                  </a:txBody>
                  <a:tcPr marL="81287" marR="81287" marT="40640" marB="40640" anchor="ctr"/>
                </a:tc>
                <a:tc>
                  <a:txBody>
                    <a:bodyPr/>
                    <a:lstStyle/>
                    <a:p>
                      <a:r>
                        <a:rPr lang="en-US" sz="1600" kern="1200" dirty="0" smtClean="0">
                          <a:solidFill>
                            <a:schemeClr val="dk1"/>
                          </a:solidFill>
                          <a:effectLst/>
                          <a:latin typeface="Tahoma" charset="0"/>
                          <a:ea typeface="Tahoma" charset="0"/>
                          <a:cs typeface="Tahoma" charset="0"/>
                        </a:rPr>
                        <a:t>TSH suppression to &lt;0.1 mU/L is recommended.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Tahoma" charset="0"/>
                          <a:ea typeface="Tahoma" charset="0"/>
                          <a:cs typeface="Tahoma" charset="0"/>
                        </a:rPr>
                        <a:t>(Strong recommendation, moderate-quality evidence)</a:t>
                      </a:r>
                    </a:p>
                  </a:txBody>
                  <a:tcPr marL="81287" marR="81287" marT="40640" marB="40640" anchor="ctr"/>
                </a:tc>
              </a:tr>
            </a:tbl>
          </a:graphicData>
        </a:graphic>
      </p:graphicFrame>
      <p:sp>
        <p:nvSpPr>
          <p:cNvPr id="12" name="Rectangle 5"/>
          <p:cNvSpPr>
            <a:spLocks noChangeArrowheads="1"/>
          </p:cNvSpPr>
          <p:nvPr/>
        </p:nvSpPr>
        <p:spPr bwMode="auto">
          <a:xfrm>
            <a:off x="0" y="85725"/>
            <a:ext cx="11808372" cy="1016000"/>
          </a:xfrm>
          <a:prstGeom prst="rect">
            <a:avLst/>
          </a:prstGeom>
          <a:noFill/>
          <a:ln w="12700">
            <a:noFill/>
            <a:miter lim="800000"/>
            <a:headEnd type="none" w="sm" len="sm"/>
            <a:tailEnd type="none" w="sm" len="sm"/>
          </a:ln>
          <a:effectLst/>
        </p:spPr>
        <p:txBody>
          <a:bodyPr wrap="none" anchor="ctr"/>
          <a:lstStyle/>
          <a:p>
            <a:pPr algn="ctr">
              <a:defRPr/>
            </a:pPr>
            <a:r>
              <a:rPr lang="en-US" sz="2844" b="1" dirty="0">
                <a:solidFill>
                  <a:srgbClr val="C00000"/>
                </a:solidFill>
                <a:latin typeface="Tahoma" charset="0"/>
                <a:ea typeface="Tahoma" charset="0"/>
                <a:cs typeface="Tahoma" charset="0"/>
              </a:rPr>
              <a:t>TSH Suppression Recommended </a:t>
            </a:r>
            <a:r>
              <a:rPr lang="en-US" sz="2844" b="1" dirty="0" smtClean="0">
                <a:solidFill>
                  <a:srgbClr val="C00000"/>
                </a:solidFill>
                <a:latin typeface="Tahoma" charset="0"/>
                <a:ea typeface="Tahoma" charset="0"/>
                <a:cs typeface="Tahoma" charset="0"/>
              </a:rPr>
              <a:t>by </a:t>
            </a:r>
            <a:r>
              <a:rPr lang="en-US" sz="2844" b="1" dirty="0">
                <a:solidFill>
                  <a:srgbClr val="C00000"/>
                </a:solidFill>
                <a:latin typeface="Tahoma" charset="0"/>
                <a:ea typeface="Tahoma" charset="0"/>
                <a:cs typeface="Tahoma" charset="0"/>
              </a:rPr>
              <a:t>2015 ATA Guideline </a:t>
            </a:r>
          </a:p>
        </p:txBody>
      </p:sp>
    </p:spTree>
    <p:extLst>
      <p:ext uri="{BB962C8B-B14F-4D97-AF65-F5344CB8AC3E}">
        <p14:creationId xmlns:p14="http://schemas.microsoft.com/office/powerpoint/2010/main" val="1051160685"/>
      </p:ext>
    </p:extLst>
  </p:cSld>
  <p:clrMapOvr>
    <a:masterClrMapping/>
  </p:clrMapOvr>
  <p:transition spd="slow">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5"/>
          <p:cNvSpPr>
            <a:spLocks noChangeArrowheads="1"/>
          </p:cNvSpPr>
          <p:nvPr/>
        </p:nvSpPr>
        <p:spPr bwMode="auto">
          <a:xfrm>
            <a:off x="4572001" y="5867401"/>
            <a:ext cx="779463" cy="200025"/>
          </a:xfrm>
          <a:prstGeom prst="rect">
            <a:avLst/>
          </a:prstGeom>
          <a:noFill/>
          <a:ln w="9525">
            <a:noFill/>
            <a:miter lim="800000"/>
            <a:headEnd/>
            <a:tailEnd/>
          </a:ln>
        </p:spPr>
        <p:txBody>
          <a:bodyPr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All Studies</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6" name="Rectangle 6"/>
          <p:cNvSpPr>
            <a:spLocks noChangeArrowheads="1"/>
          </p:cNvSpPr>
          <p:nvPr/>
        </p:nvSpPr>
        <p:spPr bwMode="auto">
          <a:xfrm>
            <a:off x="4195763" y="5627689"/>
            <a:ext cx="12509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Wang et al, 2007</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7" name="Rectangle 7"/>
          <p:cNvSpPr>
            <a:spLocks noChangeArrowheads="1"/>
          </p:cNvSpPr>
          <p:nvPr/>
        </p:nvSpPr>
        <p:spPr bwMode="auto">
          <a:xfrm>
            <a:off x="3957639" y="5481639"/>
            <a:ext cx="150812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Kebebew et al, 2007</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8" name="Rectangle 8"/>
          <p:cNvSpPr>
            <a:spLocks noChangeArrowheads="1"/>
          </p:cNvSpPr>
          <p:nvPr/>
        </p:nvSpPr>
        <p:spPr bwMode="auto">
          <a:xfrm>
            <a:off x="4000500" y="5335589"/>
            <a:ext cx="1462088"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Rodolico et al, 2007</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9" name="Rectangle 9"/>
          <p:cNvSpPr>
            <a:spLocks noChangeArrowheads="1"/>
          </p:cNvSpPr>
          <p:nvPr/>
        </p:nvSpPr>
        <p:spPr bwMode="auto">
          <a:xfrm>
            <a:off x="4305300" y="5189539"/>
            <a:ext cx="1150938"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Lupi et al, 2007</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0" name="Rectangle 10"/>
          <p:cNvSpPr>
            <a:spLocks noChangeArrowheads="1"/>
          </p:cNvSpPr>
          <p:nvPr/>
        </p:nvSpPr>
        <p:spPr bwMode="auto">
          <a:xfrm>
            <a:off x="4051301" y="5041901"/>
            <a:ext cx="1433513"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dirty="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Durante et al, 2007</a:t>
            </a:r>
            <a:endParaRPr lang="en-US" altLang="en-US" sz="2000" dirty="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1" name="Rectangle 11"/>
          <p:cNvSpPr>
            <a:spLocks noChangeArrowheads="1"/>
          </p:cNvSpPr>
          <p:nvPr/>
        </p:nvSpPr>
        <p:spPr bwMode="auto">
          <a:xfrm>
            <a:off x="3949700" y="4895850"/>
            <a:ext cx="1517650"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Mitsiades et al, 2007</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2" name="Rectangle 12"/>
          <p:cNvSpPr>
            <a:spLocks noChangeArrowheads="1"/>
          </p:cNvSpPr>
          <p:nvPr/>
        </p:nvSpPr>
        <p:spPr bwMode="auto">
          <a:xfrm>
            <a:off x="3948113" y="4749800"/>
            <a:ext cx="1517650"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Abrosimo et al, 2007</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4203701" y="4603750"/>
            <a:ext cx="1241425"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Sapio et al, 2006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4" name="Rectangle 14"/>
          <p:cNvSpPr>
            <a:spLocks noChangeArrowheads="1"/>
          </p:cNvSpPr>
          <p:nvPr/>
        </p:nvSpPr>
        <p:spPr bwMode="auto">
          <a:xfrm>
            <a:off x="4433889" y="4457700"/>
            <a:ext cx="993775"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Jo et al, 2006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5" name="Rectangle 15"/>
          <p:cNvSpPr>
            <a:spLocks noChangeArrowheads="1"/>
          </p:cNvSpPr>
          <p:nvPr/>
        </p:nvSpPr>
        <p:spPr bwMode="auto">
          <a:xfrm>
            <a:off x="4279901" y="4311650"/>
            <a:ext cx="1158875"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Park et al, 2006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6" name="Rectangle 16"/>
          <p:cNvSpPr>
            <a:spLocks noChangeArrowheads="1"/>
          </p:cNvSpPr>
          <p:nvPr/>
        </p:nvSpPr>
        <p:spPr bwMode="auto">
          <a:xfrm>
            <a:off x="4398964" y="4164014"/>
            <a:ext cx="1044575"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Jin et al, 2006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7" name="Rectangle 17"/>
          <p:cNvSpPr>
            <a:spLocks noChangeArrowheads="1"/>
          </p:cNvSpPr>
          <p:nvPr/>
        </p:nvSpPr>
        <p:spPr bwMode="auto">
          <a:xfrm>
            <a:off x="4340226" y="4017964"/>
            <a:ext cx="109537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Lee et al, 2006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8" name="Rectangle 18"/>
          <p:cNvSpPr>
            <a:spLocks noChangeArrowheads="1"/>
          </p:cNvSpPr>
          <p:nvPr/>
        </p:nvSpPr>
        <p:spPr bwMode="auto">
          <a:xfrm>
            <a:off x="4246563" y="3871914"/>
            <a:ext cx="1211262"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Kim et al, 2006b</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19" name="Rectangle 19"/>
          <p:cNvSpPr>
            <a:spLocks noChangeArrowheads="1"/>
          </p:cNvSpPr>
          <p:nvPr/>
        </p:nvSpPr>
        <p:spPr bwMode="auto">
          <a:xfrm>
            <a:off x="4246564" y="3725864"/>
            <a:ext cx="1208087"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Kim et al, 2006a</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0" name="Rectangle 21"/>
          <p:cNvSpPr>
            <a:spLocks noChangeArrowheads="1"/>
          </p:cNvSpPr>
          <p:nvPr/>
        </p:nvSpPr>
        <p:spPr bwMode="auto">
          <a:xfrm>
            <a:off x="3983039" y="3433764"/>
            <a:ext cx="1481137"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Adeniran et al, 2006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1" name="Rectangle 22"/>
          <p:cNvSpPr>
            <a:spLocks noChangeArrowheads="1"/>
          </p:cNvSpPr>
          <p:nvPr/>
        </p:nvSpPr>
        <p:spPr bwMode="auto">
          <a:xfrm>
            <a:off x="4391026" y="3287714"/>
            <a:ext cx="1058863"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Liu et al, 2005</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2" name="Rectangle 23"/>
          <p:cNvSpPr>
            <a:spLocks noChangeArrowheads="1"/>
          </p:cNvSpPr>
          <p:nvPr/>
        </p:nvSpPr>
        <p:spPr bwMode="auto">
          <a:xfrm>
            <a:off x="4246563" y="3141664"/>
            <a:ext cx="1211262"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Kim et al, 2005b</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3" name="Rectangle 24"/>
          <p:cNvSpPr>
            <a:spLocks noChangeArrowheads="1"/>
          </p:cNvSpPr>
          <p:nvPr/>
        </p:nvSpPr>
        <p:spPr bwMode="auto">
          <a:xfrm>
            <a:off x="4246564" y="2995614"/>
            <a:ext cx="1208087"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Kim et al, 2005a</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4" name="Rectangle 25"/>
          <p:cNvSpPr>
            <a:spLocks noChangeArrowheads="1"/>
          </p:cNvSpPr>
          <p:nvPr/>
        </p:nvSpPr>
        <p:spPr bwMode="auto">
          <a:xfrm>
            <a:off x="4016376" y="2849564"/>
            <a:ext cx="144462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Trovisco et al, 2005</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5" name="Rectangle 26"/>
          <p:cNvSpPr>
            <a:spLocks noChangeArrowheads="1"/>
          </p:cNvSpPr>
          <p:nvPr/>
        </p:nvSpPr>
        <p:spPr bwMode="auto">
          <a:xfrm>
            <a:off x="4289425" y="2703514"/>
            <a:ext cx="1163638"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Xing et al, 2005</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6" name="Rectangle 27"/>
          <p:cNvSpPr>
            <a:spLocks noChangeArrowheads="1"/>
          </p:cNvSpPr>
          <p:nvPr/>
        </p:nvSpPr>
        <p:spPr bwMode="auto">
          <a:xfrm>
            <a:off x="3948114" y="2557464"/>
            <a:ext cx="1576387"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Sedliarou et al, 2004</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7" name="Rectangle 28"/>
          <p:cNvSpPr>
            <a:spLocks noChangeArrowheads="1"/>
          </p:cNvSpPr>
          <p:nvPr/>
        </p:nvSpPr>
        <p:spPr bwMode="auto">
          <a:xfrm>
            <a:off x="4330701" y="2409826"/>
            <a:ext cx="1173163"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 Kim et al, 2004</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8" name="Rectangle 29"/>
          <p:cNvSpPr>
            <a:spLocks noChangeArrowheads="1"/>
          </p:cNvSpPr>
          <p:nvPr/>
        </p:nvSpPr>
        <p:spPr bwMode="auto">
          <a:xfrm>
            <a:off x="3889375" y="2263776"/>
            <a:ext cx="1619250"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 Fugazzola et al, 2004</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29" name="Rectangle 30"/>
          <p:cNvSpPr>
            <a:spLocks noChangeArrowheads="1"/>
          </p:cNvSpPr>
          <p:nvPr/>
        </p:nvSpPr>
        <p:spPr bwMode="auto">
          <a:xfrm>
            <a:off x="3990976" y="2117725"/>
            <a:ext cx="1471613"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Puxeddu et al, 2004</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30" name="Rectangle 31"/>
          <p:cNvSpPr>
            <a:spLocks noChangeArrowheads="1"/>
          </p:cNvSpPr>
          <p:nvPr/>
        </p:nvSpPr>
        <p:spPr bwMode="auto">
          <a:xfrm>
            <a:off x="4406901" y="1971676"/>
            <a:ext cx="1084263"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 Xu et al, 2003</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31" name="Rectangle 32"/>
          <p:cNvSpPr>
            <a:spLocks noChangeArrowheads="1"/>
          </p:cNvSpPr>
          <p:nvPr/>
        </p:nvSpPr>
        <p:spPr bwMode="auto">
          <a:xfrm>
            <a:off x="4102100" y="1825625"/>
            <a:ext cx="1352550" cy="198438"/>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Namba et al, 2003</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32" name="Rectangle 33"/>
          <p:cNvSpPr>
            <a:spLocks noChangeArrowheads="1"/>
          </p:cNvSpPr>
          <p:nvPr/>
        </p:nvSpPr>
        <p:spPr bwMode="auto">
          <a:xfrm>
            <a:off x="3914776" y="1677989"/>
            <a:ext cx="1573213" cy="200025"/>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Nikiforova et al, 2003</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33" name="Line 34"/>
          <p:cNvSpPr>
            <a:spLocks noChangeShapeType="1"/>
          </p:cNvSpPr>
          <p:nvPr/>
        </p:nvSpPr>
        <p:spPr bwMode="auto">
          <a:xfrm flipV="1">
            <a:off x="5579411" y="1677195"/>
            <a:ext cx="1587" cy="438943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5"/>
          <p:cNvSpPr>
            <a:spLocks noChangeShapeType="1"/>
          </p:cNvSpPr>
          <p:nvPr/>
        </p:nvSpPr>
        <p:spPr bwMode="auto">
          <a:xfrm>
            <a:off x="8553450" y="60594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Rectangle 36"/>
          <p:cNvSpPr>
            <a:spLocks noChangeArrowheads="1"/>
          </p:cNvSpPr>
          <p:nvPr/>
        </p:nvSpPr>
        <p:spPr bwMode="auto">
          <a:xfrm>
            <a:off x="5457826" y="6056314"/>
            <a:ext cx="3095625" cy="3175"/>
          </a:xfrm>
          <a:prstGeom prst="rect">
            <a:avLst/>
          </a:prstGeom>
          <a:solidFill>
            <a:srgbClr val="000000"/>
          </a:solidFill>
          <a:ln w="12700">
            <a:solidFill>
              <a:srgbClr val="FFFFFF"/>
            </a:solidFill>
            <a:miter lim="800000"/>
            <a:headEnd/>
            <a:tailEnd/>
          </a:ln>
        </p:spPr>
        <p:txBody>
          <a:bodyPr/>
          <a:lstStyle>
            <a:lvl1pPr>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endParaRPr lang="en-US" altLang="en-US">
              <a:latin typeface="Tahoma" panose="020B0604030504040204" pitchFamily="34" charset="0"/>
              <a:cs typeface="Tahoma" panose="020B0604030504040204" pitchFamily="34" charset="0"/>
            </a:endParaRPr>
          </a:p>
        </p:txBody>
      </p:sp>
      <p:sp>
        <p:nvSpPr>
          <p:cNvPr id="36" name="Line 37"/>
          <p:cNvSpPr>
            <a:spLocks noChangeShapeType="1"/>
          </p:cNvSpPr>
          <p:nvPr/>
        </p:nvSpPr>
        <p:spPr bwMode="auto">
          <a:xfrm>
            <a:off x="5603875" y="6059488"/>
            <a:ext cx="1588"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8"/>
          <p:cNvSpPr>
            <a:spLocks noChangeShapeType="1"/>
          </p:cNvSpPr>
          <p:nvPr/>
        </p:nvSpPr>
        <p:spPr bwMode="auto">
          <a:xfrm>
            <a:off x="5899150" y="6059488"/>
            <a:ext cx="1588"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9"/>
          <p:cNvSpPr>
            <a:spLocks noChangeShapeType="1"/>
          </p:cNvSpPr>
          <p:nvPr/>
        </p:nvSpPr>
        <p:spPr bwMode="auto">
          <a:xfrm>
            <a:off x="6194425" y="6059488"/>
            <a:ext cx="1588"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0"/>
          <p:cNvSpPr>
            <a:spLocks noChangeShapeType="1"/>
          </p:cNvSpPr>
          <p:nvPr/>
        </p:nvSpPr>
        <p:spPr bwMode="auto">
          <a:xfrm>
            <a:off x="6488114"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41"/>
          <p:cNvSpPr>
            <a:spLocks noChangeShapeType="1"/>
          </p:cNvSpPr>
          <p:nvPr/>
        </p:nvSpPr>
        <p:spPr bwMode="auto">
          <a:xfrm>
            <a:off x="6783389"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42"/>
          <p:cNvSpPr>
            <a:spLocks noChangeShapeType="1"/>
          </p:cNvSpPr>
          <p:nvPr/>
        </p:nvSpPr>
        <p:spPr bwMode="auto">
          <a:xfrm>
            <a:off x="7078664"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3"/>
          <p:cNvSpPr>
            <a:spLocks noChangeShapeType="1"/>
          </p:cNvSpPr>
          <p:nvPr/>
        </p:nvSpPr>
        <p:spPr bwMode="auto">
          <a:xfrm>
            <a:off x="7373939"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4"/>
          <p:cNvSpPr>
            <a:spLocks noChangeShapeType="1"/>
          </p:cNvSpPr>
          <p:nvPr/>
        </p:nvSpPr>
        <p:spPr bwMode="auto">
          <a:xfrm>
            <a:off x="7669214"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5"/>
          <p:cNvSpPr>
            <a:spLocks noChangeShapeType="1"/>
          </p:cNvSpPr>
          <p:nvPr/>
        </p:nvSpPr>
        <p:spPr bwMode="auto">
          <a:xfrm>
            <a:off x="7964489"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6"/>
          <p:cNvSpPr>
            <a:spLocks noChangeShapeType="1"/>
          </p:cNvSpPr>
          <p:nvPr/>
        </p:nvSpPr>
        <p:spPr bwMode="auto">
          <a:xfrm>
            <a:off x="8259764" y="6059488"/>
            <a:ext cx="1587"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7"/>
          <p:cNvSpPr>
            <a:spLocks noChangeShapeType="1"/>
          </p:cNvSpPr>
          <p:nvPr/>
        </p:nvSpPr>
        <p:spPr bwMode="auto">
          <a:xfrm>
            <a:off x="8553450" y="6059488"/>
            <a:ext cx="1588" cy="50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Rectangle 49"/>
          <p:cNvSpPr>
            <a:spLocks noChangeArrowheads="1"/>
          </p:cNvSpPr>
          <p:nvPr/>
        </p:nvSpPr>
        <p:spPr bwMode="auto">
          <a:xfrm>
            <a:off x="5526089" y="6145214"/>
            <a:ext cx="9207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dirty="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0</a:t>
            </a:r>
            <a:endParaRPr lang="en-US" altLang="en-US" sz="2000" dirty="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48" name="Rectangle 50"/>
          <p:cNvSpPr>
            <a:spLocks noChangeArrowheads="1"/>
          </p:cNvSpPr>
          <p:nvPr/>
        </p:nvSpPr>
        <p:spPr bwMode="auto">
          <a:xfrm>
            <a:off x="5821364" y="6145214"/>
            <a:ext cx="9207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2</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49" name="Rectangle 51"/>
          <p:cNvSpPr>
            <a:spLocks noChangeArrowheads="1"/>
          </p:cNvSpPr>
          <p:nvPr/>
        </p:nvSpPr>
        <p:spPr bwMode="auto">
          <a:xfrm>
            <a:off x="6116639" y="6145214"/>
            <a:ext cx="9207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4</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0" name="Rectangle 52"/>
          <p:cNvSpPr>
            <a:spLocks noChangeArrowheads="1"/>
          </p:cNvSpPr>
          <p:nvPr/>
        </p:nvSpPr>
        <p:spPr bwMode="auto">
          <a:xfrm>
            <a:off x="6411914" y="6145214"/>
            <a:ext cx="9207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1" name="Rectangle 53"/>
          <p:cNvSpPr>
            <a:spLocks noChangeArrowheads="1"/>
          </p:cNvSpPr>
          <p:nvPr/>
        </p:nvSpPr>
        <p:spPr bwMode="auto">
          <a:xfrm>
            <a:off x="6707189" y="6145214"/>
            <a:ext cx="92075"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8</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2" name="Rectangle 54"/>
          <p:cNvSpPr>
            <a:spLocks noChangeArrowheads="1"/>
          </p:cNvSpPr>
          <p:nvPr/>
        </p:nvSpPr>
        <p:spPr bwMode="auto">
          <a:xfrm>
            <a:off x="6959600" y="6145214"/>
            <a:ext cx="1841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10</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3" name="Rectangle 55"/>
          <p:cNvSpPr>
            <a:spLocks noChangeArrowheads="1"/>
          </p:cNvSpPr>
          <p:nvPr/>
        </p:nvSpPr>
        <p:spPr bwMode="auto">
          <a:xfrm>
            <a:off x="7253288" y="6145214"/>
            <a:ext cx="1841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12</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4" name="Rectangle 56"/>
          <p:cNvSpPr>
            <a:spLocks noChangeArrowheads="1"/>
          </p:cNvSpPr>
          <p:nvPr/>
        </p:nvSpPr>
        <p:spPr bwMode="auto">
          <a:xfrm>
            <a:off x="7548563" y="6145214"/>
            <a:ext cx="1841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14</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5" name="Rectangle 57"/>
          <p:cNvSpPr>
            <a:spLocks noChangeArrowheads="1"/>
          </p:cNvSpPr>
          <p:nvPr/>
        </p:nvSpPr>
        <p:spPr bwMode="auto">
          <a:xfrm>
            <a:off x="7843838" y="6145214"/>
            <a:ext cx="1841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16</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6" name="Rectangle 58"/>
          <p:cNvSpPr>
            <a:spLocks noChangeArrowheads="1"/>
          </p:cNvSpPr>
          <p:nvPr/>
        </p:nvSpPr>
        <p:spPr bwMode="auto">
          <a:xfrm>
            <a:off x="8139113" y="6145214"/>
            <a:ext cx="1841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18</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7" name="Rectangle 59"/>
          <p:cNvSpPr>
            <a:spLocks noChangeArrowheads="1"/>
          </p:cNvSpPr>
          <p:nvPr/>
        </p:nvSpPr>
        <p:spPr bwMode="auto">
          <a:xfrm>
            <a:off x="8434388" y="6145214"/>
            <a:ext cx="184150" cy="198437"/>
          </a:xfrm>
          <a:prstGeom prst="rect">
            <a:avLst/>
          </a:prstGeom>
          <a:noFill/>
          <a:ln w="9525">
            <a:noFill/>
            <a:miter lim="800000"/>
            <a:headEnd/>
            <a:tailEnd/>
          </a:ln>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defRPr/>
            </a:pPr>
            <a:r>
              <a:rPr lang="en-US" altLang="en-US" sz="13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rPr>
              <a:t>20</a:t>
            </a:r>
            <a:endParaRPr lang="en-US" altLang="en-US" sz="2000">
              <a:solidFill>
                <a:srgbClr val="FFFFFF"/>
              </a:solidFill>
              <a:effectLst>
                <a:outerShdw blurRad="38100" dist="38100" dir="2700000" algn="tl">
                  <a:srgbClr val="919191"/>
                </a:outerShdw>
              </a:effectLst>
              <a:latin typeface="Tahoma" panose="020B0604030504040204" pitchFamily="34" charset="0"/>
              <a:cs typeface="Tahoma" panose="020B0604030504040204" pitchFamily="34" charset="0"/>
            </a:endParaRPr>
          </a:p>
        </p:txBody>
      </p:sp>
      <p:sp>
        <p:nvSpPr>
          <p:cNvPr id="58" name="Line 60"/>
          <p:cNvSpPr>
            <a:spLocks noChangeShapeType="1"/>
          </p:cNvSpPr>
          <p:nvPr/>
        </p:nvSpPr>
        <p:spPr bwMode="auto">
          <a:xfrm>
            <a:off x="5729289" y="17859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Freeform 61"/>
          <p:cNvSpPr>
            <a:spLocks/>
          </p:cNvSpPr>
          <p:nvPr/>
        </p:nvSpPr>
        <p:spPr bwMode="auto">
          <a:xfrm>
            <a:off x="5729288" y="1725613"/>
            <a:ext cx="4762" cy="61912"/>
          </a:xfrm>
          <a:custGeom>
            <a:avLst/>
            <a:gdLst>
              <a:gd name="T0" fmla="*/ 0 w 12"/>
              <a:gd name="T1" fmla="*/ 2147483647 h 196"/>
              <a:gd name="T2" fmla="*/ 2147483647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2147483647 w 12"/>
              <a:gd name="T23" fmla="*/ 0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89"/>
                </a:moveTo>
                <a:lnTo>
                  <a:pt x="4" y="192"/>
                </a:lnTo>
                <a:lnTo>
                  <a:pt x="4" y="196"/>
                </a:lnTo>
                <a:lnTo>
                  <a:pt x="8" y="196"/>
                </a:lnTo>
                <a:lnTo>
                  <a:pt x="12" y="196"/>
                </a:lnTo>
                <a:lnTo>
                  <a:pt x="12" y="192"/>
                </a:lnTo>
                <a:lnTo>
                  <a:pt x="12" y="189"/>
                </a:lnTo>
                <a:lnTo>
                  <a:pt x="12" y="8"/>
                </a:lnTo>
                <a:lnTo>
                  <a:pt x="12" y="0"/>
                </a:lnTo>
                <a:lnTo>
                  <a:pt x="8" y="0"/>
                </a:lnTo>
                <a:lnTo>
                  <a:pt x="4"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60" name="Line 62"/>
          <p:cNvSpPr>
            <a:spLocks noChangeShapeType="1"/>
          </p:cNvSpPr>
          <p:nvPr/>
        </p:nvSpPr>
        <p:spPr bwMode="auto">
          <a:xfrm>
            <a:off x="5734050" y="17272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Freeform 63"/>
          <p:cNvSpPr>
            <a:spLocks/>
          </p:cNvSpPr>
          <p:nvPr/>
        </p:nvSpPr>
        <p:spPr bwMode="auto">
          <a:xfrm>
            <a:off x="5729288" y="1725614"/>
            <a:ext cx="4762" cy="33337"/>
          </a:xfrm>
          <a:custGeom>
            <a:avLst/>
            <a:gdLst>
              <a:gd name="T0" fmla="*/ 2147483647 w 12"/>
              <a:gd name="T1" fmla="*/ 2147483647 h 104"/>
              <a:gd name="T2" fmla="*/ 2147483647 w 12"/>
              <a:gd name="T3" fmla="*/ 0 h 104"/>
              <a:gd name="T4" fmla="*/ 2147483647 w 12"/>
              <a:gd name="T5" fmla="*/ 0 h 104"/>
              <a:gd name="T6" fmla="*/ 2147483647 w 12"/>
              <a:gd name="T7" fmla="*/ 0 h 104"/>
              <a:gd name="T8" fmla="*/ 2147483647 w 12"/>
              <a:gd name="T9" fmla="*/ 0 h 104"/>
              <a:gd name="T10" fmla="*/ 2147483647 w 12"/>
              <a:gd name="T11" fmla="*/ 0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5"/>
                </a:moveTo>
                <a:lnTo>
                  <a:pt x="12" y="0"/>
                </a:lnTo>
                <a:lnTo>
                  <a:pt x="8" y="0"/>
                </a:lnTo>
                <a:lnTo>
                  <a:pt x="4" y="0"/>
                </a:lnTo>
                <a:lnTo>
                  <a:pt x="0" y="5"/>
                </a:lnTo>
                <a:lnTo>
                  <a:pt x="0" y="97"/>
                </a:lnTo>
                <a:lnTo>
                  <a:pt x="4" y="104"/>
                </a:lnTo>
                <a:lnTo>
                  <a:pt x="8" y="104"/>
                </a:lnTo>
                <a:lnTo>
                  <a:pt x="12" y="104"/>
                </a:lnTo>
                <a:lnTo>
                  <a:pt x="12" y="100"/>
                </a:lnTo>
                <a:lnTo>
                  <a:pt x="12" y="97"/>
                </a:lnTo>
                <a:lnTo>
                  <a:pt x="12" y="5"/>
                </a:lnTo>
                <a:close/>
              </a:path>
            </a:pathLst>
          </a:custGeom>
          <a:solidFill>
            <a:srgbClr val="000000"/>
          </a:solidFill>
          <a:ln w="12700">
            <a:solidFill>
              <a:srgbClr val="FFFFFF"/>
            </a:solidFill>
            <a:prstDash val="solid"/>
            <a:round/>
            <a:headEnd/>
            <a:tailEnd/>
          </a:ln>
        </p:spPr>
        <p:txBody>
          <a:bodyPr/>
          <a:lstStyle/>
          <a:p>
            <a:endParaRPr lang="en-US"/>
          </a:p>
        </p:txBody>
      </p:sp>
      <p:sp>
        <p:nvSpPr>
          <p:cNvPr id="62" name="Line 64"/>
          <p:cNvSpPr>
            <a:spLocks noChangeShapeType="1"/>
          </p:cNvSpPr>
          <p:nvPr/>
        </p:nvSpPr>
        <p:spPr bwMode="auto">
          <a:xfrm>
            <a:off x="5732464" y="17557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Freeform 65"/>
          <p:cNvSpPr>
            <a:spLocks/>
          </p:cNvSpPr>
          <p:nvPr/>
        </p:nvSpPr>
        <p:spPr bwMode="auto">
          <a:xfrm>
            <a:off x="5729288" y="1755776"/>
            <a:ext cx="527050" cy="3175"/>
          </a:xfrm>
          <a:custGeom>
            <a:avLst/>
            <a:gdLst>
              <a:gd name="T0" fmla="*/ 2147483647 w 1658"/>
              <a:gd name="T1" fmla="*/ 0 h 12"/>
              <a:gd name="T2" fmla="*/ 2147483647 w 1658"/>
              <a:gd name="T3" fmla="*/ 0 h 12"/>
              <a:gd name="T4" fmla="*/ 2147483647 w 1658"/>
              <a:gd name="T5" fmla="*/ 0 h 12"/>
              <a:gd name="T6" fmla="*/ 0 w 1658"/>
              <a:gd name="T7" fmla="*/ 2147483647 h 12"/>
              <a:gd name="T8" fmla="*/ 2147483647 w 1658"/>
              <a:gd name="T9" fmla="*/ 2147483647 h 12"/>
              <a:gd name="T10" fmla="*/ 2147483647 w 1658"/>
              <a:gd name="T11" fmla="*/ 2147483647 h 12"/>
              <a:gd name="T12" fmla="*/ 2147483647 w 1658"/>
              <a:gd name="T13" fmla="*/ 2147483647 h 12"/>
              <a:gd name="T14" fmla="*/ 2147483647 w 1658"/>
              <a:gd name="T15" fmla="*/ 2147483647 h 12"/>
              <a:gd name="T16" fmla="*/ 2147483647 w 1658"/>
              <a:gd name="T17" fmla="*/ 2147483647 h 12"/>
              <a:gd name="T18" fmla="*/ 2147483647 w 1658"/>
              <a:gd name="T19" fmla="*/ 2147483647 h 12"/>
              <a:gd name="T20" fmla="*/ 2147483647 w 1658"/>
              <a:gd name="T21" fmla="*/ 0 h 12"/>
              <a:gd name="T22" fmla="*/ 2147483647 w 1658"/>
              <a:gd name="T23" fmla="*/ 0 h 12"/>
              <a:gd name="T24" fmla="*/ 2147483647 w 1658"/>
              <a:gd name="T25" fmla="*/ 0 h 12"/>
              <a:gd name="T26" fmla="*/ 2147483647 w 1658"/>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8"/>
              <a:gd name="T43" fmla="*/ 0 h 12"/>
              <a:gd name="T44" fmla="*/ 1658 w 165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8" h="12">
                <a:moveTo>
                  <a:pt x="8" y="0"/>
                </a:moveTo>
                <a:lnTo>
                  <a:pt x="4" y="0"/>
                </a:lnTo>
                <a:lnTo>
                  <a:pt x="0" y="5"/>
                </a:lnTo>
                <a:lnTo>
                  <a:pt x="4" y="8"/>
                </a:lnTo>
                <a:lnTo>
                  <a:pt x="4" y="12"/>
                </a:lnTo>
                <a:lnTo>
                  <a:pt x="8" y="12"/>
                </a:lnTo>
                <a:lnTo>
                  <a:pt x="1651" y="12"/>
                </a:lnTo>
                <a:lnTo>
                  <a:pt x="1658" y="8"/>
                </a:lnTo>
                <a:lnTo>
                  <a:pt x="1658" y="5"/>
                </a:lnTo>
                <a:lnTo>
                  <a:pt x="1658" y="0"/>
                </a:lnTo>
                <a:lnTo>
                  <a:pt x="1654" y="0"/>
                </a:lnTo>
                <a:lnTo>
                  <a:pt x="1651"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64" name="Line 66"/>
          <p:cNvSpPr>
            <a:spLocks noChangeShapeType="1"/>
          </p:cNvSpPr>
          <p:nvPr/>
        </p:nvSpPr>
        <p:spPr bwMode="auto">
          <a:xfrm>
            <a:off x="6256339" y="17573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Freeform 67"/>
          <p:cNvSpPr>
            <a:spLocks/>
          </p:cNvSpPr>
          <p:nvPr/>
        </p:nvSpPr>
        <p:spPr bwMode="auto">
          <a:xfrm>
            <a:off x="6253164" y="1755775"/>
            <a:ext cx="3175" cy="31750"/>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2147483647 w 11"/>
              <a:gd name="T9" fmla="*/ 0 h 104"/>
              <a:gd name="T10" fmla="*/ 0 w 11"/>
              <a:gd name="T11" fmla="*/ 0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5"/>
                </a:moveTo>
                <a:lnTo>
                  <a:pt x="11" y="0"/>
                </a:lnTo>
                <a:lnTo>
                  <a:pt x="7" y="0"/>
                </a:lnTo>
                <a:lnTo>
                  <a:pt x="4" y="0"/>
                </a:lnTo>
                <a:lnTo>
                  <a:pt x="0" y="0"/>
                </a:lnTo>
                <a:lnTo>
                  <a:pt x="0" y="5"/>
                </a:lnTo>
                <a:lnTo>
                  <a:pt x="0" y="97"/>
                </a:lnTo>
                <a:lnTo>
                  <a:pt x="4" y="104"/>
                </a:lnTo>
                <a:lnTo>
                  <a:pt x="7" y="104"/>
                </a:lnTo>
                <a:lnTo>
                  <a:pt x="11" y="100"/>
                </a:lnTo>
                <a:lnTo>
                  <a:pt x="11" y="97"/>
                </a:lnTo>
                <a:lnTo>
                  <a:pt x="11" y="5"/>
                </a:lnTo>
                <a:close/>
              </a:path>
            </a:pathLst>
          </a:custGeom>
          <a:solidFill>
            <a:srgbClr val="000000"/>
          </a:solidFill>
          <a:ln w="12700">
            <a:solidFill>
              <a:srgbClr val="FFFFFF"/>
            </a:solidFill>
            <a:prstDash val="solid"/>
            <a:round/>
            <a:headEnd/>
            <a:tailEnd/>
          </a:ln>
        </p:spPr>
        <p:txBody>
          <a:bodyPr/>
          <a:lstStyle/>
          <a:p>
            <a:endParaRPr lang="en-US"/>
          </a:p>
        </p:txBody>
      </p:sp>
      <p:sp>
        <p:nvSpPr>
          <p:cNvPr id="66" name="Line 68"/>
          <p:cNvSpPr>
            <a:spLocks noChangeShapeType="1"/>
          </p:cNvSpPr>
          <p:nvPr/>
        </p:nvSpPr>
        <p:spPr bwMode="auto">
          <a:xfrm>
            <a:off x="6253164" y="17859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Freeform 69"/>
          <p:cNvSpPr>
            <a:spLocks/>
          </p:cNvSpPr>
          <p:nvPr/>
        </p:nvSpPr>
        <p:spPr bwMode="auto">
          <a:xfrm>
            <a:off x="6253164" y="1725613"/>
            <a:ext cx="3175" cy="61912"/>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9"/>
                </a:moveTo>
                <a:lnTo>
                  <a:pt x="0" y="192"/>
                </a:lnTo>
                <a:lnTo>
                  <a:pt x="4" y="196"/>
                </a:lnTo>
                <a:lnTo>
                  <a:pt x="7" y="196"/>
                </a:lnTo>
                <a:lnTo>
                  <a:pt x="11" y="192"/>
                </a:lnTo>
                <a:lnTo>
                  <a:pt x="11" y="189"/>
                </a:lnTo>
                <a:lnTo>
                  <a:pt x="11" y="8"/>
                </a:lnTo>
                <a:lnTo>
                  <a:pt x="7" y="0"/>
                </a:lnTo>
                <a:lnTo>
                  <a:pt x="4"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68" name="Line 70"/>
          <p:cNvSpPr>
            <a:spLocks noChangeShapeType="1"/>
          </p:cNvSpPr>
          <p:nvPr/>
        </p:nvSpPr>
        <p:spPr bwMode="auto">
          <a:xfrm>
            <a:off x="5654675" y="19319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Freeform 71"/>
          <p:cNvSpPr>
            <a:spLocks/>
          </p:cNvSpPr>
          <p:nvPr/>
        </p:nvSpPr>
        <p:spPr bwMode="auto">
          <a:xfrm>
            <a:off x="5654676" y="1871663"/>
            <a:ext cx="4763" cy="63500"/>
          </a:xfrm>
          <a:custGeom>
            <a:avLst/>
            <a:gdLst>
              <a:gd name="T0" fmla="*/ 0 w 11"/>
              <a:gd name="T1" fmla="*/ 2147483647 h 196"/>
              <a:gd name="T2" fmla="*/ 0 w 11"/>
              <a:gd name="T3" fmla="*/ 2147483647 h 196"/>
              <a:gd name="T4" fmla="*/ 0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0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3"/>
                </a:lnTo>
                <a:lnTo>
                  <a:pt x="5" y="196"/>
                </a:lnTo>
                <a:lnTo>
                  <a:pt x="8" y="193"/>
                </a:lnTo>
                <a:lnTo>
                  <a:pt x="11" y="188"/>
                </a:lnTo>
                <a:lnTo>
                  <a:pt x="11" y="8"/>
                </a:lnTo>
                <a:lnTo>
                  <a:pt x="8" y="0"/>
                </a:lnTo>
                <a:lnTo>
                  <a:pt x="5"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70" name="Line 72"/>
          <p:cNvSpPr>
            <a:spLocks noChangeShapeType="1"/>
          </p:cNvSpPr>
          <p:nvPr/>
        </p:nvSpPr>
        <p:spPr bwMode="auto">
          <a:xfrm>
            <a:off x="5659439" y="18732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Freeform 73"/>
          <p:cNvSpPr>
            <a:spLocks/>
          </p:cNvSpPr>
          <p:nvPr/>
        </p:nvSpPr>
        <p:spPr bwMode="auto">
          <a:xfrm>
            <a:off x="5654676" y="1871664"/>
            <a:ext cx="4763" cy="33337"/>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0 w 11"/>
              <a:gd name="T9" fmla="*/ 0 h 104"/>
              <a:gd name="T10" fmla="*/ 0 w 11"/>
              <a:gd name="T11" fmla="*/ 0 h 104"/>
              <a:gd name="T12" fmla="*/ 0 w 11"/>
              <a:gd name="T13" fmla="*/ 2147483647 h 104"/>
              <a:gd name="T14" fmla="*/ 0 w 11"/>
              <a:gd name="T15" fmla="*/ 2147483647 h 104"/>
              <a:gd name="T16" fmla="*/ 0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4"/>
                </a:moveTo>
                <a:lnTo>
                  <a:pt x="8" y="0"/>
                </a:lnTo>
                <a:lnTo>
                  <a:pt x="5" y="0"/>
                </a:lnTo>
                <a:lnTo>
                  <a:pt x="0" y="0"/>
                </a:lnTo>
                <a:lnTo>
                  <a:pt x="0" y="4"/>
                </a:lnTo>
                <a:lnTo>
                  <a:pt x="0" y="96"/>
                </a:lnTo>
                <a:lnTo>
                  <a:pt x="0" y="100"/>
                </a:lnTo>
                <a:lnTo>
                  <a:pt x="5" y="104"/>
                </a:lnTo>
                <a:lnTo>
                  <a:pt x="8" y="100"/>
                </a:lnTo>
                <a:lnTo>
                  <a:pt x="11" y="96"/>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72" name="Line 74"/>
          <p:cNvSpPr>
            <a:spLocks noChangeShapeType="1"/>
          </p:cNvSpPr>
          <p:nvPr/>
        </p:nvSpPr>
        <p:spPr bwMode="auto">
          <a:xfrm>
            <a:off x="5656264" y="19018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Freeform 75"/>
          <p:cNvSpPr>
            <a:spLocks/>
          </p:cNvSpPr>
          <p:nvPr/>
        </p:nvSpPr>
        <p:spPr bwMode="auto">
          <a:xfrm>
            <a:off x="5654675" y="1901826"/>
            <a:ext cx="198438" cy="3175"/>
          </a:xfrm>
          <a:custGeom>
            <a:avLst/>
            <a:gdLst>
              <a:gd name="T0" fmla="*/ 2147483647 w 622"/>
              <a:gd name="T1" fmla="*/ 0 h 11"/>
              <a:gd name="T2" fmla="*/ 0 w 622"/>
              <a:gd name="T3" fmla="*/ 0 h 11"/>
              <a:gd name="T4" fmla="*/ 0 w 622"/>
              <a:gd name="T5" fmla="*/ 0 h 11"/>
              <a:gd name="T6" fmla="*/ 0 w 622"/>
              <a:gd name="T7" fmla="*/ 2147483647 h 11"/>
              <a:gd name="T8" fmla="*/ 0 w 622"/>
              <a:gd name="T9" fmla="*/ 2147483647 h 11"/>
              <a:gd name="T10" fmla="*/ 0 w 622"/>
              <a:gd name="T11" fmla="*/ 2147483647 h 11"/>
              <a:gd name="T12" fmla="*/ 2147483647 w 622"/>
              <a:gd name="T13" fmla="*/ 2147483647 h 11"/>
              <a:gd name="T14" fmla="*/ 2147483647 w 622"/>
              <a:gd name="T15" fmla="*/ 2147483647 h 11"/>
              <a:gd name="T16" fmla="*/ 2147483647 w 622"/>
              <a:gd name="T17" fmla="*/ 2147483647 h 11"/>
              <a:gd name="T18" fmla="*/ 2147483647 w 622"/>
              <a:gd name="T19" fmla="*/ 2147483647 h 11"/>
              <a:gd name="T20" fmla="*/ 2147483647 w 622"/>
              <a:gd name="T21" fmla="*/ 0 h 11"/>
              <a:gd name="T22" fmla="*/ 2147483647 w 622"/>
              <a:gd name="T23" fmla="*/ 0 h 11"/>
              <a:gd name="T24" fmla="*/ 2147483647 w 622"/>
              <a:gd name="T25" fmla="*/ 0 h 11"/>
              <a:gd name="T26" fmla="*/ 2147483647 w 622"/>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2"/>
              <a:gd name="T43" fmla="*/ 0 h 11"/>
              <a:gd name="T44" fmla="*/ 622 w 622"/>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2" h="11">
                <a:moveTo>
                  <a:pt x="5" y="0"/>
                </a:moveTo>
                <a:lnTo>
                  <a:pt x="0" y="0"/>
                </a:lnTo>
                <a:lnTo>
                  <a:pt x="0" y="3"/>
                </a:lnTo>
                <a:lnTo>
                  <a:pt x="0" y="7"/>
                </a:lnTo>
                <a:lnTo>
                  <a:pt x="5" y="11"/>
                </a:lnTo>
                <a:lnTo>
                  <a:pt x="614" y="11"/>
                </a:lnTo>
                <a:lnTo>
                  <a:pt x="622" y="7"/>
                </a:lnTo>
                <a:lnTo>
                  <a:pt x="622" y="3"/>
                </a:lnTo>
                <a:lnTo>
                  <a:pt x="622" y="0"/>
                </a:lnTo>
                <a:lnTo>
                  <a:pt x="614" y="0"/>
                </a:lnTo>
                <a:lnTo>
                  <a:pt x="5" y="0"/>
                </a:lnTo>
                <a:close/>
              </a:path>
            </a:pathLst>
          </a:custGeom>
          <a:solidFill>
            <a:srgbClr val="000000"/>
          </a:solidFill>
          <a:ln w="12700">
            <a:solidFill>
              <a:srgbClr val="FFFFFF"/>
            </a:solidFill>
            <a:prstDash val="solid"/>
            <a:round/>
            <a:headEnd/>
            <a:tailEnd/>
          </a:ln>
        </p:spPr>
        <p:txBody>
          <a:bodyPr/>
          <a:lstStyle/>
          <a:p>
            <a:endParaRPr lang="en-US"/>
          </a:p>
        </p:txBody>
      </p:sp>
      <p:sp>
        <p:nvSpPr>
          <p:cNvPr id="74" name="Line 76"/>
          <p:cNvSpPr>
            <a:spLocks noChangeShapeType="1"/>
          </p:cNvSpPr>
          <p:nvPr/>
        </p:nvSpPr>
        <p:spPr bwMode="auto">
          <a:xfrm>
            <a:off x="5853114" y="19034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Freeform 77"/>
          <p:cNvSpPr>
            <a:spLocks/>
          </p:cNvSpPr>
          <p:nvPr/>
        </p:nvSpPr>
        <p:spPr bwMode="auto">
          <a:xfrm>
            <a:off x="5849939" y="1901825"/>
            <a:ext cx="3175" cy="33338"/>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2147483647 w 11"/>
              <a:gd name="T9" fmla="*/ 0 h 103"/>
              <a:gd name="T10" fmla="*/ 2147483647 w 11"/>
              <a:gd name="T11" fmla="*/ 0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3"/>
                </a:moveTo>
                <a:lnTo>
                  <a:pt x="11" y="0"/>
                </a:lnTo>
                <a:lnTo>
                  <a:pt x="8" y="0"/>
                </a:lnTo>
                <a:lnTo>
                  <a:pt x="3" y="0"/>
                </a:lnTo>
                <a:lnTo>
                  <a:pt x="0" y="3"/>
                </a:lnTo>
                <a:lnTo>
                  <a:pt x="0" y="95"/>
                </a:lnTo>
                <a:lnTo>
                  <a:pt x="3" y="100"/>
                </a:lnTo>
                <a:lnTo>
                  <a:pt x="8" y="103"/>
                </a:lnTo>
                <a:lnTo>
                  <a:pt x="11" y="100"/>
                </a:lnTo>
                <a:lnTo>
                  <a:pt x="11" y="95"/>
                </a:lnTo>
                <a:lnTo>
                  <a:pt x="11" y="3"/>
                </a:lnTo>
                <a:close/>
              </a:path>
            </a:pathLst>
          </a:custGeom>
          <a:solidFill>
            <a:srgbClr val="000000"/>
          </a:solidFill>
          <a:ln w="12700">
            <a:solidFill>
              <a:srgbClr val="FFFFFF"/>
            </a:solidFill>
            <a:prstDash val="solid"/>
            <a:round/>
            <a:headEnd/>
            <a:tailEnd/>
          </a:ln>
        </p:spPr>
        <p:txBody>
          <a:bodyPr/>
          <a:lstStyle/>
          <a:p>
            <a:endParaRPr lang="en-US"/>
          </a:p>
        </p:txBody>
      </p:sp>
      <p:sp>
        <p:nvSpPr>
          <p:cNvPr id="76" name="Line 78"/>
          <p:cNvSpPr>
            <a:spLocks noChangeShapeType="1"/>
          </p:cNvSpPr>
          <p:nvPr/>
        </p:nvSpPr>
        <p:spPr bwMode="auto">
          <a:xfrm>
            <a:off x="5849939" y="19319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Freeform 79"/>
          <p:cNvSpPr>
            <a:spLocks/>
          </p:cNvSpPr>
          <p:nvPr/>
        </p:nvSpPr>
        <p:spPr bwMode="auto">
          <a:xfrm>
            <a:off x="5849939" y="1871663"/>
            <a:ext cx="3175" cy="63500"/>
          </a:xfrm>
          <a:custGeom>
            <a:avLst/>
            <a:gdLst>
              <a:gd name="T0" fmla="*/ 0 w 11"/>
              <a:gd name="T1" fmla="*/ 2147483647 h 196"/>
              <a:gd name="T2" fmla="*/ 2147483647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2147483647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3" y="193"/>
                </a:lnTo>
                <a:lnTo>
                  <a:pt x="8" y="196"/>
                </a:lnTo>
                <a:lnTo>
                  <a:pt x="11" y="193"/>
                </a:lnTo>
                <a:lnTo>
                  <a:pt x="11" y="188"/>
                </a:lnTo>
                <a:lnTo>
                  <a:pt x="11" y="8"/>
                </a:lnTo>
                <a:lnTo>
                  <a:pt x="11" y="0"/>
                </a:lnTo>
                <a:lnTo>
                  <a:pt x="8" y="0"/>
                </a:lnTo>
                <a:lnTo>
                  <a:pt x="3"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78" name="Line 80"/>
          <p:cNvSpPr>
            <a:spLocks noChangeShapeType="1"/>
          </p:cNvSpPr>
          <p:nvPr/>
        </p:nvSpPr>
        <p:spPr bwMode="auto">
          <a:xfrm>
            <a:off x="5702300" y="20780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Freeform 81"/>
          <p:cNvSpPr>
            <a:spLocks/>
          </p:cNvSpPr>
          <p:nvPr/>
        </p:nvSpPr>
        <p:spPr bwMode="auto">
          <a:xfrm>
            <a:off x="5702301" y="2017713"/>
            <a:ext cx="3175" cy="63500"/>
          </a:xfrm>
          <a:custGeom>
            <a:avLst/>
            <a:gdLst>
              <a:gd name="T0" fmla="*/ 0 w 12"/>
              <a:gd name="T1" fmla="*/ 2147483647 h 197"/>
              <a:gd name="T2" fmla="*/ 2147483647 w 12"/>
              <a:gd name="T3" fmla="*/ 2147483647 h 197"/>
              <a:gd name="T4" fmla="*/ 2147483647 w 12"/>
              <a:gd name="T5" fmla="*/ 2147483647 h 197"/>
              <a:gd name="T6" fmla="*/ 2147483647 w 12"/>
              <a:gd name="T7" fmla="*/ 2147483647 h 197"/>
              <a:gd name="T8" fmla="*/ 2147483647 w 12"/>
              <a:gd name="T9" fmla="*/ 2147483647 h 197"/>
              <a:gd name="T10" fmla="*/ 2147483647 w 12"/>
              <a:gd name="T11" fmla="*/ 2147483647 h 197"/>
              <a:gd name="T12" fmla="*/ 2147483647 w 12"/>
              <a:gd name="T13" fmla="*/ 2147483647 h 197"/>
              <a:gd name="T14" fmla="*/ 2147483647 w 12"/>
              <a:gd name="T15" fmla="*/ 2147483647 h 197"/>
              <a:gd name="T16" fmla="*/ 2147483647 w 12"/>
              <a:gd name="T17" fmla="*/ 0 h 197"/>
              <a:gd name="T18" fmla="*/ 2147483647 w 12"/>
              <a:gd name="T19" fmla="*/ 0 h 197"/>
              <a:gd name="T20" fmla="*/ 2147483647 w 12"/>
              <a:gd name="T21" fmla="*/ 0 h 197"/>
              <a:gd name="T22" fmla="*/ 2147483647 w 12"/>
              <a:gd name="T23" fmla="*/ 0 h 197"/>
              <a:gd name="T24" fmla="*/ 0 w 12"/>
              <a:gd name="T25" fmla="*/ 2147483647 h 197"/>
              <a:gd name="T26" fmla="*/ 0 w 12"/>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7"/>
              <a:gd name="T44" fmla="*/ 12 w 12"/>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7">
                <a:moveTo>
                  <a:pt x="0" y="189"/>
                </a:moveTo>
                <a:lnTo>
                  <a:pt x="4" y="193"/>
                </a:lnTo>
                <a:lnTo>
                  <a:pt x="8" y="197"/>
                </a:lnTo>
                <a:lnTo>
                  <a:pt x="12" y="193"/>
                </a:lnTo>
                <a:lnTo>
                  <a:pt x="12" y="189"/>
                </a:lnTo>
                <a:lnTo>
                  <a:pt x="12" y="8"/>
                </a:lnTo>
                <a:lnTo>
                  <a:pt x="12" y="0"/>
                </a:lnTo>
                <a:lnTo>
                  <a:pt x="8" y="0"/>
                </a:lnTo>
                <a:lnTo>
                  <a:pt x="4"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80" name="Line 82"/>
          <p:cNvSpPr>
            <a:spLocks noChangeShapeType="1"/>
          </p:cNvSpPr>
          <p:nvPr/>
        </p:nvSpPr>
        <p:spPr bwMode="auto">
          <a:xfrm>
            <a:off x="5705475" y="20193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Freeform 83"/>
          <p:cNvSpPr>
            <a:spLocks/>
          </p:cNvSpPr>
          <p:nvPr/>
        </p:nvSpPr>
        <p:spPr bwMode="auto">
          <a:xfrm>
            <a:off x="5702301" y="2017714"/>
            <a:ext cx="3175" cy="33337"/>
          </a:xfrm>
          <a:custGeom>
            <a:avLst/>
            <a:gdLst>
              <a:gd name="T0" fmla="*/ 2147483647 w 12"/>
              <a:gd name="T1" fmla="*/ 2147483647 h 105"/>
              <a:gd name="T2" fmla="*/ 2147483647 w 12"/>
              <a:gd name="T3" fmla="*/ 0 h 105"/>
              <a:gd name="T4" fmla="*/ 2147483647 w 12"/>
              <a:gd name="T5" fmla="*/ 0 h 105"/>
              <a:gd name="T6" fmla="*/ 2147483647 w 12"/>
              <a:gd name="T7" fmla="*/ 0 h 105"/>
              <a:gd name="T8" fmla="*/ 2147483647 w 12"/>
              <a:gd name="T9" fmla="*/ 0 h 105"/>
              <a:gd name="T10" fmla="*/ 2147483647 w 12"/>
              <a:gd name="T11" fmla="*/ 0 h 105"/>
              <a:gd name="T12" fmla="*/ 0 w 12"/>
              <a:gd name="T13" fmla="*/ 2147483647 h 105"/>
              <a:gd name="T14" fmla="*/ 0 w 12"/>
              <a:gd name="T15" fmla="*/ 2147483647 h 105"/>
              <a:gd name="T16" fmla="*/ 2147483647 w 12"/>
              <a:gd name="T17" fmla="*/ 2147483647 h 105"/>
              <a:gd name="T18" fmla="*/ 2147483647 w 12"/>
              <a:gd name="T19" fmla="*/ 2147483647 h 105"/>
              <a:gd name="T20" fmla="*/ 2147483647 w 12"/>
              <a:gd name="T21" fmla="*/ 2147483647 h 105"/>
              <a:gd name="T22" fmla="*/ 2147483647 w 12"/>
              <a:gd name="T23" fmla="*/ 2147483647 h 105"/>
              <a:gd name="T24" fmla="*/ 2147483647 w 12"/>
              <a:gd name="T25" fmla="*/ 2147483647 h 105"/>
              <a:gd name="T26" fmla="*/ 2147483647 w 12"/>
              <a:gd name="T27" fmla="*/ 2147483647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5"/>
              <a:gd name="T44" fmla="*/ 12 w 12"/>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5">
                <a:moveTo>
                  <a:pt x="12" y="5"/>
                </a:moveTo>
                <a:lnTo>
                  <a:pt x="12" y="0"/>
                </a:lnTo>
                <a:lnTo>
                  <a:pt x="8" y="0"/>
                </a:lnTo>
                <a:lnTo>
                  <a:pt x="4" y="0"/>
                </a:lnTo>
                <a:lnTo>
                  <a:pt x="0" y="5"/>
                </a:lnTo>
                <a:lnTo>
                  <a:pt x="0" y="97"/>
                </a:lnTo>
                <a:lnTo>
                  <a:pt x="4" y="101"/>
                </a:lnTo>
                <a:lnTo>
                  <a:pt x="8" y="105"/>
                </a:lnTo>
                <a:lnTo>
                  <a:pt x="12" y="101"/>
                </a:lnTo>
                <a:lnTo>
                  <a:pt x="12" y="97"/>
                </a:lnTo>
                <a:lnTo>
                  <a:pt x="12" y="5"/>
                </a:lnTo>
                <a:close/>
              </a:path>
            </a:pathLst>
          </a:custGeom>
          <a:solidFill>
            <a:srgbClr val="000000"/>
          </a:solidFill>
          <a:ln w="12700">
            <a:solidFill>
              <a:srgbClr val="FFFFFF"/>
            </a:solidFill>
            <a:prstDash val="solid"/>
            <a:round/>
            <a:headEnd/>
            <a:tailEnd/>
          </a:ln>
        </p:spPr>
        <p:txBody>
          <a:bodyPr/>
          <a:lstStyle/>
          <a:p>
            <a:endParaRPr lang="en-US"/>
          </a:p>
        </p:txBody>
      </p:sp>
      <p:sp>
        <p:nvSpPr>
          <p:cNvPr id="82" name="Line 84"/>
          <p:cNvSpPr>
            <a:spLocks noChangeShapeType="1"/>
          </p:cNvSpPr>
          <p:nvPr/>
        </p:nvSpPr>
        <p:spPr bwMode="auto">
          <a:xfrm>
            <a:off x="5703889" y="20478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Freeform 85"/>
          <p:cNvSpPr>
            <a:spLocks/>
          </p:cNvSpPr>
          <p:nvPr/>
        </p:nvSpPr>
        <p:spPr bwMode="auto">
          <a:xfrm>
            <a:off x="5702300" y="2047876"/>
            <a:ext cx="1163638" cy="3175"/>
          </a:xfrm>
          <a:custGeom>
            <a:avLst/>
            <a:gdLst>
              <a:gd name="T0" fmla="*/ 2147483647 w 3669"/>
              <a:gd name="T1" fmla="*/ 0 h 12"/>
              <a:gd name="T2" fmla="*/ 2147483647 w 3669"/>
              <a:gd name="T3" fmla="*/ 0 h 12"/>
              <a:gd name="T4" fmla="*/ 2147483647 w 3669"/>
              <a:gd name="T5" fmla="*/ 0 h 12"/>
              <a:gd name="T6" fmla="*/ 0 w 3669"/>
              <a:gd name="T7" fmla="*/ 2147483647 h 12"/>
              <a:gd name="T8" fmla="*/ 2147483647 w 3669"/>
              <a:gd name="T9" fmla="*/ 2147483647 h 12"/>
              <a:gd name="T10" fmla="*/ 2147483647 w 3669"/>
              <a:gd name="T11" fmla="*/ 2147483647 h 12"/>
              <a:gd name="T12" fmla="*/ 2147483647 w 3669"/>
              <a:gd name="T13" fmla="*/ 2147483647 h 12"/>
              <a:gd name="T14" fmla="*/ 2147483647 w 3669"/>
              <a:gd name="T15" fmla="*/ 2147483647 h 12"/>
              <a:gd name="T16" fmla="*/ 2147483647 w 3669"/>
              <a:gd name="T17" fmla="*/ 2147483647 h 12"/>
              <a:gd name="T18" fmla="*/ 2147483647 w 3669"/>
              <a:gd name="T19" fmla="*/ 2147483647 h 12"/>
              <a:gd name="T20" fmla="*/ 2147483647 w 3669"/>
              <a:gd name="T21" fmla="*/ 0 h 12"/>
              <a:gd name="T22" fmla="*/ 2147483647 w 3669"/>
              <a:gd name="T23" fmla="*/ 0 h 12"/>
              <a:gd name="T24" fmla="*/ 2147483647 w 3669"/>
              <a:gd name="T25" fmla="*/ 0 h 12"/>
              <a:gd name="T26" fmla="*/ 2147483647 w 366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9"/>
              <a:gd name="T43" fmla="*/ 0 h 12"/>
              <a:gd name="T44" fmla="*/ 3669 w 366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9" h="12">
                <a:moveTo>
                  <a:pt x="8" y="0"/>
                </a:moveTo>
                <a:lnTo>
                  <a:pt x="4" y="0"/>
                </a:lnTo>
                <a:lnTo>
                  <a:pt x="0" y="4"/>
                </a:lnTo>
                <a:lnTo>
                  <a:pt x="4" y="8"/>
                </a:lnTo>
                <a:lnTo>
                  <a:pt x="8" y="12"/>
                </a:lnTo>
                <a:lnTo>
                  <a:pt x="3661" y="12"/>
                </a:lnTo>
                <a:lnTo>
                  <a:pt x="3669" y="8"/>
                </a:lnTo>
                <a:lnTo>
                  <a:pt x="3669" y="4"/>
                </a:lnTo>
                <a:lnTo>
                  <a:pt x="3669" y="0"/>
                </a:lnTo>
                <a:lnTo>
                  <a:pt x="3661"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84" name="Line 86"/>
          <p:cNvSpPr>
            <a:spLocks noChangeShapeType="1"/>
          </p:cNvSpPr>
          <p:nvPr/>
        </p:nvSpPr>
        <p:spPr bwMode="auto">
          <a:xfrm>
            <a:off x="6865939" y="20494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Freeform 87"/>
          <p:cNvSpPr>
            <a:spLocks/>
          </p:cNvSpPr>
          <p:nvPr/>
        </p:nvSpPr>
        <p:spPr bwMode="auto">
          <a:xfrm>
            <a:off x="6862764" y="2047875"/>
            <a:ext cx="3175" cy="33338"/>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2147483647 w 11"/>
              <a:gd name="T9" fmla="*/ 0 h 104"/>
              <a:gd name="T10" fmla="*/ 0 w 11"/>
              <a:gd name="T11" fmla="*/ 0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4"/>
                </a:moveTo>
                <a:lnTo>
                  <a:pt x="11" y="0"/>
                </a:lnTo>
                <a:lnTo>
                  <a:pt x="7" y="0"/>
                </a:lnTo>
                <a:lnTo>
                  <a:pt x="3" y="0"/>
                </a:lnTo>
                <a:lnTo>
                  <a:pt x="0" y="0"/>
                </a:lnTo>
                <a:lnTo>
                  <a:pt x="0" y="4"/>
                </a:lnTo>
                <a:lnTo>
                  <a:pt x="0" y="96"/>
                </a:lnTo>
                <a:lnTo>
                  <a:pt x="3" y="100"/>
                </a:lnTo>
                <a:lnTo>
                  <a:pt x="7" y="104"/>
                </a:lnTo>
                <a:lnTo>
                  <a:pt x="11" y="100"/>
                </a:lnTo>
                <a:lnTo>
                  <a:pt x="11" y="96"/>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86" name="Line 88"/>
          <p:cNvSpPr>
            <a:spLocks noChangeShapeType="1"/>
          </p:cNvSpPr>
          <p:nvPr/>
        </p:nvSpPr>
        <p:spPr bwMode="auto">
          <a:xfrm>
            <a:off x="6862764" y="20780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Freeform 89"/>
          <p:cNvSpPr>
            <a:spLocks/>
          </p:cNvSpPr>
          <p:nvPr/>
        </p:nvSpPr>
        <p:spPr bwMode="auto">
          <a:xfrm>
            <a:off x="6862764" y="2017713"/>
            <a:ext cx="3175" cy="63500"/>
          </a:xfrm>
          <a:custGeom>
            <a:avLst/>
            <a:gdLst>
              <a:gd name="T0" fmla="*/ 0 w 11"/>
              <a:gd name="T1" fmla="*/ 2147483647 h 197"/>
              <a:gd name="T2" fmla="*/ 0 w 11"/>
              <a:gd name="T3" fmla="*/ 2147483647 h 197"/>
              <a:gd name="T4" fmla="*/ 2147483647 w 11"/>
              <a:gd name="T5" fmla="*/ 2147483647 h 197"/>
              <a:gd name="T6" fmla="*/ 2147483647 w 11"/>
              <a:gd name="T7" fmla="*/ 2147483647 h 197"/>
              <a:gd name="T8" fmla="*/ 2147483647 w 11"/>
              <a:gd name="T9" fmla="*/ 2147483647 h 197"/>
              <a:gd name="T10" fmla="*/ 2147483647 w 11"/>
              <a:gd name="T11" fmla="*/ 2147483647 h 197"/>
              <a:gd name="T12" fmla="*/ 2147483647 w 11"/>
              <a:gd name="T13" fmla="*/ 2147483647 h 197"/>
              <a:gd name="T14" fmla="*/ 2147483647 w 11"/>
              <a:gd name="T15" fmla="*/ 2147483647 h 197"/>
              <a:gd name="T16" fmla="*/ 2147483647 w 11"/>
              <a:gd name="T17" fmla="*/ 0 h 197"/>
              <a:gd name="T18" fmla="*/ 2147483647 w 11"/>
              <a:gd name="T19" fmla="*/ 0 h 197"/>
              <a:gd name="T20" fmla="*/ 2147483647 w 11"/>
              <a:gd name="T21" fmla="*/ 0 h 197"/>
              <a:gd name="T22" fmla="*/ 0 w 11"/>
              <a:gd name="T23" fmla="*/ 0 h 197"/>
              <a:gd name="T24" fmla="*/ 0 w 11"/>
              <a:gd name="T25" fmla="*/ 2147483647 h 197"/>
              <a:gd name="T26" fmla="*/ 0 w 11"/>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7"/>
              <a:gd name="T44" fmla="*/ 11 w 11"/>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7">
                <a:moveTo>
                  <a:pt x="0" y="189"/>
                </a:moveTo>
                <a:lnTo>
                  <a:pt x="0" y="193"/>
                </a:lnTo>
                <a:lnTo>
                  <a:pt x="3" y="193"/>
                </a:lnTo>
                <a:lnTo>
                  <a:pt x="7" y="197"/>
                </a:lnTo>
                <a:lnTo>
                  <a:pt x="11" y="193"/>
                </a:lnTo>
                <a:lnTo>
                  <a:pt x="11" y="189"/>
                </a:lnTo>
                <a:lnTo>
                  <a:pt x="11" y="8"/>
                </a:lnTo>
                <a:lnTo>
                  <a:pt x="11" y="0"/>
                </a:lnTo>
                <a:lnTo>
                  <a:pt x="7" y="0"/>
                </a:lnTo>
                <a:lnTo>
                  <a:pt x="3"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88" name="Line 90"/>
          <p:cNvSpPr>
            <a:spLocks noChangeShapeType="1"/>
          </p:cNvSpPr>
          <p:nvPr/>
        </p:nvSpPr>
        <p:spPr bwMode="auto">
          <a:xfrm>
            <a:off x="5686425" y="23717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Freeform 91"/>
          <p:cNvSpPr>
            <a:spLocks/>
          </p:cNvSpPr>
          <p:nvPr/>
        </p:nvSpPr>
        <p:spPr bwMode="auto">
          <a:xfrm>
            <a:off x="5686426" y="2311401"/>
            <a:ext cx="3175" cy="61913"/>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0 w 12"/>
              <a:gd name="T23" fmla="*/ 0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88"/>
                </a:moveTo>
                <a:lnTo>
                  <a:pt x="0" y="191"/>
                </a:lnTo>
                <a:lnTo>
                  <a:pt x="4" y="191"/>
                </a:lnTo>
                <a:lnTo>
                  <a:pt x="8" y="196"/>
                </a:lnTo>
                <a:lnTo>
                  <a:pt x="8" y="191"/>
                </a:lnTo>
                <a:lnTo>
                  <a:pt x="12" y="191"/>
                </a:lnTo>
                <a:lnTo>
                  <a:pt x="12" y="188"/>
                </a:lnTo>
                <a:lnTo>
                  <a:pt x="12" y="7"/>
                </a:lnTo>
                <a:lnTo>
                  <a:pt x="8" y="0"/>
                </a:lnTo>
                <a:lnTo>
                  <a:pt x="4" y="0"/>
                </a:lnTo>
                <a:lnTo>
                  <a:pt x="0" y="0"/>
                </a:lnTo>
                <a:lnTo>
                  <a:pt x="0" y="7"/>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90" name="Line 92"/>
          <p:cNvSpPr>
            <a:spLocks noChangeShapeType="1"/>
          </p:cNvSpPr>
          <p:nvPr/>
        </p:nvSpPr>
        <p:spPr bwMode="auto">
          <a:xfrm>
            <a:off x="5689600" y="23129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Freeform 93"/>
          <p:cNvSpPr>
            <a:spLocks/>
          </p:cNvSpPr>
          <p:nvPr/>
        </p:nvSpPr>
        <p:spPr bwMode="auto">
          <a:xfrm>
            <a:off x="5686426" y="2311400"/>
            <a:ext cx="3175" cy="33338"/>
          </a:xfrm>
          <a:custGeom>
            <a:avLst/>
            <a:gdLst>
              <a:gd name="T0" fmla="*/ 2147483647 w 12"/>
              <a:gd name="T1" fmla="*/ 2147483647 h 103"/>
              <a:gd name="T2" fmla="*/ 2147483647 w 12"/>
              <a:gd name="T3" fmla="*/ 0 h 103"/>
              <a:gd name="T4" fmla="*/ 2147483647 w 12"/>
              <a:gd name="T5" fmla="*/ 0 h 103"/>
              <a:gd name="T6" fmla="*/ 2147483647 w 12"/>
              <a:gd name="T7" fmla="*/ 0 h 103"/>
              <a:gd name="T8" fmla="*/ 2147483647 w 12"/>
              <a:gd name="T9" fmla="*/ 0 h 103"/>
              <a:gd name="T10" fmla="*/ 0 w 12"/>
              <a:gd name="T11" fmla="*/ 0 h 103"/>
              <a:gd name="T12" fmla="*/ 0 w 12"/>
              <a:gd name="T13" fmla="*/ 2147483647 h 103"/>
              <a:gd name="T14" fmla="*/ 0 w 12"/>
              <a:gd name="T15" fmla="*/ 2147483647 h 103"/>
              <a:gd name="T16" fmla="*/ 2147483647 w 12"/>
              <a:gd name="T17" fmla="*/ 2147483647 h 103"/>
              <a:gd name="T18" fmla="*/ 2147483647 w 12"/>
              <a:gd name="T19" fmla="*/ 2147483647 h 103"/>
              <a:gd name="T20" fmla="*/ 2147483647 w 12"/>
              <a:gd name="T21" fmla="*/ 2147483647 h 103"/>
              <a:gd name="T22" fmla="*/ 2147483647 w 12"/>
              <a:gd name="T23" fmla="*/ 2147483647 h 103"/>
              <a:gd name="T24" fmla="*/ 2147483647 w 12"/>
              <a:gd name="T25" fmla="*/ 2147483647 h 103"/>
              <a:gd name="T26" fmla="*/ 2147483647 w 12"/>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3"/>
              <a:gd name="T44" fmla="*/ 12 w 12"/>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3">
                <a:moveTo>
                  <a:pt x="12" y="3"/>
                </a:moveTo>
                <a:lnTo>
                  <a:pt x="12" y="0"/>
                </a:lnTo>
                <a:lnTo>
                  <a:pt x="8" y="0"/>
                </a:lnTo>
                <a:lnTo>
                  <a:pt x="4" y="0"/>
                </a:lnTo>
                <a:lnTo>
                  <a:pt x="0" y="0"/>
                </a:lnTo>
                <a:lnTo>
                  <a:pt x="0" y="3"/>
                </a:lnTo>
                <a:lnTo>
                  <a:pt x="0" y="96"/>
                </a:lnTo>
                <a:lnTo>
                  <a:pt x="4" y="99"/>
                </a:lnTo>
                <a:lnTo>
                  <a:pt x="8" y="103"/>
                </a:lnTo>
                <a:lnTo>
                  <a:pt x="8" y="99"/>
                </a:lnTo>
                <a:lnTo>
                  <a:pt x="12" y="99"/>
                </a:lnTo>
                <a:lnTo>
                  <a:pt x="12" y="96"/>
                </a:lnTo>
                <a:lnTo>
                  <a:pt x="12" y="3"/>
                </a:lnTo>
                <a:close/>
              </a:path>
            </a:pathLst>
          </a:custGeom>
          <a:solidFill>
            <a:srgbClr val="000000"/>
          </a:solidFill>
          <a:ln w="12700">
            <a:solidFill>
              <a:srgbClr val="FFFFFF"/>
            </a:solidFill>
            <a:prstDash val="solid"/>
            <a:round/>
            <a:headEnd/>
            <a:tailEnd/>
          </a:ln>
        </p:spPr>
        <p:txBody>
          <a:bodyPr/>
          <a:lstStyle/>
          <a:p>
            <a:endParaRPr lang="en-US"/>
          </a:p>
        </p:txBody>
      </p:sp>
      <p:sp>
        <p:nvSpPr>
          <p:cNvPr id="92" name="Line 94"/>
          <p:cNvSpPr>
            <a:spLocks noChangeShapeType="1"/>
          </p:cNvSpPr>
          <p:nvPr/>
        </p:nvSpPr>
        <p:spPr bwMode="auto">
          <a:xfrm>
            <a:off x="5688014" y="23399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Freeform 95"/>
          <p:cNvSpPr>
            <a:spLocks/>
          </p:cNvSpPr>
          <p:nvPr/>
        </p:nvSpPr>
        <p:spPr bwMode="auto">
          <a:xfrm>
            <a:off x="5663976" y="2355086"/>
            <a:ext cx="1300163" cy="4763"/>
          </a:xfrm>
          <a:custGeom>
            <a:avLst/>
            <a:gdLst>
              <a:gd name="T0" fmla="*/ 2147483647 w 4095"/>
              <a:gd name="T1" fmla="*/ 0 h 11"/>
              <a:gd name="T2" fmla="*/ 2147483647 w 4095"/>
              <a:gd name="T3" fmla="*/ 0 h 11"/>
              <a:gd name="T4" fmla="*/ 0 w 4095"/>
              <a:gd name="T5" fmla="*/ 0 h 11"/>
              <a:gd name="T6" fmla="*/ 0 w 4095"/>
              <a:gd name="T7" fmla="*/ 2147483647 h 11"/>
              <a:gd name="T8" fmla="*/ 0 w 4095"/>
              <a:gd name="T9" fmla="*/ 2147483647 h 11"/>
              <a:gd name="T10" fmla="*/ 2147483647 w 4095"/>
              <a:gd name="T11" fmla="*/ 2147483647 h 11"/>
              <a:gd name="T12" fmla="*/ 2147483647 w 4095"/>
              <a:gd name="T13" fmla="*/ 2147483647 h 11"/>
              <a:gd name="T14" fmla="*/ 2147483647 w 4095"/>
              <a:gd name="T15" fmla="*/ 2147483647 h 11"/>
              <a:gd name="T16" fmla="*/ 2147483647 w 4095"/>
              <a:gd name="T17" fmla="*/ 2147483647 h 11"/>
              <a:gd name="T18" fmla="*/ 2147483647 w 4095"/>
              <a:gd name="T19" fmla="*/ 2147483647 h 11"/>
              <a:gd name="T20" fmla="*/ 2147483647 w 4095"/>
              <a:gd name="T21" fmla="*/ 0 h 11"/>
              <a:gd name="T22" fmla="*/ 2147483647 w 4095"/>
              <a:gd name="T23" fmla="*/ 0 h 11"/>
              <a:gd name="T24" fmla="*/ 2147483647 w 4095"/>
              <a:gd name="T25" fmla="*/ 0 h 11"/>
              <a:gd name="T26" fmla="*/ 2147483647 w 4095"/>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95"/>
              <a:gd name="T43" fmla="*/ 0 h 11"/>
              <a:gd name="T44" fmla="*/ 4095 w 4095"/>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95" h="11">
                <a:moveTo>
                  <a:pt x="8" y="0"/>
                </a:moveTo>
                <a:lnTo>
                  <a:pt x="4" y="0"/>
                </a:lnTo>
                <a:lnTo>
                  <a:pt x="0" y="0"/>
                </a:lnTo>
                <a:lnTo>
                  <a:pt x="0" y="4"/>
                </a:lnTo>
                <a:lnTo>
                  <a:pt x="0" y="7"/>
                </a:lnTo>
                <a:lnTo>
                  <a:pt x="4" y="7"/>
                </a:lnTo>
                <a:lnTo>
                  <a:pt x="8" y="11"/>
                </a:lnTo>
                <a:lnTo>
                  <a:pt x="4091" y="11"/>
                </a:lnTo>
                <a:lnTo>
                  <a:pt x="4095" y="7"/>
                </a:lnTo>
                <a:lnTo>
                  <a:pt x="4095" y="4"/>
                </a:lnTo>
                <a:lnTo>
                  <a:pt x="4095" y="0"/>
                </a:lnTo>
                <a:lnTo>
                  <a:pt x="4091"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94" name="Line 96"/>
          <p:cNvSpPr>
            <a:spLocks noChangeShapeType="1"/>
          </p:cNvSpPr>
          <p:nvPr/>
        </p:nvSpPr>
        <p:spPr bwMode="auto">
          <a:xfrm>
            <a:off x="6986589" y="23415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Freeform 97"/>
          <p:cNvSpPr>
            <a:spLocks/>
          </p:cNvSpPr>
          <p:nvPr/>
        </p:nvSpPr>
        <p:spPr bwMode="auto">
          <a:xfrm>
            <a:off x="6981826" y="2339975"/>
            <a:ext cx="4763" cy="33338"/>
          </a:xfrm>
          <a:custGeom>
            <a:avLst/>
            <a:gdLst>
              <a:gd name="T0" fmla="*/ 2147483647 w 12"/>
              <a:gd name="T1" fmla="*/ 2147483647 h 104"/>
              <a:gd name="T2" fmla="*/ 2147483647 w 12"/>
              <a:gd name="T3" fmla="*/ 0 h 104"/>
              <a:gd name="T4" fmla="*/ 2147483647 w 12"/>
              <a:gd name="T5" fmla="*/ 0 h 104"/>
              <a:gd name="T6" fmla="*/ 2147483647 w 12"/>
              <a:gd name="T7" fmla="*/ 0 h 104"/>
              <a:gd name="T8" fmla="*/ 2147483647 w 12"/>
              <a:gd name="T9" fmla="*/ 0 h 104"/>
              <a:gd name="T10" fmla="*/ 2147483647 w 12"/>
              <a:gd name="T11" fmla="*/ 0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4"/>
                </a:moveTo>
                <a:lnTo>
                  <a:pt x="12" y="0"/>
                </a:lnTo>
                <a:lnTo>
                  <a:pt x="8" y="0"/>
                </a:lnTo>
                <a:lnTo>
                  <a:pt x="4" y="0"/>
                </a:lnTo>
                <a:lnTo>
                  <a:pt x="0" y="4"/>
                </a:lnTo>
                <a:lnTo>
                  <a:pt x="0" y="96"/>
                </a:lnTo>
                <a:lnTo>
                  <a:pt x="4" y="99"/>
                </a:lnTo>
                <a:lnTo>
                  <a:pt x="8" y="104"/>
                </a:lnTo>
                <a:lnTo>
                  <a:pt x="12" y="99"/>
                </a:lnTo>
                <a:lnTo>
                  <a:pt x="12" y="96"/>
                </a:lnTo>
                <a:lnTo>
                  <a:pt x="12" y="4"/>
                </a:lnTo>
                <a:close/>
              </a:path>
            </a:pathLst>
          </a:custGeom>
          <a:solidFill>
            <a:srgbClr val="000000"/>
          </a:solidFill>
          <a:ln w="12700">
            <a:solidFill>
              <a:srgbClr val="FFFFFF"/>
            </a:solidFill>
            <a:prstDash val="solid"/>
            <a:round/>
            <a:headEnd/>
            <a:tailEnd/>
          </a:ln>
        </p:spPr>
        <p:txBody>
          <a:bodyPr/>
          <a:lstStyle/>
          <a:p>
            <a:endParaRPr lang="en-US"/>
          </a:p>
        </p:txBody>
      </p:sp>
      <p:sp>
        <p:nvSpPr>
          <p:cNvPr id="96" name="Line 98"/>
          <p:cNvSpPr>
            <a:spLocks noChangeShapeType="1"/>
          </p:cNvSpPr>
          <p:nvPr/>
        </p:nvSpPr>
        <p:spPr bwMode="auto">
          <a:xfrm>
            <a:off x="6981825" y="23717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Freeform 99"/>
          <p:cNvSpPr>
            <a:spLocks/>
          </p:cNvSpPr>
          <p:nvPr/>
        </p:nvSpPr>
        <p:spPr bwMode="auto">
          <a:xfrm>
            <a:off x="6981826" y="2311401"/>
            <a:ext cx="4763" cy="61913"/>
          </a:xfrm>
          <a:custGeom>
            <a:avLst/>
            <a:gdLst>
              <a:gd name="T0" fmla="*/ 0 w 12"/>
              <a:gd name="T1" fmla="*/ 2147483647 h 196"/>
              <a:gd name="T2" fmla="*/ 2147483647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2147483647 w 12"/>
              <a:gd name="T23" fmla="*/ 0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88"/>
                </a:moveTo>
                <a:lnTo>
                  <a:pt x="4" y="191"/>
                </a:lnTo>
                <a:lnTo>
                  <a:pt x="8" y="196"/>
                </a:lnTo>
                <a:lnTo>
                  <a:pt x="12" y="191"/>
                </a:lnTo>
                <a:lnTo>
                  <a:pt x="12" y="188"/>
                </a:lnTo>
                <a:lnTo>
                  <a:pt x="12" y="7"/>
                </a:lnTo>
                <a:lnTo>
                  <a:pt x="12" y="0"/>
                </a:lnTo>
                <a:lnTo>
                  <a:pt x="8" y="0"/>
                </a:lnTo>
                <a:lnTo>
                  <a:pt x="4" y="0"/>
                </a:lnTo>
                <a:lnTo>
                  <a:pt x="0" y="7"/>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98" name="Line 100"/>
          <p:cNvSpPr>
            <a:spLocks noChangeShapeType="1"/>
          </p:cNvSpPr>
          <p:nvPr/>
        </p:nvSpPr>
        <p:spPr bwMode="auto">
          <a:xfrm>
            <a:off x="5764214" y="25177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Freeform 101"/>
          <p:cNvSpPr>
            <a:spLocks/>
          </p:cNvSpPr>
          <p:nvPr/>
        </p:nvSpPr>
        <p:spPr bwMode="auto">
          <a:xfrm>
            <a:off x="5764214" y="2457451"/>
            <a:ext cx="3175"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2"/>
                </a:lnTo>
                <a:lnTo>
                  <a:pt x="3" y="192"/>
                </a:lnTo>
                <a:lnTo>
                  <a:pt x="8" y="196"/>
                </a:lnTo>
                <a:lnTo>
                  <a:pt x="8" y="192"/>
                </a:lnTo>
                <a:lnTo>
                  <a:pt x="11" y="192"/>
                </a:lnTo>
                <a:lnTo>
                  <a:pt x="11" y="188"/>
                </a:lnTo>
                <a:lnTo>
                  <a:pt x="11" y="8"/>
                </a:lnTo>
                <a:lnTo>
                  <a:pt x="8" y="0"/>
                </a:lnTo>
                <a:lnTo>
                  <a:pt x="3"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00" name="Line 102"/>
          <p:cNvSpPr>
            <a:spLocks noChangeShapeType="1"/>
          </p:cNvSpPr>
          <p:nvPr/>
        </p:nvSpPr>
        <p:spPr bwMode="auto">
          <a:xfrm>
            <a:off x="5767389" y="24590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Freeform 103"/>
          <p:cNvSpPr>
            <a:spLocks/>
          </p:cNvSpPr>
          <p:nvPr/>
        </p:nvSpPr>
        <p:spPr bwMode="auto">
          <a:xfrm>
            <a:off x="5764214" y="2457450"/>
            <a:ext cx="3175" cy="33338"/>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2147483647 w 11"/>
              <a:gd name="T9" fmla="*/ 0 h 104"/>
              <a:gd name="T10" fmla="*/ 0 w 11"/>
              <a:gd name="T11" fmla="*/ 0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5"/>
                </a:moveTo>
                <a:lnTo>
                  <a:pt x="11" y="0"/>
                </a:lnTo>
                <a:lnTo>
                  <a:pt x="8" y="0"/>
                </a:lnTo>
                <a:lnTo>
                  <a:pt x="3" y="0"/>
                </a:lnTo>
                <a:lnTo>
                  <a:pt x="0" y="0"/>
                </a:lnTo>
                <a:lnTo>
                  <a:pt x="0" y="5"/>
                </a:lnTo>
                <a:lnTo>
                  <a:pt x="0" y="96"/>
                </a:lnTo>
                <a:lnTo>
                  <a:pt x="3" y="100"/>
                </a:lnTo>
                <a:lnTo>
                  <a:pt x="8" y="104"/>
                </a:lnTo>
                <a:lnTo>
                  <a:pt x="8" y="100"/>
                </a:lnTo>
                <a:lnTo>
                  <a:pt x="11" y="100"/>
                </a:lnTo>
                <a:lnTo>
                  <a:pt x="11" y="96"/>
                </a:lnTo>
                <a:lnTo>
                  <a:pt x="11" y="5"/>
                </a:lnTo>
                <a:close/>
              </a:path>
            </a:pathLst>
          </a:custGeom>
          <a:solidFill>
            <a:srgbClr val="000000"/>
          </a:solidFill>
          <a:ln w="12700">
            <a:solidFill>
              <a:srgbClr val="FFFFFF"/>
            </a:solidFill>
            <a:prstDash val="solid"/>
            <a:round/>
            <a:headEnd/>
            <a:tailEnd/>
          </a:ln>
        </p:spPr>
        <p:txBody>
          <a:bodyPr/>
          <a:lstStyle/>
          <a:p>
            <a:endParaRPr lang="en-US"/>
          </a:p>
        </p:txBody>
      </p:sp>
      <p:sp>
        <p:nvSpPr>
          <p:cNvPr id="102" name="Line 104"/>
          <p:cNvSpPr>
            <a:spLocks noChangeShapeType="1"/>
          </p:cNvSpPr>
          <p:nvPr/>
        </p:nvSpPr>
        <p:spPr bwMode="auto">
          <a:xfrm>
            <a:off x="5765800" y="24860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05"/>
          <p:cNvSpPr>
            <a:spLocks/>
          </p:cNvSpPr>
          <p:nvPr/>
        </p:nvSpPr>
        <p:spPr bwMode="auto">
          <a:xfrm>
            <a:off x="5764213" y="2486026"/>
            <a:ext cx="2108200" cy="4763"/>
          </a:xfrm>
          <a:custGeom>
            <a:avLst/>
            <a:gdLst>
              <a:gd name="T0" fmla="*/ 2147483647 w 6639"/>
              <a:gd name="T1" fmla="*/ 0 h 12"/>
              <a:gd name="T2" fmla="*/ 2147483647 w 6639"/>
              <a:gd name="T3" fmla="*/ 0 h 12"/>
              <a:gd name="T4" fmla="*/ 0 w 6639"/>
              <a:gd name="T5" fmla="*/ 0 h 12"/>
              <a:gd name="T6" fmla="*/ 0 w 6639"/>
              <a:gd name="T7" fmla="*/ 2147483647 h 12"/>
              <a:gd name="T8" fmla="*/ 0 w 6639"/>
              <a:gd name="T9" fmla="*/ 2147483647 h 12"/>
              <a:gd name="T10" fmla="*/ 2147483647 w 6639"/>
              <a:gd name="T11" fmla="*/ 2147483647 h 12"/>
              <a:gd name="T12" fmla="*/ 2147483647 w 6639"/>
              <a:gd name="T13" fmla="*/ 2147483647 h 12"/>
              <a:gd name="T14" fmla="*/ 2147483647 w 6639"/>
              <a:gd name="T15" fmla="*/ 2147483647 h 12"/>
              <a:gd name="T16" fmla="*/ 2147483647 w 6639"/>
              <a:gd name="T17" fmla="*/ 2147483647 h 12"/>
              <a:gd name="T18" fmla="*/ 2147483647 w 6639"/>
              <a:gd name="T19" fmla="*/ 2147483647 h 12"/>
              <a:gd name="T20" fmla="*/ 2147483647 w 6639"/>
              <a:gd name="T21" fmla="*/ 0 h 12"/>
              <a:gd name="T22" fmla="*/ 2147483647 w 6639"/>
              <a:gd name="T23" fmla="*/ 0 h 12"/>
              <a:gd name="T24" fmla="*/ 2147483647 w 6639"/>
              <a:gd name="T25" fmla="*/ 0 h 12"/>
              <a:gd name="T26" fmla="*/ 2147483647 w 663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39"/>
              <a:gd name="T43" fmla="*/ 0 h 12"/>
              <a:gd name="T44" fmla="*/ 6639 w 663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39" h="12">
                <a:moveTo>
                  <a:pt x="8" y="0"/>
                </a:moveTo>
                <a:lnTo>
                  <a:pt x="3" y="0"/>
                </a:lnTo>
                <a:lnTo>
                  <a:pt x="0" y="0"/>
                </a:lnTo>
                <a:lnTo>
                  <a:pt x="0" y="4"/>
                </a:lnTo>
                <a:lnTo>
                  <a:pt x="0" y="8"/>
                </a:lnTo>
                <a:lnTo>
                  <a:pt x="3" y="8"/>
                </a:lnTo>
                <a:lnTo>
                  <a:pt x="8" y="12"/>
                </a:lnTo>
                <a:lnTo>
                  <a:pt x="6631" y="12"/>
                </a:lnTo>
                <a:lnTo>
                  <a:pt x="6639" y="8"/>
                </a:lnTo>
                <a:lnTo>
                  <a:pt x="6639" y="4"/>
                </a:lnTo>
                <a:lnTo>
                  <a:pt x="6639" y="0"/>
                </a:lnTo>
                <a:lnTo>
                  <a:pt x="6635" y="0"/>
                </a:lnTo>
                <a:lnTo>
                  <a:pt x="6631"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104" name="Line 106"/>
          <p:cNvSpPr>
            <a:spLocks noChangeShapeType="1"/>
          </p:cNvSpPr>
          <p:nvPr/>
        </p:nvSpPr>
        <p:spPr bwMode="auto">
          <a:xfrm>
            <a:off x="7872414" y="24876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Freeform 107"/>
          <p:cNvSpPr>
            <a:spLocks/>
          </p:cNvSpPr>
          <p:nvPr/>
        </p:nvSpPr>
        <p:spPr bwMode="auto">
          <a:xfrm>
            <a:off x="7867651" y="2486025"/>
            <a:ext cx="4763" cy="33338"/>
          </a:xfrm>
          <a:custGeom>
            <a:avLst/>
            <a:gdLst>
              <a:gd name="T0" fmla="*/ 2147483647 w 12"/>
              <a:gd name="T1" fmla="*/ 2147483647 h 104"/>
              <a:gd name="T2" fmla="*/ 2147483647 w 12"/>
              <a:gd name="T3" fmla="*/ 0 h 104"/>
              <a:gd name="T4" fmla="*/ 2147483647 w 12"/>
              <a:gd name="T5" fmla="*/ 0 h 104"/>
              <a:gd name="T6" fmla="*/ 2147483647 w 12"/>
              <a:gd name="T7" fmla="*/ 0 h 104"/>
              <a:gd name="T8" fmla="*/ 2147483647 w 12"/>
              <a:gd name="T9" fmla="*/ 0 h 104"/>
              <a:gd name="T10" fmla="*/ 0 w 12"/>
              <a:gd name="T11" fmla="*/ 0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4"/>
                </a:moveTo>
                <a:lnTo>
                  <a:pt x="12" y="0"/>
                </a:lnTo>
                <a:lnTo>
                  <a:pt x="8" y="0"/>
                </a:lnTo>
                <a:lnTo>
                  <a:pt x="4" y="0"/>
                </a:lnTo>
                <a:lnTo>
                  <a:pt x="0" y="0"/>
                </a:lnTo>
                <a:lnTo>
                  <a:pt x="0" y="4"/>
                </a:lnTo>
                <a:lnTo>
                  <a:pt x="0" y="96"/>
                </a:lnTo>
                <a:lnTo>
                  <a:pt x="4" y="100"/>
                </a:lnTo>
                <a:lnTo>
                  <a:pt x="4" y="104"/>
                </a:lnTo>
                <a:lnTo>
                  <a:pt x="8" y="100"/>
                </a:lnTo>
                <a:lnTo>
                  <a:pt x="12" y="100"/>
                </a:lnTo>
                <a:lnTo>
                  <a:pt x="12" y="96"/>
                </a:lnTo>
                <a:lnTo>
                  <a:pt x="12" y="4"/>
                </a:lnTo>
                <a:close/>
              </a:path>
            </a:pathLst>
          </a:custGeom>
          <a:solidFill>
            <a:srgbClr val="000000"/>
          </a:solidFill>
          <a:ln w="12700">
            <a:solidFill>
              <a:srgbClr val="FFFFFF"/>
            </a:solidFill>
            <a:prstDash val="solid"/>
            <a:round/>
            <a:headEnd/>
            <a:tailEnd/>
          </a:ln>
        </p:spPr>
        <p:txBody>
          <a:bodyPr/>
          <a:lstStyle/>
          <a:p>
            <a:endParaRPr lang="en-US"/>
          </a:p>
        </p:txBody>
      </p:sp>
      <p:sp>
        <p:nvSpPr>
          <p:cNvPr id="106" name="Line 108"/>
          <p:cNvSpPr>
            <a:spLocks noChangeShapeType="1"/>
          </p:cNvSpPr>
          <p:nvPr/>
        </p:nvSpPr>
        <p:spPr bwMode="auto">
          <a:xfrm>
            <a:off x="7867650" y="251777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Freeform 109"/>
          <p:cNvSpPr>
            <a:spLocks/>
          </p:cNvSpPr>
          <p:nvPr/>
        </p:nvSpPr>
        <p:spPr bwMode="auto">
          <a:xfrm>
            <a:off x="7867651" y="2457451"/>
            <a:ext cx="4763" cy="61913"/>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0 w 12"/>
              <a:gd name="T23" fmla="*/ 0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88"/>
                </a:moveTo>
                <a:lnTo>
                  <a:pt x="0" y="192"/>
                </a:lnTo>
                <a:lnTo>
                  <a:pt x="4" y="192"/>
                </a:lnTo>
                <a:lnTo>
                  <a:pt x="4" y="196"/>
                </a:lnTo>
                <a:lnTo>
                  <a:pt x="8" y="192"/>
                </a:lnTo>
                <a:lnTo>
                  <a:pt x="12" y="192"/>
                </a:lnTo>
                <a:lnTo>
                  <a:pt x="12" y="188"/>
                </a:lnTo>
                <a:lnTo>
                  <a:pt x="12" y="8"/>
                </a:lnTo>
                <a:lnTo>
                  <a:pt x="8" y="0"/>
                </a:lnTo>
                <a:lnTo>
                  <a:pt x="4"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08" name="Line 110"/>
          <p:cNvSpPr>
            <a:spLocks noChangeShapeType="1"/>
          </p:cNvSpPr>
          <p:nvPr/>
        </p:nvSpPr>
        <p:spPr bwMode="auto">
          <a:xfrm>
            <a:off x="5632450" y="26638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Freeform 111"/>
          <p:cNvSpPr>
            <a:spLocks/>
          </p:cNvSpPr>
          <p:nvPr/>
        </p:nvSpPr>
        <p:spPr bwMode="auto">
          <a:xfrm>
            <a:off x="5632451" y="2603501"/>
            <a:ext cx="3175" cy="61913"/>
          </a:xfrm>
          <a:custGeom>
            <a:avLst/>
            <a:gdLst>
              <a:gd name="T0" fmla="*/ 0 w 12"/>
              <a:gd name="T1" fmla="*/ 2147483647 h 196"/>
              <a:gd name="T2" fmla="*/ 2147483647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2147483647 w 12"/>
              <a:gd name="T23" fmla="*/ 0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88"/>
                </a:moveTo>
                <a:lnTo>
                  <a:pt x="5" y="192"/>
                </a:lnTo>
                <a:lnTo>
                  <a:pt x="8" y="196"/>
                </a:lnTo>
                <a:lnTo>
                  <a:pt x="12" y="192"/>
                </a:lnTo>
                <a:lnTo>
                  <a:pt x="12" y="188"/>
                </a:lnTo>
                <a:lnTo>
                  <a:pt x="12" y="8"/>
                </a:lnTo>
                <a:lnTo>
                  <a:pt x="12" y="0"/>
                </a:lnTo>
                <a:lnTo>
                  <a:pt x="8" y="0"/>
                </a:lnTo>
                <a:lnTo>
                  <a:pt x="5"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10" name="Line 112"/>
          <p:cNvSpPr>
            <a:spLocks noChangeShapeType="1"/>
          </p:cNvSpPr>
          <p:nvPr/>
        </p:nvSpPr>
        <p:spPr bwMode="auto">
          <a:xfrm>
            <a:off x="5635625" y="26050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Freeform 113"/>
          <p:cNvSpPr>
            <a:spLocks/>
          </p:cNvSpPr>
          <p:nvPr/>
        </p:nvSpPr>
        <p:spPr bwMode="auto">
          <a:xfrm>
            <a:off x="5632451" y="2603500"/>
            <a:ext cx="3175" cy="33338"/>
          </a:xfrm>
          <a:custGeom>
            <a:avLst/>
            <a:gdLst>
              <a:gd name="T0" fmla="*/ 2147483647 w 12"/>
              <a:gd name="T1" fmla="*/ 2147483647 h 104"/>
              <a:gd name="T2" fmla="*/ 2147483647 w 12"/>
              <a:gd name="T3" fmla="*/ 0 h 104"/>
              <a:gd name="T4" fmla="*/ 2147483647 w 12"/>
              <a:gd name="T5" fmla="*/ 0 h 104"/>
              <a:gd name="T6" fmla="*/ 2147483647 w 12"/>
              <a:gd name="T7" fmla="*/ 0 h 104"/>
              <a:gd name="T8" fmla="*/ 2147483647 w 12"/>
              <a:gd name="T9" fmla="*/ 0 h 104"/>
              <a:gd name="T10" fmla="*/ 2147483647 w 12"/>
              <a:gd name="T11" fmla="*/ 0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4"/>
                </a:moveTo>
                <a:lnTo>
                  <a:pt x="12" y="0"/>
                </a:lnTo>
                <a:lnTo>
                  <a:pt x="8" y="0"/>
                </a:lnTo>
                <a:lnTo>
                  <a:pt x="5" y="0"/>
                </a:lnTo>
                <a:lnTo>
                  <a:pt x="0" y="4"/>
                </a:lnTo>
                <a:lnTo>
                  <a:pt x="0" y="96"/>
                </a:lnTo>
                <a:lnTo>
                  <a:pt x="5" y="99"/>
                </a:lnTo>
                <a:lnTo>
                  <a:pt x="8" y="104"/>
                </a:lnTo>
                <a:lnTo>
                  <a:pt x="12" y="99"/>
                </a:lnTo>
                <a:lnTo>
                  <a:pt x="12" y="96"/>
                </a:lnTo>
                <a:lnTo>
                  <a:pt x="12" y="4"/>
                </a:lnTo>
                <a:close/>
              </a:path>
            </a:pathLst>
          </a:custGeom>
          <a:solidFill>
            <a:srgbClr val="000000"/>
          </a:solidFill>
          <a:ln w="12700">
            <a:solidFill>
              <a:srgbClr val="FFFFFF"/>
            </a:solidFill>
            <a:prstDash val="solid"/>
            <a:round/>
            <a:headEnd/>
            <a:tailEnd/>
          </a:ln>
        </p:spPr>
        <p:txBody>
          <a:bodyPr/>
          <a:lstStyle/>
          <a:p>
            <a:endParaRPr lang="en-US"/>
          </a:p>
        </p:txBody>
      </p:sp>
      <p:sp>
        <p:nvSpPr>
          <p:cNvPr id="112" name="Line 114"/>
          <p:cNvSpPr>
            <a:spLocks noChangeShapeType="1"/>
          </p:cNvSpPr>
          <p:nvPr/>
        </p:nvSpPr>
        <p:spPr bwMode="auto">
          <a:xfrm>
            <a:off x="5634039" y="26336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Freeform 115"/>
          <p:cNvSpPr>
            <a:spLocks/>
          </p:cNvSpPr>
          <p:nvPr/>
        </p:nvSpPr>
        <p:spPr bwMode="auto">
          <a:xfrm>
            <a:off x="5632450" y="2633664"/>
            <a:ext cx="603250" cy="3175"/>
          </a:xfrm>
          <a:custGeom>
            <a:avLst/>
            <a:gdLst>
              <a:gd name="T0" fmla="*/ 2147483647 w 1900"/>
              <a:gd name="T1" fmla="*/ 0 h 11"/>
              <a:gd name="T2" fmla="*/ 2147483647 w 1900"/>
              <a:gd name="T3" fmla="*/ 0 h 11"/>
              <a:gd name="T4" fmla="*/ 2147483647 w 1900"/>
              <a:gd name="T5" fmla="*/ 0 h 11"/>
              <a:gd name="T6" fmla="*/ 0 w 1900"/>
              <a:gd name="T7" fmla="*/ 2147483647 h 11"/>
              <a:gd name="T8" fmla="*/ 2147483647 w 1900"/>
              <a:gd name="T9" fmla="*/ 2147483647 h 11"/>
              <a:gd name="T10" fmla="*/ 2147483647 w 1900"/>
              <a:gd name="T11" fmla="*/ 2147483647 h 11"/>
              <a:gd name="T12" fmla="*/ 2147483647 w 1900"/>
              <a:gd name="T13" fmla="*/ 2147483647 h 11"/>
              <a:gd name="T14" fmla="*/ 2147483647 w 1900"/>
              <a:gd name="T15" fmla="*/ 2147483647 h 11"/>
              <a:gd name="T16" fmla="*/ 2147483647 w 1900"/>
              <a:gd name="T17" fmla="*/ 2147483647 h 11"/>
              <a:gd name="T18" fmla="*/ 2147483647 w 1900"/>
              <a:gd name="T19" fmla="*/ 2147483647 h 11"/>
              <a:gd name="T20" fmla="*/ 2147483647 w 1900"/>
              <a:gd name="T21" fmla="*/ 0 h 11"/>
              <a:gd name="T22" fmla="*/ 2147483647 w 1900"/>
              <a:gd name="T23" fmla="*/ 0 h 11"/>
              <a:gd name="T24" fmla="*/ 2147483647 w 1900"/>
              <a:gd name="T25" fmla="*/ 0 h 11"/>
              <a:gd name="T26" fmla="*/ 2147483647 w 1900"/>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0"/>
              <a:gd name="T43" fmla="*/ 0 h 11"/>
              <a:gd name="T44" fmla="*/ 1900 w 190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0" h="11">
                <a:moveTo>
                  <a:pt x="8" y="0"/>
                </a:moveTo>
                <a:lnTo>
                  <a:pt x="5" y="0"/>
                </a:lnTo>
                <a:lnTo>
                  <a:pt x="0" y="3"/>
                </a:lnTo>
                <a:lnTo>
                  <a:pt x="5" y="6"/>
                </a:lnTo>
                <a:lnTo>
                  <a:pt x="8" y="11"/>
                </a:lnTo>
                <a:lnTo>
                  <a:pt x="1892" y="11"/>
                </a:lnTo>
                <a:lnTo>
                  <a:pt x="1900" y="6"/>
                </a:lnTo>
                <a:lnTo>
                  <a:pt x="1900" y="3"/>
                </a:lnTo>
                <a:lnTo>
                  <a:pt x="1900" y="0"/>
                </a:lnTo>
                <a:lnTo>
                  <a:pt x="1896" y="0"/>
                </a:lnTo>
                <a:lnTo>
                  <a:pt x="1892"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114" name="Line 116"/>
          <p:cNvSpPr>
            <a:spLocks noChangeShapeType="1"/>
          </p:cNvSpPr>
          <p:nvPr/>
        </p:nvSpPr>
        <p:spPr bwMode="auto">
          <a:xfrm>
            <a:off x="6235700" y="26336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17"/>
          <p:cNvSpPr>
            <a:spLocks/>
          </p:cNvSpPr>
          <p:nvPr/>
        </p:nvSpPr>
        <p:spPr bwMode="auto">
          <a:xfrm>
            <a:off x="6232526" y="2633663"/>
            <a:ext cx="3175" cy="31750"/>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2147483647 w 11"/>
              <a:gd name="T9" fmla="*/ 0 h 103"/>
              <a:gd name="T10" fmla="*/ 0 w 11"/>
              <a:gd name="T11" fmla="*/ 0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3"/>
                </a:moveTo>
                <a:lnTo>
                  <a:pt x="11" y="0"/>
                </a:lnTo>
                <a:lnTo>
                  <a:pt x="7" y="0"/>
                </a:lnTo>
                <a:lnTo>
                  <a:pt x="3" y="0"/>
                </a:lnTo>
                <a:lnTo>
                  <a:pt x="0" y="0"/>
                </a:lnTo>
                <a:lnTo>
                  <a:pt x="0" y="3"/>
                </a:lnTo>
                <a:lnTo>
                  <a:pt x="0" y="95"/>
                </a:lnTo>
                <a:lnTo>
                  <a:pt x="3" y="99"/>
                </a:lnTo>
                <a:lnTo>
                  <a:pt x="7" y="103"/>
                </a:lnTo>
                <a:lnTo>
                  <a:pt x="7" y="99"/>
                </a:lnTo>
                <a:lnTo>
                  <a:pt x="11" y="99"/>
                </a:lnTo>
                <a:lnTo>
                  <a:pt x="11" y="95"/>
                </a:lnTo>
                <a:lnTo>
                  <a:pt x="11" y="3"/>
                </a:lnTo>
                <a:close/>
              </a:path>
            </a:pathLst>
          </a:custGeom>
          <a:solidFill>
            <a:srgbClr val="000000"/>
          </a:solidFill>
          <a:ln w="12700">
            <a:solidFill>
              <a:srgbClr val="FFFFFF"/>
            </a:solidFill>
            <a:prstDash val="solid"/>
            <a:round/>
            <a:headEnd/>
            <a:tailEnd/>
          </a:ln>
        </p:spPr>
        <p:txBody>
          <a:bodyPr/>
          <a:lstStyle/>
          <a:p>
            <a:endParaRPr lang="en-US"/>
          </a:p>
        </p:txBody>
      </p:sp>
      <p:sp>
        <p:nvSpPr>
          <p:cNvPr id="116" name="Line 118"/>
          <p:cNvSpPr>
            <a:spLocks noChangeShapeType="1"/>
          </p:cNvSpPr>
          <p:nvPr/>
        </p:nvSpPr>
        <p:spPr bwMode="auto">
          <a:xfrm>
            <a:off x="6232525" y="26638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Freeform 119"/>
          <p:cNvSpPr>
            <a:spLocks/>
          </p:cNvSpPr>
          <p:nvPr/>
        </p:nvSpPr>
        <p:spPr bwMode="auto">
          <a:xfrm>
            <a:off x="6232526" y="2603501"/>
            <a:ext cx="3175"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2"/>
                </a:lnTo>
                <a:lnTo>
                  <a:pt x="3" y="192"/>
                </a:lnTo>
                <a:lnTo>
                  <a:pt x="7" y="196"/>
                </a:lnTo>
                <a:lnTo>
                  <a:pt x="7" y="192"/>
                </a:lnTo>
                <a:lnTo>
                  <a:pt x="11" y="192"/>
                </a:lnTo>
                <a:lnTo>
                  <a:pt x="11" y="188"/>
                </a:lnTo>
                <a:lnTo>
                  <a:pt x="11" y="8"/>
                </a:lnTo>
                <a:lnTo>
                  <a:pt x="7" y="0"/>
                </a:lnTo>
                <a:lnTo>
                  <a:pt x="3"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18" name="Line 120"/>
          <p:cNvSpPr>
            <a:spLocks noChangeShapeType="1"/>
          </p:cNvSpPr>
          <p:nvPr/>
        </p:nvSpPr>
        <p:spPr bwMode="auto">
          <a:xfrm>
            <a:off x="5957889" y="28098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Freeform 121"/>
          <p:cNvSpPr>
            <a:spLocks/>
          </p:cNvSpPr>
          <p:nvPr/>
        </p:nvSpPr>
        <p:spPr bwMode="auto">
          <a:xfrm>
            <a:off x="5957889" y="2749551"/>
            <a:ext cx="3175" cy="61913"/>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0 w 12"/>
              <a:gd name="T23" fmla="*/ 0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89"/>
                </a:moveTo>
                <a:lnTo>
                  <a:pt x="0" y="193"/>
                </a:lnTo>
                <a:lnTo>
                  <a:pt x="4" y="193"/>
                </a:lnTo>
                <a:lnTo>
                  <a:pt x="4" y="196"/>
                </a:lnTo>
                <a:lnTo>
                  <a:pt x="7" y="193"/>
                </a:lnTo>
                <a:lnTo>
                  <a:pt x="12" y="193"/>
                </a:lnTo>
                <a:lnTo>
                  <a:pt x="12" y="189"/>
                </a:lnTo>
                <a:lnTo>
                  <a:pt x="12" y="8"/>
                </a:lnTo>
                <a:lnTo>
                  <a:pt x="7" y="0"/>
                </a:lnTo>
                <a:lnTo>
                  <a:pt x="4"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120" name="Line 122"/>
          <p:cNvSpPr>
            <a:spLocks noChangeShapeType="1"/>
          </p:cNvSpPr>
          <p:nvPr/>
        </p:nvSpPr>
        <p:spPr bwMode="auto">
          <a:xfrm>
            <a:off x="5961064" y="27511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Freeform 123"/>
          <p:cNvSpPr>
            <a:spLocks/>
          </p:cNvSpPr>
          <p:nvPr/>
        </p:nvSpPr>
        <p:spPr bwMode="auto">
          <a:xfrm>
            <a:off x="5957889" y="2749550"/>
            <a:ext cx="3175" cy="33338"/>
          </a:xfrm>
          <a:custGeom>
            <a:avLst/>
            <a:gdLst>
              <a:gd name="T0" fmla="*/ 2147483647 w 12"/>
              <a:gd name="T1" fmla="*/ 2147483647 h 104"/>
              <a:gd name="T2" fmla="*/ 2147483647 w 12"/>
              <a:gd name="T3" fmla="*/ 0 h 104"/>
              <a:gd name="T4" fmla="*/ 2147483647 w 12"/>
              <a:gd name="T5" fmla="*/ 0 h 104"/>
              <a:gd name="T6" fmla="*/ 2147483647 w 12"/>
              <a:gd name="T7" fmla="*/ 0 h 104"/>
              <a:gd name="T8" fmla="*/ 2147483647 w 12"/>
              <a:gd name="T9" fmla="*/ 0 h 104"/>
              <a:gd name="T10" fmla="*/ 0 w 12"/>
              <a:gd name="T11" fmla="*/ 0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5"/>
                </a:moveTo>
                <a:lnTo>
                  <a:pt x="12" y="0"/>
                </a:lnTo>
                <a:lnTo>
                  <a:pt x="7" y="0"/>
                </a:lnTo>
                <a:lnTo>
                  <a:pt x="4" y="0"/>
                </a:lnTo>
                <a:lnTo>
                  <a:pt x="0" y="0"/>
                </a:lnTo>
                <a:lnTo>
                  <a:pt x="0" y="5"/>
                </a:lnTo>
                <a:lnTo>
                  <a:pt x="0" y="97"/>
                </a:lnTo>
                <a:lnTo>
                  <a:pt x="4" y="101"/>
                </a:lnTo>
                <a:lnTo>
                  <a:pt x="4" y="104"/>
                </a:lnTo>
                <a:lnTo>
                  <a:pt x="7" y="101"/>
                </a:lnTo>
                <a:lnTo>
                  <a:pt x="12" y="101"/>
                </a:lnTo>
                <a:lnTo>
                  <a:pt x="12" y="97"/>
                </a:lnTo>
                <a:lnTo>
                  <a:pt x="12" y="5"/>
                </a:lnTo>
                <a:close/>
              </a:path>
            </a:pathLst>
          </a:custGeom>
          <a:solidFill>
            <a:srgbClr val="000000"/>
          </a:solidFill>
          <a:ln w="12700">
            <a:solidFill>
              <a:srgbClr val="FFFFFF"/>
            </a:solidFill>
            <a:prstDash val="solid"/>
            <a:round/>
            <a:headEnd/>
            <a:tailEnd/>
          </a:ln>
        </p:spPr>
        <p:txBody>
          <a:bodyPr/>
          <a:lstStyle/>
          <a:p>
            <a:endParaRPr lang="en-US"/>
          </a:p>
        </p:txBody>
      </p:sp>
      <p:sp>
        <p:nvSpPr>
          <p:cNvPr id="122" name="Line 124"/>
          <p:cNvSpPr>
            <a:spLocks noChangeShapeType="1"/>
          </p:cNvSpPr>
          <p:nvPr/>
        </p:nvSpPr>
        <p:spPr bwMode="auto">
          <a:xfrm>
            <a:off x="5959475" y="27797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Freeform 125"/>
          <p:cNvSpPr>
            <a:spLocks/>
          </p:cNvSpPr>
          <p:nvPr/>
        </p:nvSpPr>
        <p:spPr bwMode="auto">
          <a:xfrm>
            <a:off x="5957889" y="2779714"/>
            <a:ext cx="803275" cy="3175"/>
          </a:xfrm>
          <a:custGeom>
            <a:avLst/>
            <a:gdLst>
              <a:gd name="T0" fmla="*/ 2147483647 w 2529"/>
              <a:gd name="T1" fmla="*/ 0 h 11"/>
              <a:gd name="T2" fmla="*/ 2147483647 w 2529"/>
              <a:gd name="T3" fmla="*/ 0 h 11"/>
              <a:gd name="T4" fmla="*/ 0 w 2529"/>
              <a:gd name="T5" fmla="*/ 0 h 11"/>
              <a:gd name="T6" fmla="*/ 0 w 2529"/>
              <a:gd name="T7" fmla="*/ 2147483647 h 11"/>
              <a:gd name="T8" fmla="*/ 0 w 2529"/>
              <a:gd name="T9" fmla="*/ 2147483647 h 11"/>
              <a:gd name="T10" fmla="*/ 2147483647 w 2529"/>
              <a:gd name="T11" fmla="*/ 2147483647 h 11"/>
              <a:gd name="T12" fmla="*/ 2147483647 w 2529"/>
              <a:gd name="T13" fmla="*/ 2147483647 h 11"/>
              <a:gd name="T14" fmla="*/ 2147483647 w 2529"/>
              <a:gd name="T15" fmla="*/ 2147483647 h 11"/>
              <a:gd name="T16" fmla="*/ 2147483647 w 2529"/>
              <a:gd name="T17" fmla="*/ 2147483647 h 11"/>
              <a:gd name="T18" fmla="*/ 2147483647 w 2529"/>
              <a:gd name="T19" fmla="*/ 2147483647 h 11"/>
              <a:gd name="T20" fmla="*/ 2147483647 w 2529"/>
              <a:gd name="T21" fmla="*/ 0 h 11"/>
              <a:gd name="T22" fmla="*/ 2147483647 w 2529"/>
              <a:gd name="T23" fmla="*/ 0 h 11"/>
              <a:gd name="T24" fmla="*/ 2147483647 w 2529"/>
              <a:gd name="T25" fmla="*/ 0 h 11"/>
              <a:gd name="T26" fmla="*/ 2147483647 w 2529"/>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29"/>
              <a:gd name="T43" fmla="*/ 0 h 11"/>
              <a:gd name="T44" fmla="*/ 2529 w 2529"/>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29" h="11">
                <a:moveTo>
                  <a:pt x="4" y="0"/>
                </a:moveTo>
                <a:lnTo>
                  <a:pt x="4" y="0"/>
                </a:lnTo>
                <a:lnTo>
                  <a:pt x="0" y="0"/>
                </a:lnTo>
                <a:lnTo>
                  <a:pt x="0" y="4"/>
                </a:lnTo>
                <a:lnTo>
                  <a:pt x="0" y="8"/>
                </a:lnTo>
                <a:lnTo>
                  <a:pt x="4" y="8"/>
                </a:lnTo>
                <a:lnTo>
                  <a:pt x="4" y="11"/>
                </a:lnTo>
                <a:lnTo>
                  <a:pt x="2521" y="11"/>
                </a:lnTo>
                <a:lnTo>
                  <a:pt x="2529" y="8"/>
                </a:lnTo>
                <a:lnTo>
                  <a:pt x="2529" y="4"/>
                </a:lnTo>
                <a:lnTo>
                  <a:pt x="2529" y="0"/>
                </a:lnTo>
                <a:lnTo>
                  <a:pt x="2525" y="0"/>
                </a:lnTo>
                <a:lnTo>
                  <a:pt x="2521" y="0"/>
                </a:lnTo>
                <a:lnTo>
                  <a:pt x="4" y="0"/>
                </a:lnTo>
                <a:close/>
              </a:path>
            </a:pathLst>
          </a:custGeom>
          <a:solidFill>
            <a:srgbClr val="000000"/>
          </a:solidFill>
          <a:ln w="12700">
            <a:solidFill>
              <a:srgbClr val="FFFFFF"/>
            </a:solidFill>
            <a:prstDash val="solid"/>
            <a:round/>
            <a:headEnd/>
            <a:tailEnd/>
          </a:ln>
        </p:spPr>
        <p:txBody>
          <a:bodyPr/>
          <a:lstStyle/>
          <a:p>
            <a:endParaRPr lang="en-US"/>
          </a:p>
        </p:txBody>
      </p:sp>
      <p:sp>
        <p:nvSpPr>
          <p:cNvPr id="124" name="Line 126"/>
          <p:cNvSpPr>
            <a:spLocks noChangeShapeType="1"/>
          </p:cNvSpPr>
          <p:nvPr/>
        </p:nvSpPr>
        <p:spPr bwMode="auto">
          <a:xfrm>
            <a:off x="6761164" y="27813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Freeform 127"/>
          <p:cNvSpPr>
            <a:spLocks/>
          </p:cNvSpPr>
          <p:nvPr/>
        </p:nvSpPr>
        <p:spPr bwMode="auto">
          <a:xfrm>
            <a:off x="6756401" y="2779713"/>
            <a:ext cx="4763" cy="31750"/>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2147483647 w 11"/>
              <a:gd name="T9" fmla="*/ 0 h 103"/>
              <a:gd name="T10" fmla="*/ 0 w 11"/>
              <a:gd name="T11" fmla="*/ 0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4"/>
                </a:moveTo>
                <a:lnTo>
                  <a:pt x="11" y="0"/>
                </a:lnTo>
                <a:lnTo>
                  <a:pt x="7" y="0"/>
                </a:lnTo>
                <a:lnTo>
                  <a:pt x="3" y="0"/>
                </a:lnTo>
                <a:lnTo>
                  <a:pt x="0" y="0"/>
                </a:lnTo>
                <a:lnTo>
                  <a:pt x="0" y="4"/>
                </a:lnTo>
                <a:lnTo>
                  <a:pt x="0" y="96"/>
                </a:lnTo>
                <a:lnTo>
                  <a:pt x="3" y="100"/>
                </a:lnTo>
                <a:lnTo>
                  <a:pt x="7" y="103"/>
                </a:lnTo>
                <a:lnTo>
                  <a:pt x="7" y="100"/>
                </a:lnTo>
                <a:lnTo>
                  <a:pt x="11" y="100"/>
                </a:lnTo>
                <a:lnTo>
                  <a:pt x="11" y="96"/>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126" name="Line 128"/>
          <p:cNvSpPr>
            <a:spLocks noChangeShapeType="1"/>
          </p:cNvSpPr>
          <p:nvPr/>
        </p:nvSpPr>
        <p:spPr bwMode="auto">
          <a:xfrm>
            <a:off x="6756400" y="280987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Freeform 129"/>
          <p:cNvSpPr>
            <a:spLocks/>
          </p:cNvSpPr>
          <p:nvPr/>
        </p:nvSpPr>
        <p:spPr bwMode="auto">
          <a:xfrm>
            <a:off x="6756401" y="2749551"/>
            <a:ext cx="4763"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9"/>
                </a:moveTo>
                <a:lnTo>
                  <a:pt x="0" y="193"/>
                </a:lnTo>
                <a:lnTo>
                  <a:pt x="3" y="193"/>
                </a:lnTo>
                <a:lnTo>
                  <a:pt x="7" y="196"/>
                </a:lnTo>
                <a:lnTo>
                  <a:pt x="7" y="193"/>
                </a:lnTo>
                <a:lnTo>
                  <a:pt x="11" y="193"/>
                </a:lnTo>
                <a:lnTo>
                  <a:pt x="11" y="189"/>
                </a:lnTo>
                <a:lnTo>
                  <a:pt x="11" y="8"/>
                </a:lnTo>
                <a:lnTo>
                  <a:pt x="7" y="0"/>
                </a:lnTo>
                <a:lnTo>
                  <a:pt x="3"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128" name="Line 130"/>
          <p:cNvSpPr>
            <a:spLocks noChangeShapeType="1"/>
          </p:cNvSpPr>
          <p:nvPr/>
        </p:nvSpPr>
        <p:spPr bwMode="auto">
          <a:xfrm>
            <a:off x="5715000" y="29559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Freeform 131"/>
          <p:cNvSpPr>
            <a:spLocks/>
          </p:cNvSpPr>
          <p:nvPr/>
        </p:nvSpPr>
        <p:spPr bwMode="auto">
          <a:xfrm>
            <a:off x="5715001" y="2897188"/>
            <a:ext cx="3175" cy="61912"/>
          </a:xfrm>
          <a:custGeom>
            <a:avLst/>
            <a:gdLst>
              <a:gd name="T0" fmla="*/ 0 w 12"/>
              <a:gd name="T1" fmla="*/ 2147483647 h 195"/>
              <a:gd name="T2" fmla="*/ 0 w 12"/>
              <a:gd name="T3" fmla="*/ 2147483647 h 195"/>
              <a:gd name="T4" fmla="*/ 2147483647 w 12"/>
              <a:gd name="T5" fmla="*/ 2147483647 h 195"/>
              <a:gd name="T6" fmla="*/ 2147483647 w 12"/>
              <a:gd name="T7" fmla="*/ 2147483647 h 195"/>
              <a:gd name="T8" fmla="*/ 2147483647 w 12"/>
              <a:gd name="T9" fmla="*/ 2147483647 h 195"/>
              <a:gd name="T10" fmla="*/ 2147483647 w 12"/>
              <a:gd name="T11" fmla="*/ 2147483647 h 195"/>
              <a:gd name="T12" fmla="*/ 2147483647 w 12"/>
              <a:gd name="T13" fmla="*/ 2147483647 h 195"/>
              <a:gd name="T14" fmla="*/ 2147483647 w 12"/>
              <a:gd name="T15" fmla="*/ 2147483647 h 195"/>
              <a:gd name="T16" fmla="*/ 2147483647 w 12"/>
              <a:gd name="T17" fmla="*/ 0 h 195"/>
              <a:gd name="T18" fmla="*/ 2147483647 w 12"/>
              <a:gd name="T19" fmla="*/ 0 h 195"/>
              <a:gd name="T20" fmla="*/ 2147483647 w 12"/>
              <a:gd name="T21" fmla="*/ 0 h 195"/>
              <a:gd name="T22" fmla="*/ 0 w 12"/>
              <a:gd name="T23" fmla="*/ 0 h 195"/>
              <a:gd name="T24" fmla="*/ 0 w 12"/>
              <a:gd name="T25" fmla="*/ 2147483647 h 195"/>
              <a:gd name="T26" fmla="*/ 0 w 12"/>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5"/>
              <a:gd name="T44" fmla="*/ 12 w 12"/>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5">
                <a:moveTo>
                  <a:pt x="0" y="188"/>
                </a:moveTo>
                <a:lnTo>
                  <a:pt x="0" y="192"/>
                </a:lnTo>
                <a:lnTo>
                  <a:pt x="4" y="192"/>
                </a:lnTo>
                <a:lnTo>
                  <a:pt x="8" y="195"/>
                </a:lnTo>
                <a:lnTo>
                  <a:pt x="12" y="192"/>
                </a:lnTo>
                <a:lnTo>
                  <a:pt x="12" y="188"/>
                </a:lnTo>
                <a:lnTo>
                  <a:pt x="12" y="8"/>
                </a:lnTo>
                <a:lnTo>
                  <a:pt x="12" y="0"/>
                </a:lnTo>
                <a:lnTo>
                  <a:pt x="8" y="0"/>
                </a:lnTo>
                <a:lnTo>
                  <a:pt x="4"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30" name="Line 132"/>
          <p:cNvSpPr>
            <a:spLocks noChangeShapeType="1"/>
          </p:cNvSpPr>
          <p:nvPr/>
        </p:nvSpPr>
        <p:spPr bwMode="auto">
          <a:xfrm>
            <a:off x="5718175" y="28971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Freeform 133"/>
          <p:cNvSpPr>
            <a:spLocks/>
          </p:cNvSpPr>
          <p:nvPr/>
        </p:nvSpPr>
        <p:spPr bwMode="auto">
          <a:xfrm>
            <a:off x="5715001" y="2897188"/>
            <a:ext cx="3175" cy="31750"/>
          </a:xfrm>
          <a:custGeom>
            <a:avLst/>
            <a:gdLst>
              <a:gd name="T0" fmla="*/ 2147483647 w 12"/>
              <a:gd name="T1" fmla="*/ 2147483647 h 103"/>
              <a:gd name="T2" fmla="*/ 2147483647 w 12"/>
              <a:gd name="T3" fmla="*/ 0 h 103"/>
              <a:gd name="T4" fmla="*/ 2147483647 w 12"/>
              <a:gd name="T5" fmla="*/ 0 h 103"/>
              <a:gd name="T6" fmla="*/ 2147483647 w 12"/>
              <a:gd name="T7" fmla="*/ 0 h 103"/>
              <a:gd name="T8" fmla="*/ 2147483647 w 12"/>
              <a:gd name="T9" fmla="*/ 0 h 103"/>
              <a:gd name="T10" fmla="*/ 0 w 12"/>
              <a:gd name="T11" fmla="*/ 0 h 103"/>
              <a:gd name="T12" fmla="*/ 0 w 12"/>
              <a:gd name="T13" fmla="*/ 2147483647 h 103"/>
              <a:gd name="T14" fmla="*/ 0 w 12"/>
              <a:gd name="T15" fmla="*/ 2147483647 h 103"/>
              <a:gd name="T16" fmla="*/ 2147483647 w 12"/>
              <a:gd name="T17" fmla="*/ 2147483647 h 103"/>
              <a:gd name="T18" fmla="*/ 2147483647 w 12"/>
              <a:gd name="T19" fmla="*/ 2147483647 h 103"/>
              <a:gd name="T20" fmla="*/ 2147483647 w 12"/>
              <a:gd name="T21" fmla="*/ 2147483647 h 103"/>
              <a:gd name="T22" fmla="*/ 2147483647 w 12"/>
              <a:gd name="T23" fmla="*/ 2147483647 h 103"/>
              <a:gd name="T24" fmla="*/ 2147483647 w 12"/>
              <a:gd name="T25" fmla="*/ 2147483647 h 103"/>
              <a:gd name="T26" fmla="*/ 2147483647 w 12"/>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3"/>
              <a:gd name="T44" fmla="*/ 12 w 12"/>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3">
                <a:moveTo>
                  <a:pt x="12" y="3"/>
                </a:moveTo>
                <a:lnTo>
                  <a:pt x="12" y="0"/>
                </a:lnTo>
                <a:lnTo>
                  <a:pt x="8" y="0"/>
                </a:lnTo>
                <a:lnTo>
                  <a:pt x="4" y="0"/>
                </a:lnTo>
                <a:lnTo>
                  <a:pt x="0" y="0"/>
                </a:lnTo>
                <a:lnTo>
                  <a:pt x="0" y="3"/>
                </a:lnTo>
                <a:lnTo>
                  <a:pt x="0" y="95"/>
                </a:lnTo>
                <a:lnTo>
                  <a:pt x="4" y="100"/>
                </a:lnTo>
                <a:lnTo>
                  <a:pt x="8" y="103"/>
                </a:lnTo>
                <a:lnTo>
                  <a:pt x="12" y="100"/>
                </a:lnTo>
                <a:lnTo>
                  <a:pt x="12" y="95"/>
                </a:lnTo>
                <a:lnTo>
                  <a:pt x="12" y="3"/>
                </a:lnTo>
                <a:close/>
              </a:path>
            </a:pathLst>
          </a:custGeom>
          <a:solidFill>
            <a:srgbClr val="000000"/>
          </a:solidFill>
          <a:ln w="12700">
            <a:solidFill>
              <a:srgbClr val="FFFFFF"/>
            </a:solidFill>
            <a:prstDash val="solid"/>
            <a:round/>
            <a:headEnd/>
            <a:tailEnd/>
          </a:ln>
        </p:spPr>
        <p:txBody>
          <a:bodyPr/>
          <a:lstStyle/>
          <a:p>
            <a:endParaRPr lang="en-US"/>
          </a:p>
        </p:txBody>
      </p:sp>
      <p:sp>
        <p:nvSpPr>
          <p:cNvPr id="132" name="Line 134"/>
          <p:cNvSpPr>
            <a:spLocks noChangeShapeType="1"/>
          </p:cNvSpPr>
          <p:nvPr/>
        </p:nvSpPr>
        <p:spPr bwMode="auto">
          <a:xfrm>
            <a:off x="5718175" y="29257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Freeform 135"/>
          <p:cNvSpPr>
            <a:spLocks/>
          </p:cNvSpPr>
          <p:nvPr/>
        </p:nvSpPr>
        <p:spPr bwMode="auto">
          <a:xfrm>
            <a:off x="5715001" y="2925764"/>
            <a:ext cx="773113" cy="3175"/>
          </a:xfrm>
          <a:custGeom>
            <a:avLst/>
            <a:gdLst>
              <a:gd name="T0" fmla="*/ 2147483647 w 2433"/>
              <a:gd name="T1" fmla="*/ 0 h 11"/>
              <a:gd name="T2" fmla="*/ 2147483647 w 2433"/>
              <a:gd name="T3" fmla="*/ 0 h 11"/>
              <a:gd name="T4" fmla="*/ 0 w 2433"/>
              <a:gd name="T5" fmla="*/ 0 h 11"/>
              <a:gd name="T6" fmla="*/ 0 w 2433"/>
              <a:gd name="T7" fmla="*/ 2147483647 h 11"/>
              <a:gd name="T8" fmla="*/ 0 w 2433"/>
              <a:gd name="T9" fmla="*/ 2147483647 h 11"/>
              <a:gd name="T10" fmla="*/ 2147483647 w 2433"/>
              <a:gd name="T11" fmla="*/ 2147483647 h 11"/>
              <a:gd name="T12" fmla="*/ 2147483647 w 2433"/>
              <a:gd name="T13" fmla="*/ 2147483647 h 11"/>
              <a:gd name="T14" fmla="*/ 2147483647 w 2433"/>
              <a:gd name="T15" fmla="*/ 2147483647 h 11"/>
              <a:gd name="T16" fmla="*/ 2147483647 w 2433"/>
              <a:gd name="T17" fmla="*/ 2147483647 h 11"/>
              <a:gd name="T18" fmla="*/ 2147483647 w 2433"/>
              <a:gd name="T19" fmla="*/ 2147483647 h 11"/>
              <a:gd name="T20" fmla="*/ 2147483647 w 2433"/>
              <a:gd name="T21" fmla="*/ 0 h 11"/>
              <a:gd name="T22" fmla="*/ 2147483647 w 2433"/>
              <a:gd name="T23" fmla="*/ 0 h 11"/>
              <a:gd name="T24" fmla="*/ 2147483647 w 2433"/>
              <a:gd name="T25" fmla="*/ 0 h 11"/>
              <a:gd name="T26" fmla="*/ 2147483647 w 243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33"/>
              <a:gd name="T43" fmla="*/ 0 h 11"/>
              <a:gd name="T44" fmla="*/ 2433 w 243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33" h="11">
                <a:moveTo>
                  <a:pt x="8" y="0"/>
                </a:moveTo>
                <a:lnTo>
                  <a:pt x="4" y="0"/>
                </a:lnTo>
                <a:lnTo>
                  <a:pt x="0" y="0"/>
                </a:lnTo>
                <a:lnTo>
                  <a:pt x="0" y="3"/>
                </a:lnTo>
                <a:lnTo>
                  <a:pt x="0" y="8"/>
                </a:lnTo>
                <a:lnTo>
                  <a:pt x="4" y="8"/>
                </a:lnTo>
                <a:lnTo>
                  <a:pt x="8" y="11"/>
                </a:lnTo>
                <a:lnTo>
                  <a:pt x="2425" y="11"/>
                </a:lnTo>
                <a:lnTo>
                  <a:pt x="2433" y="8"/>
                </a:lnTo>
                <a:lnTo>
                  <a:pt x="2433" y="3"/>
                </a:lnTo>
                <a:lnTo>
                  <a:pt x="2433" y="0"/>
                </a:lnTo>
                <a:lnTo>
                  <a:pt x="2430" y="0"/>
                </a:lnTo>
                <a:lnTo>
                  <a:pt x="2425"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134" name="Line 136"/>
          <p:cNvSpPr>
            <a:spLocks noChangeShapeType="1"/>
          </p:cNvSpPr>
          <p:nvPr/>
        </p:nvSpPr>
        <p:spPr bwMode="auto">
          <a:xfrm>
            <a:off x="6488114" y="2927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Freeform 137"/>
          <p:cNvSpPr>
            <a:spLocks/>
          </p:cNvSpPr>
          <p:nvPr/>
        </p:nvSpPr>
        <p:spPr bwMode="auto">
          <a:xfrm>
            <a:off x="6483351" y="2925764"/>
            <a:ext cx="4763" cy="33337"/>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2147483647 w 11"/>
              <a:gd name="T9" fmla="*/ 0 h 103"/>
              <a:gd name="T10" fmla="*/ 0 w 11"/>
              <a:gd name="T11" fmla="*/ 0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3"/>
                </a:moveTo>
                <a:lnTo>
                  <a:pt x="11" y="0"/>
                </a:lnTo>
                <a:lnTo>
                  <a:pt x="8" y="0"/>
                </a:lnTo>
                <a:lnTo>
                  <a:pt x="3" y="0"/>
                </a:lnTo>
                <a:lnTo>
                  <a:pt x="0" y="0"/>
                </a:lnTo>
                <a:lnTo>
                  <a:pt x="0" y="3"/>
                </a:lnTo>
                <a:lnTo>
                  <a:pt x="0" y="96"/>
                </a:lnTo>
                <a:lnTo>
                  <a:pt x="3" y="100"/>
                </a:lnTo>
                <a:lnTo>
                  <a:pt x="8" y="103"/>
                </a:lnTo>
                <a:lnTo>
                  <a:pt x="8" y="100"/>
                </a:lnTo>
                <a:lnTo>
                  <a:pt x="11" y="100"/>
                </a:lnTo>
                <a:lnTo>
                  <a:pt x="11" y="96"/>
                </a:lnTo>
                <a:lnTo>
                  <a:pt x="11" y="3"/>
                </a:lnTo>
                <a:close/>
              </a:path>
            </a:pathLst>
          </a:custGeom>
          <a:solidFill>
            <a:srgbClr val="000000"/>
          </a:solidFill>
          <a:ln w="12700">
            <a:solidFill>
              <a:srgbClr val="FFFFFF"/>
            </a:solidFill>
            <a:prstDash val="solid"/>
            <a:round/>
            <a:headEnd/>
            <a:tailEnd/>
          </a:ln>
        </p:spPr>
        <p:txBody>
          <a:bodyPr/>
          <a:lstStyle/>
          <a:p>
            <a:endParaRPr lang="en-US"/>
          </a:p>
        </p:txBody>
      </p:sp>
      <p:sp>
        <p:nvSpPr>
          <p:cNvPr id="136" name="Line 138"/>
          <p:cNvSpPr>
            <a:spLocks noChangeShapeType="1"/>
          </p:cNvSpPr>
          <p:nvPr/>
        </p:nvSpPr>
        <p:spPr bwMode="auto">
          <a:xfrm>
            <a:off x="6483350" y="29559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Freeform 139"/>
          <p:cNvSpPr>
            <a:spLocks/>
          </p:cNvSpPr>
          <p:nvPr/>
        </p:nvSpPr>
        <p:spPr bwMode="auto">
          <a:xfrm>
            <a:off x="6483351" y="2897188"/>
            <a:ext cx="4763" cy="61912"/>
          </a:xfrm>
          <a:custGeom>
            <a:avLst/>
            <a:gdLst>
              <a:gd name="T0" fmla="*/ 0 w 11"/>
              <a:gd name="T1" fmla="*/ 2147483647 h 195"/>
              <a:gd name="T2" fmla="*/ 0 w 11"/>
              <a:gd name="T3" fmla="*/ 2147483647 h 195"/>
              <a:gd name="T4" fmla="*/ 2147483647 w 11"/>
              <a:gd name="T5" fmla="*/ 2147483647 h 195"/>
              <a:gd name="T6" fmla="*/ 2147483647 w 11"/>
              <a:gd name="T7" fmla="*/ 2147483647 h 195"/>
              <a:gd name="T8" fmla="*/ 2147483647 w 11"/>
              <a:gd name="T9" fmla="*/ 2147483647 h 195"/>
              <a:gd name="T10" fmla="*/ 2147483647 w 11"/>
              <a:gd name="T11" fmla="*/ 2147483647 h 195"/>
              <a:gd name="T12" fmla="*/ 2147483647 w 11"/>
              <a:gd name="T13" fmla="*/ 2147483647 h 195"/>
              <a:gd name="T14" fmla="*/ 2147483647 w 11"/>
              <a:gd name="T15" fmla="*/ 2147483647 h 195"/>
              <a:gd name="T16" fmla="*/ 2147483647 w 11"/>
              <a:gd name="T17" fmla="*/ 0 h 195"/>
              <a:gd name="T18" fmla="*/ 2147483647 w 11"/>
              <a:gd name="T19" fmla="*/ 0 h 195"/>
              <a:gd name="T20" fmla="*/ 2147483647 w 11"/>
              <a:gd name="T21" fmla="*/ 0 h 195"/>
              <a:gd name="T22" fmla="*/ 0 w 11"/>
              <a:gd name="T23" fmla="*/ 0 h 195"/>
              <a:gd name="T24" fmla="*/ 0 w 11"/>
              <a:gd name="T25" fmla="*/ 2147483647 h 195"/>
              <a:gd name="T26" fmla="*/ 0 w 11"/>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5"/>
              <a:gd name="T44" fmla="*/ 11 w 11"/>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5">
                <a:moveTo>
                  <a:pt x="0" y="188"/>
                </a:moveTo>
                <a:lnTo>
                  <a:pt x="0" y="192"/>
                </a:lnTo>
                <a:lnTo>
                  <a:pt x="3" y="192"/>
                </a:lnTo>
                <a:lnTo>
                  <a:pt x="8" y="195"/>
                </a:lnTo>
                <a:lnTo>
                  <a:pt x="8" y="192"/>
                </a:lnTo>
                <a:lnTo>
                  <a:pt x="11" y="192"/>
                </a:lnTo>
                <a:lnTo>
                  <a:pt x="11" y="188"/>
                </a:lnTo>
                <a:lnTo>
                  <a:pt x="11" y="8"/>
                </a:lnTo>
                <a:lnTo>
                  <a:pt x="8" y="0"/>
                </a:lnTo>
                <a:lnTo>
                  <a:pt x="3"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38" name="Line 140"/>
          <p:cNvSpPr>
            <a:spLocks noChangeShapeType="1"/>
          </p:cNvSpPr>
          <p:nvPr/>
        </p:nvSpPr>
        <p:spPr bwMode="auto">
          <a:xfrm>
            <a:off x="5703889" y="31019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Freeform 141"/>
          <p:cNvSpPr>
            <a:spLocks/>
          </p:cNvSpPr>
          <p:nvPr/>
        </p:nvSpPr>
        <p:spPr bwMode="auto">
          <a:xfrm>
            <a:off x="5703889" y="3043238"/>
            <a:ext cx="3175" cy="61912"/>
          </a:xfrm>
          <a:custGeom>
            <a:avLst/>
            <a:gdLst>
              <a:gd name="T0" fmla="*/ 0 w 11"/>
              <a:gd name="T1" fmla="*/ 2147483647 h 197"/>
              <a:gd name="T2" fmla="*/ 0 w 11"/>
              <a:gd name="T3" fmla="*/ 2147483647 h 197"/>
              <a:gd name="T4" fmla="*/ 0 w 11"/>
              <a:gd name="T5" fmla="*/ 2147483647 h 197"/>
              <a:gd name="T6" fmla="*/ 2147483647 w 11"/>
              <a:gd name="T7" fmla="*/ 2147483647 h 197"/>
              <a:gd name="T8" fmla="*/ 2147483647 w 11"/>
              <a:gd name="T9" fmla="*/ 2147483647 h 197"/>
              <a:gd name="T10" fmla="*/ 2147483647 w 11"/>
              <a:gd name="T11" fmla="*/ 2147483647 h 197"/>
              <a:gd name="T12" fmla="*/ 2147483647 w 11"/>
              <a:gd name="T13" fmla="*/ 2147483647 h 197"/>
              <a:gd name="T14" fmla="*/ 2147483647 w 11"/>
              <a:gd name="T15" fmla="*/ 2147483647 h 197"/>
              <a:gd name="T16" fmla="*/ 2147483647 w 11"/>
              <a:gd name="T17" fmla="*/ 0 h 197"/>
              <a:gd name="T18" fmla="*/ 2147483647 w 11"/>
              <a:gd name="T19" fmla="*/ 0 h 197"/>
              <a:gd name="T20" fmla="*/ 0 w 11"/>
              <a:gd name="T21" fmla="*/ 0 h 197"/>
              <a:gd name="T22" fmla="*/ 0 w 11"/>
              <a:gd name="T23" fmla="*/ 0 h 197"/>
              <a:gd name="T24" fmla="*/ 0 w 11"/>
              <a:gd name="T25" fmla="*/ 2147483647 h 197"/>
              <a:gd name="T26" fmla="*/ 0 w 11"/>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7"/>
              <a:gd name="T44" fmla="*/ 11 w 11"/>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7">
                <a:moveTo>
                  <a:pt x="0" y="189"/>
                </a:moveTo>
                <a:lnTo>
                  <a:pt x="0" y="192"/>
                </a:lnTo>
                <a:lnTo>
                  <a:pt x="4" y="197"/>
                </a:lnTo>
                <a:lnTo>
                  <a:pt x="7" y="192"/>
                </a:lnTo>
                <a:lnTo>
                  <a:pt x="11" y="189"/>
                </a:lnTo>
                <a:lnTo>
                  <a:pt x="11" y="8"/>
                </a:lnTo>
                <a:lnTo>
                  <a:pt x="7" y="0"/>
                </a:lnTo>
                <a:lnTo>
                  <a:pt x="4"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140" name="Line 142"/>
          <p:cNvSpPr>
            <a:spLocks noChangeShapeType="1"/>
          </p:cNvSpPr>
          <p:nvPr/>
        </p:nvSpPr>
        <p:spPr bwMode="auto">
          <a:xfrm>
            <a:off x="5707064" y="30432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Freeform 143"/>
          <p:cNvSpPr>
            <a:spLocks/>
          </p:cNvSpPr>
          <p:nvPr/>
        </p:nvSpPr>
        <p:spPr bwMode="auto">
          <a:xfrm>
            <a:off x="5703889" y="3043238"/>
            <a:ext cx="3175" cy="31750"/>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0 w 11"/>
              <a:gd name="T9" fmla="*/ 0 h 104"/>
              <a:gd name="T10" fmla="*/ 0 w 11"/>
              <a:gd name="T11" fmla="*/ 0 h 104"/>
              <a:gd name="T12" fmla="*/ 0 w 11"/>
              <a:gd name="T13" fmla="*/ 2147483647 h 104"/>
              <a:gd name="T14" fmla="*/ 0 w 11"/>
              <a:gd name="T15" fmla="*/ 2147483647 h 104"/>
              <a:gd name="T16" fmla="*/ 0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4"/>
                </a:moveTo>
                <a:lnTo>
                  <a:pt x="7" y="0"/>
                </a:lnTo>
                <a:lnTo>
                  <a:pt x="4" y="0"/>
                </a:lnTo>
                <a:lnTo>
                  <a:pt x="0" y="0"/>
                </a:lnTo>
                <a:lnTo>
                  <a:pt x="0" y="4"/>
                </a:lnTo>
                <a:lnTo>
                  <a:pt x="0" y="97"/>
                </a:lnTo>
                <a:lnTo>
                  <a:pt x="0" y="100"/>
                </a:lnTo>
                <a:lnTo>
                  <a:pt x="4" y="104"/>
                </a:lnTo>
                <a:lnTo>
                  <a:pt x="7" y="100"/>
                </a:lnTo>
                <a:lnTo>
                  <a:pt x="11" y="97"/>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142" name="Line 144"/>
          <p:cNvSpPr>
            <a:spLocks noChangeShapeType="1"/>
          </p:cNvSpPr>
          <p:nvPr/>
        </p:nvSpPr>
        <p:spPr bwMode="auto">
          <a:xfrm>
            <a:off x="5705475" y="3071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Freeform 145"/>
          <p:cNvSpPr>
            <a:spLocks/>
          </p:cNvSpPr>
          <p:nvPr/>
        </p:nvSpPr>
        <p:spPr bwMode="auto">
          <a:xfrm>
            <a:off x="5703889" y="3071814"/>
            <a:ext cx="727075" cy="3175"/>
          </a:xfrm>
          <a:custGeom>
            <a:avLst/>
            <a:gdLst>
              <a:gd name="T0" fmla="*/ 2147483647 w 2287"/>
              <a:gd name="T1" fmla="*/ 0 h 12"/>
              <a:gd name="T2" fmla="*/ 0 w 2287"/>
              <a:gd name="T3" fmla="*/ 0 h 12"/>
              <a:gd name="T4" fmla="*/ 0 w 2287"/>
              <a:gd name="T5" fmla="*/ 0 h 12"/>
              <a:gd name="T6" fmla="*/ 0 w 2287"/>
              <a:gd name="T7" fmla="*/ 2147483647 h 12"/>
              <a:gd name="T8" fmla="*/ 0 w 2287"/>
              <a:gd name="T9" fmla="*/ 2147483647 h 12"/>
              <a:gd name="T10" fmla="*/ 0 w 2287"/>
              <a:gd name="T11" fmla="*/ 2147483647 h 12"/>
              <a:gd name="T12" fmla="*/ 2147483647 w 2287"/>
              <a:gd name="T13" fmla="*/ 2147483647 h 12"/>
              <a:gd name="T14" fmla="*/ 2147483647 w 2287"/>
              <a:gd name="T15" fmla="*/ 2147483647 h 12"/>
              <a:gd name="T16" fmla="*/ 2147483647 w 2287"/>
              <a:gd name="T17" fmla="*/ 2147483647 h 12"/>
              <a:gd name="T18" fmla="*/ 2147483647 w 2287"/>
              <a:gd name="T19" fmla="*/ 2147483647 h 12"/>
              <a:gd name="T20" fmla="*/ 2147483647 w 2287"/>
              <a:gd name="T21" fmla="*/ 0 h 12"/>
              <a:gd name="T22" fmla="*/ 2147483647 w 2287"/>
              <a:gd name="T23" fmla="*/ 0 h 12"/>
              <a:gd name="T24" fmla="*/ 2147483647 w 2287"/>
              <a:gd name="T25" fmla="*/ 0 h 12"/>
              <a:gd name="T26" fmla="*/ 2147483647 w 2287"/>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7"/>
              <a:gd name="T43" fmla="*/ 0 h 12"/>
              <a:gd name="T44" fmla="*/ 2287 w 2287"/>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7" h="12">
                <a:moveTo>
                  <a:pt x="4" y="0"/>
                </a:moveTo>
                <a:lnTo>
                  <a:pt x="0" y="0"/>
                </a:lnTo>
                <a:lnTo>
                  <a:pt x="0" y="5"/>
                </a:lnTo>
                <a:lnTo>
                  <a:pt x="0" y="8"/>
                </a:lnTo>
                <a:lnTo>
                  <a:pt x="4" y="12"/>
                </a:lnTo>
                <a:lnTo>
                  <a:pt x="2279" y="12"/>
                </a:lnTo>
                <a:lnTo>
                  <a:pt x="2287" y="8"/>
                </a:lnTo>
                <a:lnTo>
                  <a:pt x="2287" y="5"/>
                </a:lnTo>
                <a:lnTo>
                  <a:pt x="2287" y="0"/>
                </a:lnTo>
                <a:lnTo>
                  <a:pt x="2283" y="0"/>
                </a:lnTo>
                <a:lnTo>
                  <a:pt x="2279" y="0"/>
                </a:lnTo>
                <a:lnTo>
                  <a:pt x="4" y="0"/>
                </a:lnTo>
                <a:close/>
              </a:path>
            </a:pathLst>
          </a:custGeom>
          <a:solidFill>
            <a:srgbClr val="000000"/>
          </a:solidFill>
          <a:ln w="12700">
            <a:solidFill>
              <a:srgbClr val="FFFFFF"/>
            </a:solidFill>
            <a:prstDash val="solid"/>
            <a:round/>
            <a:headEnd/>
            <a:tailEnd/>
          </a:ln>
        </p:spPr>
        <p:txBody>
          <a:bodyPr/>
          <a:lstStyle/>
          <a:p>
            <a:endParaRPr lang="en-US"/>
          </a:p>
        </p:txBody>
      </p:sp>
      <p:sp>
        <p:nvSpPr>
          <p:cNvPr id="144" name="Line 146"/>
          <p:cNvSpPr>
            <a:spLocks noChangeShapeType="1"/>
          </p:cNvSpPr>
          <p:nvPr/>
        </p:nvSpPr>
        <p:spPr bwMode="auto">
          <a:xfrm>
            <a:off x="6430964" y="30734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Freeform 147"/>
          <p:cNvSpPr>
            <a:spLocks/>
          </p:cNvSpPr>
          <p:nvPr/>
        </p:nvSpPr>
        <p:spPr bwMode="auto">
          <a:xfrm>
            <a:off x="6426201" y="3071814"/>
            <a:ext cx="4763" cy="33337"/>
          </a:xfrm>
          <a:custGeom>
            <a:avLst/>
            <a:gdLst>
              <a:gd name="T0" fmla="*/ 2147483647 w 11"/>
              <a:gd name="T1" fmla="*/ 2147483647 h 105"/>
              <a:gd name="T2" fmla="*/ 2147483647 w 11"/>
              <a:gd name="T3" fmla="*/ 0 h 105"/>
              <a:gd name="T4" fmla="*/ 2147483647 w 11"/>
              <a:gd name="T5" fmla="*/ 0 h 105"/>
              <a:gd name="T6" fmla="*/ 2147483647 w 11"/>
              <a:gd name="T7" fmla="*/ 0 h 105"/>
              <a:gd name="T8" fmla="*/ 2147483647 w 11"/>
              <a:gd name="T9" fmla="*/ 0 h 105"/>
              <a:gd name="T10" fmla="*/ 0 w 11"/>
              <a:gd name="T11" fmla="*/ 0 h 105"/>
              <a:gd name="T12" fmla="*/ 0 w 11"/>
              <a:gd name="T13" fmla="*/ 2147483647 h 105"/>
              <a:gd name="T14" fmla="*/ 0 w 11"/>
              <a:gd name="T15" fmla="*/ 2147483647 h 105"/>
              <a:gd name="T16" fmla="*/ 2147483647 w 11"/>
              <a:gd name="T17" fmla="*/ 2147483647 h 105"/>
              <a:gd name="T18" fmla="*/ 2147483647 w 11"/>
              <a:gd name="T19" fmla="*/ 2147483647 h 105"/>
              <a:gd name="T20" fmla="*/ 2147483647 w 11"/>
              <a:gd name="T21" fmla="*/ 2147483647 h 105"/>
              <a:gd name="T22" fmla="*/ 2147483647 w 11"/>
              <a:gd name="T23" fmla="*/ 2147483647 h 105"/>
              <a:gd name="T24" fmla="*/ 2147483647 w 11"/>
              <a:gd name="T25" fmla="*/ 2147483647 h 105"/>
              <a:gd name="T26" fmla="*/ 2147483647 w 11"/>
              <a:gd name="T27" fmla="*/ 2147483647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5"/>
              <a:gd name="T44" fmla="*/ 11 w 11"/>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5">
                <a:moveTo>
                  <a:pt x="11" y="5"/>
                </a:moveTo>
                <a:lnTo>
                  <a:pt x="11" y="0"/>
                </a:lnTo>
                <a:lnTo>
                  <a:pt x="7" y="0"/>
                </a:lnTo>
                <a:lnTo>
                  <a:pt x="3" y="0"/>
                </a:lnTo>
                <a:lnTo>
                  <a:pt x="0" y="0"/>
                </a:lnTo>
                <a:lnTo>
                  <a:pt x="0" y="5"/>
                </a:lnTo>
                <a:lnTo>
                  <a:pt x="0" y="97"/>
                </a:lnTo>
                <a:lnTo>
                  <a:pt x="3" y="100"/>
                </a:lnTo>
                <a:lnTo>
                  <a:pt x="3" y="105"/>
                </a:lnTo>
                <a:lnTo>
                  <a:pt x="7" y="100"/>
                </a:lnTo>
                <a:lnTo>
                  <a:pt x="11" y="100"/>
                </a:lnTo>
                <a:lnTo>
                  <a:pt x="11" y="97"/>
                </a:lnTo>
                <a:lnTo>
                  <a:pt x="11" y="5"/>
                </a:lnTo>
                <a:close/>
              </a:path>
            </a:pathLst>
          </a:custGeom>
          <a:solidFill>
            <a:srgbClr val="000000"/>
          </a:solidFill>
          <a:ln w="12700">
            <a:solidFill>
              <a:srgbClr val="FFFFFF"/>
            </a:solidFill>
            <a:prstDash val="solid"/>
            <a:round/>
            <a:headEnd/>
            <a:tailEnd/>
          </a:ln>
        </p:spPr>
        <p:txBody>
          <a:bodyPr/>
          <a:lstStyle/>
          <a:p>
            <a:endParaRPr lang="en-US"/>
          </a:p>
        </p:txBody>
      </p:sp>
      <p:sp>
        <p:nvSpPr>
          <p:cNvPr id="146" name="Line 148"/>
          <p:cNvSpPr>
            <a:spLocks noChangeShapeType="1"/>
          </p:cNvSpPr>
          <p:nvPr/>
        </p:nvSpPr>
        <p:spPr bwMode="auto">
          <a:xfrm>
            <a:off x="6426200" y="310197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Freeform 149"/>
          <p:cNvSpPr>
            <a:spLocks/>
          </p:cNvSpPr>
          <p:nvPr/>
        </p:nvSpPr>
        <p:spPr bwMode="auto">
          <a:xfrm>
            <a:off x="6426201" y="3043238"/>
            <a:ext cx="4763" cy="61912"/>
          </a:xfrm>
          <a:custGeom>
            <a:avLst/>
            <a:gdLst>
              <a:gd name="T0" fmla="*/ 0 w 11"/>
              <a:gd name="T1" fmla="*/ 2147483647 h 197"/>
              <a:gd name="T2" fmla="*/ 0 w 11"/>
              <a:gd name="T3" fmla="*/ 2147483647 h 197"/>
              <a:gd name="T4" fmla="*/ 2147483647 w 11"/>
              <a:gd name="T5" fmla="*/ 2147483647 h 197"/>
              <a:gd name="T6" fmla="*/ 2147483647 w 11"/>
              <a:gd name="T7" fmla="*/ 2147483647 h 197"/>
              <a:gd name="T8" fmla="*/ 2147483647 w 11"/>
              <a:gd name="T9" fmla="*/ 2147483647 h 197"/>
              <a:gd name="T10" fmla="*/ 2147483647 w 11"/>
              <a:gd name="T11" fmla="*/ 2147483647 h 197"/>
              <a:gd name="T12" fmla="*/ 2147483647 w 11"/>
              <a:gd name="T13" fmla="*/ 2147483647 h 197"/>
              <a:gd name="T14" fmla="*/ 2147483647 w 11"/>
              <a:gd name="T15" fmla="*/ 2147483647 h 197"/>
              <a:gd name="T16" fmla="*/ 2147483647 w 11"/>
              <a:gd name="T17" fmla="*/ 0 h 197"/>
              <a:gd name="T18" fmla="*/ 2147483647 w 11"/>
              <a:gd name="T19" fmla="*/ 0 h 197"/>
              <a:gd name="T20" fmla="*/ 2147483647 w 11"/>
              <a:gd name="T21" fmla="*/ 0 h 197"/>
              <a:gd name="T22" fmla="*/ 0 w 11"/>
              <a:gd name="T23" fmla="*/ 0 h 197"/>
              <a:gd name="T24" fmla="*/ 0 w 11"/>
              <a:gd name="T25" fmla="*/ 2147483647 h 197"/>
              <a:gd name="T26" fmla="*/ 0 w 11"/>
              <a:gd name="T27" fmla="*/ 2147483647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7"/>
              <a:gd name="T44" fmla="*/ 11 w 11"/>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7">
                <a:moveTo>
                  <a:pt x="0" y="189"/>
                </a:moveTo>
                <a:lnTo>
                  <a:pt x="0" y="192"/>
                </a:lnTo>
                <a:lnTo>
                  <a:pt x="3" y="192"/>
                </a:lnTo>
                <a:lnTo>
                  <a:pt x="3" y="197"/>
                </a:lnTo>
                <a:lnTo>
                  <a:pt x="7" y="192"/>
                </a:lnTo>
                <a:lnTo>
                  <a:pt x="11" y="192"/>
                </a:lnTo>
                <a:lnTo>
                  <a:pt x="11" y="189"/>
                </a:lnTo>
                <a:lnTo>
                  <a:pt x="11" y="8"/>
                </a:lnTo>
                <a:lnTo>
                  <a:pt x="7" y="0"/>
                </a:lnTo>
                <a:lnTo>
                  <a:pt x="3"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148" name="Line 150"/>
          <p:cNvSpPr>
            <a:spLocks noChangeShapeType="1"/>
          </p:cNvSpPr>
          <p:nvPr/>
        </p:nvSpPr>
        <p:spPr bwMode="auto">
          <a:xfrm>
            <a:off x="5634039" y="32480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Freeform 151"/>
          <p:cNvSpPr>
            <a:spLocks/>
          </p:cNvSpPr>
          <p:nvPr/>
        </p:nvSpPr>
        <p:spPr bwMode="auto">
          <a:xfrm>
            <a:off x="5634038" y="3189288"/>
            <a:ext cx="4762" cy="61912"/>
          </a:xfrm>
          <a:custGeom>
            <a:avLst/>
            <a:gdLst>
              <a:gd name="T0" fmla="*/ 0 w 11"/>
              <a:gd name="T1" fmla="*/ 2147483647 h 196"/>
              <a:gd name="T2" fmla="*/ 0 w 11"/>
              <a:gd name="T3" fmla="*/ 2147483647 h 196"/>
              <a:gd name="T4" fmla="*/ 0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0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2"/>
                </a:lnTo>
                <a:lnTo>
                  <a:pt x="4" y="196"/>
                </a:lnTo>
                <a:lnTo>
                  <a:pt x="8" y="192"/>
                </a:lnTo>
                <a:lnTo>
                  <a:pt x="11" y="188"/>
                </a:lnTo>
                <a:lnTo>
                  <a:pt x="11" y="8"/>
                </a:lnTo>
                <a:lnTo>
                  <a:pt x="8" y="0"/>
                </a:lnTo>
                <a:lnTo>
                  <a:pt x="4"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50" name="Line 152"/>
          <p:cNvSpPr>
            <a:spLocks noChangeShapeType="1"/>
          </p:cNvSpPr>
          <p:nvPr/>
        </p:nvSpPr>
        <p:spPr bwMode="auto">
          <a:xfrm>
            <a:off x="5638800" y="318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Freeform 153"/>
          <p:cNvSpPr>
            <a:spLocks/>
          </p:cNvSpPr>
          <p:nvPr/>
        </p:nvSpPr>
        <p:spPr bwMode="auto">
          <a:xfrm>
            <a:off x="5634038" y="3189289"/>
            <a:ext cx="4762" cy="33337"/>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0 w 11"/>
              <a:gd name="T9" fmla="*/ 0 h 104"/>
              <a:gd name="T10" fmla="*/ 0 w 11"/>
              <a:gd name="T11" fmla="*/ 0 h 104"/>
              <a:gd name="T12" fmla="*/ 0 w 11"/>
              <a:gd name="T13" fmla="*/ 2147483647 h 104"/>
              <a:gd name="T14" fmla="*/ 0 w 11"/>
              <a:gd name="T15" fmla="*/ 2147483647 h 104"/>
              <a:gd name="T16" fmla="*/ 0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3"/>
                </a:moveTo>
                <a:lnTo>
                  <a:pt x="8" y="0"/>
                </a:lnTo>
                <a:lnTo>
                  <a:pt x="4" y="0"/>
                </a:lnTo>
                <a:lnTo>
                  <a:pt x="0" y="0"/>
                </a:lnTo>
                <a:lnTo>
                  <a:pt x="0" y="3"/>
                </a:lnTo>
                <a:lnTo>
                  <a:pt x="0" y="96"/>
                </a:lnTo>
                <a:lnTo>
                  <a:pt x="0" y="100"/>
                </a:lnTo>
                <a:lnTo>
                  <a:pt x="4" y="104"/>
                </a:lnTo>
                <a:lnTo>
                  <a:pt x="8" y="100"/>
                </a:lnTo>
                <a:lnTo>
                  <a:pt x="11" y="96"/>
                </a:lnTo>
                <a:lnTo>
                  <a:pt x="11" y="3"/>
                </a:lnTo>
                <a:close/>
              </a:path>
            </a:pathLst>
          </a:custGeom>
          <a:solidFill>
            <a:srgbClr val="000000"/>
          </a:solidFill>
          <a:ln w="12700">
            <a:solidFill>
              <a:srgbClr val="FFFFFF"/>
            </a:solidFill>
            <a:prstDash val="solid"/>
            <a:round/>
            <a:headEnd/>
            <a:tailEnd/>
          </a:ln>
        </p:spPr>
        <p:txBody>
          <a:bodyPr/>
          <a:lstStyle/>
          <a:p>
            <a:endParaRPr lang="en-US"/>
          </a:p>
        </p:txBody>
      </p:sp>
      <p:sp>
        <p:nvSpPr>
          <p:cNvPr id="152" name="Line 154"/>
          <p:cNvSpPr>
            <a:spLocks noChangeShapeType="1"/>
          </p:cNvSpPr>
          <p:nvPr/>
        </p:nvSpPr>
        <p:spPr bwMode="auto">
          <a:xfrm>
            <a:off x="5635625" y="32178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Freeform 155"/>
          <p:cNvSpPr>
            <a:spLocks/>
          </p:cNvSpPr>
          <p:nvPr/>
        </p:nvSpPr>
        <p:spPr bwMode="auto">
          <a:xfrm>
            <a:off x="5634038" y="3217863"/>
            <a:ext cx="285750" cy="4762"/>
          </a:xfrm>
          <a:custGeom>
            <a:avLst/>
            <a:gdLst>
              <a:gd name="T0" fmla="*/ 2147483647 w 898"/>
              <a:gd name="T1" fmla="*/ 0 h 12"/>
              <a:gd name="T2" fmla="*/ 0 w 898"/>
              <a:gd name="T3" fmla="*/ 0 h 12"/>
              <a:gd name="T4" fmla="*/ 0 w 898"/>
              <a:gd name="T5" fmla="*/ 0 h 12"/>
              <a:gd name="T6" fmla="*/ 0 w 898"/>
              <a:gd name="T7" fmla="*/ 2147483647 h 12"/>
              <a:gd name="T8" fmla="*/ 0 w 898"/>
              <a:gd name="T9" fmla="*/ 2147483647 h 12"/>
              <a:gd name="T10" fmla="*/ 0 w 898"/>
              <a:gd name="T11" fmla="*/ 2147483647 h 12"/>
              <a:gd name="T12" fmla="*/ 2147483647 w 898"/>
              <a:gd name="T13" fmla="*/ 2147483647 h 12"/>
              <a:gd name="T14" fmla="*/ 2147483647 w 898"/>
              <a:gd name="T15" fmla="*/ 2147483647 h 12"/>
              <a:gd name="T16" fmla="*/ 2147483647 w 898"/>
              <a:gd name="T17" fmla="*/ 2147483647 h 12"/>
              <a:gd name="T18" fmla="*/ 2147483647 w 898"/>
              <a:gd name="T19" fmla="*/ 2147483647 h 12"/>
              <a:gd name="T20" fmla="*/ 2147483647 w 898"/>
              <a:gd name="T21" fmla="*/ 0 h 12"/>
              <a:gd name="T22" fmla="*/ 2147483647 w 898"/>
              <a:gd name="T23" fmla="*/ 0 h 12"/>
              <a:gd name="T24" fmla="*/ 2147483647 w 898"/>
              <a:gd name="T25" fmla="*/ 0 h 12"/>
              <a:gd name="T26" fmla="*/ 2147483647 w 898"/>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8"/>
              <a:gd name="T43" fmla="*/ 0 h 12"/>
              <a:gd name="T44" fmla="*/ 898 w 89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8" h="12">
                <a:moveTo>
                  <a:pt x="4" y="0"/>
                </a:moveTo>
                <a:lnTo>
                  <a:pt x="0" y="0"/>
                </a:lnTo>
                <a:lnTo>
                  <a:pt x="0" y="4"/>
                </a:lnTo>
                <a:lnTo>
                  <a:pt x="0" y="8"/>
                </a:lnTo>
                <a:lnTo>
                  <a:pt x="4" y="12"/>
                </a:lnTo>
                <a:lnTo>
                  <a:pt x="890" y="12"/>
                </a:lnTo>
                <a:lnTo>
                  <a:pt x="898" y="8"/>
                </a:lnTo>
                <a:lnTo>
                  <a:pt x="898" y="4"/>
                </a:lnTo>
                <a:lnTo>
                  <a:pt x="898" y="0"/>
                </a:lnTo>
                <a:lnTo>
                  <a:pt x="894" y="0"/>
                </a:lnTo>
                <a:lnTo>
                  <a:pt x="890" y="0"/>
                </a:lnTo>
                <a:lnTo>
                  <a:pt x="4" y="0"/>
                </a:lnTo>
                <a:close/>
              </a:path>
            </a:pathLst>
          </a:custGeom>
          <a:solidFill>
            <a:srgbClr val="000000"/>
          </a:solidFill>
          <a:ln w="12700">
            <a:solidFill>
              <a:srgbClr val="FFFFFF"/>
            </a:solidFill>
            <a:prstDash val="solid"/>
            <a:round/>
            <a:headEnd/>
            <a:tailEnd/>
          </a:ln>
        </p:spPr>
        <p:txBody>
          <a:bodyPr/>
          <a:lstStyle/>
          <a:p>
            <a:endParaRPr lang="en-US"/>
          </a:p>
        </p:txBody>
      </p:sp>
      <p:sp>
        <p:nvSpPr>
          <p:cNvPr id="154" name="Line 156"/>
          <p:cNvSpPr>
            <a:spLocks noChangeShapeType="1"/>
          </p:cNvSpPr>
          <p:nvPr/>
        </p:nvSpPr>
        <p:spPr bwMode="auto">
          <a:xfrm>
            <a:off x="5919789" y="32194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Freeform 157"/>
          <p:cNvSpPr>
            <a:spLocks/>
          </p:cNvSpPr>
          <p:nvPr/>
        </p:nvSpPr>
        <p:spPr bwMode="auto">
          <a:xfrm>
            <a:off x="5916614" y="3217864"/>
            <a:ext cx="3175" cy="33337"/>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2147483647 w 11"/>
              <a:gd name="T9" fmla="*/ 0 h 104"/>
              <a:gd name="T10" fmla="*/ 0 w 11"/>
              <a:gd name="T11" fmla="*/ 0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4"/>
                </a:moveTo>
                <a:lnTo>
                  <a:pt x="11" y="0"/>
                </a:lnTo>
                <a:lnTo>
                  <a:pt x="7" y="0"/>
                </a:lnTo>
                <a:lnTo>
                  <a:pt x="3" y="0"/>
                </a:lnTo>
                <a:lnTo>
                  <a:pt x="0" y="0"/>
                </a:lnTo>
                <a:lnTo>
                  <a:pt x="0" y="4"/>
                </a:lnTo>
                <a:lnTo>
                  <a:pt x="0" y="96"/>
                </a:lnTo>
                <a:lnTo>
                  <a:pt x="3" y="100"/>
                </a:lnTo>
                <a:lnTo>
                  <a:pt x="3" y="104"/>
                </a:lnTo>
                <a:lnTo>
                  <a:pt x="7" y="100"/>
                </a:lnTo>
                <a:lnTo>
                  <a:pt x="11" y="100"/>
                </a:lnTo>
                <a:lnTo>
                  <a:pt x="11" y="96"/>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156" name="Line 158"/>
          <p:cNvSpPr>
            <a:spLocks noChangeShapeType="1"/>
          </p:cNvSpPr>
          <p:nvPr/>
        </p:nvSpPr>
        <p:spPr bwMode="auto">
          <a:xfrm>
            <a:off x="5916614" y="32480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Freeform 159"/>
          <p:cNvSpPr>
            <a:spLocks/>
          </p:cNvSpPr>
          <p:nvPr/>
        </p:nvSpPr>
        <p:spPr bwMode="auto">
          <a:xfrm>
            <a:off x="5916614" y="3189288"/>
            <a:ext cx="3175" cy="61912"/>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2"/>
                </a:lnTo>
                <a:lnTo>
                  <a:pt x="3" y="192"/>
                </a:lnTo>
                <a:lnTo>
                  <a:pt x="3" y="196"/>
                </a:lnTo>
                <a:lnTo>
                  <a:pt x="7" y="192"/>
                </a:lnTo>
                <a:lnTo>
                  <a:pt x="11" y="192"/>
                </a:lnTo>
                <a:lnTo>
                  <a:pt x="11" y="188"/>
                </a:lnTo>
                <a:lnTo>
                  <a:pt x="11" y="8"/>
                </a:lnTo>
                <a:lnTo>
                  <a:pt x="7" y="0"/>
                </a:lnTo>
                <a:lnTo>
                  <a:pt x="3"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58" name="Line 160"/>
          <p:cNvSpPr>
            <a:spLocks noChangeShapeType="1"/>
          </p:cNvSpPr>
          <p:nvPr/>
        </p:nvSpPr>
        <p:spPr bwMode="auto">
          <a:xfrm>
            <a:off x="5649914" y="33956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Freeform 161"/>
          <p:cNvSpPr>
            <a:spLocks/>
          </p:cNvSpPr>
          <p:nvPr/>
        </p:nvSpPr>
        <p:spPr bwMode="auto">
          <a:xfrm>
            <a:off x="5649914" y="3335338"/>
            <a:ext cx="3175" cy="61912"/>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2"/>
                </a:lnTo>
                <a:lnTo>
                  <a:pt x="3" y="192"/>
                </a:lnTo>
                <a:lnTo>
                  <a:pt x="3" y="196"/>
                </a:lnTo>
                <a:lnTo>
                  <a:pt x="8" y="192"/>
                </a:lnTo>
                <a:lnTo>
                  <a:pt x="11" y="192"/>
                </a:lnTo>
                <a:lnTo>
                  <a:pt x="11" y="188"/>
                </a:lnTo>
                <a:lnTo>
                  <a:pt x="11" y="7"/>
                </a:lnTo>
                <a:lnTo>
                  <a:pt x="8" y="0"/>
                </a:lnTo>
                <a:lnTo>
                  <a:pt x="3" y="0"/>
                </a:lnTo>
                <a:lnTo>
                  <a:pt x="0" y="0"/>
                </a:lnTo>
                <a:lnTo>
                  <a:pt x="0" y="7"/>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60" name="Line 162"/>
          <p:cNvSpPr>
            <a:spLocks noChangeShapeType="1"/>
          </p:cNvSpPr>
          <p:nvPr/>
        </p:nvSpPr>
        <p:spPr bwMode="auto">
          <a:xfrm>
            <a:off x="5653089" y="33369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Freeform 163"/>
          <p:cNvSpPr>
            <a:spLocks/>
          </p:cNvSpPr>
          <p:nvPr/>
        </p:nvSpPr>
        <p:spPr bwMode="auto">
          <a:xfrm>
            <a:off x="5649914" y="3335339"/>
            <a:ext cx="3175" cy="33337"/>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2147483647 w 11"/>
              <a:gd name="T9" fmla="*/ 0 h 104"/>
              <a:gd name="T10" fmla="*/ 0 w 11"/>
              <a:gd name="T11" fmla="*/ 0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4"/>
                </a:moveTo>
                <a:lnTo>
                  <a:pt x="11" y="0"/>
                </a:lnTo>
                <a:lnTo>
                  <a:pt x="8" y="0"/>
                </a:lnTo>
                <a:lnTo>
                  <a:pt x="3" y="0"/>
                </a:lnTo>
                <a:lnTo>
                  <a:pt x="0" y="0"/>
                </a:lnTo>
                <a:lnTo>
                  <a:pt x="0" y="4"/>
                </a:lnTo>
                <a:lnTo>
                  <a:pt x="0" y="96"/>
                </a:lnTo>
                <a:lnTo>
                  <a:pt x="3" y="99"/>
                </a:lnTo>
                <a:lnTo>
                  <a:pt x="3" y="104"/>
                </a:lnTo>
                <a:lnTo>
                  <a:pt x="8" y="99"/>
                </a:lnTo>
                <a:lnTo>
                  <a:pt x="11" y="99"/>
                </a:lnTo>
                <a:lnTo>
                  <a:pt x="11" y="96"/>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162" name="Line 164"/>
          <p:cNvSpPr>
            <a:spLocks noChangeShapeType="1"/>
          </p:cNvSpPr>
          <p:nvPr/>
        </p:nvSpPr>
        <p:spPr bwMode="auto">
          <a:xfrm>
            <a:off x="5649914" y="33655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Freeform 165"/>
          <p:cNvSpPr>
            <a:spLocks/>
          </p:cNvSpPr>
          <p:nvPr/>
        </p:nvSpPr>
        <p:spPr bwMode="auto">
          <a:xfrm>
            <a:off x="5649913" y="3365501"/>
            <a:ext cx="188912" cy="3175"/>
          </a:xfrm>
          <a:custGeom>
            <a:avLst/>
            <a:gdLst>
              <a:gd name="T0" fmla="*/ 2147483647 w 595"/>
              <a:gd name="T1" fmla="*/ 0 h 11"/>
              <a:gd name="T2" fmla="*/ 2147483647 w 595"/>
              <a:gd name="T3" fmla="*/ 0 h 11"/>
              <a:gd name="T4" fmla="*/ 0 w 595"/>
              <a:gd name="T5" fmla="*/ 0 h 11"/>
              <a:gd name="T6" fmla="*/ 0 w 595"/>
              <a:gd name="T7" fmla="*/ 2147483647 h 11"/>
              <a:gd name="T8" fmla="*/ 0 w 595"/>
              <a:gd name="T9" fmla="*/ 2147483647 h 11"/>
              <a:gd name="T10" fmla="*/ 2147483647 w 595"/>
              <a:gd name="T11" fmla="*/ 2147483647 h 11"/>
              <a:gd name="T12" fmla="*/ 2147483647 w 595"/>
              <a:gd name="T13" fmla="*/ 2147483647 h 11"/>
              <a:gd name="T14" fmla="*/ 2147483647 w 595"/>
              <a:gd name="T15" fmla="*/ 2147483647 h 11"/>
              <a:gd name="T16" fmla="*/ 2147483647 w 595"/>
              <a:gd name="T17" fmla="*/ 2147483647 h 11"/>
              <a:gd name="T18" fmla="*/ 2147483647 w 595"/>
              <a:gd name="T19" fmla="*/ 2147483647 h 11"/>
              <a:gd name="T20" fmla="*/ 2147483647 w 595"/>
              <a:gd name="T21" fmla="*/ 0 h 11"/>
              <a:gd name="T22" fmla="*/ 2147483647 w 595"/>
              <a:gd name="T23" fmla="*/ 0 h 11"/>
              <a:gd name="T24" fmla="*/ 2147483647 w 595"/>
              <a:gd name="T25" fmla="*/ 0 h 11"/>
              <a:gd name="T26" fmla="*/ 2147483647 w 595"/>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5"/>
              <a:gd name="T43" fmla="*/ 0 h 11"/>
              <a:gd name="T44" fmla="*/ 595 w 595"/>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5" h="11">
                <a:moveTo>
                  <a:pt x="3" y="0"/>
                </a:moveTo>
                <a:lnTo>
                  <a:pt x="3" y="0"/>
                </a:lnTo>
                <a:lnTo>
                  <a:pt x="0" y="0"/>
                </a:lnTo>
                <a:lnTo>
                  <a:pt x="0" y="3"/>
                </a:lnTo>
                <a:lnTo>
                  <a:pt x="0" y="6"/>
                </a:lnTo>
                <a:lnTo>
                  <a:pt x="3" y="6"/>
                </a:lnTo>
                <a:lnTo>
                  <a:pt x="3" y="11"/>
                </a:lnTo>
                <a:lnTo>
                  <a:pt x="587" y="11"/>
                </a:lnTo>
                <a:lnTo>
                  <a:pt x="595" y="6"/>
                </a:lnTo>
                <a:lnTo>
                  <a:pt x="595" y="3"/>
                </a:lnTo>
                <a:lnTo>
                  <a:pt x="595" y="0"/>
                </a:lnTo>
                <a:lnTo>
                  <a:pt x="587" y="0"/>
                </a:lnTo>
                <a:lnTo>
                  <a:pt x="3" y="0"/>
                </a:lnTo>
                <a:close/>
              </a:path>
            </a:pathLst>
          </a:custGeom>
          <a:solidFill>
            <a:srgbClr val="000000"/>
          </a:solidFill>
          <a:ln w="12700">
            <a:solidFill>
              <a:srgbClr val="FFFFFF"/>
            </a:solidFill>
            <a:prstDash val="solid"/>
            <a:round/>
            <a:headEnd/>
            <a:tailEnd/>
          </a:ln>
        </p:spPr>
        <p:txBody>
          <a:bodyPr/>
          <a:lstStyle/>
          <a:p>
            <a:endParaRPr lang="en-US"/>
          </a:p>
        </p:txBody>
      </p:sp>
      <p:sp>
        <p:nvSpPr>
          <p:cNvPr id="164" name="Line 166"/>
          <p:cNvSpPr>
            <a:spLocks noChangeShapeType="1"/>
          </p:cNvSpPr>
          <p:nvPr/>
        </p:nvSpPr>
        <p:spPr bwMode="auto">
          <a:xfrm>
            <a:off x="5838825" y="33655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Freeform 167"/>
          <p:cNvSpPr>
            <a:spLocks/>
          </p:cNvSpPr>
          <p:nvPr/>
        </p:nvSpPr>
        <p:spPr bwMode="auto">
          <a:xfrm>
            <a:off x="5834063" y="3365500"/>
            <a:ext cx="4762" cy="31750"/>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2147483647 w 11"/>
              <a:gd name="T9" fmla="*/ 0 h 103"/>
              <a:gd name="T10" fmla="*/ 2147483647 w 11"/>
              <a:gd name="T11" fmla="*/ 0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3"/>
                </a:moveTo>
                <a:lnTo>
                  <a:pt x="11" y="0"/>
                </a:lnTo>
                <a:lnTo>
                  <a:pt x="7" y="0"/>
                </a:lnTo>
                <a:lnTo>
                  <a:pt x="3" y="0"/>
                </a:lnTo>
                <a:lnTo>
                  <a:pt x="0" y="3"/>
                </a:lnTo>
                <a:lnTo>
                  <a:pt x="0" y="95"/>
                </a:lnTo>
                <a:lnTo>
                  <a:pt x="3" y="99"/>
                </a:lnTo>
                <a:lnTo>
                  <a:pt x="7" y="103"/>
                </a:lnTo>
                <a:lnTo>
                  <a:pt x="11" y="99"/>
                </a:lnTo>
                <a:lnTo>
                  <a:pt x="11" y="95"/>
                </a:lnTo>
                <a:lnTo>
                  <a:pt x="11" y="3"/>
                </a:lnTo>
                <a:close/>
              </a:path>
            </a:pathLst>
          </a:custGeom>
          <a:solidFill>
            <a:srgbClr val="000000"/>
          </a:solidFill>
          <a:ln w="12700">
            <a:solidFill>
              <a:srgbClr val="FFFFFF"/>
            </a:solidFill>
            <a:prstDash val="solid"/>
            <a:round/>
            <a:headEnd/>
            <a:tailEnd/>
          </a:ln>
        </p:spPr>
        <p:txBody>
          <a:bodyPr/>
          <a:lstStyle/>
          <a:p>
            <a:endParaRPr lang="en-US"/>
          </a:p>
        </p:txBody>
      </p:sp>
      <p:sp>
        <p:nvSpPr>
          <p:cNvPr id="166" name="Line 168"/>
          <p:cNvSpPr>
            <a:spLocks noChangeShapeType="1"/>
          </p:cNvSpPr>
          <p:nvPr/>
        </p:nvSpPr>
        <p:spPr bwMode="auto">
          <a:xfrm>
            <a:off x="5834064" y="33956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Freeform 169"/>
          <p:cNvSpPr>
            <a:spLocks/>
          </p:cNvSpPr>
          <p:nvPr/>
        </p:nvSpPr>
        <p:spPr bwMode="auto">
          <a:xfrm>
            <a:off x="5834063" y="3335338"/>
            <a:ext cx="4762" cy="61912"/>
          </a:xfrm>
          <a:custGeom>
            <a:avLst/>
            <a:gdLst>
              <a:gd name="T0" fmla="*/ 0 w 11"/>
              <a:gd name="T1" fmla="*/ 2147483647 h 196"/>
              <a:gd name="T2" fmla="*/ 2147483647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2147483647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3" y="192"/>
                </a:lnTo>
                <a:lnTo>
                  <a:pt x="7" y="196"/>
                </a:lnTo>
                <a:lnTo>
                  <a:pt x="11" y="192"/>
                </a:lnTo>
                <a:lnTo>
                  <a:pt x="11" y="188"/>
                </a:lnTo>
                <a:lnTo>
                  <a:pt x="11" y="7"/>
                </a:lnTo>
                <a:lnTo>
                  <a:pt x="11" y="0"/>
                </a:lnTo>
                <a:lnTo>
                  <a:pt x="7" y="0"/>
                </a:lnTo>
                <a:lnTo>
                  <a:pt x="3" y="0"/>
                </a:lnTo>
                <a:lnTo>
                  <a:pt x="0" y="7"/>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68" name="Line 170"/>
          <p:cNvSpPr>
            <a:spLocks noChangeShapeType="1"/>
          </p:cNvSpPr>
          <p:nvPr/>
        </p:nvSpPr>
        <p:spPr bwMode="auto">
          <a:xfrm>
            <a:off x="5672139" y="35417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Freeform 171"/>
          <p:cNvSpPr>
            <a:spLocks/>
          </p:cNvSpPr>
          <p:nvPr/>
        </p:nvSpPr>
        <p:spPr bwMode="auto">
          <a:xfrm>
            <a:off x="5672139" y="3481388"/>
            <a:ext cx="3175" cy="61912"/>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3"/>
                </a:lnTo>
                <a:lnTo>
                  <a:pt x="3" y="193"/>
                </a:lnTo>
                <a:lnTo>
                  <a:pt x="8" y="196"/>
                </a:lnTo>
                <a:lnTo>
                  <a:pt x="8" y="193"/>
                </a:lnTo>
                <a:lnTo>
                  <a:pt x="11" y="193"/>
                </a:lnTo>
                <a:lnTo>
                  <a:pt x="11" y="188"/>
                </a:lnTo>
                <a:lnTo>
                  <a:pt x="11" y="8"/>
                </a:lnTo>
                <a:lnTo>
                  <a:pt x="8" y="0"/>
                </a:lnTo>
                <a:lnTo>
                  <a:pt x="3"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70" name="Line 172"/>
          <p:cNvSpPr>
            <a:spLocks noChangeShapeType="1"/>
          </p:cNvSpPr>
          <p:nvPr/>
        </p:nvSpPr>
        <p:spPr bwMode="auto">
          <a:xfrm>
            <a:off x="5675314" y="34829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Freeform 173"/>
          <p:cNvSpPr>
            <a:spLocks/>
          </p:cNvSpPr>
          <p:nvPr/>
        </p:nvSpPr>
        <p:spPr bwMode="auto">
          <a:xfrm>
            <a:off x="5672139" y="3481389"/>
            <a:ext cx="3175" cy="33337"/>
          </a:xfrm>
          <a:custGeom>
            <a:avLst/>
            <a:gdLst>
              <a:gd name="T0" fmla="*/ 2147483647 w 11"/>
              <a:gd name="T1" fmla="*/ 2147483647 h 104"/>
              <a:gd name="T2" fmla="*/ 2147483647 w 11"/>
              <a:gd name="T3" fmla="*/ 0 h 104"/>
              <a:gd name="T4" fmla="*/ 2147483647 w 11"/>
              <a:gd name="T5" fmla="*/ 0 h 104"/>
              <a:gd name="T6" fmla="*/ 2147483647 w 11"/>
              <a:gd name="T7" fmla="*/ 0 h 104"/>
              <a:gd name="T8" fmla="*/ 2147483647 w 11"/>
              <a:gd name="T9" fmla="*/ 0 h 104"/>
              <a:gd name="T10" fmla="*/ 0 w 11"/>
              <a:gd name="T11" fmla="*/ 0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5"/>
                </a:moveTo>
                <a:lnTo>
                  <a:pt x="11" y="0"/>
                </a:lnTo>
                <a:lnTo>
                  <a:pt x="8" y="0"/>
                </a:lnTo>
                <a:lnTo>
                  <a:pt x="3" y="0"/>
                </a:lnTo>
                <a:lnTo>
                  <a:pt x="0" y="0"/>
                </a:lnTo>
                <a:lnTo>
                  <a:pt x="0" y="5"/>
                </a:lnTo>
                <a:lnTo>
                  <a:pt x="0" y="97"/>
                </a:lnTo>
                <a:lnTo>
                  <a:pt x="3" y="101"/>
                </a:lnTo>
                <a:lnTo>
                  <a:pt x="8" y="104"/>
                </a:lnTo>
                <a:lnTo>
                  <a:pt x="8" y="101"/>
                </a:lnTo>
                <a:lnTo>
                  <a:pt x="11" y="101"/>
                </a:lnTo>
                <a:lnTo>
                  <a:pt x="11" y="97"/>
                </a:lnTo>
                <a:lnTo>
                  <a:pt x="11" y="5"/>
                </a:lnTo>
                <a:close/>
              </a:path>
            </a:pathLst>
          </a:custGeom>
          <a:solidFill>
            <a:srgbClr val="000000"/>
          </a:solidFill>
          <a:ln w="12700">
            <a:solidFill>
              <a:srgbClr val="FFFFFF"/>
            </a:solidFill>
            <a:prstDash val="solid"/>
            <a:round/>
            <a:headEnd/>
            <a:tailEnd/>
          </a:ln>
        </p:spPr>
        <p:txBody>
          <a:bodyPr/>
          <a:lstStyle/>
          <a:p>
            <a:endParaRPr lang="en-US"/>
          </a:p>
        </p:txBody>
      </p:sp>
      <p:sp>
        <p:nvSpPr>
          <p:cNvPr id="172" name="Line 174"/>
          <p:cNvSpPr>
            <a:spLocks noChangeShapeType="1"/>
          </p:cNvSpPr>
          <p:nvPr/>
        </p:nvSpPr>
        <p:spPr bwMode="auto">
          <a:xfrm>
            <a:off x="5675314" y="35115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Freeform 175"/>
          <p:cNvSpPr>
            <a:spLocks/>
          </p:cNvSpPr>
          <p:nvPr/>
        </p:nvSpPr>
        <p:spPr bwMode="auto">
          <a:xfrm>
            <a:off x="5672139" y="3511551"/>
            <a:ext cx="287337" cy="3175"/>
          </a:xfrm>
          <a:custGeom>
            <a:avLst/>
            <a:gdLst>
              <a:gd name="T0" fmla="*/ 2147483647 w 905"/>
              <a:gd name="T1" fmla="*/ 0 h 11"/>
              <a:gd name="T2" fmla="*/ 2147483647 w 905"/>
              <a:gd name="T3" fmla="*/ 0 h 11"/>
              <a:gd name="T4" fmla="*/ 0 w 905"/>
              <a:gd name="T5" fmla="*/ 0 h 11"/>
              <a:gd name="T6" fmla="*/ 0 w 905"/>
              <a:gd name="T7" fmla="*/ 2147483647 h 11"/>
              <a:gd name="T8" fmla="*/ 0 w 905"/>
              <a:gd name="T9" fmla="*/ 2147483647 h 11"/>
              <a:gd name="T10" fmla="*/ 2147483647 w 905"/>
              <a:gd name="T11" fmla="*/ 2147483647 h 11"/>
              <a:gd name="T12" fmla="*/ 2147483647 w 905"/>
              <a:gd name="T13" fmla="*/ 2147483647 h 11"/>
              <a:gd name="T14" fmla="*/ 2147483647 w 905"/>
              <a:gd name="T15" fmla="*/ 2147483647 h 11"/>
              <a:gd name="T16" fmla="*/ 2147483647 w 905"/>
              <a:gd name="T17" fmla="*/ 2147483647 h 11"/>
              <a:gd name="T18" fmla="*/ 2147483647 w 905"/>
              <a:gd name="T19" fmla="*/ 2147483647 h 11"/>
              <a:gd name="T20" fmla="*/ 2147483647 w 905"/>
              <a:gd name="T21" fmla="*/ 0 h 11"/>
              <a:gd name="T22" fmla="*/ 2147483647 w 905"/>
              <a:gd name="T23" fmla="*/ 0 h 11"/>
              <a:gd name="T24" fmla="*/ 2147483647 w 905"/>
              <a:gd name="T25" fmla="*/ 0 h 11"/>
              <a:gd name="T26" fmla="*/ 2147483647 w 905"/>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5"/>
              <a:gd name="T43" fmla="*/ 0 h 11"/>
              <a:gd name="T44" fmla="*/ 905 w 905"/>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5" h="11">
                <a:moveTo>
                  <a:pt x="8" y="0"/>
                </a:moveTo>
                <a:lnTo>
                  <a:pt x="3" y="0"/>
                </a:lnTo>
                <a:lnTo>
                  <a:pt x="0" y="0"/>
                </a:lnTo>
                <a:lnTo>
                  <a:pt x="0" y="4"/>
                </a:lnTo>
                <a:lnTo>
                  <a:pt x="0" y="8"/>
                </a:lnTo>
                <a:lnTo>
                  <a:pt x="3" y="8"/>
                </a:lnTo>
                <a:lnTo>
                  <a:pt x="8" y="11"/>
                </a:lnTo>
                <a:lnTo>
                  <a:pt x="898" y="11"/>
                </a:lnTo>
                <a:lnTo>
                  <a:pt x="902" y="8"/>
                </a:lnTo>
                <a:lnTo>
                  <a:pt x="905" y="4"/>
                </a:lnTo>
                <a:lnTo>
                  <a:pt x="902" y="0"/>
                </a:lnTo>
                <a:lnTo>
                  <a:pt x="898"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174" name="Line 176"/>
          <p:cNvSpPr>
            <a:spLocks noChangeShapeType="1"/>
          </p:cNvSpPr>
          <p:nvPr/>
        </p:nvSpPr>
        <p:spPr bwMode="auto">
          <a:xfrm>
            <a:off x="5959475" y="35115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Freeform 177"/>
          <p:cNvSpPr>
            <a:spLocks/>
          </p:cNvSpPr>
          <p:nvPr/>
        </p:nvSpPr>
        <p:spPr bwMode="auto">
          <a:xfrm>
            <a:off x="5956301" y="3511550"/>
            <a:ext cx="3175" cy="31750"/>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0 w 11"/>
              <a:gd name="T9" fmla="*/ 0 h 103"/>
              <a:gd name="T10" fmla="*/ 0 w 11"/>
              <a:gd name="T11" fmla="*/ 0 h 103"/>
              <a:gd name="T12" fmla="*/ 0 w 11"/>
              <a:gd name="T13" fmla="*/ 2147483647 h 103"/>
              <a:gd name="T14" fmla="*/ 0 w 11"/>
              <a:gd name="T15" fmla="*/ 2147483647 h 103"/>
              <a:gd name="T16" fmla="*/ 0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4"/>
                </a:moveTo>
                <a:lnTo>
                  <a:pt x="8" y="0"/>
                </a:lnTo>
                <a:lnTo>
                  <a:pt x="4" y="0"/>
                </a:lnTo>
                <a:lnTo>
                  <a:pt x="0" y="0"/>
                </a:lnTo>
                <a:lnTo>
                  <a:pt x="0" y="4"/>
                </a:lnTo>
                <a:lnTo>
                  <a:pt x="0" y="95"/>
                </a:lnTo>
                <a:lnTo>
                  <a:pt x="0" y="100"/>
                </a:lnTo>
                <a:lnTo>
                  <a:pt x="4" y="103"/>
                </a:lnTo>
                <a:lnTo>
                  <a:pt x="8" y="100"/>
                </a:lnTo>
                <a:lnTo>
                  <a:pt x="11" y="95"/>
                </a:lnTo>
                <a:lnTo>
                  <a:pt x="11" y="4"/>
                </a:lnTo>
                <a:close/>
              </a:path>
            </a:pathLst>
          </a:custGeom>
          <a:solidFill>
            <a:srgbClr val="000000"/>
          </a:solidFill>
          <a:ln w="12700">
            <a:solidFill>
              <a:srgbClr val="FFFFFF"/>
            </a:solidFill>
            <a:prstDash val="solid"/>
            <a:round/>
            <a:headEnd/>
            <a:tailEnd/>
          </a:ln>
        </p:spPr>
        <p:txBody>
          <a:bodyPr/>
          <a:lstStyle/>
          <a:p>
            <a:endParaRPr lang="en-US"/>
          </a:p>
        </p:txBody>
      </p:sp>
      <p:sp>
        <p:nvSpPr>
          <p:cNvPr id="176" name="Line 178"/>
          <p:cNvSpPr>
            <a:spLocks noChangeShapeType="1"/>
          </p:cNvSpPr>
          <p:nvPr/>
        </p:nvSpPr>
        <p:spPr bwMode="auto">
          <a:xfrm>
            <a:off x="5956300" y="35417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Freeform 179"/>
          <p:cNvSpPr>
            <a:spLocks/>
          </p:cNvSpPr>
          <p:nvPr/>
        </p:nvSpPr>
        <p:spPr bwMode="auto">
          <a:xfrm>
            <a:off x="5956301" y="3481388"/>
            <a:ext cx="3175" cy="61912"/>
          </a:xfrm>
          <a:custGeom>
            <a:avLst/>
            <a:gdLst>
              <a:gd name="T0" fmla="*/ 0 w 11"/>
              <a:gd name="T1" fmla="*/ 2147483647 h 196"/>
              <a:gd name="T2" fmla="*/ 0 w 11"/>
              <a:gd name="T3" fmla="*/ 2147483647 h 196"/>
              <a:gd name="T4" fmla="*/ 0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0 w 11"/>
              <a:gd name="T21" fmla="*/ 0 h 196"/>
              <a:gd name="T22" fmla="*/ 0 w 11"/>
              <a:gd name="T23" fmla="*/ 0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88"/>
                </a:moveTo>
                <a:lnTo>
                  <a:pt x="0" y="193"/>
                </a:lnTo>
                <a:lnTo>
                  <a:pt x="4" y="196"/>
                </a:lnTo>
                <a:lnTo>
                  <a:pt x="8" y="193"/>
                </a:lnTo>
                <a:lnTo>
                  <a:pt x="11" y="188"/>
                </a:lnTo>
                <a:lnTo>
                  <a:pt x="11" y="8"/>
                </a:lnTo>
                <a:lnTo>
                  <a:pt x="8" y="0"/>
                </a:lnTo>
                <a:lnTo>
                  <a:pt x="4"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78" name="Line 180"/>
          <p:cNvSpPr>
            <a:spLocks noChangeShapeType="1"/>
          </p:cNvSpPr>
          <p:nvPr/>
        </p:nvSpPr>
        <p:spPr bwMode="auto">
          <a:xfrm>
            <a:off x="5680075" y="36877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Freeform 181"/>
          <p:cNvSpPr>
            <a:spLocks/>
          </p:cNvSpPr>
          <p:nvPr/>
        </p:nvSpPr>
        <p:spPr bwMode="auto">
          <a:xfrm>
            <a:off x="5680076" y="3627438"/>
            <a:ext cx="3175" cy="61912"/>
          </a:xfrm>
          <a:custGeom>
            <a:avLst/>
            <a:gdLst>
              <a:gd name="T0" fmla="*/ 0 w 12"/>
              <a:gd name="T1" fmla="*/ 2147483647 h 195"/>
              <a:gd name="T2" fmla="*/ 0 w 12"/>
              <a:gd name="T3" fmla="*/ 2147483647 h 195"/>
              <a:gd name="T4" fmla="*/ 2147483647 w 12"/>
              <a:gd name="T5" fmla="*/ 2147483647 h 195"/>
              <a:gd name="T6" fmla="*/ 2147483647 w 12"/>
              <a:gd name="T7" fmla="*/ 2147483647 h 195"/>
              <a:gd name="T8" fmla="*/ 2147483647 w 12"/>
              <a:gd name="T9" fmla="*/ 2147483647 h 195"/>
              <a:gd name="T10" fmla="*/ 2147483647 w 12"/>
              <a:gd name="T11" fmla="*/ 2147483647 h 195"/>
              <a:gd name="T12" fmla="*/ 2147483647 w 12"/>
              <a:gd name="T13" fmla="*/ 2147483647 h 195"/>
              <a:gd name="T14" fmla="*/ 2147483647 w 12"/>
              <a:gd name="T15" fmla="*/ 2147483647 h 195"/>
              <a:gd name="T16" fmla="*/ 2147483647 w 12"/>
              <a:gd name="T17" fmla="*/ 0 h 195"/>
              <a:gd name="T18" fmla="*/ 2147483647 w 12"/>
              <a:gd name="T19" fmla="*/ 0 h 195"/>
              <a:gd name="T20" fmla="*/ 2147483647 w 12"/>
              <a:gd name="T21" fmla="*/ 0 h 195"/>
              <a:gd name="T22" fmla="*/ 0 w 12"/>
              <a:gd name="T23" fmla="*/ 0 h 195"/>
              <a:gd name="T24" fmla="*/ 0 w 12"/>
              <a:gd name="T25" fmla="*/ 2147483647 h 195"/>
              <a:gd name="T26" fmla="*/ 0 w 12"/>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5"/>
              <a:gd name="T44" fmla="*/ 12 w 12"/>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5">
                <a:moveTo>
                  <a:pt x="0" y="188"/>
                </a:moveTo>
                <a:lnTo>
                  <a:pt x="0" y="191"/>
                </a:lnTo>
                <a:lnTo>
                  <a:pt x="4" y="191"/>
                </a:lnTo>
                <a:lnTo>
                  <a:pt x="7" y="195"/>
                </a:lnTo>
                <a:lnTo>
                  <a:pt x="7" y="191"/>
                </a:lnTo>
                <a:lnTo>
                  <a:pt x="12" y="191"/>
                </a:lnTo>
                <a:lnTo>
                  <a:pt x="12" y="188"/>
                </a:lnTo>
                <a:lnTo>
                  <a:pt x="12" y="8"/>
                </a:lnTo>
                <a:lnTo>
                  <a:pt x="7" y="0"/>
                </a:lnTo>
                <a:lnTo>
                  <a:pt x="4"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80" name="Line 182"/>
          <p:cNvSpPr>
            <a:spLocks noChangeShapeType="1"/>
          </p:cNvSpPr>
          <p:nvPr/>
        </p:nvSpPr>
        <p:spPr bwMode="auto">
          <a:xfrm>
            <a:off x="5683250" y="36290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Freeform 183"/>
          <p:cNvSpPr>
            <a:spLocks/>
          </p:cNvSpPr>
          <p:nvPr/>
        </p:nvSpPr>
        <p:spPr bwMode="auto">
          <a:xfrm>
            <a:off x="5680076" y="3627439"/>
            <a:ext cx="3175" cy="33337"/>
          </a:xfrm>
          <a:custGeom>
            <a:avLst/>
            <a:gdLst>
              <a:gd name="T0" fmla="*/ 2147483647 w 12"/>
              <a:gd name="T1" fmla="*/ 2147483647 h 103"/>
              <a:gd name="T2" fmla="*/ 2147483647 w 12"/>
              <a:gd name="T3" fmla="*/ 0 h 103"/>
              <a:gd name="T4" fmla="*/ 2147483647 w 12"/>
              <a:gd name="T5" fmla="*/ 0 h 103"/>
              <a:gd name="T6" fmla="*/ 2147483647 w 12"/>
              <a:gd name="T7" fmla="*/ 0 h 103"/>
              <a:gd name="T8" fmla="*/ 2147483647 w 12"/>
              <a:gd name="T9" fmla="*/ 0 h 103"/>
              <a:gd name="T10" fmla="*/ 0 w 12"/>
              <a:gd name="T11" fmla="*/ 0 h 103"/>
              <a:gd name="T12" fmla="*/ 0 w 12"/>
              <a:gd name="T13" fmla="*/ 2147483647 h 103"/>
              <a:gd name="T14" fmla="*/ 0 w 12"/>
              <a:gd name="T15" fmla="*/ 2147483647 h 103"/>
              <a:gd name="T16" fmla="*/ 2147483647 w 12"/>
              <a:gd name="T17" fmla="*/ 2147483647 h 103"/>
              <a:gd name="T18" fmla="*/ 2147483647 w 12"/>
              <a:gd name="T19" fmla="*/ 2147483647 h 103"/>
              <a:gd name="T20" fmla="*/ 2147483647 w 12"/>
              <a:gd name="T21" fmla="*/ 2147483647 h 103"/>
              <a:gd name="T22" fmla="*/ 2147483647 w 12"/>
              <a:gd name="T23" fmla="*/ 2147483647 h 103"/>
              <a:gd name="T24" fmla="*/ 2147483647 w 12"/>
              <a:gd name="T25" fmla="*/ 2147483647 h 103"/>
              <a:gd name="T26" fmla="*/ 2147483647 w 12"/>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3"/>
              <a:gd name="T44" fmla="*/ 12 w 12"/>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3">
                <a:moveTo>
                  <a:pt x="12" y="3"/>
                </a:moveTo>
                <a:lnTo>
                  <a:pt x="12" y="0"/>
                </a:lnTo>
                <a:lnTo>
                  <a:pt x="7" y="0"/>
                </a:lnTo>
                <a:lnTo>
                  <a:pt x="4" y="0"/>
                </a:lnTo>
                <a:lnTo>
                  <a:pt x="0" y="0"/>
                </a:lnTo>
                <a:lnTo>
                  <a:pt x="0" y="3"/>
                </a:lnTo>
                <a:lnTo>
                  <a:pt x="0" y="95"/>
                </a:lnTo>
                <a:lnTo>
                  <a:pt x="4" y="100"/>
                </a:lnTo>
                <a:lnTo>
                  <a:pt x="7" y="103"/>
                </a:lnTo>
                <a:lnTo>
                  <a:pt x="7" y="100"/>
                </a:lnTo>
                <a:lnTo>
                  <a:pt x="12" y="100"/>
                </a:lnTo>
                <a:lnTo>
                  <a:pt x="12" y="95"/>
                </a:lnTo>
                <a:lnTo>
                  <a:pt x="12" y="3"/>
                </a:lnTo>
                <a:close/>
              </a:path>
            </a:pathLst>
          </a:custGeom>
          <a:solidFill>
            <a:srgbClr val="000000"/>
          </a:solidFill>
          <a:ln w="12700">
            <a:solidFill>
              <a:srgbClr val="FFFFFF"/>
            </a:solidFill>
            <a:prstDash val="solid"/>
            <a:round/>
            <a:headEnd/>
            <a:tailEnd/>
          </a:ln>
        </p:spPr>
        <p:txBody>
          <a:bodyPr/>
          <a:lstStyle/>
          <a:p>
            <a:endParaRPr lang="en-US"/>
          </a:p>
        </p:txBody>
      </p:sp>
      <p:sp>
        <p:nvSpPr>
          <p:cNvPr id="182" name="Line 184"/>
          <p:cNvSpPr>
            <a:spLocks noChangeShapeType="1"/>
          </p:cNvSpPr>
          <p:nvPr/>
        </p:nvSpPr>
        <p:spPr bwMode="auto">
          <a:xfrm>
            <a:off x="5681664" y="36576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Freeform 185"/>
          <p:cNvSpPr>
            <a:spLocks/>
          </p:cNvSpPr>
          <p:nvPr/>
        </p:nvSpPr>
        <p:spPr bwMode="auto">
          <a:xfrm>
            <a:off x="5680075" y="3657601"/>
            <a:ext cx="617538" cy="3175"/>
          </a:xfrm>
          <a:custGeom>
            <a:avLst/>
            <a:gdLst>
              <a:gd name="T0" fmla="*/ 2147483647 w 1946"/>
              <a:gd name="T1" fmla="*/ 0 h 11"/>
              <a:gd name="T2" fmla="*/ 2147483647 w 1946"/>
              <a:gd name="T3" fmla="*/ 0 h 11"/>
              <a:gd name="T4" fmla="*/ 0 w 1946"/>
              <a:gd name="T5" fmla="*/ 0 h 11"/>
              <a:gd name="T6" fmla="*/ 0 w 1946"/>
              <a:gd name="T7" fmla="*/ 2147483647 h 11"/>
              <a:gd name="T8" fmla="*/ 0 w 1946"/>
              <a:gd name="T9" fmla="*/ 2147483647 h 11"/>
              <a:gd name="T10" fmla="*/ 2147483647 w 1946"/>
              <a:gd name="T11" fmla="*/ 2147483647 h 11"/>
              <a:gd name="T12" fmla="*/ 2147483647 w 1946"/>
              <a:gd name="T13" fmla="*/ 2147483647 h 11"/>
              <a:gd name="T14" fmla="*/ 2147483647 w 1946"/>
              <a:gd name="T15" fmla="*/ 2147483647 h 11"/>
              <a:gd name="T16" fmla="*/ 2147483647 w 1946"/>
              <a:gd name="T17" fmla="*/ 2147483647 h 11"/>
              <a:gd name="T18" fmla="*/ 2147483647 w 1946"/>
              <a:gd name="T19" fmla="*/ 2147483647 h 11"/>
              <a:gd name="T20" fmla="*/ 2147483647 w 1946"/>
              <a:gd name="T21" fmla="*/ 0 h 11"/>
              <a:gd name="T22" fmla="*/ 2147483647 w 1946"/>
              <a:gd name="T23" fmla="*/ 0 h 11"/>
              <a:gd name="T24" fmla="*/ 2147483647 w 1946"/>
              <a:gd name="T25" fmla="*/ 0 h 11"/>
              <a:gd name="T26" fmla="*/ 2147483647 w 1946"/>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6"/>
              <a:gd name="T43" fmla="*/ 0 h 11"/>
              <a:gd name="T44" fmla="*/ 1946 w 1946"/>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6" h="11">
                <a:moveTo>
                  <a:pt x="7" y="0"/>
                </a:moveTo>
                <a:lnTo>
                  <a:pt x="4" y="0"/>
                </a:lnTo>
                <a:lnTo>
                  <a:pt x="0" y="0"/>
                </a:lnTo>
                <a:lnTo>
                  <a:pt x="0" y="3"/>
                </a:lnTo>
                <a:lnTo>
                  <a:pt x="0" y="8"/>
                </a:lnTo>
                <a:lnTo>
                  <a:pt x="4" y="8"/>
                </a:lnTo>
                <a:lnTo>
                  <a:pt x="7" y="11"/>
                </a:lnTo>
                <a:lnTo>
                  <a:pt x="1938" y="11"/>
                </a:lnTo>
                <a:lnTo>
                  <a:pt x="1946" y="8"/>
                </a:lnTo>
                <a:lnTo>
                  <a:pt x="1946" y="3"/>
                </a:lnTo>
                <a:lnTo>
                  <a:pt x="1946" y="0"/>
                </a:lnTo>
                <a:lnTo>
                  <a:pt x="1941" y="0"/>
                </a:lnTo>
                <a:lnTo>
                  <a:pt x="1938" y="0"/>
                </a:lnTo>
                <a:lnTo>
                  <a:pt x="7" y="0"/>
                </a:lnTo>
                <a:close/>
              </a:path>
            </a:pathLst>
          </a:custGeom>
          <a:solidFill>
            <a:srgbClr val="000000"/>
          </a:solidFill>
          <a:ln w="12700">
            <a:solidFill>
              <a:srgbClr val="FFFFFF"/>
            </a:solidFill>
            <a:prstDash val="solid"/>
            <a:round/>
            <a:headEnd/>
            <a:tailEnd/>
          </a:ln>
        </p:spPr>
        <p:txBody>
          <a:bodyPr/>
          <a:lstStyle/>
          <a:p>
            <a:endParaRPr lang="en-US"/>
          </a:p>
        </p:txBody>
      </p:sp>
      <p:sp>
        <p:nvSpPr>
          <p:cNvPr id="184" name="Line 186"/>
          <p:cNvSpPr>
            <a:spLocks noChangeShapeType="1"/>
          </p:cNvSpPr>
          <p:nvPr/>
        </p:nvSpPr>
        <p:spPr bwMode="auto">
          <a:xfrm>
            <a:off x="6297614" y="36576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 name="Freeform 187"/>
          <p:cNvSpPr>
            <a:spLocks/>
          </p:cNvSpPr>
          <p:nvPr/>
        </p:nvSpPr>
        <p:spPr bwMode="auto">
          <a:xfrm>
            <a:off x="6294439" y="3657600"/>
            <a:ext cx="3175" cy="31750"/>
          </a:xfrm>
          <a:custGeom>
            <a:avLst/>
            <a:gdLst>
              <a:gd name="T0" fmla="*/ 2147483647 w 11"/>
              <a:gd name="T1" fmla="*/ 2147483647 h 103"/>
              <a:gd name="T2" fmla="*/ 2147483647 w 11"/>
              <a:gd name="T3" fmla="*/ 0 h 103"/>
              <a:gd name="T4" fmla="*/ 2147483647 w 11"/>
              <a:gd name="T5" fmla="*/ 0 h 103"/>
              <a:gd name="T6" fmla="*/ 2147483647 w 11"/>
              <a:gd name="T7" fmla="*/ 0 h 103"/>
              <a:gd name="T8" fmla="*/ 2147483647 w 11"/>
              <a:gd name="T9" fmla="*/ 0 h 103"/>
              <a:gd name="T10" fmla="*/ 0 w 11"/>
              <a:gd name="T11" fmla="*/ 0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3"/>
                </a:moveTo>
                <a:lnTo>
                  <a:pt x="11" y="0"/>
                </a:lnTo>
                <a:lnTo>
                  <a:pt x="6" y="0"/>
                </a:lnTo>
                <a:lnTo>
                  <a:pt x="3" y="0"/>
                </a:lnTo>
                <a:lnTo>
                  <a:pt x="0" y="0"/>
                </a:lnTo>
                <a:lnTo>
                  <a:pt x="0" y="3"/>
                </a:lnTo>
                <a:lnTo>
                  <a:pt x="0" y="96"/>
                </a:lnTo>
                <a:lnTo>
                  <a:pt x="3" y="99"/>
                </a:lnTo>
                <a:lnTo>
                  <a:pt x="3" y="103"/>
                </a:lnTo>
                <a:lnTo>
                  <a:pt x="6" y="99"/>
                </a:lnTo>
                <a:lnTo>
                  <a:pt x="11" y="99"/>
                </a:lnTo>
                <a:lnTo>
                  <a:pt x="11" y="96"/>
                </a:lnTo>
                <a:lnTo>
                  <a:pt x="11" y="3"/>
                </a:lnTo>
                <a:close/>
              </a:path>
            </a:pathLst>
          </a:custGeom>
          <a:solidFill>
            <a:srgbClr val="000000"/>
          </a:solidFill>
          <a:ln w="12700">
            <a:solidFill>
              <a:srgbClr val="FFFFFF"/>
            </a:solidFill>
            <a:prstDash val="solid"/>
            <a:round/>
            <a:headEnd/>
            <a:tailEnd/>
          </a:ln>
        </p:spPr>
        <p:txBody>
          <a:bodyPr/>
          <a:lstStyle/>
          <a:p>
            <a:endParaRPr lang="en-US"/>
          </a:p>
        </p:txBody>
      </p:sp>
      <p:sp>
        <p:nvSpPr>
          <p:cNvPr id="186" name="Line 188"/>
          <p:cNvSpPr>
            <a:spLocks noChangeShapeType="1"/>
          </p:cNvSpPr>
          <p:nvPr/>
        </p:nvSpPr>
        <p:spPr bwMode="auto">
          <a:xfrm>
            <a:off x="6294439" y="36877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 name="Freeform 189"/>
          <p:cNvSpPr>
            <a:spLocks/>
          </p:cNvSpPr>
          <p:nvPr/>
        </p:nvSpPr>
        <p:spPr bwMode="auto">
          <a:xfrm>
            <a:off x="6294439" y="3627438"/>
            <a:ext cx="3175" cy="61912"/>
          </a:xfrm>
          <a:custGeom>
            <a:avLst/>
            <a:gdLst>
              <a:gd name="T0" fmla="*/ 0 w 11"/>
              <a:gd name="T1" fmla="*/ 2147483647 h 195"/>
              <a:gd name="T2" fmla="*/ 0 w 11"/>
              <a:gd name="T3" fmla="*/ 2147483647 h 195"/>
              <a:gd name="T4" fmla="*/ 2147483647 w 11"/>
              <a:gd name="T5" fmla="*/ 2147483647 h 195"/>
              <a:gd name="T6" fmla="*/ 2147483647 w 11"/>
              <a:gd name="T7" fmla="*/ 2147483647 h 195"/>
              <a:gd name="T8" fmla="*/ 2147483647 w 11"/>
              <a:gd name="T9" fmla="*/ 2147483647 h 195"/>
              <a:gd name="T10" fmla="*/ 2147483647 w 11"/>
              <a:gd name="T11" fmla="*/ 2147483647 h 195"/>
              <a:gd name="T12" fmla="*/ 2147483647 w 11"/>
              <a:gd name="T13" fmla="*/ 2147483647 h 195"/>
              <a:gd name="T14" fmla="*/ 2147483647 w 11"/>
              <a:gd name="T15" fmla="*/ 2147483647 h 195"/>
              <a:gd name="T16" fmla="*/ 2147483647 w 11"/>
              <a:gd name="T17" fmla="*/ 0 h 195"/>
              <a:gd name="T18" fmla="*/ 2147483647 w 11"/>
              <a:gd name="T19" fmla="*/ 0 h 195"/>
              <a:gd name="T20" fmla="*/ 2147483647 w 11"/>
              <a:gd name="T21" fmla="*/ 0 h 195"/>
              <a:gd name="T22" fmla="*/ 0 w 11"/>
              <a:gd name="T23" fmla="*/ 0 h 195"/>
              <a:gd name="T24" fmla="*/ 0 w 11"/>
              <a:gd name="T25" fmla="*/ 2147483647 h 195"/>
              <a:gd name="T26" fmla="*/ 0 w 11"/>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5"/>
              <a:gd name="T44" fmla="*/ 11 w 11"/>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5">
                <a:moveTo>
                  <a:pt x="0" y="188"/>
                </a:moveTo>
                <a:lnTo>
                  <a:pt x="0" y="191"/>
                </a:lnTo>
                <a:lnTo>
                  <a:pt x="3" y="191"/>
                </a:lnTo>
                <a:lnTo>
                  <a:pt x="3" y="195"/>
                </a:lnTo>
                <a:lnTo>
                  <a:pt x="6" y="191"/>
                </a:lnTo>
                <a:lnTo>
                  <a:pt x="11" y="191"/>
                </a:lnTo>
                <a:lnTo>
                  <a:pt x="11" y="188"/>
                </a:lnTo>
                <a:lnTo>
                  <a:pt x="11" y="8"/>
                </a:lnTo>
                <a:lnTo>
                  <a:pt x="6" y="0"/>
                </a:lnTo>
                <a:lnTo>
                  <a:pt x="3" y="0"/>
                </a:lnTo>
                <a:lnTo>
                  <a:pt x="0" y="0"/>
                </a:lnTo>
                <a:lnTo>
                  <a:pt x="0" y="8"/>
                </a:lnTo>
                <a:lnTo>
                  <a:pt x="0" y="188"/>
                </a:lnTo>
                <a:close/>
              </a:path>
            </a:pathLst>
          </a:custGeom>
          <a:solidFill>
            <a:srgbClr val="000000"/>
          </a:solidFill>
          <a:ln w="12700">
            <a:solidFill>
              <a:srgbClr val="FFFFFF"/>
            </a:solidFill>
            <a:prstDash val="solid"/>
            <a:round/>
            <a:headEnd/>
            <a:tailEnd/>
          </a:ln>
        </p:spPr>
        <p:txBody>
          <a:bodyPr/>
          <a:lstStyle/>
          <a:p>
            <a:endParaRPr lang="en-US"/>
          </a:p>
        </p:txBody>
      </p:sp>
      <p:sp>
        <p:nvSpPr>
          <p:cNvPr id="188" name="Line 190"/>
          <p:cNvSpPr>
            <a:spLocks noChangeShapeType="1"/>
          </p:cNvSpPr>
          <p:nvPr/>
        </p:nvSpPr>
        <p:spPr bwMode="auto">
          <a:xfrm>
            <a:off x="5721350" y="3833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 name="Freeform 191"/>
          <p:cNvSpPr>
            <a:spLocks/>
          </p:cNvSpPr>
          <p:nvPr/>
        </p:nvSpPr>
        <p:spPr bwMode="auto">
          <a:xfrm>
            <a:off x="5721351" y="3773488"/>
            <a:ext cx="3175" cy="61912"/>
          </a:xfrm>
          <a:custGeom>
            <a:avLst/>
            <a:gdLst>
              <a:gd name="T0" fmla="*/ 0 w 12"/>
              <a:gd name="T1" fmla="*/ 2147483647 h 192"/>
              <a:gd name="T2" fmla="*/ 0 w 12"/>
              <a:gd name="T3" fmla="*/ 2147483647 h 192"/>
              <a:gd name="T4" fmla="*/ 2147483647 w 12"/>
              <a:gd name="T5" fmla="*/ 2147483647 h 192"/>
              <a:gd name="T6" fmla="*/ 2147483647 w 12"/>
              <a:gd name="T7" fmla="*/ 2147483647 h 192"/>
              <a:gd name="T8" fmla="*/ 2147483647 w 12"/>
              <a:gd name="T9" fmla="*/ 2147483647 h 192"/>
              <a:gd name="T10" fmla="*/ 2147483647 w 12"/>
              <a:gd name="T11" fmla="*/ 2147483647 h 192"/>
              <a:gd name="T12" fmla="*/ 2147483647 w 12"/>
              <a:gd name="T13" fmla="*/ 2147483647 h 192"/>
              <a:gd name="T14" fmla="*/ 2147483647 w 12"/>
              <a:gd name="T15" fmla="*/ 2147483647 h 192"/>
              <a:gd name="T16" fmla="*/ 2147483647 w 12"/>
              <a:gd name="T17" fmla="*/ 0 h 192"/>
              <a:gd name="T18" fmla="*/ 2147483647 w 12"/>
              <a:gd name="T19" fmla="*/ 0 h 192"/>
              <a:gd name="T20" fmla="*/ 2147483647 w 12"/>
              <a:gd name="T21" fmla="*/ 0 h 192"/>
              <a:gd name="T22" fmla="*/ 0 w 12"/>
              <a:gd name="T23" fmla="*/ 0 h 192"/>
              <a:gd name="T24" fmla="*/ 0 w 12"/>
              <a:gd name="T25" fmla="*/ 2147483647 h 192"/>
              <a:gd name="T26" fmla="*/ 0 w 12"/>
              <a:gd name="T27" fmla="*/ 2147483647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2"/>
              <a:gd name="T44" fmla="*/ 12 w 12"/>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2">
                <a:moveTo>
                  <a:pt x="0" y="189"/>
                </a:moveTo>
                <a:lnTo>
                  <a:pt x="0" y="192"/>
                </a:lnTo>
                <a:lnTo>
                  <a:pt x="5" y="192"/>
                </a:lnTo>
                <a:lnTo>
                  <a:pt x="8" y="192"/>
                </a:lnTo>
                <a:lnTo>
                  <a:pt x="12" y="192"/>
                </a:lnTo>
                <a:lnTo>
                  <a:pt x="12" y="189"/>
                </a:lnTo>
                <a:lnTo>
                  <a:pt x="12" y="8"/>
                </a:lnTo>
                <a:lnTo>
                  <a:pt x="8" y="0"/>
                </a:lnTo>
                <a:lnTo>
                  <a:pt x="5"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190" name="Line 192"/>
          <p:cNvSpPr>
            <a:spLocks noChangeShapeType="1"/>
          </p:cNvSpPr>
          <p:nvPr/>
        </p:nvSpPr>
        <p:spPr bwMode="auto">
          <a:xfrm>
            <a:off x="5724525" y="377507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Freeform 193"/>
          <p:cNvSpPr>
            <a:spLocks/>
          </p:cNvSpPr>
          <p:nvPr/>
        </p:nvSpPr>
        <p:spPr bwMode="auto">
          <a:xfrm>
            <a:off x="5721351" y="3773488"/>
            <a:ext cx="3175" cy="31750"/>
          </a:xfrm>
          <a:custGeom>
            <a:avLst/>
            <a:gdLst>
              <a:gd name="T0" fmla="*/ 2147483647 w 12"/>
              <a:gd name="T1" fmla="*/ 2147483647 h 100"/>
              <a:gd name="T2" fmla="*/ 2147483647 w 12"/>
              <a:gd name="T3" fmla="*/ 0 h 100"/>
              <a:gd name="T4" fmla="*/ 2147483647 w 12"/>
              <a:gd name="T5" fmla="*/ 0 h 100"/>
              <a:gd name="T6" fmla="*/ 2147483647 w 12"/>
              <a:gd name="T7" fmla="*/ 0 h 100"/>
              <a:gd name="T8" fmla="*/ 2147483647 w 12"/>
              <a:gd name="T9" fmla="*/ 0 h 100"/>
              <a:gd name="T10" fmla="*/ 0 w 12"/>
              <a:gd name="T11" fmla="*/ 0 h 100"/>
              <a:gd name="T12" fmla="*/ 0 w 12"/>
              <a:gd name="T13" fmla="*/ 2147483647 h 100"/>
              <a:gd name="T14" fmla="*/ 0 w 12"/>
              <a:gd name="T15" fmla="*/ 2147483647 h 100"/>
              <a:gd name="T16" fmla="*/ 2147483647 w 12"/>
              <a:gd name="T17" fmla="*/ 2147483647 h 100"/>
              <a:gd name="T18" fmla="*/ 2147483647 w 12"/>
              <a:gd name="T19" fmla="*/ 2147483647 h 100"/>
              <a:gd name="T20" fmla="*/ 2147483647 w 12"/>
              <a:gd name="T21" fmla="*/ 2147483647 h 100"/>
              <a:gd name="T22" fmla="*/ 2147483647 w 12"/>
              <a:gd name="T23" fmla="*/ 2147483647 h 100"/>
              <a:gd name="T24" fmla="*/ 2147483647 w 12"/>
              <a:gd name="T25" fmla="*/ 2147483647 h 100"/>
              <a:gd name="T26" fmla="*/ 2147483647 w 12"/>
              <a:gd name="T27" fmla="*/ 2147483647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0"/>
              <a:gd name="T44" fmla="*/ 12 w 12"/>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0">
                <a:moveTo>
                  <a:pt x="12" y="4"/>
                </a:moveTo>
                <a:lnTo>
                  <a:pt x="12" y="0"/>
                </a:lnTo>
                <a:lnTo>
                  <a:pt x="8" y="0"/>
                </a:lnTo>
                <a:lnTo>
                  <a:pt x="5" y="0"/>
                </a:lnTo>
                <a:lnTo>
                  <a:pt x="0" y="0"/>
                </a:lnTo>
                <a:lnTo>
                  <a:pt x="0" y="4"/>
                </a:lnTo>
                <a:lnTo>
                  <a:pt x="0" y="97"/>
                </a:lnTo>
                <a:lnTo>
                  <a:pt x="5" y="100"/>
                </a:lnTo>
                <a:lnTo>
                  <a:pt x="8" y="100"/>
                </a:lnTo>
                <a:lnTo>
                  <a:pt x="12" y="100"/>
                </a:lnTo>
                <a:lnTo>
                  <a:pt x="12" y="97"/>
                </a:lnTo>
                <a:lnTo>
                  <a:pt x="12" y="4"/>
                </a:lnTo>
                <a:close/>
              </a:path>
            </a:pathLst>
          </a:custGeom>
          <a:solidFill>
            <a:srgbClr val="000000"/>
          </a:solidFill>
          <a:ln w="12700">
            <a:solidFill>
              <a:srgbClr val="FFFFFF"/>
            </a:solidFill>
            <a:prstDash val="solid"/>
            <a:round/>
            <a:headEnd/>
            <a:tailEnd/>
          </a:ln>
        </p:spPr>
        <p:txBody>
          <a:bodyPr/>
          <a:lstStyle/>
          <a:p>
            <a:endParaRPr lang="en-US"/>
          </a:p>
        </p:txBody>
      </p:sp>
      <p:sp>
        <p:nvSpPr>
          <p:cNvPr id="192" name="Line 194"/>
          <p:cNvSpPr>
            <a:spLocks noChangeShapeType="1"/>
          </p:cNvSpPr>
          <p:nvPr/>
        </p:nvSpPr>
        <p:spPr bwMode="auto">
          <a:xfrm>
            <a:off x="5722939" y="38020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Freeform 195"/>
          <p:cNvSpPr>
            <a:spLocks/>
          </p:cNvSpPr>
          <p:nvPr/>
        </p:nvSpPr>
        <p:spPr bwMode="auto">
          <a:xfrm>
            <a:off x="5721351" y="3802064"/>
            <a:ext cx="360363" cy="3175"/>
          </a:xfrm>
          <a:custGeom>
            <a:avLst/>
            <a:gdLst>
              <a:gd name="T0" fmla="*/ 2147483647 w 1137"/>
              <a:gd name="T1" fmla="*/ 0 h 11"/>
              <a:gd name="T2" fmla="*/ 2147483647 w 1137"/>
              <a:gd name="T3" fmla="*/ 2147483647 h 11"/>
              <a:gd name="T4" fmla="*/ 0 w 1137"/>
              <a:gd name="T5" fmla="*/ 2147483647 h 11"/>
              <a:gd name="T6" fmla="*/ 0 w 1137"/>
              <a:gd name="T7" fmla="*/ 2147483647 h 11"/>
              <a:gd name="T8" fmla="*/ 0 w 1137"/>
              <a:gd name="T9" fmla="*/ 2147483647 h 11"/>
              <a:gd name="T10" fmla="*/ 2147483647 w 1137"/>
              <a:gd name="T11" fmla="*/ 2147483647 h 11"/>
              <a:gd name="T12" fmla="*/ 2147483647 w 1137"/>
              <a:gd name="T13" fmla="*/ 2147483647 h 11"/>
              <a:gd name="T14" fmla="*/ 2147483647 w 1137"/>
              <a:gd name="T15" fmla="*/ 2147483647 h 11"/>
              <a:gd name="T16" fmla="*/ 2147483647 w 1137"/>
              <a:gd name="T17" fmla="*/ 2147483647 h 11"/>
              <a:gd name="T18" fmla="*/ 2147483647 w 1137"/>
              <a:gd name="T19" fmla="*/ 2147483647 h 11"/>
              <a:gd name="T20" fmla="*/ 2147483647 w 1137"/>
              <a:gd name="T21" fmla="*/ 2147483647 h 11"/>
              <a:gd name="T22" fmla="*/ 2147483647 w 1137"/>
              <a:gd name="T23" fmla="*/ 2147483647 h 11"/>
              <a:gd name="T24" fmla="*/ 2147483647 w 1137"/>
              <a:gd name="T25" fmla="*/ 0 h 11"/>
              <a:gd name="T26" fmla="*/ 2147483647 w 1137"/>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37"/>
              <a:gd name="T43" fmla="*/ 0 h 11"/>
              <a:gd name="T44" fmla="*/ 1137 w 1137"/>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37" h="11">
                <a:moveTo>
                  <a:pt x="8" y="0"/>
                </a:moveTo>
                <a:lnTo>
                  <a:pt x="5" y="3"/>
                </a:lnTo>
                <a:lnTo>
                  <a:pt x="0" y="3"/>
                </a:lnTo>
                <a:lnTo>
                  <a:pt x="0" y="8"/>
                </a:lnTo>
                <a:lnTo>
                  <a:pt x="0" y="11"/>
                </a:lnTo>
                <a:lnTo>
                  <a:pt x="5" y="11"/>
                </a:lnTo>
                <a:lnTo>
                  <a:pt x="8" y="11"/>
                </a:lnTo>
                <a:lnTo>
                  <a:pt x="1132" y="11"/>
                </a:lnTo>
                <a:lnTo>
                  <a:pt x="1137" y="11"/>
                </a:lnTo>
                <a:lnTo>
                  <a:pt x="1137" y="8"/>
                </a:lnTo>
                <a:lnTo>
                  <a:pt x="1137" y="3"/>
                </a:lnTo>
                <a:lnTo>
                  <a:pt x="1132" y="3"/>
                </a:lnTo>
                <a:lnTo>
                  <a:pt x="1132"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194" name="Line 196"/>
          <p:cNvSpPr>
            <a:spLocks noChangeShapeType="1"/>
          </p:cNvSpPr>
          <p:nvPr/>
        </p:nvSpPr>
        <p:spPr bwMode="auto">
          <a:xfrm>
            <a:off x="6081714" y="38052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 name="Freeform 197"/>
          <p:cNvSpPr>
            <a:spLocks/>
          </p:cNvSpPr>
          <p:nvPr/>
        </p:nvSpPr>
        <p:spPr bwMode="auto">
          <a:xfrm>
            <a:off x="6078539" y="3802064"/>
            <a:ext cx="3175" cy="33337"/>
          </a:xfrm>
          <a:custGeom>
            <a:avLst/>
            <a:gdLst>
              <a:gd name="T0" fmla="*/ 2147483647 w 13"/>
              <a:gd name="T1" fmla="*/ 2147483647 h 103"/>
              <a:gd name="T2" fmla="*/ 2147483647 w 13"/>
              <a:gd name="T3" fmla="*/ 2147483647 h 103"/>
              <a:gd name="T4" fmla="*/ 2147483647 w 13"/>
              <a:gd name="T5" fmla="*/ 2147483647 h 103"/>
              <a:gd name="T6" fmla="*/ 2147483647 w 13"/>
              <a:gd name="T7" fmla="*/ 0 h 103"/>
              <a:gd name="T8" fmla="*/ 2147483647 w 13"/>
              <a:gd name="T9" fmla="*/ 2147483647 h 103"/>
              <a:gd name="T10" fmla="*/ 0 w 13"/>
              <a:gd name="T11" fmla="*/ 2147483647 h 103"/>
              <a:gd name="T12" fmla="*/ 0 w 13"/>
              <a:gd name="T13" fmla="*/ 2147483647 h 103"/>
              <a:gd name="T14" fmla="*/ 0 w 13"/>
              <a:gd name="T15" fmla="*/ 2147483647 h 103"/>
              <a:gd name="T16" fmla="*/ 2147483647 w 13"/>
              <a:gd name="T17" fmla="*/ 2147483647 h 103"/>
              <a:gd name="T18" fmla="*/ 2147483647 w 13"/>
              <a:gd name="T19" fmla="*/ 2147483647 h 103"/>
              <a:gd name="T20" fmla="*/ 2147483647 w 13"/>
              <a:gd name="T21" fmla="*/ 2147483647 h 103"/>
              <a:gd name="T22" fmla="*/ 2147483647 w 13"/>
              <a:gd name="T23" fmla="*/ 2147483647 h 103"/>
              <a:gd name="T24" fmla="*/ 2147483647 w 13"/>
              <a:gd name="T25" fmla="*/ 2147483647 h 103"/>
              <a:gd name="T26" fmla="*/ 2147483647 w 13"/>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03"/>
              <a:gd name="T44" fmla="*/ 13 w 1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03">
                <a:moveTo>
                  <a:pt x="13" y="8"/>
                </a:moveTo>
                <a:lnTo>
                  <a:pt x="13" y="3"/>
                </a:lnTo>
                <a:lnTo>
                  <a:pt x="8" y="3"/>
                </a:lnTo>
                <a:lnTo>
                  <a:pt x="8" y="0"/>
                </a:lnTo>
                <a:lnTo>
                  <a:pt x="5" y="3"/>
                </a:lnTo>
                <a:lnTo>
                  <a:pt x="0" y="3"/>
                </a:lnTo>
                <a:lnTo>
                  <a:pt x="0" y="8"/>
                </a:lnTo>
                <a:lnTo>
                  <a:pt x="0" y="100"/>
                </a:lnTo>
                <a:lnTo>
                  <a:pt x="5" y="103"/>
                </a:lnTo>
                <a:lnTo>
                  <a:pt x="8" y="103"/>
                </a:lnTo>
                <a:lnTo>
                  <a:pt x="13" y="103"/>
                </a:lnTo>
                <a:lnTo>
                  <a:pt x="13" y="100"/>
                </a:lnTo>
                <a:lnTo>
                  <a:pt x="13" y="8"/>
                </a:lnTo>
                <a:close/>
              </a:path>
            </a:pathLst>
          </a:custGeom>
          <a:solidFill>
            <a:srgbClr val="000000"/>
          </a:solidFill>
          <a:ln w="12700">
            <a:solidFill>
              <a:srgbClr val="FFFFFF"/>
            </a:solidFill>
            <a:prstDash val="solid"/>
            <a:round/>
            <a:headEnd/>
            <a:tailEnd/>
          </a:ln>
        </p:spPr>
        <p:txBody>
          <a:bodyPr/>
          <a:lstStyle/>
          <a:p>
            <a:endParaRPr lang="en-US"/>
          </a:p>
        </p:txBody>
      </p:sp>
      <p:sp>
        <p:nvSpPr>
          <p:cNvPr id="196" name="Line 198"/>
          <p:cNvSpPr>
            <a:spLocks noChangeShapeType="1"/>
          </p:cNvSpPr>
          <p:nvPr/>
        </p:nvSpPr>
        <p:spPr bwMode="auto">
          <a:xfrm>
            <a:off x="6078539" y="38338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7" name="Freeform 199"/>
          <p:cNvSpPr>
            <a:spLocks/>
          </p:cNvSpPr>
          <p:nvPr/>
        </p:nvSpPr>
        <p:spPr bwMode="auto">
          <a:xfrm>
            <a:off x="6078539" y="3773488"/>
            <a:ext cx="3175" cy="61912"/>
          </a:xfrm>
          <a:custGeom>
            <a:avLst/>
            <a:gdLst>
              <a:gd name="T0" fmla="*/ 0 w 13"/>
              <a:gd name="T1" fmla="*/ 2147483647 h 192"/>
              <a:gd name="T2" fmla="*/ 0 w 13"/>
              <a:gd name="T3" fmla="*/ 2147483647 h 192"/>
              <a:gd name="T4" fmla="*/ 2147483647 w 13"/>
              <a:gd name="T5" fmla="*/ 2147483647 h 192"/>
              <a:gd name="T6" fmla="*/ 2147483647 w 13"/>
              <a:gd name="T7" fmla="*/ 2147483647 h 192"/>
              <a:gd name="T8" fmla="*/ 2147483647 w 13"/>
              <a:gd name="T9" fmla="*/ 2147483647 h 192"/>
              <a:gd name="T10" fmla="*/ 2147483647 w 13"/>
              <a:gd name="T11" fmla="*/ 2147483647 h 192"/>
              <a:gd name="T12" fmla="*/ 2147483647 w 13"/>
              <a:gd name="T13" fmla="*/ 2147483647 h 192"/>
              <a:gd name="T14" fmla="*/ 2147483647 w 13"/>
              <a:gd name="T15" fmla="*/ 2147483647 h 192"/>
              <a:gd name="T16" fmla="*/ 2147483647 w 13"/>
              <a:gd name="T17" fmla="*/ 0 h 192"/>
              <a:gd name="T18" fmla="*/ 2147483647 w 13"/>
              <a:gd name="T19" fmla="*/ 0 h 192"/>
              <a:gd name="T20" fmla="*/ 2147483647 w 13"/>
              <a:gd name="T21" fmla="*/ 0 h 192"/>
              <a:gd name="T22" fmla="*/ 0 w 13"/>
              <a:gd name="T23" fmla="*/ 0 h 192"/>
              <a:gd name="T24" fmla="*/ 0 w 13"/>
              <a:gd name="T25" fmla="*/ 2147483647 h 192"/>
              <a:gd name="T26" fmla="*/ 0 w 13"/>
              <a:gd name="T27" fmla="*/ 2147483647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92"/>
              <a:gd name="T44" fmla="*/ 13 w 13"/>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92">
                <a:moveTo>
                  <a:pt x="0" y="189"/>
                </a:moveTo>
                <a:lnTo>
                  <a:pt x="0" y="192"/>
                </a:lnTo>
                <a:lnTo>
                  <a:pt x="5" y="192"/>
                </a:lnTo>
                <a:lnTo>
                  <a:pt x="8" y="192"/>
                </a:lnTo>
                <a:lnTo>
                  <a:pt x="13" y="192"/>
                </a:lnTo>
                <a:lnTo>
                  <a:pt x="13" y="189"/>
                </a:lnTo>
                <a:lnTo>
                  <a:pt x="13" y="8"/>
                </a:lnTo>
                <a:lnTo>
                  <a:pt x="8" y="0"/>
                </a:lnTo>
                <a:lnTo>
                  <a:pt x="5" y="0"/>
                </a:lnTo>
                <a:lnTo>
                  <a:pt x="0" y="0"/>
                </a:lnTo>
                <a:lnTo>
                  <a:pt x="0" y="8"/>
                </a:lnTo>
                <a:lnTo>
                  <a:pt x="0" y="189"/>
                </a:lnTo>
                <a:close/>
              </a:path>
            </a:pathLst>
          </a:custGeom>
          <a:solidFill>
            <a:srgbClr val="000000"/>
          </a:solidFill>
          <a:ln w="12700">
            <a:solidFill>
              <a:srgbClr val="FFFFFF"/>
            </a:solidFill>
            <a:prstDash val="solid"/>
            <a:round/>
            <a:headEnd/>
            <a:tailEnd/>
          </a:ln>
        </p:spPr>
        <p:txBody>
          <a:bodyPr/>
          <a:lstStyle/>
          <a:p>
            <a:endParaRPr lang="en-US"/>
          </a:p>
        </p:txBody>
      </p:sp>
      <p:sp>
        <p:nvSpPr>
          <p:cNvPr id="198" name="Line 200"/>
          <p:cNvSpPr>
            <a:spLocks noChangeShapeType="1"/>
          </p:cNvSpPr>
          <p:nvPr/>
        </p:nvSpPr>
        <p:spPr bwMode="auto">
          <a:xfrm>
            <a:off x="6434139" y="39798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Freeform 201"/>
          <p:cNvSpPr>
            <a:spLocks/>
          </p:cNvSpPr>
          <p:nvPr/>
        </p:nvSpPr>
        <p:spPr bwMode="auto">
          <a:xfrm>
            <a:off x="6434139" y="3919538"/>
            <a:ext cx="3175" cy="61912"/>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2147483647 h 196"/>
              <a:gd name="T18" fmla="*/ 2147483647 w 12"/>
              <a:gd name="T19" fmla="*/ 0 h 196"/>
              <a:gd name="T20" fmla="*/ 2147483647 w 12"/>
              <a:gd name="T21" fmla="*/ 2147483647 h 196"/>
              <a:gd name="T22" fmla="*/ 0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2"/>
                </a:moveTo>
                <a:lnTo>
                  <a:pt x="0" y="196"/>
                </a:lnTo>
                <a:lnTo>
                  <a:pt x="5" y="196"/>
                </a:lnTo>
                <a:lnTo>
                  <a:pt x="8" y="196"/>
                </a:lnTo>
                <a:lnTo>
                  <a:pt x="12" y="196"/>
                </a:lnTo>
                <a:lnTo>
                  <a:pt x="12" y="192"/>
                </a:lnTo>
                <a:lnTo>
                  <a:pt x="12" y="12"/>
                </a:lnTo>
                <a:lnTo>
                  <a:pt x="8" y="4"/>
                </a:lnTo>
                <a:lnTo>
                  <a:pt x="5" y="0"/>
                </a:lnTo>
                <a:lnTo>
                  <a:pt x="5" y="4"/>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00" name="Line 202"/>
          <p:cNvSpPr>
            <a:spLocks noChangeShapeType="1"/>
          </p:cNvSpPr>
          <p:nvPr/>
        </p:nvSpPr>
        <p:spPr bwMode="auto">
          <a:xfrm>
            <a:off x="6437314" y="39211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Freeform 203"/>
          <p:cNvSpPr>
            <a:spLocks/>
          </p:cNvSpPr>
          <p:nvPr/>
        </p:nvSpPr>
        <p:spPr bwMode="auto">
          <a:xfrm>
            <a:off x="6434139" y="3919539"/>
            <a:ext cx="3175" cy="33337"/>
          </a:xfrm>
          <a:custGeom>
            <a:avLst/>
            <a:gdLst>
              <a:gd name="T0" fmla="*/ 2147483647 w 12"/>
              <a:gd name="T1" fmla="*/ 2147483647 h 104"/>
              <a:gd name="T2" fmla="*/ 2147483647 w 12"/>
              <a:gd name="T3" fmla="*/ 2147483647 h 104"/>
              <a:gd name="T4" fmla="*/ 2147483647 w 12"/>
              <a:gd name="T5" fmla="*/ 2147483647 h 104"/>
              <a:gd name="T6" fmla="*/ 2147483647 w 12"/>
              <a:gd name="T7" fmla="*/ 0 h 104"/>
              <a:gd name="T8" fmla="*/ 2147483647 w 12"/>
              <a:gd name="T9" fmla="*/ 2147483647 h 104"/>
              <a:gd name="T10" fmla="*/ 0 w 12"/>
              <a:gd name="T11" fmla="*/ 2147483647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7"/>
                </a:moveTo>
                <a:lnTo>
                  <a:pt x="12" y="4"/>
                </a:lnTo>
                <a:lnTo>
                  <a:pt x="8" y="4"/>
                </a:lnTo>
                <a:lnTo>
                  <a:pt x="5" y="0"/>
                </a:lnTo>
                <a:lnTo>
                  <a:pt x="5" y="4"/>
                </a:lnTo>
                <a:lnTo>
                  <a:pt x="0" y="4"/>
                </a:lnTo>
                <a:lnTo>
                  <a:pt x="0" y="7"/>
                </a:lnTo>
                <a:lnTo>
                  <a:pt x="0" y="100"/>
                </a:lnTo>
                <a:lnTo>
                  <a:pt x="5" y="104"/>
                </a:lnTo>
                <a:lnTo>
                  <a:pt x="8" y="104"/>
                </a:lnTo>
                <a:lnTo>
                  <a:pt x="12" y="104"/>
                </a:lnTo>
                <a:lnTo>
                  <a:pt x="12" y="100"/>
                </a:lnTo>
                <a:lnTo>
                  <a:pt x="12" y="7"/>
                </a:lnTo>
                <a:close/>
              </a:path>
            </a:pathLst>
          </a:custGeom>
          <a:solidFill>
            <a:srgbClr val="000000"/>
          </a:solidFill>
          <a:ln w="12700">
            <a:solidFill>
              <a:srgbClr val="FFFFFF"/>
            </a:solidFill>
            <a:prstDash val="solid"/>
            <a:round/>
            <a:headEnd/>
            <a:tailEnd/>
          </a:ln>
        </p:spPr>
        <p:txBody>
          <a:bodyPr/>
          <a:lstStyle/>
          <a:p>
            <a:endParaRPr lang="en-US"/>
          </a:p>
        </p:txBody>
      </p:sp>
      <p:sp>
        <p:nvSpPr>
          <p:cNvPr id="202" name="Line 204"/>
          <p:cNvSpPr>
            <a:spLocks noChangeShapeType="1"/>
          </p:cNvSpPr>
          <p:nvPr/>
        </p:nvSpPr>
        <p:spPr bwMode="auto">
          <a:xfrm>
            <a:off x="6435725" y="39481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Freeform 205"/>
          <p:cNvSpPr>
            <a:spLocks/>
          </p:cNvSpPr>
          <p:nvPr/>
        </p:nvSpPr>
        <p:spPr bwMode="auto">
          <a:xfrm>
            <a:off x="6434139" y="3948113"/>
            <a:ext cx="2122487" cy="4762"/>
          </a:xfrm>
          <a:custGeom>
            <a:avLst/>
            <a:gdLst>
              <a:gd name="T0" fmla="*/ 2147483647 w 6686"/>
              <a:gd name="T1" fmla="*/ 0 h 12"/>
              <a:gd name="T2" fmla="*/ 2147483647 w 6686"/>
              <a:gd name="T3" fmla="*/ 2147483647 h 12"/>
              <a:gd name="T4" fmla="*/ 0 w 6686"/>
              <a:gd name="T5" fmla="*/ 2147483647 h 12"/>
              <a:gd name="T6" fmla="*/ 0 w 6686"/>
              <a:gd name="T7" fmla="*/ 2147483647 h 12"/>
              <a:gd name="T8" fmla="*/ 0 w 6686"/>
              <a:gd name="T9" fmla="*/ 2147483647 h 12"/>
              <a:gd name="T10" fmla="*/ 2147483647 w 6686"/>
              <a:gd name="T11" fmla="*/ 2147483647 h 12"/>
              <a:gd name="T12" fmla="*/ 2147483647 w 6686"/>
              <a:gd name="T13" fmla="*/ 2147483647 h 12"/>
              <a:gd name="T14" fmla="*/ 2147483647 w 6686"/>
              <a:gd name="T15" fmla="*/ 2147483647 h 12"/>
              <a:gd name="T16" fmla="*/ 2147483647 w 6686"/>
              <a:gd name="T17" fmla="*/ 2147483647 h 12"/>
              <a:gd name="T18" fmla="*/ 2147483647 w 6686"/>
              <a:gd name="T19" fmla="*/ 2147483647 h 12"/>
              <a:gd name="T20" fmla="*/ 2147483647 w 6686"/>
              <a:gd name="T21" fmla="*/ 2147483647 h 12"/>
              <a:gd name="T22" fmla="*/ 2147483647 w 6686"/>
              <a:gd name="T23" fmla="*/ 2147483647 h 12"/>
              <a:gd name="T24" fmla="*/ 2147483647 w 6686"/>
              <a:gd name="T25" fmla="*/ 0 h 12"/>
              <a:gd name="T26" fmla="*/ 2147483647 w 668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86"/>
              <a:gd name="T43" fmla="*/ 0 h 12"/>
              <a:gd name="T44" fmla="*/ 6686 w 668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86" h="12">
                <a:moveTo>
                  <a:pt x="5" y="0"/>
                </a:moveTo>
                <a:lnTo>
                  <a:pt x="5" y="4"/>
                </a:lnTo>
                <a:lnTo>
                  <a:pt x="0" y="4"/>
                </a:lnTo>
                <a:lnTo>
                  <a:pt x="0" y="8"/>
                </a:lnTo>
                <a:lnTo>
                  <a:pt x="0" y="12"/>
                </a:lnTo>
                <a:lnTo>
                  <a:pt x="5" y="12"/>
                </a:lnTo>
                <a:lnTo>
                  <a:pt x="6674" y="12"/>
                </a:lnTo>
                <a:lnTo>
                  <a:pt x="6686" y="12"/>
                </a:lnTo>
                <a:lnTo>
                  <a:pt x="6686" y="8"/>
                </a:lnTo>
                <a:lnTo>
                  <a:pt x="6686" y="4"/>
                </a:lnTo>
                <a:lnTo>
                  <a:pt x="6681" y="4"/>
                </a:lnTo>
                <a:lnTo>
                  <a:pt x="6674" y="0"/>
                </a:lnTo>
                <a:lnTo>
                  <a:pt x="5" y="0"/>
                </a:lnTo>
                <a:close/>
              </a:path>
            </a:pathLst>
          </a:custGeom>
          <a:solidFill>
            <a:srgbClr val="000000"/>
          </a:solidFill>
          <a:ln w="12700">
            <a:solidFill>
              <a:srgbClr val="FFFFFF"/>
            </a:solidFill>
            <a:prstDash val="solid"/>
            <a:round/>
            <a:headEnd/>
            <a:tailEnd/>
          </a:ln>
        </p:spPr>
        <p:txBody>
          <a:bodyPr/>
          <a:lstStyle/>
          <a:p>
            <a:endParaRPr lang="en-US"/>
          </a:p>
        </p:txBody>
      </p:sp>
      <p:sp>
        <p:nvSpPr>
          <p:cNvPr id="204" name="Line 206"/>
          <p:cNvSpPr>
            <a:spLocks noChangeShapeType="1"/>
          </p:cNvSpPr>
          <p:nvPr/>
        </p:nvSpPr>
        <p:spPr bwMode="auto">
          <a:xfrm>
            <a:off x="8556625" y="3951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Freeform 207"/>
          <p:cNvSpPr>
            <a:spLocks/>
          </p:cNvSpPr>
          <p:nvPr/>
        </p:nvSpPr>
        <p:spPr bwMode="auto">
          <a:xfrm>
            <a:off x="8553451" y="3948114"/>
            <a:ext cx="3175" cy="33337"/>
          </a:xfrm>
          <a:custGeom>
            <a:avLst/>
            <a:gdLst>
              <a:gd name="T0" fmla="*/ 2147483647 w 12"/>
              <a:gd name="T1" fmla="*/ 2147483647 h 104"/>
              <a:gd name="T2" fmla="*/ 2147483647 w 12"/>
              <a:gd name="T3" fmla="*/ 2147483647 h 104"/>
              <a:gd name="T4" fmla="*/ 2147483647 w 12"/>
              <a:gd name="T5" fmla="*/ 2147483647 h 104"/>
              <a:gd name="T6" fmla="*/ 2147483647 w 12"/>
              <a:gd name="T7" fmla="*/ 0 h 104"/>
              <a:gd name="T8" fmla="*/ 0 w 12"/>
              <a:gd name="T9" fmla="*/ 2147483647 h 104"/>
              <a:gd name="T10" fmla="*/ 0 w 12"/>
              <a:gd name="T11" fmla="*/ 2147483647 h 104"/>
              <a:gd name="T12" fmla="*/ 0 w 12"/>
              <a:gd name="T13" fmla="*/ 2147483647 h 104"/>
              <a:gd name="T14" fmla="*/ 0 w 12"/>
              <a:gd name="T15" fmla="*/ 2147483647 h 104"/>
              <a:gd name="T16" fmla="*/ 0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8"/>
                </a:moveTo>
                <a:lnTo>
                  <a:pt x="12" y="4"/>
                </a:lnTo>
                <a:lnTo>
                  <a:pt x="7" y="4"/>
                </a:lnTo>
                <a:lnTo>
                  <a:pt x="4" y="0"/>
                </a:lnTo>
                <a:lnTo>
                  <a:pt x="0" y="4"/>
                </a:lnTo>
                <a:lnTo>
                  <a:pt x="0" y="8"/>
                </a:lnTo>
                <a:lnTo>
                  <a:pt x="0" y="100"/>
                </a:lnTo>
                <a:lnTo>
                  <a:pt x="0" y="104"/>
                </a:lnTo>
                <a:lnTo>
                  <a:pt x="4" y="104"/>
                </a:lnTo>
                <a:lnTo>
                  <a:pt x="7" y="104"/>
                </a:lnTo>
                <a:lnTo>
                  <a:pt x="12" y="104"/>
                </a:lnTo>
                <a:lnTo>
                  <a:pt x="12" y="100"/>
                </a:lnTo>
                <a:lnTo>
                  <a:pt x="12" y="8"/>
                </a:lnTo>
                <a:close/>
              </a:path>
            </a:pathLst>
          </a:custGeom>
          <a:solidFill>
            <a:srgbClr val="000000"/>
          </a:solidFill>
          <a:ln w="12700">
            <a:solidFill>
              <a:srgbClr val="FFFFFF"/>
            </a:solidFill>
            <a:prstDash val="solid"/>
            <a:round/>
            <a:headEnd/>
            <a:tailEnd/>
          </a:ln>
        </p:spPr>
        <p:txBody>
          <a:bodyPr/>
          <a:lstStyle/>
          <a:p>
            <a:endParaRPr lang="en-US"/>
          </a:p>
        </p:txBody>
      </p:sp>
      <p:sp>
        <p:nvSpPr>
          <p:cNvPr id="206" name="Line 208"/>
          <p:cNvSpPr>
            <a:spLocks noChangeShapeType="1"/>
          </p:cNvSpPr>
          <p:nvPr/>
        </p:nvSpPr>
        <p:spPr bwMode="auto">
          <a:xfrm>
            <a:off x="8553450" y="39798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 name="Freeform 209"/>
          <p:cNvSpPr>
            <a:spLocks/>
          </p:cNvSpPr>
          <p:nvPr/>
        </p:nvSpPr>
        <p:spPr bwMode="auto">
          <a:xfrm>
            <a:off x="8553451" y="3919538"/>
            <a:ext cx="3175" cy="61912"/>
          </a:xfrm>
          <a:custGeom>
            <a:avLst/>
            <a:gdLst>
              <a:gd name="T0" fmla="*/ 0 w 12"/>
              <a:gd name="T1" fmla="*/ 2147483647 h 196"/>
              <a:gd name="T2" fmla="*/ 0 w 12"/>
              <a:gd name="T3" fmla="*/ 2147483647 h 196"/>
              <a:gd name="T4" fmla="*/ 0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2147483647 h 196"/>
              <a:gd name="T18" fmla="*/ 2147483647 w 12"/>
              <a:gd name="T19" fmla="*/ 0 h 196"/>
              <a:gd name="T20" fmla="*/ 0 w 12"/>
              <a:gd name="T21" fmla="*/ 2147483647 h 196"/>
              <a:gd name="T22" fmla="*/ 0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2"/>
                </a:moveTo>
                <a:lnTo>
                  <a:pt x="0" y="196"/>
                </a:lnTo>
                <a:lnTo>
                  <a:pt x="4" y="196"/>
                </a:lnTo>
                <a:lnTo>
                  <a:pt x="7" y="196"/>
                </a:lnTo>
                <a:lnTo>
                  <a:pt x="12" y="196"/>
                </a:lnTo>
                <a:lnTo>
                  <a:pt x="12" y="192"/>
                </a:lnTo>
                <a:lnTo>
                  <a:pt x="12" y="12"/>
                </a:lnTo>
                <a:lnTo>
                  <a:pt x="7" y="4"/>
                </a:lnTo>
                <a:lnTo>
                  <a:pt x="4" y="0"/>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08" name="Line 210"/>
          <p:cNvSpPr>
            <a:spLocks noChangeShapeType="1"/>
          </p:cNvSpPr>
          <p:nvPr/>
        </p:nvSpPr>
        <p:spPr bwMode="auto">
          <a:xfrm>
            <a:off x="5661025" y="41259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Freeform 211"/>
          <p:cNvSpPr>
            <a:spLocks/>
          </p:cNvSpPr>
          <p:nvPr/>
        </p:nvSpPr>
        <p:spPr bwMode="auto">
          <a:xfrm>
            <a:off x="5661026" y="4065588"/>
            <a:ext cx="3175" cy="61912"/>
          </a:xfrm>
          <a:custGeom>
            <a:avLst/>
            <a:gdLst>
              <a:gd name="T0" fmla="*/ 0 w 11"/>
              <a:gd name="T1" fmla="*/ 2147483647 h 196"/>
              <a:gd name="T2" fmla="*/ 2147483647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2147483647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3" y="196"/>
                </a:lnTo>
                <a:lnTo>
                  <a:pt x="8" y="196"/>
                </a:lnTo>
                <a:lnTo>
                  <a:pt x="11" y="196"/>
                </a:lnTo>
                <a:lnTo>
                  <a:pt x="11" y="192"/>
                </a:lnTo>
                <a:lnTo>
                  <a:pt x="11" y="11"/>
                </a:lnTo>
                <a:lnTo>
                  <a:pt x="11" y="3"/>
                </a:lnTo>
                <a:lnTo>
                  <a:pt x="8" y="0"/>
                </a:lnTo>
                <a:lnTo>
                  <a:pt x="3" y="3"/>
                </a:lnTo>
                <a:lnTo>
                  <a:pt x="0" y="11"/>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10" name="Line 212"/>
          <p:cNvSpPr>
            <a:spLocks noChangeShapeType="1"/>
          </p:cNvSpPr>
          <p:nvPr/>
        </p:nvSpPr>
        <p:spPr bwMode="auto">
          <a:xfrm>
            <a:off x="5664200" y="40687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Freeform 213"/>
          <p:cNvSpPr>
            <a:spLocks/>
          </p:cNvSpPr>
          <p:nvPr/>
        </p:nvSpPr>
        <p:spPr bwMode="auto">
          <a:xfrm>
            <a:off x="5661026" y="4065589"/>
            <a:ext cx="3175" cy="33337"/>
          </a:xfrm>
          <a:custGeom>
            <a:avLst/>
            <a:gdLst>
              <a:gd name="T0" fmla="*/ 2147483647 w 11"/>
              <a:gd name="T1" fmla="*/ 2147483647 h 103"/>
              <a:gd name="T2" fmla="*/ 2147483647 w 11"/>
              <a:gd name="T3" fmla="*/ 2147483647 h 103"/>
              <a:gd name="T4" fmla="*/ 2147483647 w 11"/>
              <a:gd name="T5" fmla="*/ 2147483647 h 103"/>
              <a:gd name="T6" fmla="*/ 2147483647 w 11"/>
              <a:gd name="T7" fmla="*/ 0 h 103"/>
              <a:gd name="T8" fmla="*/ 2147483647 w 11"/>
              <a:gd name="T9" fmla="*/ 2147483647 h 103"/>
              <a:gd name="T10" fmla="*/ 2147483647 w 11"/>
              <a:gd name="T11" fmla="*/ 2147483647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8"/>
                </a:moveTo>
                <a:lnTo>
                  <a:pt x="11" y="3"/>
                </a:lnTo>
                <a:lnTo>
                  <a:pt x="8" y="0"/>
                </a:lnTo>
                <a:lnTo>
                  <a:pt x="3" y="3"/>
                </a:lnTo>
                <a:lnTo>
                  <a:pt x="0" y="8"/>
                </a:lnTo>
                <a:lnTo>
                  <a:pt x="0" y="100"/>
                </a:lnTo>
                <a:lnTo>
                  <a:pt x="3" y="103"/>
                </a:lnTo>
                <a:lnTo>
                  <a:pt x="8" y="103"/>
                </a:lnTo>
                <a:lnTo>
                  <a:pt x="11" y="103"/>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12" name="Line 214"/>
          <p:cNvSpPr>
            <a:spLocks noChangeShapeType="1"/>
          </p:cNvSpPr>
          <p:nvPr/>
        </p:nvSpPr>
        <p:spPr bwMode="auto">
          <a:xfrm>
            <a:off x="5662614" y="40941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 name="Freeform 215"/>
          <p:cNvSpPr>
            <a:spLocks/>
          </p:cNvSpPr>
          <p:nvPr/>
        </p:nvSpPr>
        <p:spPr bwMode="auto">
          <a:xfrm>
            <a:off x="5661025" y="4094163"/>
            <a:ext cx="323850" cy="4762"/>
          </a:xfrm>
          <a:custGeom>
            <a:avLst/>
            <a:gdLst>
              <a:gd name="T0" fmla="*/ 2147483647 w 1024"/>
              <a:gd name="T1" fmla="*/ 0 h 11"/>
              <a:gd name="T2" fmla="*/ 2147483647 w 1024"/>
              <a:gd name="T3" fmla="*/ 2147483647 h 11"/>
              <a:gd name="T4" fmla="*/ 2147483647 w 1024"/>
              <a:gd name="T5" fmla="*/ 2147483647 h 11"/>
              <a:gd name="T6" fmla="*/ 0 w 1024"/>
              <a:gd name="T7" fmla="*/ 2147483647 h 11"/>
              <a:gd name="T8" fmla="*/ 2147483647 w 1024"/>
              <a:gd name="T9" fmla="*/ 2147483647 h 11"/>
              <a:gd name="T10" fmla="*/ 2147483647 w 1024"/>
              <a:gd name="T11" fmla="*/ 2147483647 h 11"/>
              <a:gd name="T12" fmla="*/ 2147483647 w 1024"/>
              <a:gd name="T13" fmla="*/ 2147483647 h 11"/>
              <a:gd name="T14" fmla="*/ 2147483647 w 1024"/>
              <a:gd name="T15" fmla="*/ 2147483647 h 11"/>
              <a:gd name="T16" fmla="*/ 2147483647 w 1024"/>
              <a:gd name="T17" fmla="*/ 2147483647 h 11"/>
              <a:gd name="T18" fmla="*/ 2147483647 w 1024"/>
              <a:gd name="T19" fmla="*/ 2147483647 h 11"/>
              <a:gd name="T20" fmla="*/ 2147483647 w 1024"/>
              <a:gd name="T21" fmla="*/ 2147483647 h 11"/>
              <a:gd name="T22" fmla="*/ 2147483647 w 1024"/>
              <a:gd name="T23" fmla="*/ 2147483647 h 11"/>
              <a:gd name="T24" fmla="*/ 2147483647 w 1024"/>
              <a:gd name="T25" fmla="*/ 0 h 11"/>
              <a:gd name="T26" fmla="*/ 2147483647 w 1024"/>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4"/>
              <a:gd name="T43" fmla="*/ 0 h 11"/>
              <a:gd name="T44" fmla="*/ 1024 w 102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4" h="11">
                <a:moveTo>
                  <a:pt x="8" y="0"/>
                </a:moveTo>
                <a:lnTo>
                  <a:pt x="3" y="3"/>
                </a:lnTo>
                <a:lnTo>
                  <a:pt x="0" y="8"/>
                </a:lnTo>
                <a:lnTo>
                  <a:pt x="3" y="11"/>
                </a:lnTo>
                <a:lnTo>
                  <a:pt x="8" y="11"/>
                </a:lnTo>
                <a:lnTo>
                  <a:pt x="1016" y="11"/>
                </a:lnTo>
                <a:lnTo>
                  <a:pt x="1024" y="11"/>
                </a:lnTo>
                <a:lnTo>
                  <a:pt x="1024" y="8"/>
                </a:lnTo>
                <a:lnTo>
                  <a:pt x="1024" y="3"/>
                </a:lnTo>
                <a:lnTo>
                  <a:pt x="1016"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214" name="Line 216"/>
          <p:cNvSpPr>
            <a:spLocks noChangeShapeType="1"/>
          </p:cNvSpPr>
          <p:nvPr/>
        </p:nvSpPr>
        <p:spPr bwMode="auto">
          <a:xfrm>
            <a:off x="5984875" y="40973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Freeform 217"/>
          <p:cNvSpPr>
            <a:spLocks/>
          </p:cNvSpPr>
          <p:nvPr/>
        </p:nvSpPr>
        <p:spPr bwMode="auto">
          <a:xfrm>
            <a:off x="5981701" y="4094164"/>
            <a:ext cx="3175" cy="33337"/>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2147483647 w 11"/>
              <a:gd name="T9" fmla="*/ 2147483647 h 104"/>
              <a:gd name="T10" fmla="*/ 2147483647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3"/>
                </a:lnTo>
                <a:lnTo>
                  <a:pt x="8" y="0"/>
                </a:lnTo>
                <a:lnTo>
                  <a:pt x="3" y="3"/>
                </a:lnTo>
                <a:lnTo>
                  <a:pt x="0" y="8"/>
                </a:lnTo>
                <a:lnTo>
                  <a:pt x="0" y="100"/>
                </a:lnTo>
                <a:lnTo>
                  <a:pt x="3" y="104"/>
                </a:lnTo>
                <a:lnTo>
                  <a:pt x="8" y="104"/>
                </a:lnTo>
                <a:lnTo>
                  <a:pt x="11" y="104"/>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16" name="Line 218"/>
          <p:cNvSpPr>
            <a:spLocks noChangeShapeType="1"/>
          </p:cNvSpPr>
          <p:nvPr/>
        </p:nvSpPr>
        <p:spPr bwMode="auto">
          <a:xfrm>
            <a:off x="5981700" y="41259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 name="Freeform 219"/>
          <p:cNvSpPr>
            <a:spLocks/>
          </p:cNvSpPr>
          <p:nvPr/>
        </p:nvSpPr>
        <p:spPr bwMode="auto">
          <a:xfrm>
            <a:off x="5981701" y="4065588"/>
            <a:ext cx="3175" cy="61912"/>
          </a:xfrm>
          <a:custGeom>
            <a:avLst/>
            <a:gdLst>
              <a:gd name="T0" fmla="*/ 0 w 11"/>
              <a:gd name="T1" fmla="*/ 2147483647 h 196"/>
              <a:gd name="T2" fmla="*/ 2147483647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2147483647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3" y="196"/>
                </a:lnTo>
                <a:lnTo>
                  <a:pt x="8" y="196"/>
                </a:lnTo>
                <a:lnTo>
                  <a:pt x="11" y="196"/>
                </a:lnTo>
                <a:lnTo>
                  <a:pt x="11" y="192"/>
                </a:lnTo>
                <a:lnTo>
                  <a:pt x="11" y="11"/>
                </a:lnTo>
                <a:lnTo>
                  <a:pt x="11" y="3"/>
                </a:lnTo>
                <a:lnTo>
                  <a:pt x="8" y="0"/>
                </a:lnTo>
                <a:lnTo>
                  <a:pt x="3" y="3"/>
                </a:lnTo>
                <a:lnTo>
                  <a:pt x="0" y="11"/>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18" name="Line 220"/>
          <p:cNvSpPr>
            <a:spLocks noChangeShapeType="1"/>
          </p:cNvSpPr>
          <p:nvPr/>
        </p:nvSpPr>
        <p:spPr bwMode="auto">
          <a:xfrm>
            <a:off x="5732464" y="42719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Freeform 221"/>
          <p:cNvSpPr>
            <a:spLocks/>
          </p:cNvSpPr>
          <p:nvPr/>
        </p:nvSpPr>
        <p:spPr bwMode="auto">
          <a:xfrm>
            <a:off x="5732464" y="4211638"/>
            <a:ext cx="3175" cy="61912"/>
          </a:xfrm>
          <a:custGeom>
            <a:avLst/>
            <a:gdLst>
              <a:gd name="T0" fmla="*/ 0 w 11"/>
              <a:gd name="T1" fmla="*/ 2147483647 h 196"/>
              <a:gd name="T2" fmla="*/ 0 w 11"/>
              <a:gd name="T3" fmla="*/ 2147483647 h 196"/>
              <a:gd name="T4" fmla="*/ 0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0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1"/>
                </a:moveTo>
                <a:lnTo>
                  <a:pt x="0" y="196"/>
                </a:lnTo>
                <a:lnTo>
                  <a:pt x="4" y="196"/>
                </a:lnTo>
                <a:lnTo>
                  <a:pt x="8" y="196"/>
                </a:lnTo>
                <a:lnTo>
                  <a:pt x="11" y="191"/>
                </a:lnTo>
                <a:lnTo>
                  <a:pt x="11" y="11"/>
                </a:lnTo>
                <a:lnTo>
                  <a:pt x="8" y="3"/>
                </a:lnTo>
                <a:lnTo>
                  <a:pt x="4" y="0"/>
                </a:lnTo>
                <a:lnTo>
                  <a:pt x="0" y="3"/>
                </a:lnTo>
                <a:lnTo>
                  <a:pt x="0" y="11"/>
                </a:lnTo>
                <a:lnTo>
                  <a:pt x="0" y="191"/>
                </a:lnTo>
                <a:close/>
              </a:path>
            </a:pathLst>
          </a:custGeom>
          <a:solidFill>
            <a:srgbClr val="000000"/>
          </a:solidFill>
          <a:ln w="12700">
            <a:solidFill>
              <a:srgbClr val="FFFFFF"/>
            </a:solidFill>
            <a:prstDash val="solid"/>
            <a:round/>
            <a:headEnd/>
            <a:tailEnd/>
          </a:ln>
        </p:spPr>
        <p:txBody>
          <a:bodyPr/>
          <a:lstStyle/>
          <a:p>
            <a:endParaRPr lang="en-US"/>
          </a:p>
        </p:txBody>
      </p:sp>
      <p:sp>
        <p:nvSpPr>
          <p:cNvPr id="220" name="Line 222"/>
          <p:cNvSpPr>
            <a:spLocks noChangeShapeType="1"/>
          </p:cNvSpPr>
          <p:nvPr/>
        </p:nvSpPr>
        <p:spPr bwMode="auto">
          <a:xfrm>
            <a:off x="5735639" y="42148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1" name="Freeform 223"/>
          <p:cNvSpPr>
            <a:spLocks/>
          </p:cNvSpPr>
          <p:nvPr/>
        </p:nvSpPr>
        <p:spPr bwMode="auto">
          <a:xfrm>
            <a:off x="5732464" y="4211639"/>
            <a:ext cx="3175" cy="33337"/>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0 w 11"/>
              <a:gd name="T9" fmla="*/ 2147483647 h 104"/>
              <a:gd name="T10" fmla="*/ 0 w 11"/>
              <a:gd name="T11" fmla="*/ 2147483647 h 104"/>
              <a:gd name="T12" fmla="*/ 0 w 11"/>
              <a:gd name="T13" fmla="*/ 2147483647 h 104"/>
              <a:gd name="T14" fmla="*/ 0 w 11"/>
              <a:gd name="T15" fmla="*/ 2147483647 h 104"/>
              <a:gd name="T16" fmla="*/ 0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7"/>
                </a:moveTo>
                <a:lnTo>
                  <a:pt x="8" y="3"/>
                </a:lnTo>
                <a:lnTo>
                  <a:pt x="4" y="0"/>
                </a:lnTo>
                <a:lnTo>
                  <a:pt x="0" y="3"/>
                </a:lnTo>
                <a:lnTo>
                  <a:pt x="0" y="7"/>
                </a:lnTo>
                <a:lnTo>
                  <a:pt x="0" y="99"/>
                </a:lnTo>
                <a:lnTo>
                  <a:pt x="0" y="104"/>
                </a:lnTo>
                <a:lnTo>
                  <a:pt x="4" y="104"/>
                </a:lnTo>
                <a:lnTo>
                  <a:pt x="8" y="104"/>
                </a:lnTo>
                <a:lnTo>
                  <a:pt x="11" y="99"/>
                </a:lnTo>
                <a:lnTo>
                  <a:pt x="11" y="7"/>
                </a:lnTo>
                <a:close/>
              </a:path>
            </a:pathLst>
          </a:custGeom>
          <a:solidFill>
            <a:srgbClr val="000000"/>
          </a:solidFill>
          <a:ln w="12700">
            <a:solidFill>
              <a:srgbClr val="FFFFFF"/>
            </a:solidFill>
            <a:prstDash val="solid"/>
            <a:round/>
            <a:headEnd/>
            <a:tailEnd/>
          </a:ln>
        </p:spPr>
        <p:txBody>
          <a:bodyPr/>
          <a:lstStyle/>
          <a:p>
            <a:endParaRPr lang="en-US"/>
          </a:p>
        </p:txBody>
      </p:sp>
      <p:sp>
        <p:nvSpPr>
          <p:cNvPr id="222" name="Line 224"/>
          <p:cNvSpPr>
            <a:spLocks noChangeShapeType="1"/>
          </p:cNvSpPr>
          <p:nvPr/>
        </p:nvSpPr>
        <p:spPr bwMode="auto">
          <a:xfrm>
            <a:off x="5734050" y="42418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Freeform 225"/>
          <p:cNvSpPr>
            <a:spLocks/>
          </p:cNvSpPr>
          <p:nvPr/>
        </p:nvSpPr>
        <p:spPr bwMode="auto">
          <a:xfrm>
            <a:off x="5732464" y="4241801"/>
            <a:ext cx="1076325" cy="3175"/>
          </a:xfrm>
          <a:custGeom>
            <a:avLst/>
            <a:gdLst>
              <a:gd name="T0" fmla="*/ 2147483647 w 3389"/>
              <a:gd name="T1" fmla="*/ 0 h 12"/>
              <a:gd name="T2" fmla="*/ 0 w 3389"/>
              <a:gd name="T3" fmla="*/ 2147483647 h 12"/>
              <a:gd name="T4" fmla="*/ 0 w 3389"/>
              <a:gd name="T5" fmla="*/ 2147483647 h 12"/>
              <a:gd name="T6" fmla="*/ 0 w 3389"/>
              <a:gd name="T7" fmla="*/ 2147483647 h 12"/>
              <a:gd name="T8" fmla="*/ 0 w 3389"/>
              <a:gd name="T9" fmla="*/ 2147483647 h 12"/>
              <a:gd name="T10" fmla="*/ 0 w 3389"/>
              <a:gd name="T11" fmla="*/ 2147483647 h 12"/>
              <a:gd name="T12" fmla="*/ 2147483647 w 3389"/>
              <a:gd name="T13" fmla="*/ 2147483647 h 12"/>
              <a:gd name="T14" fmla="*/ 2147483647 w 3389"/>
              <a:gd name="T15" fmla="*/ 2147483647 h 12"/>
              <a:gd name="T16" fmla="*/ 2147483647 w 3389"/>
              <a:gd name="T17" fmla="*/ 2147483647 h 12"/>
              <a:gd name="T18" fmla="*/ 2147483647 w 3389"/>
              <a:gd name="T19" fmla="*/ 2147483647 h 12"/>
              <a:gd name="T20" fmla="*/ 2147483647 w 3389"/>
              <a:gd name="T21" fmla="*/ 2147483647 h 12"/>
              <a:gd name="T22" fmla="*/ 2147483647 w 3389"/>
              <a:gd name="T23" fmla="*/ 2147483647 h 12"/>
              <a:gd name="T24" fmla="*/ 2147483647 w 3389"/>
              <a:gd name="T25" fmla="*/ 0 h 12"/>
              <a:gd name="T26" fmla="*/ 2147483647 w 338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89"/>
              <a:gd name="T43" fmla="*/ 0 h 12"/>
              <a:gd name="T44" fmla="*/ 3389 w 338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89" h="12">
                <a:moveTo>
                  <a:pt x="4" y="0"/>
                </a:moveTo>
                <a:lnTo>
                  <a:pt x="0" y="4"/>
                </a:lnTo>
                <a:lnTo>
                  <a:pt x="0" y="7"/>
                </a:lnTo>
                <a:lnTo>
                  <a:pt x="0" y="12"/>
                </a:lnTo>
                <a:lnTo>
                  <a:pt x="4" y="12"/>
                </a:lnTo>
                <a:lnTo>
                  <a:pt x="3381" y="12"/>
                </a:lnTo>
                <a:lnTo>
                  <a:pt x="3389" y="12"/>
                </a:lnTo>
                <a:lnTo>
                  <a:pt x="3389" y="7"/>
                </a:lnTo>
                <a:lnTo>
                  <a:pt x="3389" y="4"/>
                </a:lnTo>
                <a:lnTo>
                  <a:pt x="3385" y="4"/>
                </a:lnTo>
                <a:lnTo>
                  <a:pt x="3381" y="0"/>
                </a:lnTo>
                <a:lnTo>
                  <a:pt x="4" y="0"/>
                </a:lnTo>
                <a:close/>
              </a:path>
            </a:pathLst>
          </a:custGeom>
          <a:solidFill>
            <a:srgbClr val="000000"/>
          </a:solidFill>
          <a:ln w="12700">
            <a:solidFill>
              <a:srgbClr val="FFFFFF"/>
            </a:solidFill>
            <a:prstDash val="solid"/>
            <a:round/>
            <a:headEnd/>
            <a:tailEnd/>
          </a:ln>
        </p:spPr>
        <p:txBody>
          <a:bodyPr/>
          <a:lstStyle/>
          <a:p>
            <a:endParaRPr lang="en-US"/>
          </a:p>
        </p:txBody>
      </p:sp>
      <p:sp>
        <p:nvSpPr>
          <p:cNvPr id="224" name="Line 226"/>
          <p:cNvSpPr>
            <a:spLocks noChangeShapeType="1"/>
          </p:cNvSpPr>
          <p:nvPr/>
        </p:nvSpPr>
        <p:spPr bwMode="auto">
          <a:xfrm>
            <a:off x="6808789" y="42433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Freeform 227"/>
          <p:cNvSpPr>
            <a:spLocks/>
          </p:cNvSpPr>
          <p:nvPr/>
        </p:nvSpPr>
        <p:spPr bwMode="auto">
          <a:xfrm>
            <a:off x="6804026" y="4241800"/>
            <a:ext cx="4763" cy="31750"/>
          </a:xfrm>
          <a:custGeom>
            <a:avLst/>
            <a:gdLst>
              <a:gd name="T0" fmla="*/ 2147483647 w 12"/>
              <a:gd name="T1" fmla="*/ 2147483647 h 104"/>
              <a:gd name="T2" fmla="*/ 2147483647 w 12"/>
              <a:gd name="T3" fmla="*/ 2147483647 h 104"/>
              <a:gd name="T4" fmla="*/ 2147483647 w 12"/>
              <a:gd name="T5" fmla="*/ 2147483647 h 104"/>
              <a:gd name="T6" fmla="*/ 2147483647 w 12"/>
              <a:gd name="T7" fmla="*/ 0 h 104"/>
              <a:gd name="T8" fmla="*/ 2147483647 w 12"/>
              <a:gd name="T9" fmla="*/ 2147483647 h 104"/>
              <a:gd name="T10" fmla="*/ 0 w 12"/>
              <a:gd name="T11" fmla="*/ 2147483647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7"/>
                </a:moveTo>
                <a:lnTo>
                  <a:pt x="12" y="4"/>
                </a:lnTo>
                <a:lnTo>
                  <a:pt x="8" y="4"/>
                </a:lnTo>
                <a:lnTo>
                  <a:pt x="4" y="0"/>
                </a:lnTo>
                <a:lnTo>
                  <a:pt x="4" y="4"/>
                </a:lnTo>
                <a:lnTo>
                  <a:pt x="0" y="4"/>
                </a:lnTo>
                <a:lnTo>
                  <a:pt x="0" y="7"/>
                </a:lnTo>
                <a:lnTo>
                  <a:pt x="0" y="99"/>
                </a:lnTo>
                <a:lnTo>
                  <a:pt x="4" y="104"/>
                </a:lnTo>
                <a:lnTo>
                  <a:pt x="8" y="104"/>
                </a:lnTo>
                <a:lnTo>
                  <a:pt x="12" y="104"/>
                </a:lnTo>
                <a:lnTo>
                  <a:pt x="12" y="99"/>
                </a:lnTo>
                <a:lnTo>
                  <a:pt x="12" y="7"/>
                </a:lnTo>
                <a:close/>
              </a:path>
            </a:pathLst>
          </a:custGeom>
          <a:solidFill>
            <a:srgbClr val="000000"/>
          </a:solidFill>
          <a:ln w="12700">
            <a:solidFill>
              <a:srgbClr val="FFFFFF"/>
            </a:solidFill>
            <a:prstDash val="solid"/>
            <a:round/>
            <a:headEnd/>
            <a:tailEnd/>
          </a:ln>
        </p:spPr>
        <p:txBody>
          <a:bodyPr/>
          <a:lstStyle/>
          <a:p>
            <a:endParaRPr lang="en-US"/>
          </a:p>
        </p:txBody>
      </p:sp>
      <p:sp>
        <p:nvSpPr>
          <p:cNvPr id="226" name="Line 228"/>
          <p:cNvSpPr>
            <a:spLocks noChangeShapeType="1"/>
          </p:cNvSpPr>
          <p:nvPr/>
        </p:nvSpPr>
        <p:spPr bwMode="auto">
          <a:xfrm>
            <a:off x="6804025" y="42719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Freeform 229"/>
          <p:cNvSpPr>
            <a:spLocks/>
          </p:cNvSpPr>
          <p:nvPr/>
        </p:nvSpPr>
        <p:spPr bwMode="auto">
          <a:xfrm>
            <a:off x="6804026" y="4211638"/>
            <a:ext cx="4763" cy="61912"/>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2147483647 h 196"/>
              <a:gd name="T18" fmla="*/ 2147483647 w 12"/>
              <a:gd name="T19" fmla="*/ 0 h 196"/>
              <a:gd name="T20" fmla="*/ 2147483647 w 12"/>
              <a:gd name="T21" fmla="*/ 2147483647 h 196"/>
              <a:gd name="T22" fmla="*/ 0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1"/>
                </a:moveTo>
                <a:lnTo>
                  <a:pt x="0" y="196"/>
                </a:lnTo>
                <a:lnTo>
                  <a:pt x="4" y="196"/>
                </a:lnTo>
                <a:lnTo>
                  <a:pt x="8" y="196"/>
                </a:lnTo>
                <a:lnTo>
                  <a:pt x="12" y="196"/>
                </a:lnTo>
                <a:lnTo>
                  <a:pt x="12" y="191"/>
                </a:lnTo>
                <a:lnTo>
                  <a:pt x="12" y="11"/>
                </a:lnTo>
                <a:lnTo>
                  <a:pt x="8" y="3"/>
                </a:lnTo>
                <a:lnTo>
                  <a:pt x="4" y="0"/>
                </a:lnTo>
                <a:lnTo>
                  <a:pt x="4" y="3"/>
                </a:lnTo>
                <a:lnTo>
                  <a:pt x="0" y="3"/>
                </a:lnTo>
                <a:lnTo>
                  <a:pt x="0" y="11"/>
                </a:lnTo>
                <a:lnTo>
                  <a:pt x="0" y="191"/>
                </a:lnTo>
                <a:close/>
              </a:path>
            </a:pathLst>
          </a:custGeom>
          <a:solidFill>
            <a:srgbClr val="000000"/>
          </a:solidFill>
          <a:ln w="12700">
            <a:solidFill>
              <a:srgbClr val="FFFFFF"/>
            </a:solidFill>
            <a:prstDash val="solid"/>
            <a:round/>
            <a:headEnd/>
            <a:tailEnd/>
          </a:ln>
        </p:spPr>
        <p:txBody>
          <a:bodyPr/>
          <a:lstStyle/>
          <a:p>
            <a:endParaRPr lang="en-US"/>
          </a:p>
        </p:txBody>
      </p:sp>
      <p:sp>
        <p:nvSpPr>
          <p:cNvPr id="228" name="Line 230"/>
          <p:cNvSpPr>
            <a:spLocks noChangeShapeType="1"/>
          </p:cNvSpPr>
          <p:nvPr/>
        </p:nvSpPr>
        <p:spPr bwMode="auto">
          <a:xfrm>
            <a:off x="5654675" y="44196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Freeform 231"/>
          <p:cNvSpPr>
            <a:spLocks/>
          </p:cNvSpPr>
          <p:nvPr/>
        </p:nvSpPr>
        <p:spPr bwMode="auto">
          <a:xfrm>
            <a:off x="5654676" y="4357688"/>
            <a:ext cx="4763" cy="61912"/>
          </a:xfrm>
          <a:custGeom>
            <a:avLst/>
            <a:gdLst>
              <a:gd name="T0" fmla="*/ 0 w 11"/>
              <a:gd name="T1" fmla="*/ 2147483647 h 196"/>
              <a:gd name="T2" fmla="*/ 0 w 11"/>
              <a:gd name="T3" fmla="*/ 2147483647 h 196"/>
              <a:gd name="T4" fmla="*/ 0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0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3"/>
                </a:moveTo>
                <a:lnTo>
                  <a:pt x="0" y="196"/>
                </a:lnTo>
                <a:lnTo>
                  <a:pt x="5" y="196"/>
                </a:lnTo>
                <a:lnTo>
                  <a:pt x="8" y="196"/>
                </a:lnTo>
                <a:lnTo>
                  <a:pt x="11" y="193"/>
                </a:lnTo>
                <a:lnTo>
                  <a:pt x="11" y="11"/>
                </a:lnTo>
                <a:lnTo>
                  <a:pt x="8" y="5"/>
                </a:lnTo>
                <a:lnTo>
                  <a:pt x="5" y="0"/>
                </a:lnTo>
                <a:lnTo>
                  <a:pt x="0" y="5"/>
                </a:lnTo>
                <a:lnTo>
                  <a:pt x="0" y="11"/>
                </a:lnTo>
                <a:lnTo>
                  <a:pt x="0" y="193"/>
                </a:lnTo>
                <a:close/>
              </a:path>
            </a:pathLst>
          </a:custGeom>
          <a:solidFill>
            <a:srgbClr val="000000"/>
          </a:solidFill>
          <a:ln w="12700">
            <a:solidFill>
              <a:srgbClr val="FFFFFF"/>
            </a:solidFill>
            <a:prstDash val="solid"/>
            <a:round/>
            <a:headEnd/>
            <a:tailEnd/>
          </a:ln>
        </p:spPr>
        <p:txBody>
          <a:bodyPr/>
          <a:lstStyle/>
          <a:p>
            <a:endParaRPr lang="en-US"/>
          </a:p>
        </p:txBody>
      </p:sp>
      <p:sp>
        <p:nvSpPr>
          <p:cNvPr id="230" name="Line 232"/>
          <p:cNvSpPr>
            <a:spLocks noChangeShapeType="1"/>
          </p:cNvSpPr>
          <p:nvPr/>
        </p:nvSpPr>
        <p:spPr bwMode="auto">
          <a:xfrm>
            <a:off x="5659439" y="43608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 name="Freeform 233"/>
          <p:cNvSpPr>
            <a:spLocks/>
          </p:cNvSpPr>
          <p:nvPr/>
        </p:nvSpPr>
        <p:spPr bwMode="auto">
          <a:xfrm>
            <a:off x="5654676" y="4357689"/>
            <a:ext cx="4763" cy="33337"/>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0 w 11"/>
              <a:gd name="T9" fmla="*/ 2147483647 h 104"/>
              <a:gd name="T10" fmla="*/ 0 w 11"/>
              <a:gd name="T11" fmla="*/ 2147483647 h 104"/>
              <a:gd name="T12" fmla="*/ 0 w 11"/>
              <a:gd name="T13" fmla="*/ 2147483647 h 104"/>
              <a:gd name="T14" fmla="*/ 0 w 11"/>
              <a:gd name="T15" fmla="*/ 2147483647 h 104"/>
              <a:gd name="T16" fmla="*/ 0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8" y="5"/>
                </a:lnTo>
                <a:lnTo>
                  <a:pt x="5" y="0"/>
                </a:lnTo>
                <a:lnTo>
                  <a:pt x="0" y="5"/>
                </a:lnTo>
                <a:lnTo>
                  <a:pt x="0" y="8"/>
                </a:lnTo>
                <a:lnTo>
                  <a:pt x="0" y="100"/>
                </a:lnTo>
                <a:lnTo>
                  <a:pt x="0" y="104"/>
                </a:lnTo>
                <a:lnTo>
                  <a:pt x="5" y="104"/>
                </a:lnTo>
                <a:lnTo>
                  <a:pt x="8" y="104"/>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32" name="Line 234"/>
          <p:cNvSpPr>
            <a:spLocks noChangeShapeType="1"/>
          </p:cNvSpPr>
          <p:nvPr/>
        </p:nvSpPr>
        <p:spPr bwMode="auto">
          <a:xfrm>
            <a:off x="5656264" y="43878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Freeform 235"/>
          <p:cNvSpPr>
            <a:spLocks/>
          </p:cNvSpPr>
          <p:nvPr/>
        </p:nvSpPr>
        <p:spPr bwMode="auto">
          <a:xfrm>
            <a:off x="5654675" y="4387851"/>
            <a:ext cx="1530350" cy="3175"/>
          </a:xfrm>
          <a:custGeom>
            <a:avLst/>
            <a:gdLst>
              <a:gd name="T0" fmla="*/ 2147483647 w 4817"/>
              <a:gd name="T1" fmla="*/ 0 h 12"/>
              <a:gd name="T2" fmla="*/ 0 w 4817"/>
              <a:gd name="T3" fmla="*/ 2147483647 h 12"/>
              <a:gd name="T4" fmla="*/ 0 w 4817"/>
              <a:gd name="T5" fmla="*/ 2147483647 h 12"/>
              <a:gd name="T6" fmla="*/ 0 w 4817"/>
              <a:gd name="T7" fmla="*/ 2147483647 h 12"/>
              <a:gd name="T8" fmla="*/ 0 w 4817"/>
              <a:gd name="T9" fmla="*/ 2147483647 h 12"/>
              <a:gd name="T10" fmla="*/ 0 w 4817"/>
              <a:gd name="T11" fmla="*/ 2147483647 h 12"/>
              <a:gd name="T12" fmla="*/ 2147483647 w 4817"/>
              <a:gd name="T13" fmla="*/ 2147483647 h 12"/>
              <a:gd name="T14" fmla="*/ 2147483647 w 4817"/>
              <a:gd name="T15" fmla="*/ 2147483647 h 12"/>
              <a:gd name="T16" fmla="*/ 2147483647 w 4817"/>
              <a:gd name="T17" fmla="*/ 2147483647 h 12"/>
              <a:gd name="T18" fmla="*/ 2147483647 w 4817"/>
              <a:gd name="T19" fmla="*/ 2147483647 h 12"/>
              <a:gd name="T20" fmla="*/ 2147483647 w 4817"/>
              <a:gd name="T21" fmla="*/ 2147483647 h 12"/>
              <a:gd name="T22" fmla="*/ 2147483647 w 4817"/>
              <a:gd name="T23" fmla="*/ 2147483647 h 12"/>
              <a:gd name="T24" fmla="*/ 2147483647 w 4817"/>
              <a:gd name="T25" fmla="*/ 0 h 12"/>
              <a:gd name="T26" fmla="*/ 2147483647 w 4817"/>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17"/>
              <a:gd name="T43" fmla="*/ 0 h 12"/>
              <a:gd name="T44" fmla="*/ 4817 w 4817"/>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17" h="12">
                <a:moveTo>
                  <a:pt x="5" y="0"/>
                </a:moveTo>
                <a:lnTo>
                  <a:pt x="0" y="5"/>
                </a:lnTo>
                <a:lnTo>
                  <a:pt x="0" y="8"/>
                </a:lnTo>
                <a:lnTo>
                  <a:pt x="0" y="12"/>
                </a:lnTo>
                <a:lnTo>
                  <a:pt x="5" y="12"/>
                </a:lnTo>
                <a:lnTo>
                  <a:pt x="4809" y="12"/>
                </a:lnTo>
                <a:lnTo>
                  <a:pt x="4812" y="12"/>
                </a:lnTo>
                <a:lnTo>
                  <a:pt x="4817" y="8"/>
                </a:lnTo>
                <a:lnTo>
                  <a:pt x="4812" y="5"/>
                </a:lnTo>
                <a:lnTo>
                  <a:pt x="4809" y="0"/>
                </a:lnTo>
                <a:lnTo>
                  <a:pt x="5" y="0"/>
                </a:lnTo>
                <a:close/>
              </a:path>
            </a:pathLst>
          </a:custGeom>
          <a:solidFill>
            <a:srgbClr val="000000"/>
          </a:solidFill>
          <a:ln w="12700">
            <a:solidFill>
              <a:srgbClr val="FFFFFF"/>
            </a:solidFill>
            <a:prstDash val="solid"/>
            <a:round/>
            <a:headEnd/>
            <a:tailEnd/>
          </a:ln>
        </p:spPr>
        <p:txBody>
          <a:bodyPr/>
          <a:lstStyle/>
          <a:p>
            <a:endParaRPr lang="en-US"/>
          </a:p>
        </p:txBody>
      </p:sp>
      <p:sp>
        <p:nvSpPr>
          <p:cNvPr id="234" name="Line 236"/>
          <p:cNvSpPr>
            <a:spLocks noChangeShapeType="1"/>
          </p:cNvSpPr>
          <p:nvPr/>
        </p:nvSpPr>
        <p:spPr bwMode="auto">
          <a:xfrm>
            <a:off x="7185025" y="43894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Freeform 237"/>
          <p:cNvSpPr>
            <a:spLocks/>
          </p:cNvSpPr>
          <p:nvPr/>
        </p:nvSpPr>
        <p:spPr bwMode="auto">
          <a:xfrm>
            <a:off x="7180263" y="4387850"/>
            <a:ext cx="4762" cy="31750"/>
          </a:xfrm>
          <a:custGeom>
            <a:avLst/>
            <a:gdLst>
              <a:gd name="T0" fmla="*/ 2147483647 w 13"/>
              <a:gd name="T1" fmla="*/ 2147483647 h 104"/>
              <a:gd name="T2" fmla="*/ 2147483647 w 13"/>
              <a:gd name="T3" fmla="*/ 2147483647 h 104"/>
              <a:gd name="T4" fmla="*/ 2147483647 w 13"/>
              <a:gd name="T5" fmla="*/ 2147483647 h 104"/>
              <a:gd name="T6" fmla="*/ 2147483647 w 13"/>
              <a:gd name="T7" fmla="*/ 0 h 104"/>
              <a:gd name="T8" fmla="*/ 0 w 13"/>
              <a:gd name="T9" fmla="*/ 2147483647 h 104"/>
              <a:gd name="T10" fmla="*/ 0 w 13"/>
              <a:gd name="T11" fmla="*/ 2147483647 h 104"/>
              <a:gd name="T12" fmla="*/ 0 w 13"/>
              <a:gd name="T13" fmla="*/ 2147483647 h 104"/>
              <a:gd name="T14" fmla="*/ 0 w 13"/>
              <a:gd name="T15" fmla="*/ 2147483647 h 104"/>
              <a:gd name="T16" fmla="*/ 0 w 13"/>
              <a:gd name="T17" fmla="*/ 2147483647 h 104"/>
              <a:gd name="T18" fmla="*/ 2147483647 w 13"/>
              <a:gd name="T19" fmla="*/ 2147483647 h 104"/>
              <a:gd name="T20" fmla="*/ 2147483647 w 13"/>
              <a:gd name="T21" fmla="*/ 2147483647 h 104"/>
              <a:gd name="T22" fmla="*/ 2147483647 w 13"/>
              <a:gd name="T23" fmla="*/ 2147483647 h 104"/>
              <a:gd name="T24" fmla="*/ 2147483647 w 13"/>
              <a:gd name="T25" fmla="*/ 2147483647 h 104"/>
              <a:gd name="T26" fmla="*/ 2147483647 w 13"/>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04"/>
              <a:gd name="T44" fmla="*/ 13 w 13"/>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04">
                <a:moveTo>
                  <a:pt x="13" y="8"/>
                </a:moveTo>
                <a:lnTo>
                  <a:pt x="8" y="5"/>
                </a:lnTo>
                <a:lnTo>
                  <a:pt x="5" y="0"/>
                </a:lnTo>
                <a:lnTo>
                  <a:pt x="0" y="5"/>
                </a:lnTo>
                <a:lnTo>
                  <a:pt x="0" y="8"/>
                </a:lnTo>
                <a:lnTo>
                  <a:pt x="0" y="101"/>
                </a:lnTo>
                <a:lnTo>
                  <a:pt x="0" y="104"/>
                </a:lnTo>
                <a:lnTo>
                  <a:pt x="5" y="104"/>
                </a:lnTo>
                <a:lnTo>
                  <a:pt x="8" y="104"/>
                </a:lnTo>
                <a:lnTo>
                  <a:pt x="13" y="101"/>
                </a:lnTo>
                <a:lnTo>
                  <a:pt x="13" y="8"/>
                </a:lnTo>
                <a:close/>
              </a:path>
            </a:pathLst>
          </a:custGeom>
          <a:solidFill>
            <a:srgbClr val="000000"/>
          </a:solidFill>
          <a:ln w="12700">
            <a:solidFill>
              <a:srgbClr val="FFFFFF"/>
            </a:solidFill>
            <a:prstDash val="solid"/>
            <a:round/>
            <a:headEnd/>
            <a:tailEnd/>
          </a:ln>
        </p:spPr>
        <p:txBody>
          <a:bodyPr/>
          <a:lstStyle/>
          <a:p>
            <a:endParaRPr lang="en-US"/>
          </a:p>
        </p:txBody>
      </p:sp>
      <p:sp>
        <p:nvSpPr>
          <p:cNvPr id="236" name="Line 238"/>
          <p:cNvSpPr>
            <a:spLocks noChangeShapeType="1"/>
          </p:cNvSpPr>
          <p:nvPr/>
        </p:nvSpPr>
        <p:spPr bwMode="auto">
          <a:xfrm>
            <a:off x="7180264" y="44196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 name="Freeform 239"/>
          <p:cNvSpPr>
            <a:spLocks/>
          </p:cNvSpPr>
          <p:nvPr/>
        </p:nvSpPr>
        <p:spPr bwMode="auto">
          <a:xfrm>
            <a:off x="7180263" y="4357688"/>
            <a:ext cx="4762" cy="61912"/>
          </a:xfrm>
          <a:custGeom>
            <a:avLst/>
            <a:gdLst>
              <a:gd name="T0" fmla="*/ 0 w 13"/>
              <a:gd name="T1" fmla="*/ 2147483647 h 196"/>
              <a:gd name="T2" fmla="*/ 0 w 13"/>
              <a:gd name="T3" fmla="*/ 2147483647 h 196"/>
              <a:gd name="T4" fmla="*/ 0 w 13"/>
              <a:gd name="T5" fmla="*/ 2147483647 h 196"/>
              <a:gd name="T6" fmla="*/ 2147483647 w 13"/>
              <a:gd name="T7" fmla="*/ 2147483647 h 196"/>
              <a:gd name="T8" fmla="*/ 2147483647 w 13"/>
              <a:gd name="T9" fmla="*/ 2147483647 h 196"/>
              <a:gd name="T10" fmla="*/ 2147483647 w 13"/>
              <a:gd name="T11" fmla="*/ 2147483647 h 196"/>
              <a:gd name="T12" fmla="*/ 2147483647 w 13"/>
              <a:gd name="T13" fmla="*/ 2147483647 h 196"/>
              <a:gd name="T14" fmla="*/ 2147483647 w 13"/>
              <a:gd name="T15" fmla="*/ 2147483647 h 196"/>
              <a:gd name="T16" fmla="*/ 2147483647 w 13"/>
              <a:gd name="T17" fmla="*/ 2147483647 h 196"/>
              <a:gd name="T18" fmla="*/ 2147483647 w 13"/>
              <a:gd name="T19" fmla="*/ 0 h 196"/>
              <a:gd name="T20" fmla="*/ 0 w 13"/>
              <a:gd name="T21" fmla="*/ 2147483647 h 196"/>
              <a:gd name="T22" fmla="*/ 0 w 13"/>
              <a:gd name="T23" fmla="*/ 2147483647 h 196"/>
              <a:gd name="T24" fmla="*/ 0 w 13"/>
              <a:gd name="T25" fmla="*/ 2147483647 h 196"/>
              <a:gd name="T26" fmla="*/ 0 w 13"/>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96"/>
              <a:gd name="T44" fmla="*/ 13 w 13"/>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96">
                <a:moveTo>
                  <a:pt x="0" y="193"/>
                </a:moveTo>
                <a:lnTo>
                  <a:pt x="0" y="196"/>
                </a:lnTo>
                <a:lnTo>
                  <a:pt x="5" y="196"/>
                </a:lnTo>
                <a:lnTo>
                  <a:pt x="8" y="196"/>
                </a:lnTo>
                <a:lnTo>
                  <a:pt x="13" y="193"/>
                </a:lnTo>
                <a:lnTo>
                  <a:pt x="13" y="11"/>
                </a:lnTo>
                <a:lnTo>
                  <a:pt x="8" y="5"/>
                </a:lnTo>
                <a:lnTo>
                  <a:pt x="5" y="0"/>
                </a:lnTo>
                <a:lnTo>
                  <a:pt x="0" y="5"/>
                </a:lnTo>
                <a:lnTo>
                  <a:pt x="0" y="11"/>
                </a:lnTo>
                <a:lnTo>
                  <a:pt x="0" y="193"/>
                </a:lnTo>
                <a:close/>
              </a:path>
            </a:pathLst>
          </a:custGeom>
          <a:solidFill>
            <a:srgbClr val="000000"/>
          </a:solidFill>
          <a:ln w="12700">
            <a:solidFill>
              <a:srgbClr val="FFFFFF"/>
            </a:solidFill>
            <a:prstDash val="solid"/>
            <a:round/>
            <a:headEnd/>
            <a:tailEnd/>
          </a:ln>
        </p:spPr>
        <p:txBody>
          <a:bodyPr/>
          <a:lstStyle/>
          <a:p>
            <a:endParaRPr lang="en-US"/>
          </a:p>
        </p:txBody>
      </p:sp>
      <p:sp>
        <p:nvSpPr>
          <p:cNvPr id="238" name="Line 240"/>
          <p:cNvSpPr>
            <a:spLocks noChangeShapeType="1"/>
          </p:cNvSpPr>
          <p:nvPr/>
        </p:nvSpPr>
        <p:spPr bwMode="auto">
          <a:xfrm>
            <a:off x="5686425" y="45656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Freeform 241"/>
          <p:cNvSpPr>
            <a:spLocks/>
          </p:cNvSpPr>
          <p:nvPr/>
        </p:nvSpPr>
        <p:spPr bwMode="auto">
          <a:xfrm>
            <a:off x="5686426" y="4503738"/>
            <a:ext cx="4763" cy="63500"/>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0" y="196"/>
                </a:lnTo>
                <a:lnTo>
                  <a:pt x="4" y="196"/>
                </a:lnTo>
                <a:lnTo>
                  <a:pt x="8" y="196"/>
                </a:lnTo>
                <a:lnTo>
                  <a:pt x="11" y="196"/>
                </a:lnTo>
                <a:lnTo>
                  <a:pt x="11" y="192"/>
                </a:lnTo>
                <a:lnTo>
                  <a:pt x="11" y="12"/>
                </a:lnTo>
                <a:lnTo>
                  <a:pt x="11" y="4"/>
                </a:lnTo>
                <a:lnTo>
                  <a:pt x="8" y="0"/>
                </a:lnTo>
                <a:lnTo>
                  <a:pt x="4" y="4"/>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40" name="Line 242"/>
          <p:cNvSpPr>
            <a:spLocks noChangeShapeType="1"/>
          </p:cNvSpPr>
          <p:nvPr/>
        </p:nvSpPr>
        <p:spPr bwMode="auto">
          <a:xfrm>
            <a:off x="5691189" y="45069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Freeform 243"/>
          <p:cNvSpPr>
            <a:spLocks/>
          </p:cNvSpPr>
          <p:nvPr/>
        </p:nvSpPr>
        <p:spPr bwMode="auto">
          <a:xfrm>
            <a:off x="5686426" y="4503739"/>
            <a:ext cx="4763" cy="33337"/>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2147483647 w 11"/>
              <a:gd name="T9" fmla="*/ 2147483647 h 104"/>
              <a:gd name="T10" fmla="*/ 0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4"/>
                </a:lnTo>
                <a:lnTo>
                  <a:pt x="8" y="0"/>
                </a:lnTo>
                <a:lnTo>
                  <a:pt x="4" y="4"/>
                </a:lnTo>
                <a:lnTo>
                  <a:pt x="0" y="4"/>
                </a:lnTo>
                <a:lnTo>
                  <a:pt x="0" y="8"/>
                </a:lnTo>
                <a:lnTo>
                  <a:pt x="0" y="101"/>
                </a:lnTo>
                <a:lnTo>
                  <a:pt x="4" y="104"/>
                </a:lnTo>
                <a:lnTo>
                  <a:pt x="8" y="104"/>
                </a:lnTo>
                <a:lnTo>
                  <a:pt x="11" y="104"/>
                </a:lnTo>
                <a:lnTo>
                  <a:pt x="11" y="101"/>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42" name="Line 244"/>
          <p:cNvSpPr>
            <a:spLocks noChangeShapeType="1"/>
          </p:cNvSpPr>
          <p:nvPr/>
        </p:nvSpPr>
        <p:spPr bwMode="auto">
          <a:xfrm>
            <a:off x="5689600" y="45339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Freeform 245"/>
          <p:cNvSpPr>
            <a:spLocks/>
          </p:cNvSpPr>
          <p:nvPr/>
        </p:nvSpPr>
        <p:spPr bwMode="auto">
          <a:xfrm>
            <a:off x="5686426" y="4533901"/>
            <a:ext cx="225425" cy="3175"/>
          </a:xfrm>
          <a:custGeom>
            <a:avLst/>
            <a:gdLst>
              <a:gd name="T0" fmla="*/ 2147483647 w 710"/>
              <a:gd name="T1" fmla="*/ 0 h 11"/>
              <a:gd name="T2" fmla="*/ 2147483647 w 710"/>
              <a:gd name="T3" fmla="*/ 2147483647 h 11"/>
              <a:gd name="T4" fmla="*/ 0 w 710"/>
              <a:gd name="T5" fmla="*/ 2147483647 h 11"/>
              <a:gd name="T6" fmla="*/ 0 w 710"/>
              <a:gd name="T7" fmla="*/ 2147483647 h 11"/>
              <a:gd name="T8" fmla="*/ 0 w 710"/>
              <a:gd name="T9" fmla="*/ 2147483647 h 11"/>
              <a:gd name="T10" fmla="*/ 2147483647 w 710"/>
              <a:gd name="T11" fmla="*/ 2147483647 h 11"/>
              <a:gd name="T12" fmla="*/ 2147483647 w 710"/>
              <a:gd name="T13" fmla="*/ 2147483647 h 11"/>
              <a:gd name="T14" fmla="*/ 2147483647 w 710"/>
              <a:gd name="T15" fmla="*/ 2147483647 h 11"/>
              <a:gd name="T16" fmla="*/ 2147483647 w 710"/>
              <a:gd name="T17" fmla="*/ 2147483647 h 11"/>
              <a:gd name="T18" fmla="*/ 2147483647 w 710"/>
              <a:gd name="T19" fmla="*/ 2147483647 h 11"/>
              <a:gd name="T20" fmla="*/ 2147483647 w 710"/>
              <a:gd name="T21" fmla="*/ 2147483647 h 11"/>
              <a:gd name="T22" fmla="*/ 2147483647 w 710"/>
              <a:gd name="T23" fmla="*/ 2147483647 h 11"/>
              <a:gd name="T24" fmla="*/ 2147483647 w 710"/>
              <a:gd name="T25" fmla="*/ 0 h 11"/>
              <a:gd name="T26" fmla="*/ 2147483647 w 710"/>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0"/>
              <a:gd name="T43" fmla="*/ 0 h 11"/>
              <a:gd name="T44" fmla="*/ 710 w 710"/>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0" h="11">
                <a:moveTo>
                  <a:pt x="8" y="0"/>
                </a:moveTo>
                <a:lnTo>
                  <a:pt x="4" y="3"/>
                </a:lnTo>
                <a:lnTo>
                  <a:pt x="0" y="3"/>
                </a:lnTo>
                <a:lnTo>
                  <a:pt x="0" y="8"/>
                </a:lnTo>
                <a:lnTo>
                  <a:pt x="0" y="11"/>
                </a:lnTo>
                <a:lnTo>
                  <a:pt x="4" y="11"/>
                </a:lnTo>
                <a:lnTo>
                  <a:pt x="8" y="11"/>
                </a:lnTo>
                <a:lnTo>
                  <a:pt x="702" y="11"/>
                </a:lnTo>
                <a:lnTo>
                  <a:pt x="710" y="11"/>
                </a:lnTo>
                <a:lnTo>
                  <a:pt x="710" y="8"/>
                </a:lnTo>
                <a:lnTo>
                  <a:pt x="710" y="3"/>
                </a:lnTo>
                <a:lnTo>
                  <a:pt x="706" y="3"/>
                </a:lnTo>
                <a:lnTo>
                  <a:pt x="702"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244" name="Line 246"/>
          <p:cNvSpPr>
            <a:spLocks noChangeShapeType="1"/>
          </p:cNvSpPr>
          <p:nvPr/>
        </p:nvSpPr>
        <p:spPr bwMode="auto">
          <a:xfrm>
            <a:off x="5911850" y="453707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Freeform 247"/>
          <p:cNvSpPr>
            <a:spLocks/>
          </p:cNvSpPr>
          <p:nvPr/>
        </p:nvSpPr>
        <p:spPr bwMode="auto">
          <a:xfrm>
            <a:off x="5908676" y="4533900"/>
            <a:ext cx="3175" cy="33338"/>
          </a:xfrm>
          <a:custGeom>
            <a:avLst/>
            <a:gdLst>
              <a:gd name="T0" fmla="*/ 2147483647 w 12"/>
              <a:gd name="T1" fmla="*/ 2147483647 h 103"/>
              <a:gd name="T2" fmla="*/ 2147483647 w 12"/>
              <a:gd name="T3" fmla="*/ 2147483647 h 103"/>
              <a:gd name="T4" fmla="*/ 2147483647 w 12"/>
              <a:gd name="T5" fmla="*/ 2147483647 h 103"/>
              <a:gd name="T6" fmla="*/ 2147483647 w 12"/>
              <a:gd name="T7" fmla="*/ 0 h 103"/>
              <a:gd name="T8" fmla="*/ 2147483647 w 12"/>
              <a:gd name="T9" fmla="*/ 2147483647 h 103"/>
              <a:gd name="T10" fmla="*/ 0 w 12"/>
              <a:gd name="T11" fmla="*/ 2147483647 h 103"/>
              <a:gd name="T12" fmla="*/ 0 w 12"/>
              <a:gd name="T13" fmla="*/ 2147483647 h 103"/>
              <a:gd name="T14" fmla="*/ 0 w 12"/>
              <a:gd name="T15" fmla="*/ 2147483647 h 103"/>
              <a:gd name="T16" fmla="*/ 2147483647 w 12"/>
              <a:gd name="T17" fmla="*/ 2147483647 h 103"/>
              <a:gd name="T18" fmla="*/ 2147483647 w 12"/>
              <a:gd name="T19" fmla="*/ 2147483647 h 103"/>
              <a:gd name="T20" fmla="*/ 2147483647 w 12"/>
              <a:gd name="T21" fmla="*/ 2147483647 h 103"/>
              <a:gd name="T22" fmla="*/ 2147483647 w 12"/>
              <a:gd name="T23" fmla="*/ 2147483647 h 103"/>
              <a:gd name="T24" fmla="*/ 2147483647 w 12"/>
              <a:gd name="T25" fmla="*/ 2147483647 h 103"/>
              <a:gd name="T26" fmla="*/ 2147483647 w 12"/>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3"/>
              <a:gd name="T44" fmla="*/ 12 w 12"/>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3">
                <a:moveTo>
                  <a:pt x="12" y="8"/>
                </a:moveTo>
                <a:lnTo>
                  <a:pt x="12" y="3"/>
                </a:lnTo>
                <a:lnTo>
                  <a:pt x="8" y="3"/>
                </a:lnTo>
                <a:lnTo>
                  <a:pt x="4" y="0"/>
                </a:lnTo>
                <a:lnTo>
                  <a:pt x="4" y="3"/>
                </a:lnTo>
                <a:lnTo>
                  <a:pt x="0" y="3"/>
                </a:lnTo>
                <a:lnTo>
                  <a:pt x="0" y="8"/>
                </a:lnTo>
                <a:lnTo>
                  <a:pt x="0" y="99"/>
                </a:lnTo>
                <a:lnTo>
                  <a:pt x="4" y="103"/>
                </a:lnTo>
                <a:lnTo>
                  <a:pt x="8" y="103"/>
                </a:lnTo>
                <a:lnTo>
                  <a:pt x="12" y="103"/>
                </a:lnTo>
                <a:lnTo>
                  <a:pt x="12" y="99"/>
                </a:lnTo>
                <a:lnTo>
                  <a:pt x="12" y="8"/>
                </a:lnTo>
                <a:close/>
              </a:path>
            </a:pathLst>
          </a:custGeom>
          <a:solidFill>
            <a:srgbClr val="000000"/>
          </a:solidFill>
          <a:ln w="12700">
            <a:solidFill>
              <a:srgbClr val="FFFFFF"/>
            </a:solidFill>
            <a:prstDash val="solid"/>
            <a:round/>
            <a:headEnd/>
            <a:tailEnd/>
          </a:ln>
        </p:spPr>
        <p:txBody>
          <a:bodyPr/>
          <a:lstStyle/>
          <a:p>
            <a:endParaRPr lang="en-US"/>
          </a:p>
        </p:txBody>
      </p:sp>
      <p:sp>
        <p:nvSpPr>
          <p:cNvPr id="246" name="Line 248"/>
          <p:cNvSpPr>
            <a:spLocks noChangeShapeType="1"/>
          </p:cNvSpPr>
          <p:nvPr/>
        </p:nvSpPr>
        <p:spPr bwMode="auto">
          <a:xfrm>
            <a:off x="5908675" y="45656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Freeform 249"/>
          <p:cNvSpPr>
            <a:spLocks/>
          </p:cNvSpPr>
          <p:nvPr/>
        </p:nvSpPr>
        <p:spPr bwMode="auto">
          <a:xfrm>
            <a:off x="5908676" y="4503738"/>
            <a:ext cx="3175" cy="63500"/>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2147483647 h 196"/>
              <a:gd name="T18" fmla="*/ 2147483647 w 12"/>
              <a:gd name="T19" fmla="*/ 0 h 196"/>
              <a:gd name="T20" fmla="*/ 2147483647 w 12"/>
              <a:gd name="T21" fmla="*/ 2147483647 h 196"/>
              <a:gd name="T22" fmla="*/ 0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2"/>
                </a:moveTo>
                <a:lnTo>
                  <a:pt x="0" y="196"/>
                </a:lnTo>
                <a:lnTo>
                  <a:pt x="4" y="196"/>
                </a:lnTo>
                <a:lnTo>
                  <a:pt x="8" y="196"/>
                </a:lnTo>
                <a:lnTo>
                  <a:pt x="12" y="196"/>
                </a:lnTo>
                <a:lnTo>
                  <a:pt x="12" y="192"/>
                </a:lnTo>
                <a:lnTo>
                  <a:pt x="12" y="12"/>
                </a:lnTo>
                <a:lnTo>
                  <a:pt x="8" y="4"/>
                </a:lnTo>
                <a:lnTo>
                  <a:pt x="4" y="0"/>
                </a:lnTo>
                <a:lnTo>
                  <a:pt x="4" y="4"/>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48" name="Line 250"/>
          <p:cNvSpPr>
            <a:spLocks noChangeShapeType="1"/>
          </p:cNvSpPr>
          <p:nvPr/>
        </p:nvSpPr>
        <p:spPr bwMode="auto">
          <a:xfrm>
            <a:off x="5602289" y="47117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Freeform 251"/>
          <p:cNvSpPr>
            <a:spLocks/>
          </p:cNvSpPr>
          <p:nvPr/>
        </p:nvSpPr>
        <p:spPr bwMode="auto">
          <a:xfrm>
            <a:off x="5602289" y="4651376"/>
            <a:ext cx="3175" cy="61913"/>
          </a:xfrm>
          <a:custGeom>
            <a:avLst/>
            <a:gdLst>
              <a:gd name="T0" fmla="*/ 0 w 12"/>
              <a:gd name="T1" fmla="*/ 2147483647 h 195"/>
              <a:gd name="T2" fmla="*/ 0 w 12"/>
              <a:gd name="T3" fmla="*/ 2147483647 h 195"/>
              <a:gd name="T4" fmla="*/ 2147483647 w 12"/>
              <a:gd name="T5" fmla="*/ 2147483647 h 195"/>
              <a:gd name="T6" fmla="*/ 2147483647 w 12"/>
              <a:gd name="T7" fmla="*/ 2147483647 h 195"/>
              <a:gd name="T8" fmla="*/ 2147483647 w 12"/>
              <a:gd name="T9" fmla="*/ 2147483647 h 195"/>
              <a:gd name="T10" fmla="*/ 2147483647 w 12"/>
              <a:gd name="T11" fmla="*/ 2147483647 h 195"/>
              <a:gd name="T12" fmla="*/ 2147483647 w 12"/>
              <a:gd name="T13" fmla="*/ 2147483647 h 195"/>
              <a:gd name="T14" fmla="*/ 2147483647 w 12"/>
              <a:gd name="T15" fmla="*/ 2147483647 h 195"/>
              <a:gd name="T16" fmla="*/ 2147483647 w 12"/>
              <a:gd name="T17" fmla="*/ 2147483647 h 195"/>
              <a:gd name="T18" fmla="*/ 2147483647 w 12"/>
              <a:gd name="T19" fmla="*/ 0 h 195"/>
              <a:gd name="T20" fmla="*/ 2147483647 w 12"/>
              <a:gd name="T21" fmla="*/ 2147483647 h 195"/>
              <a:gd name="T22" fmla="*/ 0 w 12"/>
              <a:gd name="T23" fmla="*/ 2147483647 h 195"/>
              <a:gd name="T24" fmla="*/ 0 w 12"/>
              <a:gd name="T25" fmla="*/ 2147483647 h 195"/>
              <a:gd name="T26" fmla="*/ 0 w 12"/>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5"/>
              <a:gd name="T44" fmla="*/ 12 w 12"/>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5">
                <a:moveTo>
                  <a:pt x="0" y="192"/>
                </a:moveTo>
                <a:lnTo>
                  <a:pt x="0" y="195"/>
                </a:lnTo>
                <a:lnTo>
                  <a:pt x="4" y="195"/>
                </a:lnTo>
                <a:lnTo>
                  <a:pt x="8" y="195"/>
                </a:lnTo>
                <a:lnTo>
                  <a:pt x="12" y="195"/>
                </a:lnTo>
                <a:lnTo>
                  <a:pt x="12" y="192"/>
                </a:lnTo>
                <a:lnTo>
                  <a:pt x="12" y="12"/>
                </a:lnTo>
                <a:lnTo>
                  <a:pt x="8" y="4"/>
                </a:lnTo>
                <a:lnTo>
                  <a:pt x="8" y="0"/>
                </a:lnTo>
                <a:lnTo>
                  <a:pt x="4" y="4"/>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50" name="Line 252"/>
          <p:cNvSpPr>
            <a:spLocks noChangeShapeType="1"/>
          </p:cNvSpPr>
          <p:nvPr/>
        </p:nvSpPr>
        <p:spPr bwMode="auto">
          <a:xfrm>
            <a:off x="5605464" y="465296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 name="Freeform 253"/>
          <p:cNvSpPr>
            <a:spLocks/>
          </p:cNvSpPr>
          <p:nvPr/>
        </p:nvSpPr>
        <p:spPr bwMode="auto">
          <a:xfrm>
            <a:off x="5602289" y="4651375"/>
            <a:ext cx="3175" cy="31750"/>
          </a:xfrm>
          <a:custGeom>
            <a:avLst/>
            <a:gdLst>
              <a:gd name="T0" fmla="*/ 2147483647 w 12"/>
              <a:gd name="T1" fmla="*/ 2147483647 h 104"/>
              <a:gd name="T2" fmla="*/ 2147483647 w 12"/>
              <a:gd name="T3" fmla="*/ 2147483647 h 104"/>
              <a:gd name="T4" fmla="*/ 2147483647 w 12"/>
              <a:gd name="T5" fmla="*/ 2147483647 h 104"/>
              <a:gd name="T6" fmla="*/ 2147483647 w 12"/>
              <a:gd name="T7" fmla="*/ 0 h 104"/>
              <a:gd name="T8" fmla="*/ 2147483647 w 12"/>
              <a:gd name="T9" fmla="*/ 2147483647 h 104"/>
              <a:gd name="T10" fmla="*/ 0 w 12"/>
              <a:gd name="T11" fmla="*/ 2147483647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7"/>
                </a:moveTo>
                <a:lnTo>
                  <a:pt x="12" y="4"/>
                </a:lnTo>
                <a:lnTo>
                  <a:pt x="8" y="4"/>
                </a:lnTo>
                <a:lnTo>
                  <a:pt x="8" y="0"/>
                </a:lnTo>
                <a:lnTo>
                  <a:pt x="4" y="4"/>
                </a:lnTo>
                <a:lnTo>
                  <a:pt x="0" y="4"/>
                </a:lnTo>
                <a:lnTo>
                  <a:pt x="0" y="7"/>
                </a:lnTo>
                <a:lnTo>
                  <a:pt x="0" y="100"/>
                </a:lnTo>
                <a:lnTo>
                  <a:pt x="4" y="104"/>
                </a:lnTo>
                <a:lnTo>
                  <a:pt x="8" y="104"/>
                </a:lnTo>
                <a:lnTo>
                  <a:pt x="12" y="104"/>
                </a:lnTo>
                <a:lnTo>
                  <a:pt x="12" y="100"/>
                </a:lnTo>
                <a:lnTo>
                  <a:pt x="12" y="7"/>
                </a:lnTo>
                <a:close/>
              </a:path>
            </a:pathLst>
          </a:custGeom>
          <a:solidFill>
            <a:srgbClr val="000000"/>
          </a:solidFill>
          <a:ln w="12700">
            <a:solidFill>
              <a:srgbClr val="FFFFFF"/>
            </a:solidFill>
            <a:prstDash val="solid"/>
            <a:round/>
            <a:headEnd/>
            <a:tailEnd/>
          </a:ln>
        </p:spPr>
        <p:txBody>
          <a:bodyPr/>
          <a:lstStyle/>
          <a:p>
            <a:endParaRPr lang="en-US"/>
          </a:p>
        </p:txBody>
      </p:sp>
      <p:sp>
        <p:nvSpPr>
          <p:cNvPr id="252" name="Line 254"/>
          <p:cNvSpPr>
            <a:spLocks noChangeShapeType="1"/>
          </p:cNvSpPr>
          <p:nvPr/>
        </p:nvSpPr>
        <p:spPr bwMode="auto">
          <a:xfrm>
            <a:off x="5603875" y="46799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Freeform 255"/>
          <p:cNvSpPr>
            <a:spLocks/>
          </p:cNvSpPr>
          <p:nvPr/>
        </p:nvSpPr>
        <p:spPr bwMode="auto">
          <a:xfrm>
            <a:off x="5602288" y="4679951"/>
            <a:ext cx="755650" cy="3175"/>
          </a:xfrm>
          <a:custGeom>
            <a:avLst/>
            <a:gdLst>
              <a:gd name="T0" fmla="*/ 2147483647 w 2384"/>
              <a:gd name="T1" fmla="*/ 0 h 12"/>
              <a:gd name="T2" fmla="*/ 2147483647 w 2384"/>
              <a:gd name="T3" fmla="*/ 2147483647 h 12"/>
              <a:gd name="T4" fmla="*/ 0 w 2384"/>
              <a:gd name="T5" fmla="*/ 2147483647 h 12"/>
              <a:gd name="T6" fmla="*/ 0 w 2384"/>
              <a:gd name="T7" fmla="*/ 2147483647 h 12"/>
              <a:gd name="T8" fmla="*/ 0 w 2384"/>
              <a:gd name="T9" fmla="*/ 2147483647 h 12"/>
              <a:gd name="T10" fmla="*/ 2147483647 w 2384"/>
              <a:gd name="T11" fmla="*/ 2147483647 h 12"/>
              <a:gd name="T12" fmla="*/ 2147483647 w 2384"/>
              <a:gd name="T13" fmla="*/ 2147483647 h 12"/>
              <a:gd name="T14" fmla="*/ 2147483647 w 2384"/>
              <a:gd name="T15" fmla="*/ 2147483647 h 12"/>
              <a:gd name="T16" fmla="*/ 2147483647 w 2384"/>
              <a:gd name="T17" fmla="*/ 2147483647 h 12"/>
              <a:gd name="T18" fmla="*/ 2147483647 w 2384"/>
              <a:gd name="T19" fmla="*/ 2147483647 h 12"/>
              <a:gd name="T20" fmla="*/ 2147483647 w 2384"/>
              <a:gd name="T21" fmla="*/ 2147483647 h 12"/>
              <a:gd name="T22" fmla="*/ 2147483647 w 2384"/>
              <a:gd name="T23" fmla="*/ 2147483647 h 12"/>
              <a:gd name="T24" fmla="*/ 2147483647 w 2384"/>
              <a:gd name="T25" fmla="*/ 0 h 12"/>
              <a:gd name="T26" fmla="*/ 2147483647 w 2384"/>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4"/>
              <a:gd name="T43" fmla="*/ 0 h 12"/>
              <a:gd name="T44" fmla="*/ 2384 w 238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4" h="12">
                <a:moveTo>
                  <a:pt x="8" y="0"/>
                </a:moveTo>
                <a:lnTo>
                  <a:pt x="4" y="4"/>
                </a:lnTo>
                <a:lnTo>
                  <a:pt x="0" y="4"/>
                </a:lnTo>
                <a:lnTo>
                  <a:pt x="0" y="8"/>
                </a:lnTo>
                <a:lnTo>
                  <a:pt x="0" y="12"/>
                </a:lnTo>
                <a:lnTo>
                  <a:pt x="4" y="12"/>
                </a:lnTo>
                <a:lnTo>
                  <a:pt x="8" y="12"/>
                </a:lnTo>
                <a:lnTo>
                  <a:pt x="2376" y="12"/>
                </a:lnTo>
                <a:lnTo>
                  <a:pt x="2380" y="12"/>
                </a:lnTo>
                <a:lnTo>
                  <a:pt x="2384" y="8"/>
                </a:lnTo>
                <a:lnTo>
                  <a:pt x="2380" y="4"/>
                </a:lnTo>
                <a:lnTo>
                  <a:pt x="2376"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254" name="Line 256"/>
          <p:cNvSpPr>
            <a:spLocks noChangeShapeType="1"/>
          </p:cNvSpPr>
          <p:nvPr/>
        </p:nvSpPr>
        <p:spPr bwMode="auto">
          <a:xfrm>
            <a:off x="6357939" y="46831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Freeform 257"/>
          <p:cNvSpPr>
            <a:spLocks/>
          </p:cNvSpPr>
          <p:nvPr/>
        </p:nvSpPr>
        <p:spPr bwMode="auto">
          <a:xfrm>
            <a:off x="6354764" y="4679950"/>
            <a:ext cx="3175" cy="33338"/>
          </a:xfrm>
          <a:custGeom>
            <a:avLst/>
            <a:gdLst>
              <a:gd name="T0" fmla="*/ 2147483647 w 12"/>
              <a:gd name="T1" fmla="*/ 2147483647 h 103"/>
              <a:gd name="T2" fmla="*/ 2147483647 w 12"/>
              <a:gd name="T3" fmla="*/ 2147483647 h 103"/>
              <a:gd name="T4" fmla="*/ 2147483647 w 12"/>
              <a:gd name="T5" fmla="*/ 2147483647 h 103"/>
              <a:gd name="T6" fmla="*/ 2147483647 w 12"/>
              <a:gd name="T7" fmla="*/ 0 h 103"/>
              <a:gd name="T8" fmla="*/ 0 w 12"/>
              <a:gd name="T9" fmla="*/ 2147483647 h 103"/>
              <a:gd name="T10" fmla="*/ 0 w 12"/>
              <a:gd name="T11" fmla="*/ 2147483647 h 103"/>
              <a:gd name="T12" fmla="*/ 0 w 12"/>
              <a:gd name="T13" fmla="*/ 2147483647 h 103"/>
              <a:gd name="T14" fmla="*/ 0 w 12"/>
              <a:gd name="T15" fmla="*/ 2147483647 h 103"/>
              <a:gd name="T16" fmla="*/ 0 w 12"/>
              <a:gd name="T17" fmla="*/ 2147483647 h 103"/>
              <a:gd name="T18" fmla="*/ 2147483647 w 12"/>
              <a:gd name="T19" fmla="*/ 2147483647 h 103"/>
              <a:gd name="T20" fmla="*/ 2147483647 w 12"/>
              <a:gd name="T21" fmla="*/ 2147483647 h 103"/>
              <a:gd name="T22" fmla="*/ 2147483647 w 12"/>
              <a:gd name="T23" fmla="*/ 2147483647 h 103"/>
              <a:gd name="T24" fmla="*/ 2147483647 w 12"/>
              <a:gd name="T25" fmla="*/ 2147483647 h 103"/>
              <a:gd name="T26" fmla="*/ 2147483647 w 12"/>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3"/>
              <a:gd name="T44" fmla="*/ 12 w 12"/>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3">
                <a:moveTo>
                  <a:pt x="12" y="8"/>
                </a:moveTo>
                <a:lnTo>
                  <a:pt x="8" y="4"/>
                </a:lnTo>
                <a:lnTo>
                  <a:pt x="4" y="0"/>
                </a:lnTo>
                <a:lnTo>
                  <a:pt x="0" y="4"/>
                </a:lnTo>
                <a:lnTo>
                  <a:pt x="0" y="8"/>
                </a:lnTo>
                <a:lnTo>
                  <a:pt x="0" y="100"/>
                </a:lnTo>
                <a:lnTo>
                  <a:pt x="0" y="103"/>
                </a:lnTo>
                <a:lnTo>
                  <a:pt x="4" y="103"/>
                </a:lnTo>
                <a:lnTo>
                  <a:pt x="8" y="103"/>
                </a:lnTo>
                <a:lnTo>
                  <a:pt x="12" y="100"/>
                </a:lnTo>
                <a:lnTo>
                  <a:pt x="12" y="8"/>
                </a:lnTo>
                <a:close/>
              </a:path>
            </a:pathLst>
          </a:custGeom>
          <a:solidFill>
            <a:srgbClr val="000000"/>
          </a:solidFill>
          <a:ln w="12700">
            <a:solidFill>
              <a:srgbClr val="FFFFFF"/>
            </a:solidFill>
            <a:prstDash val="solid"/>
            <a:round/>
            <a:headEnd/>
            <a:tailEnd/>
          </a:ln>
        </p:spPr>
        <p:txBody>
          <a:bodyPr/>
          <a:lstStyle/>
          <a:p>
            <a:endParaRPr lang="en-US"/>
          </a:p>
        </p:txBody>
      </p:sp>
      <p:sp>
        <p:nvSpPr>
          <p:cNvPr id="256" name="Line 258"/>
          <p:cNvSpPr>
            <a:spLocks noChangeShapeType="1"/>
          </p:cNvSpPr>
          <p:nvPr/>
        </p:nvSpPr>
        <p:spPr bwMode="auto">
          <a:xfrm>
            <a:off x="6354764" y="47117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Freeform 259"/>
          <p:cNvSpPr>
            <a:spLocks/>
          </p:cNvSpPr>
          <p:nvPr/>
        </p:nvSpPr>
        <p:spPr bwMode="auto">
          <a:xfrm>
            <a:off x="6354764" y="4651376"/>
            <a:ext cx="3175" cy="61913"/>
          </a:xfrm>
          <a:custGeom>
            <a:avLst/>
            <a:gdLst>
              <a:gd name="T0" fmla="*/ 0 w 12"/>
              <a:gd name="T1" fmla="*/ 2147483647 h 195"/>
              <a:gd name="T2" fmla="*/ 0 w 12"/>
              <a:gd name="T3" fmla="*/ 2147483647 h 195"/>
              <a:gd name="T4" fmla="*/ 0 w 12"/>
              <a:gd name="T5" fmla="*/ 2147483647 h 195"/>
              <a:gd name="T6" fmla="*/ 2147483647 w 12"/>
              <a:gd name="T7" fmla="*/ 2147483647 h 195"/>
              <a:gd name="T8" fmla="*/ 2147483647 w 12"/>
              <a:gd name="T9" fmla="*/ 2147483647 h 195"/>
              <a:gd name="T10" fmla="*/ 2147483647 w 12"/>
              <a:gd name="T11" fmla="*/ 2147483647 h 195"/>
              <a:gd name="T12" fmla="*/ 2147483647 w 12"/>
              <a:gd name="T13" fmla="*/ 2147483647 h 195"/>
              <a:gd name="T14" fmla="*/ 2147483647 w 12"/>
              <a:gd name="T15" fmla="*/ 2147483647 h 195"/>
              <a:gd name="T16" fmla="*/ 2147483647 w 12"/>
              <a:gd name="T17" fmla="*/ 2147483647 h 195"/>
              <a:gd name="T18" fmla="*/ 2147483647 w 12"/>
              <a:gd name="T19" fmla="*/ 0 h 195"/>
              <a:gd name="T20" fmla="*/ 0 w 12"/>
              <a:gd name="T21" fmla="*/ 2147483647 h 195"/>
              <a:gd name="T22" fmla="*/ 0 w 12"/>
              <a:gd name="T23" fmla="*/ 2147483647 h 195"/>
              <a:gd name="T24" fmla="*/ 0 w 12"/>
              <a:gd name="T25" fmla="*/ 2147483647 h 195"/>
              <a:gd name="T26" fmla="*/ 0 w 12"/>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5"/>
              <a:gd name="T44" fmla="*/ 12 w 12"/>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5">
                <a:moveTo>
                  <a:pt x="0" y="192"/>
                </a:moveTo>
                <a:lnTo>
                  <a:pt x="0" y="195"/>
                </a:lnTo>
                <a:lnTo>
                  <a:pt x="4" y="195"/>
                </a:lnTo>
                <a:lnTo>
                  <a:pt x="8" y="195"/>
                </a:lnTo>
                <a:lnTo>
                  <a:pt x="12" y="192"/>
                </a:lnTo>
                <a:lnTo>
                  <a:pt x="12" y="12"/>
                </a:lnTo>
                <a:lnTo>
                  <a:pt x="8" y="4"/>
                </a:lnTo>
                <a:lnTo>
                  <a:pt x="4" y="0"/>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58" name="Line 260"/>
          <p:cNvSpPr>
            <a:spLocks noChangeShapeType="1"/>
          </p:cNvSpPr>
          <p:nvPr/>
        </p:nvSpPr>
        <p:spPr bwMode="auto">
          <a:xfrm>
            <a:off x="5629275" y="48577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Freeform 261"/>
          <p:cNvSpPr>
            <a:spLocks/>
          </p:cNvSpPr>
          <p:nvPr/>
        </p:nvSpPr>
        <p:spPr bwMode="auto">
          <a:xfrm>
            <a:off x="5629276" y="4797426"/>
            <a:ext cx="3175"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0" y="196"/>
                </a:lnTo>
                <a:lnTo>
                  <a:pt x="3" y="196"/>
                </a:lnTo>
                <a:lnTo>
                  <a:pt x="8" y="196"/>
                </a:lnTo>
                <a:lnTo>
                  <a:pt x="11" y="196"/>
                </a:lnTo>
                <a:lnTo>
                  <a:pt x="11" y="192"/>
                </a:lnTo>
                <a:lnTo>
                  <a:pt x="11" y="11"/>
                </a:lnTo>
                <a:lnTo>
                  <a:pt x="8" y="3"/>
                </a:lnTo>
                <a:lnTo>
                  <a:pt x="3" y="0"/>
                </a:lnTo>
                <a:lnTo>
                  <a:pt x="3" y="3"/>
                </a:lnTo>
                <a:lnTo>
                  <a:pt x="0" y="3"/>
                </a:lnTo>
                <a:lnTo>
                  <a:pt x="0" y="11"/>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60" name="Line 262"/>
          <p:cNvSpPr>
            <a:spLocks noChangeShapeType="1"/>
          </p:cNvSpPr>
          <p:nvPr/>
        </p:nvSpPr>
        <p:spPr bwMode="auto">
          <a:xfrm>
            <a:off x="5632450" y="4799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Freeform 263"/>
          <p:cNvSpPr>
            <a:spLocks/>
          </p:cNvSpPr>
          <p:nvPr/>
        </p:nvSpPr>
        <p:spPr bwMode="auto">
          <a:xfrm>
            <a:off x="5629276" y="4797425"/>
            <a:ext cx="3175" cy="31750"/>
          </a:xfrm>
          <a:custGeom>
            <a:avLst/>
            <a:gdLst>
              <a:gd name="T0" fmla="*/ 2147483647 w 11"/>
              <a:gd name="T1" fmla="*/ 2147483647 h 103"/>
              <a:gd name="T2" fmla="*/ 2147483647 w 11"/>
              <a:gd name="T3" fmla="*/ 2147483647 h 103"/>
              <a:gd name="T4" fmla="*/ 2147483647 w 11"/>
              <a:gd name="T5" fmla="*/ 2147483647 h 103"/>
              <a:gd name="T6" fmla="*/ 2147483647 w 11"/>
              <a:gd name="T7" fmla="*/ 0 h 103"/>
              <a:gd name="T8" fmla="*/ 2147483647 w 11"/>
              <a:gd name="T9" fmla="*/ 2147483647 h 103"/>
              <a:gd name="T10" fmla="*/ 0 w 11"/>
              <a:gd name="T11" fmla="*/ 2147483647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8"/>
                </a:moveTo>
                <a:lnTo>
                  <a:pt x="11" y="3"/>
                </a:lnTo>
                <a:lnTo>
                  <a:pt x="8" y="3"/>
                </a:lnTo>
                <a:lnTo>
                  <a:pt x="3" y="0"/>
                </a:lnTo>
                <a:lnTo>
                  <a:pt x="3" y="3"/>
                </a:lnTo>
                <a:lnTo>
                  <a:pt x="0" y="3"/>
                </a:lnTo>
                <a:lnTo>
                  <a:pt x="0" y="8"/>
                </a:lnTo>
                <a:lnTo>
                  <a:pt x="0" y="100"/>
                </a:lnTo>
                <a:lnTo>
                  <a:pt x="3" y="103"/>
                </a:lnTo>
                <a:lnTo>
                  <a:pt x="8" y="103"/>
                </a:lnTo>
                <a:lnTo>
                  <a:pt x="11" y="103"/>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62" name="Line 264"/>
          <p:cNvSpPr>
            <a:spLocks noChangeShapeType="1"/>
          </p:cNvSpPr>
          <p:nvPr/>
        </p:nvSpPr>
        <p:spPr bwMode="auto">
          <a:xfrm>
            <a:off x="5629275" y="4826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Freeform 265"/>
          <p:cNvSpPr>
            <a:spLocks/>
          </p:cNvSpPr>
          <p:nvPr/>
        </p:nvSpPr>
        <p:spPr bwMode="auto">
          <a:xfrm>
            <a:off x="5629275" y="4826001"/>
            <a:ext cx="261938" cy="3175"/>
          </a:xfrm>
          <a:custGeom>
            <a:avLst/>
            <a:gdLst>
              <a:gd name="T0" fmla="*/ 2147483647 w 828"/>
              <a:gd name="T1" fmla="*/ 0 h 11"/>
              <a:gd name="T2" fmla="*/ 2147483647 w 828"/>
              <a:gd name="T3" fmla="*/ 2147483647 h 11"/>
              <a:gd name="T4" fmla="*/ 0 w 828"/>
              <a:gd name="T5" fmla="*/ 2147483647 h 11"/>
              <a:gd name="T6" fmla="*/ 0 w 828"/>
              <a:gd name="T7" fmla="*/ 2147483647 h 11"/>
              <a:gd name="T8" fmla="*/ 0 w 828"/>
              <a:gd name="T9" fmla="*/ 2147483647 h 11"/>
              <a:gd name="T10" fmla="*/ 2147483647 w 828"/>
              <a:gd name="T11" fmla="*/ 2147483647 h 11"/>
              <a:gd name="T12" fmla="*/ 2147483647 w 828"/>
              <a:gd name="T13" fmla="*/ 2147483647 h 11"/>
              <a:gd name="T14" fmla="*/ 2147483647 w 828"/>
              <a:gd name="T15" fmla="*/ 2147483647 h 11"/>
              <a:gd name="T16" fmla="*/ 2147483647 w 828"/>
              <a:gd name="T17" fmla="*/ 2147483647 h 11"/>
              <a:gd name="T18" fmla="*/ 2147483647 w 828"/>
              <a:gd name="T19" fmla="*/ 2147483647 h 11"/>
              <a:gd name="T20" fmla="*/ 2147483647 w 828"/>
              <a:gd name="T21" fmla="*/ 2147483647 h 11"/>
              <a:gd name="T22" fmla="*/ 2147483647 w 828"/>
              <a:gd name="T23" fmla="*/ 2147483647 h 11"/>
              <a:gd name="T24" fmla="*/ 2147483647 w 828"/>
              <a:gd name="T25" fmla="*/ 0 h 11"/>
              <a:gd name="T26" fmla="*/ 2147483647 w 828"/>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8"/>
              <a:gd name="T43" fmla="*/ 0 h 11"/>
              <a:gd name="T44" fmla="*/ 828 w 828"/>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8" h="11">
                <a:moveTo>
                  <a:pt x="3" y="0"/>
                </a:moveTo>
                <a:lnTo>
                  <a:pt x="3" y="3"/>
                </a:lnTo>
                <a:lnTo>
                  <a:pt x="0" y="3"/>
                </a:lnTo>
                <a:lnTo>
                  <a:pt x="0" y="8"/>
                </a:lnTo>
                <a:lnTo>
                  <a:pt x="0" y="11"/>
                </a:lnTo>
                <a:lnTo>
                  <a:pt x="3" y="11"/>
                </a:lnTo>
                <a:lnTo>
                  <a:pt x="821" y="11"/>
                </a:lnTo>
                <a:lnTo>
                  <a:pt x="828" y="11"/>
                </a:lnTo>
                <a:lnTo>
                  <a:pt x="828" y="8"/>
                </a:lnTo>
                <a:lnTo>
                  <a:pt x="828" y="3"/>
                </a:lnTo>
                <a:lnTo>
                  <a:pt x="825" y="3"/>
                </a:lnTo>
                <a:lnTo>
                  <a:pt x="821" y="0"/>
                </a:lnTo>
                <a:lnTo>
                  <a:pt x="3" y="0"/>
                </a:lnTo>
                <a:close/>
              </a:path>
            </a:pathLst>
          </a:custGeom>
          <a:solidFill>
            <a:srgbClr val="000000"/>
          </a:solidFill>
          <a:ln w="12700">
            <a:solidFill>
              <a:srgbClr val="FFFFFF"/>
            </a:solidFill>
            <a:prstDash val="solid"/>
            <a:round/>
            <a:headEnd/>
            <a:tailEnd/>
          </a:ln>
        </p:spPr>
        <p:txBody>
          <a:bodyPr/>
          <a:lstStyle/>
          <a:p>
            <a:endParaRPr lang="en-US"/>
          </a:p>
        </p:txBody>
      </p:sp>
      <p:sp>
        <p:nvSpPr>
          <p:cNvPr id="264" name="Line 266"/>
          <p:cNvSpPr>
            <a:spLocks noChangeShapeType="1"/>
          </p:cNvSpPr>
          <p:nvPr/>
        </p:nvSpPr>
        <p:spPr bwMode="auto">
          <a:xfrm>
            <a:off x="5891214" y="48291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Freeform 267"/>
          <p:cNvSpPr>
            <a:spLocks/>
          </p:cNvSpPr>
          <p:nvPr/>
        </p:nvSpPr>
        <p:spPr bwMode="auto">
          <a:xfrm>
            <a:off x="5888039" y="4826000"/>
            <a:ext cx="3175" cy="33338"/>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2147483647 w 11"/>
              <a:gd name="T9" fmla="*/ 2147483647 h 104"/>
              <a:gd name="T10" fmla="*/ 0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3"/>
                </a:lnTo>
                <a:lnTo>
                  <a:pt x="8" y="3"/>
                </a:lnTo>
                <a:lnTo>
                  <a:pt x="4" y="0"/>
                </a:lnTo>
                <a:lnTo>
                  <a:pt x="4" y="3"/>
                </a:lnTo>
                <a:lnTo>
                  <a:pt x="0" y="3"/>
                </a:lnTo>
                <a:lnTo>
                  <a:pt x="0" y="8"/>
                </a:lnTo>
                <a:lnTo>
                  <a:pt x="0" y="100"/>
                </a:lnTo>
                <a:lnTo>
                  <a:pt x="4" y="104"/>
                </a:lnTo>
                <a:lnTo>
                  <a:pt x="8" y="104"/>
                </a:lnTo>
                <a:lnTo>
                  <a:pt x="11" y="104"/>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66" name="Line 268"/>
          <p:cNvSpPr>
            <a:spLocks noChangeShapeType="1"/>
          </p:cNvSpPr>
          <p:nvPr/>
        </p:nvSpPr>
        <p:spPr bwMode="auto">
          <a:xfrm>
            <a:off x="5888039" y="48577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Freeform 269"/>
          <p:cNvSpPr>
            <a:spLocks/>
          </p:cNvSpPr>
          <p:nvPr/>
        </p:nvSpPr>
        <p:spPr bwMode="auto">
          <a:xfrm>
            <a:off x="5888039" y="4797426"/>
            <a:ext cx="3175"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0" y="196"/>
                </a:lnTo>
                <a:lnTo>
                  <a:pt x="4" y="196"/>
                </a:lnTo>
                <a:lnTo>
                  <a:pt x="8" y="196"/>
                </a:lnTo>
                <a:lnTo>
                  <a:pt x="11" y="196"/>
                </a:lnTo>
                <a:lnTo>
                  <a:pt x="11" y="192"/>
                </a:lnTo>
                <a:lnTo>
                  <a:pt x="11" y="11"/>
                </a:lnTo>
                <a:lnTo>
                  <a:pt x="8" y="3"/>
                </a:lnTo>
                <a:lnTo>
                  <a:pt x="4" y="0"/>
                </a:lnTo>
                <a:lnTo>
                  <a:pt x="4" y="3"/>
                </a:lnTo>
                <a:lnTo>
                  <a:pt x="0" y="3"/>
                </a:lnTo>
                <a:lnTo>
                  <a:pt x="0" y="11"/>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68" name="Line 270"/>
          <p:cNvSpPr>
            <a:spLocks noChangeShapeType="1"/>
          </p:cNvSpPr>
          <p:nvPr/>
        </p:nvSpPr>
        <p:spPr bwMode="auto">
          <a:xfrm>
            <a:off x="5653089" y="51514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Freeform 271"/>
          <p:cNvSpPr>
            <a:spLocks/>
          </p:cNvSpPr>
          <p:nvPr/>
        </p:nvSpPr>
        <p:spPr bwMode="auto">
          <a:xfrm>
            <a:off x="5653089" y="5089526"/>
            <a:ext cx="3175" cy="61913"/>
          </a:xfrm>
          <a:custGeom>
            <a:avLst/>
            <a:gdLst>
              <a:gd name="T0" fmla="*/ 0 w 13"/>
              <a:gd name="T1" fmla="*/ 2147483647 h 196"/>
              <a:gd name="T2" fmla="*/ 2147483647 w 13"/>
              <a:gd name="T3" fmla="*/ 2147483647 h 196"/>
              <a:gd name="T4" fmla="*/ 2147483647 w 13"/>
              <a:gd name="T5" fmla="*/ 2147483647 h 196"/>
              <a:gd name="T6" fmla="*/ 2147483647 w 13"/>
              <a:gd name="T7" fmla="*/ 2147483647 h 196"/>
              <a:gd name="T8" fmla="*/ 2147483647 w 13"/>
              <a:gd name="T9" fmla="*/ 2147483647 h 196"/>
              <a:gd name="T10" fmla="*/ 2147483647 w 13"/>
              <a:gd name="T11" fmla="*/ 2147483647 h 196"/>
              <a:gd name="T12" fmla="*/ 2147483647 w 13"/>
              <a:gd name="T13" fmla="*/ 2147483647 h 196"/>
              <a:gd name="T14" fmla="*/ 2147483647 w 13"/>
              <a:gd name="T15" fmla="*/ 2147483647 h 196"/>
              <a:gd name="T16" fmla="*/ 2147483647 w 13"/>
              <a:gd name="T17" fmla="*/ 2147483647 h 196"/>
              <a:gd name="T18" fmla="*/ 2147483647 w 13"/>
              <a:gd name="T19" fmla="*/ 0 h 196"/>
              <a:gd name="T20" fmla="*/ 2147483647 w 13"/>
              <a:gd name="T21" fmla="*/ 2147483647 h 196"/>
              <a:gd name="T22" fmla="*/ 2147483647 w 13"/>
              <a:gd name="T23" fmla="*/ 2147483647 h 196"/>
              <a:gd name="T24" fmla="*/ 0 w 13"/>
              <a:gd name="T25" fmla="*/ 2147483647 h 196"/>
              <a:gd name="T26" fmla="*/ 0 w 13"/>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96"/>
              <a:gd name="T44" fmla="*/ 13 w 13"/>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96">
                <a:moveTo>
                  <a:pt x="0" y="193"/>
                </a:moveTo>
                <a:lnTo>
                  <a:pt x="5" y="196"/>
                </a:lnTo>
                <a:lnTo>
                  <a:pt x="8" y="196"/>
                </a:lnTo>
                <a:lnTo>
                  <a:pt x="13" y="196"/>
                </a:lnTo>
                <a:lnTo>
                  <a:pt x="13" y="193"/>
                </a:lnTo>
                <a:lnTo>
                  <a:pt x="13" y="11"/>
                </a:lnTo>
                <a:lnTo>
                  <a:pt x="13" y="5"/>
                </a:lnTo>
                <a:lnTo>
                  <a:pt x="8" y="0"/>
                </a:lnTo>
                <a:lnTo>
                  <a:pt x="5" y="5"/>
                </a:lnTo>
                <a:lnTo>
                  <a:pt x="0" y="11"/>
                </a:lnTo>
                <a:lnTo>
                  <a:pt x="0" y="193"/>
                </a:lnTo>
                <a:close/>
              </a:path>
            </a:pathLst>
          </a:custGeom>
          <a:solidFill>
            <a:srgbClr val="000000"/>
          </a:solidFill>
          <a:ln w="12700">
            <a:solidFill>
              <a:srgbClr val="FFFFFF"/>
            </a:solidFill>
            <a:prstDash val="solid"/>
            <a:round/>
            <a:headEnd/>
            <a:tailEnd/>
          </a:ln>
        </p:spPr>
        <p:txBody>
          <a:bodyPr/>
          <a:lstStyle/>
          <a:p>
            <a:endParaRPr lang="en-US"/>
          </a:p>
        </p:txBody>
      </p:sp>
      <p:sp>
        <p:nvSpPr>
          <p:cNvPr id="270" name="Line 272"/>
          <p:cNvSpPr>
            <a:spLocks noChangeShapeType="1"/>
          </p:cNvSpPr>
          <p:nvPr/>
        </p:nvSpPr>
        <p:spPr bwMode="auto">
          <a:xfrm>
            <a:off x="5656264" y="50927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Freeform 273"/>
          <p:cNvSpPr>
            <a:spLocks/>
          </p:cNvSpPr>
          <p:nvPr/>
        </p:nvSpPr>
        <p:spPr bwMode="auto">
          <a:xfrm>
            <a:off x="5653089" y="5089525"/>
            <a:ext cx="3175" cy="33338"/>
          </a:xfrm>
          <a:custGeom>
            <a:avLst/>
            <a:gdLst>
              <a:gd name="T0" fmla="*/ 2147483647 w 13"/>
              <a:gd name="T1" fmla="*/ 2147483647 h 104"/>
              <a:gd name="T2" fmla="*/ 2147483647 w 13"/>
              <a:gd name="T3" fmla="*/ 2147483647 h 104"/>
              <a:gd name="T4" fmla="*/ 2147483647 w 13"/>
              <a:gd name="T5" fmla="*/ 2147483647 h 104"/>
              <a:gd name="T6" fmla="*/ 2147483647 w 13"/>
              <a:gd name="T7" fmla="*/ 0 h 104"/>
              <a:gd name="T8" fmla="*/ 2147483647 w 13"/>
              <a:gd name="T9" fmla="*/ 2147483647 h 104"/>
              <a:gd name="T10" fmla="*/ 2147483647 w 13"/>
              <a:gd name="T11" fmla="*/ 2147483647 h 104"/>
              <a:gd name="T12" fmla="*/ 0 w 13"/>
              <a:gd name="T13" fmla="*/ 2147483647 h 104"/>
              <a:gd name="T14" fmla="*/ 0 w 13"/>
              <a:gd name="T15" fmla="*/ 2147483647 h 104"/>
              <a:gd name="T16" fmla="*/ 2147483647 w 13"/>
              <a:gd name="T17" fmla="*/ 2147483647 h 104"/>
              <a:gd name="T18" fmla="*/ 2147483647 w 13"/>
              <a:gd name="T19" fmla="*/ 2147483647 h 104"/>
              <a:gd name="T20" fmla="*/ 2147483647 w 13"/>
              <a:gd name="T21" fmla="*/ 2147483647 h 104"/>
              <a:gd name="T22" fmla="*/ 2147483647 w 13"/>
              <a:gd name="T23" fmla="*/ 2147483647 h 104"/>
              <a:gd name="T24" fmla="*/ 2147483647 w 13"/>
              <a:gd name="T25" fmla="*/ 2147483647 h 104"/>
              <a:gd name="T26" fmla="*/ 2147483647 w 13"/>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04"/>
              <a:gd name="T44" fmla="*/ 13 w 13"/>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04">
                <a:moveTo>
                  <a:pt x="13" y="8"/>
                </a:moveTo>
                <a:lnTo>
                  <a:pt x="13" y="5"/>
                </a:lnTo>
                <a:lnTo>
                  <a:pt x="8" y="0"/>
                </a:lnTo>
                <a:lnTo>
                  <a:pt x="5" y="5"/>
                </a:lnTo>
                <a:lnTo>
                  <a:pt x="0" y="8"/>
                </a:lnTo>
                <a:lnTo>
                  <a:pt x="0" y="100"/>
                </a:lnTo>
                <a:lnTo>
                  <a:pt x="5" y="104"/>
                </a:lnTo>
                <a:lnTo>
                  <a:pt x="8" y="104"/>
                </a:lnTo>
                <a:lnTo>
                  <a:pt x="13" y="104"/>
                </a:lnTo>
                <a:lnTo>
                  <a:pt x="13" y="100"/>
                </a:lnTo>
                <a:lnTo>
                  <a:pt x="13" y="8"/>
                </a:lnTo>
                <a:close/>
              </a:path>
            </a:pathLst>
          </a:custGeom>
          <a:solidFill>
            <a:srgbClr val="000000"/>
          </a:solidFill>
          <a:ln w="12700">
            <a:solidFill>
              <a:srgbClr val="FFFFFF"/>
            </a:solidFill>
            <a:prstDash val="solid"/>
            <a:round/>
            <a:headEnd/>
            <a:tailEnd/>
          </a:ln>
        </p:spPr>
        <p:txBody>
          <a:bodyPr/>
          <a:lstStyle/>
          <a:p>
            <a:endParaRPr lang="en-US"/>
          </a:p>
        </p:txBody>
      </p:sp>
      <p:sp>
        <p:nvSpPr>
          <p:cNvPr id="272" name="Line 274"/>
          <p:cNvSpPr>
            <a:spLocks noChangeShapeType="1"/>
          </p:cNvSpPr>
          <p:nvPr/>
        </p:nvSpPr>
        <p:spPr bwMode="auto">
          <a:xfrm>
            <a:off x="5654675" y="51181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Freeform 275"/>
          <p:cNvSpPr>
            <a:spLocks/>
          </p:cNvSpPr>
          <p:nvPr/>
        </p:nvSpPr>
        <p:spPr bwMode="auto">
          <a:xfrm>
            <a:off x="5653089" y="5118101"/>
            <a:ext cx="261937" cy="4763"/>
          </a:xfrm>
          <a:custGeom>
            <a:avLst/>
            <a:gdLst>
              <a:gd name="T0" fmla="*/ 2147483647 w 826"/>
              <a:gd name="T1" fmla="*/ 0 h 12"/>
              <a:gd name="T2" fmla="*/ 2147483647 w 826"/>
              <a:gd name="T3" fmla="*/ 2147483647 h 12"/>
              <a:gd name="T4" fmla="*/ 2147483647 w 826"/>
              <a:gd name="T5" fmla="*/ 2147483647 h 12"/>
              <a:gd name="T6" fmla="*/ 0 w 826"/>
              <a:gd name="T7" fmla="*/ 2147483647 h 12"/>
              <a:gd name="T8" fmla="*/ 2147483647 w 826"/>
              <a:gd name="T9" fmla="*/ 2147483647 h 12"/>
              <a:gd name="T10" fmla="*/ 2147483647 w 826"/>
              <a:gd name="T11" fmla="*/ 2147483647 h 12"/>
              <a:gd name="T12" fmla="*/ 2147483647 w 826"/>
              <a:gd name="T13" fmla="*/ 2147483647 h 12"/>
              <a:gd name="T14" fmla="*/ 2147483647 w 826"/>
              <a:gd name="T15" fmla="*/ 2147483647 h 12"/>
              <a:gd name="T16" fmla="*/ 2147483647 w 826"/>
              <a:gd name="T17" fmla="*/ 2147483647 h 12"/>
              <a:gd name="T18" fmla="*/ 2147483647 w 826"/>
              <a:gd name="T19" fmla="*/ 2147483647 h 12"/>
              <a:gd name="T20" fmla="*/ 2147483647 w 826"/>
              <a:gd name="T21" fmla="*/ 2147483647 h 12"/>
              <a:gd name="T22" fmla="*/ 2147483647 w 826"/>
              <a:gd name="T23" fmla="*/ 2147483647 h 12"/>
              <a:gd name="T24" fmla="*/ 2147483647 w 826"/>
              <a:gd name="T25" fmla="*/ 0 h 12"/>
              <a:gd name="T26" fmla="*/ 2147483647 w 82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6"/>
              <a:gd name="T43" fmla="*/ 0 h 12"/>
              <a:gd name="T44" fmla="*/ 826 w 82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6" h="12">
                <a:moveTo>
                  <a:pt x="8" y="0"/>
                </a:moveTo>
                <a:lnTo>
                  <a:pt x="5" y="4"/>
                </a:lnTo>
                <a:lnTo>
                  <a:pt x="0" y="8"/>
                </a:lnTo>
                <a:lnTo>
                  <a:pt x="5" y="12"/>
                </a:lnTo>
                <a:lnTo>
                  <a:pt x="8" y="12"/>
                </a:lnTo>
                <a:lnTo>
                  <a:pt x="818" y="12"/>
                </a:lnTo>
                <a:lnTo>
                  <a:pt x="826" y="12"/>
                </a:lnTo>
                <a:lnTo>
                  <a:pt x="826" y="8"/>
                </a:lnTo>
                <a:lnTo>
                  <a:pt x="826" y="4"/>
                </a:lnTo>
                <a:lnTo>
                  <a:pt x="818"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274" name="Line 276"/>
          <p:cNvSpPr>
            <a:spLocks noChangeShapeType="1"/>
          </p:cNvSpPr>
          <p:nvPr/>
        </p:nvSpPr>
        <p:spPr bwMode="auto">
          <a:xfrm>
            <a:off x="5915025" y="512127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Freeform 277"/>
          <p:cNvSpPr>
            <a:spLocks/>
          </p:cNvSpPr>
          <p:nvPr/>
        </p:nvSpPr>
        <p:spPr bwMode="auto">
          <a:xfrm>
            <a:off x="5911851" y="5118100"/>
            <a:ext cx="3175" cy="33338"/>
          </a:xfrm>
          <a:custGeom>
            <a:avLst/>
            <a:gdLst>
              <a:gd name="T0" fmla="*/ 2147483647 w 12"/>
              <a:gd name="T1" fmla="*/ 2147483647 h 104"/>
              <a:gd name="T2" fmla="*/ 2147483647 w 12"/>
              <a:gd name="T3" fmla="*/ 2147483647 h 104"/>
              <a:gd name="T4" fmla="*/ 2147483647 w 12"/>
              <a:gd name="T5" fmla="*/ 2147483647 h 104"/>
              <a:gd name="T6" fmla="*/ 2147483647 w 12"/>
              <a:gd name="T7" fmla="*/ 0 h 104"/>
              <a:gd name="T8" fmla="*/ 2147483647 w 12"/>
              <a:gd name="T9" fmla="*/ 2147483647 h 104"/>
              <a:gd name="T10" fmla="*/ 2147483647 w 12"/>
              <a:gd name="T11" fmla="*/ 2147483647 h 104"/>
              <a:gd name="T12" fmla="*/ 0 w 12"/>
              <a:gd name="T13" fmla="*/ 2147483647 h 104"/>
              <a:gd name="T14" fmla="*/ 0 w 12"/>
              <a:gd name="T15" fmla="*/ 2147483647 h 104"/>
              <a:gd name="T16" fmla="*/ 2147483647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8"/>
                </a:moveTo>
                <a:lnTo>
                  <a:pt x="12" y="4"/>
                </a:lnTo>
                <a:lnTo>
                  <a:pt x="8" y="0"/>
                </a:lnTo>
                <a:lnTo>
                  <a:pt x="4" y="4"/>
                </a:lnTo>
                <a:lnTo>
                  <a:pt x="0" y="8"/>
                </a:lnTo>
                <a:lnTo>
                  <a:pt x="0" y="101"/>
                </a:lnTo>
                <a:lnTo>
                  <a:pt x="4" y="104"/>
                </a:lnTo>
                <a:lnTo>
                  <a:pt x="8" y="104"/>
                </a:lnTo>
                <a:lnTo>
                  <a:pt x="12" y="104"/>
                </a:lnTo>
                <a:lnTo>
                  <a:pt x="12" y="101"/>
                </a:lnTo>
                <a:lnTo>
                  <a:pt x="12" y="8"/>
                </a:lnTo>
                <a:close/>
              </a:path>
            </a:pathLst>
          </a:custGeom>
          <a:solidFill>
            <a:srgbClr val="000000"/>
          </a:solidFill>
          <a:ln w="12700">
            <a:solidFill>
              <a:srgbClr val="FFFFFF"/>
            </a:solidFill>
            <a:prstDash val="solid"/>
            <a:round/>
            <a:headEnd/>
            <a:tailEnd/>
          </a:ln>
        </p:spPr>
        <p:txBody>
          <a:bodyPr/>
          <a:lstStyle/>
          <a:p>
            <a:endParaRPr lang="en-US"/>
          </a:p>
        </p:txBody>
      </p:sp>
      <p:sp>
        <p:nvSpPr>
          <p:cNvPr id="276" name="Line 278"/>
          <p:cNvSpPr>
            <a:spLocks noChangeShapeType="1"/>
          </p:cNvSpPr>
          <p:nvPr/>
        </p:nvSpPr>
        <p:spPr bwMode="auto">
          <a:xfrm>
            <a:off x="5911850" y="51514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Freeform 279"/>
          <p:cNvSpPr>
            <a:spLocks/>
          </p:cNvSpPr>
          <p:nvPr/>
        </p:nvSpPr>
        <p:spPr bwMode="auto">
          <a:xfrm>
            <a:off x="5911851" y="5089526"/>
            <a:ext cx="3175" cy="61913"/>
          </a:xfrm>
          <a:custGeom>
            <a:avLst/>
            <a:gdLst>
              <a:gd name="T0" fmla="*/ 0 w 12"/>
              <a:gd name="T1" fmla="*/ 2147483647 h 196"/>
              <a:gd name="T2" fmla="*/ 2147483647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2147483647 h 196"/>
              <a:gd name="T18" fmla="*/ 2147483647 w 12"/>
              <a:gd name="T19" fmla="*/ 0 h 196"/>
              <a:gd name="T20" fmla="*/ 2147483647 w 12"/>
              <a:gd name="T21" fmla="*/ 2147483647 h 196"/>
              <a:gd name="T22" fmla="*/ 2147483647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3"/>
                </a:moveTo>
                <a:lnTo>
                  <a:pt x="4" y="196"/>
                </a:lnTo>
                <a:lnTo>
                  <a:pt x="8" y="196"/>
                </a:lnTo>
                <a:lnTo>
                  <a:pt x="12" y="196"/>
                </a:lnTo>
                <a:lnTo>
                  <a:pt x="12" y="193"/>
                </a:lnTo>
                <a:lnTo>
                  <a:pt x="12" y="11"/>
                </a:lnTo>
                <a:lnTo>
                  <a:pt x="12" y="5"/>
                </a:lnTo>
                <a:lnTo>
                  <a:pt x="8" y="0"/>
                </a:lnTo>
                <a:lnTo>
                  <a:pt x="4" y="5"/>
                </a:lnTo>
                <a:lnTo>
                  <a:pt x="0" y="11"/>
                </a:lnTo>
                <a:lnTo>
                  <a:pt x="0" y="193"/>
                </a:lnTo>
                <a:close/>
              </a:path>
            </a:pathLst>
          </a:custGeom>
          <a:solidFill>
            <a:srgbClr val="000000"/>
          </a:solidFill>
          <a:ln w="12700">
            <a:solidFill>
              <a:srgbClr val="FFFFFF"/>
            </a:solidFill>
            <a:prstDash val="solid"/>
            <a:round/>
            <a:headEnd/>
            <a:tailEnd/>
          </a:ln>
        </p:spPr>
        <p:txBody>
          <a:bodyPr/>
          <a:lstStyle/>
          <a:p>
            <a:endParaRPr lang="en-US"/>
          </a:p>
        </p:txBody>
      </p:sp>
      <p:sp>
        <p:nvSpPr>
          <p:cNvPr id="278" name="Line 280"/>
          <p:cNvSpPr>
            <a:spLocks noChangeShapeType="1"/>
          </p:cNvSpPr>
          <p:nvPr/>
        </p:nvSpPr>
        <p:spPr bwMode="auto">
          <a:xfrm>
            <a:off x="5818189" y="52974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Freeform 281"/>
          <p:cNvSpPr>
            <a:spLocks/>
          </p:cNvSpPr>
          <p:nvPr/>
        </p:nvSpPr>
        <p:spPr bwMode="auto">
          <a:xfrm>
            <a:off x="5818188" y="5235576"/>
            <a:ext cx="4762"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0" y="196"/>
                </a:lnTo>
                <a:lnTo>
                  <a:pt x="3" y="196"/>
                </a:lnTo>
                <a:lnTo>
                  <a:pt x="7" y="196"/>
                </a:lnTo>
                <a:lnTo>
                  <a:pt x="11" y="196"/>
                </a:lnTo>
                <a:lnTo>
                  <a:pt x="11" y="192"/>
                </a:lnTo>
                <a:lnTo>
                  <a:pt x="11" y="12"/>
                </a:lnTo>
                <a:lnTo>
                  <a:pt x="7" y="4"/>
                </a:lnTo>
                <a:lnTo>
                  <a:pt x="7" y="0"/>
                </a:lnTo>
                <a:lnTo>
                  <a:pt x="3" y="4"/>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80" name="Line 282"/>
          <p:cNvSpPr>
            <a:spLocks noChangeShapeType="1"/>
          </p:cNvSpPr>
          <p:nvPr/>
        </p:nvSpPr>
        <p:spPr bwMode="auto">
          <a:xfrm>
            <a:off x="5822950" y="52387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Freeform 283"/>
          <p:cNvSpPr>
            <a:spLocks/>
          </p:cNvSpPr>
          <p:nvPr/>
        </p:nvSpPr>
        <p:spPr bwMode="auto">
          <a:xfrm>
            <a:off x="5818188" y="5235575"/>
            <a:ext cx="4762" cy="33338"/>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2147483647 w 11"/>
              <a:gd name="T9" fmla="*/ 2147483647 h 104"/>
              <a:gd name="T10" fmla="*/ 0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4"/>
                </a:lnTo>
                <a:lnTo>
                  <a:pt x="7" y="4"/>
                </a:lnTo>
                <a:lnTo>
                  <a:pt x="7" y="0"/>
                </a:lnTo>
                <a:lnTo>
                  <a:pt x="3" y="4"/>
                </a:lnTo>
                <a:lnTo>
                  <a:pt x="0" y="4"/>
                </a:lnTo>
                <a:lnTo>
                  <a:pt x="0" y="8"/>
                </a:lnTo>
                <a:lnTo>
                  <a:pt x="0" y="99"/>
                </a:lnTo>
                <a:lnTo>
                  <a:pt x="3" y="104"/>
                </a:lnTo>
                <a:lnTo>
                  <a:pt x="7" y="104"/>
                </a:lnTo>
                <a:lnTo>
                  <a:pt x="11" y="104"/>
                </a:lnTo>
                <a:lnTo>
                  <a:pt x="11" y="99"/>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82" name="Line 284"/>
          <p:cNvSpPr>
            <a:spLocks noChangeShapeType="1"/>
          </p:cNvSpPr>
          <p:nvPr/>
        </p:nvSpPr>
        <p:spPr bwMode="auto">
          <a:xfrm>
            <a:off x="5821364" y="52657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Freeform 285"/>
          <p:cNvSpPr>
            <a:spLocks/>
          </p:cNvSpPr>
          <p:nvPr/>
        </p:nvSpPr>
        <p:spPr bwMode="auto">
          <a:xfrm>
            <a:off x="5818188" y="5265739"/>
            <a:ext cx="495300" cy="3175"/>
          </a:xfrm>
          <a:custGeom>
            <a:avLst/>
            <a:gdLst>
              <a:gd name="T0" fmla="*/ 2147483647 w 1557"/>
              <a:gd name="T1" fmla="*/ 0 h 11"/>
              <a:gd name="T2" fmla="*/ 2147483647 w 1557"/>
              <a:gd name="T3" fmla="*/ 2147483647 h 11"/>
              <a:gd name="T4" fmla="*/ 0 w 1557"/>
              <a:gd name="T5" fmla="*/ 2147483647 h 11"/>
              <a:gd name="T6" fmla="*/ 0 w 1557"/>
              <a:gd name="T7" fmla="*/ 2147483647 h 11"/>
              <a:gd name="T8" fmla="*/ 0 w 1557"/>
              <a:gd name="T9" fmla="*/ 2147483647 h 11"/>
              <a:gd name="T10" fmla="*/ 2147483647 w 1557"/>
              <a:gd name="T11" fmla="*/ 2147483647 h 11"/>
              <a:gd name="T12" fmla="*/ 2147483647 w 1557"/>
              <a:gd name="T13" fmla="*/ 2147483647 h 11"/>
              <a:gd name="T14" fmla="*/ 2147483647 w 1557"/>
              <a:gd name="T15" fmla="*/ 2147483647 h 11"/>
              <a:gd name="T16" fmla="*/ 2147483647 w 1557"/>
              <a:gd name="T17" fmla="*/ 2147483647 h 11"/>
              <a:gd name="T18" fmla="*/ 2147483647 w 1557"/>
              <a:gd name="T19" fmla="*/ 2147483647 h 11"/>
              <a:gd name="T20" fmla="*/ 2147483647 w 1557"/>
              <a:gd name="T21" fmla="*/ 2147483647 h 11"/>
              <a:gd name="T22" fmla="*/ 2147483647 w 1557"/>
              <a:gd name="T23" fmla="*/ 2147483647 h 11"/>
              <a:gd name="T24" fmla="*/ 2147483647 w 1557"/>
              <a:gd name="T25" fmla="*/ 0 h 11"/>
              <a:gd name="T26" fmla="*/ 2147483647 w 1557"/>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7"/>
              <a:gd name="T43" fmla="*/ 0 h 11"/>
              <a:gd name="T44" fmla="*/ 1557 w 1557"/>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7" h="11">
                <a:moveTo>
                  <a:pt x="7" y="0"/>
                </a:moveTo>
                <a:lnTo>
                  <a:pt x="3" y="3"/>
                </a:lnTo>
                <a:lnTo>
                  <a:pt x="0" y="3"/>
                </a:lnTo>
                <a:lnTo>
                  <a:pt x="0" y="6"/>
                </a:lnTo>
                <a:lnTo>
                  <a:pt x="0" y="11"/>
                </a:lnTo>
                <a:lnTo>
                  <a:pt x="3" y="11"/>
                </a:lnTo>
                <a:lnTo>
                  <a:pt x="7" y="11"/>
                </a:lnTo>
                <a:lnTo>
                  <a:pt x="1554" y="11"/>
                </a:lnTo>
                <a:lnTo>
                  <a:pt x="1557" y="11"/>
                </a:lnTo>
                <a:lnTo>
                  <a:pt x="1557" y="6"/>
                </a:lnTo>
                <a:lnTo>
                  <a:pt x="1557" y="3"/>
                </a:lnTo>
                <a:lnTo>
                  <a:pt x="1554" y="3"/>
                </a:lnTo>
                <a:lnTo>
                  <a:pt x="1554" y="0"/>
                </a:lnTo>
                <a:lnTo>
                  <a:pt x="7" y="0"/>
                </a:lnTo>
                <a:close/>
              </a:path>
            </a:pathLst>
          </a:custGeom>
          <a:solidFill>
            <a:srgbClr val="000000"/>
          </a:solidFill>
          <a:ln w="12700">
            <a:solidFill>
              <a:srgbClr val="FFFFFF"/>
            </a:solidFill>
            <a:prstDash val="solid"/>
            <a:round/>
            <a:headEnd/>
            <a:tailEnd/>
          </a:ln>
        </p:spPr>
        <p:txBody>
          <a:bodyPr/>
          <a:lstStyle/>
          <a:p>
            <a:endParaRPr lang="en-US"/>
          </a:p>
        </p:txBody>
      </p:sp>
      <p:sp>
        <p:nvSpPr>
          <p:cNvPr id="284" name="Line 286"/>
          <p:cNvSpPr>
            <a:spLocks noChangeShapeType="1"/>
          </p:cNvSpPr>
          <p:nvPr/>
        </p:nvSpPr>
        <p:spPr bwMode="auto">
          <a:xfrm>
            <a:off x="6313489" y="52673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Freeform 287"/>
          <p:cNvSpPr>
            <a:spLocks/>
          </p:cNvSpPr>
          <p:nvPr/>
        </p:nvSpPr>
        <p:spPr bwMode="auto">
          <a:xfrm>
            <a:off x="6310314" y="5265738"/>
            <a:ext cx="3175" cy="31750"/>
          </a:xfrm>
          <a:custGeom>
            <a:avLst/>
            <a:gdLst>
              <a:gd name="T0" fmla="*/ 2147483647 w 11"/>
              <a:gd name="T1" fmla="*/ 2147483647 h 103"/>
              <a:gd name="T2" fmla="*/ 2147483647 w 11"/>
              <a:gd name="T3" fmla="*/ 2147483647 h 103"/>
              <a:gd name="T4" fmla="*/ 2147483647 w 11"/>
              <a:gd name="T5" fmla="*/ 2147483647 h 103"/>
              <a:gd name="T6" fmla="*/ 2147483647 w 11"/>
              <a:gd name="T7" fmla="*/ 0 h 103"/>
              <a:gd name="T8" fmla="*/ 2147483647 w 11"/>
              <a:gd name="T9" fmla="*/ 2147483647 h 103"/>
              <a:gd name="T10" fmla="*/ 0 w 11"/>
              <a:gd name="T11" fmla="*/ 2147483647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6"/>
                </a:moveTo>
                <a:lnTo>
                  <a:pt x="11" y="3"/>
                </a:lnTo>
                <a:lnTo>
                  <a:pt x="8" y="3"/>
                </a:lnTo>
                <a:lnTo>
                  <a:pt x="8" y="0"/>
                </a:lnTo>
                <a:lnTo>
                  <a:pt x="3" y="3"/>
                </a:lnTo>
                <a:lnTo>
                  <a:pt x="0" y="3"/>
                </a:lnTo>
                <a:lnTo>
                  <a:pt x="0" y="6"/>
                </a:lnTo>
                <a:lnTo>
                  <a:pt x="0" y="99"/>
                </a:lnTo>
                <a:lnTo>
                  <a:pt x="3" y="103"/>
                </a:lnTo>
                <a:lnTo>
                  <a:pt x="8" y="103"/>
                </a:lnTo>
                <a:lnTo>
                  <a:pt x="11" y="103"/>
                </a:lnTo>
                <a:lnTo>
                  <a:pt x="11" y="99"/>
                </a:lnTo>
                <a:lnTo>
                  <a:pt x="11" y="6"/>
                </a:lnTo>
                <a:close/>
              </a:path>
            </a:pathLst>
          </a:custGeom>
          <a:solidFill>
            <a:srgbClr val="000000"/>
          </a:solidFill>
          <a:ln w="12700">
            <a:solidFill>
              <a:srgbClr val="FFFFFF"/>
            </a:solidFill>
            <a:prstDash val="solid"/>
            <a:round/>
            <a:headEnd/>
            <a:tailEnd/>
          </a:ln>
        </p:spPr>
        <p:txBody>
          <a:bodyPr/>
          <a:lstStyle/>
          <a:p>
            <a:endParaRPr lang="en-US"/>
          </a:p>
        </p:txBody>
      </p:sp>
      <p:sp>
        <p:nvSpPr>
          <p:cNvPr id="286" name="Line 288"/>
          <p:cNvSpPr>
            <a:spLocks noChangeShapeType="1"/>
          </p:cNvSpPr>
          <p:nvPr/>
        </p:nvSpPr>
        <p:spPr bwMode="auto">
          <a:xfrm>
            <a:off x="6310314" y="52974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Freeform 289"/>
          <p:cNvSpPr>
            <a:spLocks/>
          </p:cNvSpPr>
          <p:nvPr/>
        </p:nvSpPr>
        <p:spPr bwMode="auto">
          <a:xfrm>
            <a:off x="6310314" y="5235576"/>
            <a:ext cx="3175" cy="61913"/>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2"/>
                </a:moveTo>
                <a:lnTo>
                  <a:pt x="0" y="196"/>
                </a:lnTo>
                <a:lnTo>
                  <a:pt x="3" y="196"/>
                </a:lnTo>
                <a:lnTo>
                  <a:pt x="8" y="196"/>
                </a:lnTo>
                <a:lnTo>
                  <a:pt x="11" y="196"/>
                </a:lnTo>
                <a:lnTo>
                  <a:pt x="11" y="192"/>
                </a:lnTo>
                <a:lnTo>
                  <a:pt x="11" y="12"/>
                </a:lnTo>
                <a:lnTo>
                  <a:pt x="8" y="4"/>
                </a:lnTo>
                <a:lnTo>
                  <a:pt x="8" y="0"/>
                </a:lnTo>
                <a:lnTo>
                  <a:pt x="3" y="4"/>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88" name="Line 290"/>
          <p:cNvSpPr>
            <a:spLocks noChangeShapeType="1"/>
          </p:cNvSpPr>
          <p:nvPr/>
        </p:nvSpPr>
        <p:spPr bwMode="auto">
          <a:xfrm>
            <a:off x="5749925" y="54435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Freeform 291"/>
          <p:cNvSpPr>
            <a:spLocks/>
          </p:cNvSpPr>
          <p:nvPr/>
        </p:nvSpPr>
        <p:spPr bwMode="auto">
          <a:xfrm>
            <a:off x="5749926" y="5381626"/>
            <a:ext cx="4763" cy="61913"/>
          </a:xfrm>
          <a:custGeom>
            <a:avLst/>
            <a:gdLst>
              <a:gd name="T0" fmla="*/ 0 w 13"/>
              <a:gd name="T1" fmla="*/ 2147483647 h 195"/>
              <a:gd name="T2" fmla="*/ 2147483647 w 13"/>
              <a:gd name="T3" fmla="*/ 2147483647 h 195"/>
              <a:gd name="T4" fmla="*/ 2147483647 w 13"/>
              <a:gd name="T5" fmla="*/ 2147483647 h 195"/>
              <a:gd name="T6" fmla="*/ 2147483647 w 13"/>
              <a:gd name="T7" fmla="*/ 2147483647 h 195"/>
              <a:gd name="T8" fmla="*/ 2147483647 w 13"/>
              <a:gd name="T9" fmla="*/ 2147483647 h 195"/>
              <a:gd name="T10" fmla="*/ 2147483647 w 13"/>
              <a:gd name="T11" fmla="*/ 2147483647 h 195"/>
              <a:gd name="T12" fmla="*/ 2147483647 w 13"/>
              <a:gd name="T13" fmla="*/ 2147483647 h 195"/>
              <a:gd name="T14" fmla="*/ 2147483647 w 13"/>
              <a:gd name="T15" fmla="*/ 2147483647 h 195"/>
              <a:gd name="T16" fmla="*/ 2147483647 w 13"/>
              <a:gd name="T17" fmla="*/ 2147483647 h 195"/>
              <a:gd name="T18" fmla="*/ 2147483647 w 13"/>
              <a:gd name="T19" fmla="*/ 0 h 195"/>
              <a:gd name="T20" fmla="*/ 2147483647 w 13"/>
              <a:gd name="T21" fmla="*/ 2147483647 h 195"/>
              <a:gd name="T22" fmla="*/ 2147483647 w 13"/>
              <a:gd name="T23" fmla="*/ 2147483647 h 195"/>
              <a:gd name="T24" fmla="*/ 0 w 13"/>
              <a:gd name="T25" fmla="*/ 2147483647 h 195"/>
              <a:gd name="T26" fmla="*/ 0 w 13"/>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95"/>
              <a:gd name="T44" fmla="*/ 13 w 13"/>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95">
                <a:moveTo>
                  <a:pt x="0" y="192"/>
                </a:moveTo>
                <a:lnTo>
                  <a:pt x="5" y="195"/>
                </a:lnTo>
                <a:lnTo>
                  <a:pt x="8" y="195"/>
                </a:lnTo>
                <a:lnTo>
                  <a:pt x="13" y="195"/>
                </a:lnTo>
                <a:lnTo>
                  <a:pt x="13" y="192"/>
                </a:lnTo>
                <a:lnTo>
                  <a:pt x="13" y="11"/>
                </a:lnTo>
                <a:lnTo>
                  <a:pt x="13" y="4"/>
                </a:lnTo>
                <a:lnTo>
                  <a:pt x="8" y="0"/>
                </a:lnTo>
                <a:lnTo>
                  <a:pt x="5" y="4"/>
                </a:lnTo>
                <a:lnTo>
                  <a:pt x="0" y="11"/>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90" name="Line 292"/>
          <p:cNvSpPr>
            <a:spLocks noChangeShapeType="1"/>
          </p:cNvSpPr>
          <p:nvPr/>
        </p:nvSpPr>
        <p:spPr bwMode="auto">
          <a:xfrm>
            <a:off x="5754689" y="53848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Freeform 293"/>
          <p:cNvSpPr>
            <a:spLocks/>
          </p:cNvSpPr>
          <p:nvPr/>
        </p:nvSpPr>
        <p:spPr bwMode="auto">
          <a:xfrm>
            <a:off x="5749926" y="5381625"/>
            <a:ext cx="4763" cy="33338"/>
          </a:xfrm>
          <a:custGeom>
            <a:avLst/>
            <a:gdLst>
              <a:gd name="T0" fmla="*/ 2147483647 w 13"/>
              <a:gd name="T1" fmla="*/ 2147483647 h 103"/>
              <a:gd name="T2" fmla="*/ 2147483647 w 13"/>
              <a:gd name="T3" fmla="*/ 2147483647 h 103"/>
              <a:gd name="T4" fmla="*/ 2147483647 w 13"/>
              <a:gd name="T5" fmla="*/ 2147483647 h 103"/>
              <a:gd name="T6" fmla="*/ 2147483647 w 13"/>
              <a:gd name="T7" fmla="*/ 0 h 103"/>
              <a:gd name="T8" fmla="*/ 2147483647 w 13"/>
              <a:gd name="T9" fmla="*/ 2147483647 h 103"/>
              <a:gd name="T10" fmla="*/ 2147483647 w 13"/>
              <a:gd name="T11" fmla="*/ 2147483647 h 103"/>
              <a:gd name="T12" fmla="*/ 0 w 13"/>
              <a:gd name="T13" fmla="*/ 2147483647 h 103"/>
              <a:gd name="T14" fmla="*/ 0 w 13"/>
              <a:gd name="T15" fmla="*/ 2147483647 h 103"/>
              <a:gd name="T16" fmla="*/ 2147483647 w 13"/>
              <a:gd name="T17" fmla="*/ 2147483647 h 103"/>
              <a:gd name="T18" fmla="*/ 2147483647 w 13"/>
              <a:gd name="T19" fmla="*/ 2147483647 h 103"/>
              <a:gd name="T20" fmla="*/ 2147483647 w 13"/>
              <a:gd name="T21" fmla="*/ 2147483647 h 103"/>
              <a:gd name="T22" fmla="*/ 2147483647 w 13"/>
              <a:gd name="T23" fmla="*/ 2147483647 h 103"/>
              <a:gd name="T24" fmla="*/ 2147483647 w 13"/>
              <a:gd name="T25" fmla="*/ 2147483647 h 103"/>
              <a:gd name="T26" fmla="*/ 2147483647 w 13"/>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03"/>
              <a:gd name="T44" fmla="*/ 13 w 13"/>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03">
                <a:moveTo>
                  <a:pt x="13" y="7"/>
                </a:moveTo>
                <a:lnTo>
                  <a:pt x="13" y="4"/>
                </a:lnTo>
                <a:lnTo>
                  <a:pt x="8" y="0"/>
                </a:lnTo>
                <a:lnTo>
                  <a:pt x="5" y="4"/>
                </a:lnTo>
                <a:lnTo>
                  <a:pt x="0" y="7"/>
                </a:lnTo>
                <a:lnTo>
                  <a:pt x="0" y="100"/>
                </a:lnTo>
                <a:lnTo>
                  <a:pt x="5" y="103"/>
                </a:lnTo>
                <a:lnTo>
                  <a:pt x="8" y="103"/>
                </a:lnTo>
                <a:lnTo>
                  <a:pt x="13" y="103"/>
                </a:lnTo>
                <a:lnTo>
                  <a:pt x="13" y="100"/>
                </a:lnTo>
                <a:lnTo>
                  <a:pt x="13" y="7"/>
                </a:lnTo>
                <a:close/>
              </a:path>
            </a:pathLst>
          </a:custGeom>
          <a:solidFill>
            <a:srgbClr val="000000"/>
          </a:solidFill>
          <a:ln w="12700">
            <a:solidFill>
              <a:srgbClr val="FFFFFF"/>
            </a:solidFill>
            <a:prstDash val="solid"/>
            <a:round/>
            <a:headEnd/>
            <a:tailEnd/>
          </a:ln>
        </p:spPr>
        <p:txBody>
          <a:bodyPr/>
          <a:lstStyle/>
          <a:p>
            <a:endParaRPr lang="en-US"/>
          </a:p>
        </p:txBody>
      </p:sp>
      <p:sp>
        <p:nvSpPr>
          <p:cNvPr id="292" name="Line 294"/>
          <p:cNvSpPr>
            <a:spLocks noChangeShapeType="1"/>
          </p:cNvSpPr>
          <p:nvPr/>
        </p:nvSpPr>
        <p:spPr bwMode="auto">
          <a:xfrm>
            <a:off x="5753100" y="54117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Freeform 295"/>
          <p:cNvSpPr>
            <a:spLocks/>
          </p:cNvSpPr>
          <p:nvPr/>
        </p:nvSpPr>
        <p:spPr bwMode="auto">
          <a:xfrm>
            <a:off x="5749926" y="5411789"/>
            <a:ext cx="436563" cy="3175"/>
          </a:xfrm>
          <a:custGeom>
            <a:avLst/>
            <a:gdLst>
              <a:gd name="T0" fmla="*/ 2147483647 w 1374"/>
              <a:gd name="T1" fmla="*/ 0 h 11"/>
              <a:gd name="T2" fmla="*/ 2147483647 w 1374"/>
              <a:gd name="T3" fmla="*/ 2147483647 h 11"/>
              <a:gd name="T4" fmla="*/ 2147483647 w 1374"/>
              <a:gd name="T5" fmla="*/ 2147483647 h 11"/>
              <a:gd name="T6" fmla="*/ 0 w 1374"/>
              <a:gd name="T7" fmla="*/ 2147483647 h 11"/>
              <a:gd name="T8" fmla="*/ 2147483647 w 1374"/>
              <a:gd name="T9" fmla="*/ 2147483647 h 11"/>
              <a:gd name="T10" fmla="*/ 2147483647 w 1374"/>
              <a:gd name="T11" fmla="*/ 2147483647 h 11"/>
              <a:gd name="T12" fmla="*/ 2147483647 w 1374"/>
              <a:gd name="T13" fmla="*/ 2147483647 h 11"/>
              <a:gd name="T14" fmla="*/ 2147483647 w 1374"/>
              <a:gd name="T15" fmla="*/ 2147483647 h 11"/>
              <a:gd name="T16" fmla="*/ 2147483647 w 1374"/>
              <a:gd name="T17" fmla="*/ 2147483647 h 11"/>
              <a:gd name="T18" fmla="*/ 2147483647 w 1374"/>
              <a:gd name="T19" fmla="*/ 2147483647 h 11"/>
              <a:gd name="T20" fmla="*/ 2147483647 w 1374"/>
              <a:gd name="T21" fmla="*/ 2147483647 h 11"/>
              <a:gd name="T22" fmla="*/ 2147483647 w 1374"/>
              <a:gd name="T23" fmla="*/ 2147483647 h 11"/>
              <a:gd name="T24" fmla="*/ 2147483647 w 1374"/>
              <a:gd name="T25" fmla="*/ 0 h 11"/>
              <a:gd name="T26" fmla="*/ 2147483647 w 1374"/>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1"/>
              <a:gd name="T44" fmla="*/ 1374 w 1374"/>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1">
                <a:moveTo>
                  <a:pt x="8" y="0"/>
                </a:moveTo>
                <a:lnTo>
                  <a:pt x="5" y="4"/>
                </a:lnTo>
                <a:lnTo>
                  <a:pt x="0" y="8"/>
                </a:lnTo>
                <a:lnTo>
                  <a:pt x="5" y="11"/>
                </a:lnTo>
                <a:lnTo>
                  <a:pt x="8" y="11"/>
                </a:lnTo>
                <a:lnTo>
                  <a:pt x="1366" y="11"/>
                </a:lnTo>
                <a:lnTo>
                  <a:pt x="1374" y="11"/>
                </a:lnTo>
                <a:lnTo>
                  <a:pt x="1374" y="8"/>
                </a:lnTo>
                <a:lnTo>
                  <a:pt x="1374" y="4"/>
                </a:lnTo>
                <a:lnTo>
                  <a:pt x="1371" y="4"/>
                </a:lnTo>
                <a:lnTo>
                  <a:pt x="1366" y="0"/>
                </a:lnTo>
                <a:lnTo>
                  <a:pt x="8" y="0"/>
                </a:lnTo>
                <a:close/>
              </a:path>
            </a:pathLst>
          </a:custGeom>
          <a:solidFill>
            <a:srgbClr val="000000"/>
          </a:solidFill>
          <a:ln w="12700">
            <a:solidFill>
              <a:srgbClr val="FFFFFF"/>
            </a:solidFill>
            <a:prstDash val="solid"/>
            <a:round/>
            <a:headEnd/>
            <a:tailEnd/>
          </a:ln>
        </p:spPr>
        <p:txBody>
          <a:bodyPr/>
          <a:lstStyle/>
          <a:p>
            <a:endParaRPr lang="en-US"/>
          </a:p>
        </p:txBody>
      </p:sp>
      <p:sp>
        <p:nvSpPr>
          <p:cNvPr id="294" name="Line 296"/>
          <p:cNvSpPr>
            <a:spLocks noChangeShapeType="1"/>
          </p:cNvSpPr>
          <p:nvPr/>
        </p:nvSpPr>
        <p:spPr bwMode="auto">
          <a:xfrm>
            <a:off x="6186489" y="54133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Freeform 297"/>
          <p:cNvSpPr>
            <a:spLocks/>
          </p:cNvSpPr>
          <p:nvPr/>
        </p:nvSpPr>
        <p:spPr bwMode="auto">
          <a:xfrm>
            <a:off x="6183314" y="5411788"/>
            <a:ext cx="3175" cy="31750"/>
          </a:xfrm>
          <a:custGeom>
            <a:avLst/>
            <a:gdLst>
              <a:gd name="T0" fmla="*/ 2147483647 w 11"/>
              <a:gd name="T1" fmla="*/ 2147483647 h 103"/>
              <a:gd name="T2" fmla="*/ 2147483647 w 11"/>
              <a:gd name="T3" fmla="*/ 2147483647 h 103"/>
              <a:gd name="T4" fmla="*/ 2147483647 w 11"/>
              <a:gd name="T5" fmla="*/ 2147483647 h 103"/>
              <a:gd name="T6" fmla="*/ 2147483647 w 11"/>
              <a:gd name="T7" fmla="*/ 0 h 103"/>
              <a:gd name="T8" fmla="*/ 2147483647 w 11"/>
              <a:gd name="T9" fmla="*/ 2147483647 h 103"/>
              <a:gd name="T10" fmla="*/ 0 w 11"/>
              <a:gd name="T11" fmla="*/ 2147483647 h 103"/>
              <a:gd name="T12" fmla="*/ 0 w 11"/>
              <a:gd name="T13" fmla="*/ 2147483647 h 103"/>
              <a:gd name="T14" fmla="*/ 0 w 11"/>
              <a:gd name="T15" fmla="*/ 2147483647 h 103"/>
              <a:gd name="T16" fmla="*/ 2147483647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8"/>
                </a:moveTo>
                <a:lnTo>
                  <a:pt x="11" y="4"/>
                </a:lnTo>
                <a:lnTo>
                  <a:pt x="8" y="4"/>
                </a:lnTo>
                <a:lnTo>
                  <a:pt x="8" y="0"/>
                </a:lnTo>
                <a:lnTo>
                  <a:pt x="3" y="4"/>
                </a:lnTo>
                <a:lnTo>
                  <a:pt x="0" y="4"/>
                </a:lnTo>
                <a:lnTo>
                  <a:pt x="0" y="8"/>
                </a:lnTo>
                <a:lnTo>
                  <a:pt x="0" y="100"/>
                </a:lnTo>
                <a:lnTo>
                  <a:pt x="3" y="103"/>
                </a:lnTo>
                <a:lnTo>
                  <a:pt x="8" y="103"/>
                </a:lnTo>
                <a:lnTo>
                  <a:pt x="11" y="103"/>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296" name="Line 298"/>
          <p:cNvSpPr>
            <a:spLocks noChangeShapeType="1"/>
          </p:cNvSpPr>
          <p:nvPr/>
        </p:nvSpPr>
        <p:spPr bwMode="auto">
          <a:xfrm>
            <a:off x="618331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Freeform 299"/>
          <p:cNvSpPr>
            <a:spLocks/>
          </p:cNvSpPr>
          <p:nvPr/>
        </p:nvSpPr>
        <p:spPr bwMode="auto">
          <a:xfrm>
            <a:off x="6183314" y="5381626"/>
            <a:ext cx="3175" cy="61913"/>
          </a:xfrm>
          <a:custGeom>
            <a:avLst/>
            <a:gdLst>
              <a:gd name="T0" fmla="*/ 0 w 11"/>
              <a:gd name="T1" fmla="*/ 2147483647 h 195"/>
              <a:gd name="T2" fmla="*/ 0 w 11"/>
              <a:gd name="T3" fmla="*/ 2147483647 h 195"/>
              <a:gd name="T4" fmla="*/ 2147483647 w 11"/>
              <a:gd name="T5" fmla="*/ 2147483647 h 195"/>
              <a:gd name="T6" fmla="*/ 2147483647 w 11"/>
              <a:gd name="T7" fmla="*/ 2147483647 h 195"/>
              <a:gd name="T8" fmla="*/ 2147483647 w 11"/>
              <a:gd name="T9" fmla="*/ 2147483647 h 195"/>
              <a:gd name="T10" fmla="*/ 2147483647 w 11"/>
              <a:gd name="T11" fmla="*/ 2147483647 h 195"/>
              <a:gd name="T12" fmla="*/ 2147483647 w 11"/>
              <a:gd name="T13" fmla="*/ 2147483647 h 195"/>
              <a:gd name="T14" fmla="*/ 2147483647 w 11"/>
              <a:gd name="T15" fmla="*/ 2147483647 h 195"/>
              <a:gd name="T16" fmla="*/ 2147483647 w 11"/>
              <a:gd name="T17" fmla="*/ 2147483647 h 195"/>
              <a:gd name="T18" fmla="*/ 2147483647 w 11"/>
              <a:gd name="T19" fmla="*/ 0 h 195"/>
              <a:gd name="T20" fmla="*/ 2147483647 w 11"/>
              <a:gd name="T21" fmla="*/ 2147483647 h 195"/>
              <a:gd name="T22" fmla="*/ 0 w 11"/>
              <a:gd name="T23" fmla="*/ 2147483647 h 195"/>
              <a:gd name="T24" fmla="*/ 0 w 11"/>
              <a:gd name="T25" fmla="*/ 2147483647 h 195"/>
              <a:gd name="T26" fmla="*/ 0 w 11"/>
              <a:gd name="T27" fmla="*/ 2147483647 h 1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5"/>
              <a:gd name="T44" fmla="*/ 11 w 11"/>
              <a:gd name="T45" fmla="*/ 195 h 1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5">
                <a:moveTo>
                  <a:pt x="0" y="192"/>
                </a:moveTo>
                <a:lnTo>
                  <a:pt x="0" y="195"/>
                </a:lnTo>
                <a:lnTo>
                  <a:pt x="3" y="195"/>
                </a:lnTo>
                <a:lnTo>
                  <a:pt x="8" y="195"/>
                </a:lnTo>
                <a:lnTo>
                  <a:pt x="11" y="195"/>
                </a:lnTo>
                <a:lnTo>
                  <a:pt x="11" y="192"/>
                </a:lnTo>
                <a:lnTo>
                  <a:pt x="11" y="11"/>
                </a:lnTo>
                <a:lnTo>
                  <a:pt x="8" y="4"/>
                </a:lnTo>
                <a:lnTo>
                  <a:pt x="8" y="0"/>
                </a:lnTo>
                <a:lnTo>
                  <a:pt x="3" y="4"/>
                </a:lnTo>
                <a:lnTo>
                  <a:pt x="0" y="4"/>
                </a:lnTo>
                <a:lnTo>
                  <a:pt x="0" y="11"/>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298" name="Line 300"/>
          <p:cNvSpPr>
            <a:spLocks noChangeShapeType="1"/>
          </p:cNvSpPr>
          <p:nvPr/>
        </p:nvSpPr>
        <p:spPr bwMode="auto">
          <a:xfrm>
            <a:off x="5761039" y="55895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Freeform 301"/>
          <p:cNvSpPr>
            <a:spLocks/>
          </p:cNvSpPr>
          <p:nvPr/>
        </p:nvSpPr>
        <p:spPr bwMode="auto">
          <a:xfrm>
            <a:off x="5761039" y="5529263"/>
            <a:ext cx="3175" cy="61912"/>
          </a:xfrm>
          <a:custGeom>
            <a:avLst/>
            <a:gdLst>
              <a:gd name="T0" fmla="*/ 0 w 11"/>
              <a:gd name="T1" fmla="*/ 2147483647 h 196"/>
              <a:gd name="T2" fmla="*/ 0 w 11"/>
              <a:gd name="T3" fmla="*/ 2147483647 h 196"/>
              <a:gd name="T4" fmla="*/ 0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0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1"/>
                </a:moveTo>
                <a:lnTo>
                  <a:pt x="0" y="196"/>
                </a:lnTo>
                <a:lnTo>
                  <a:pt x="3" y="196"/>
                </a:lnTo>
                <a:lnTo>
                  <a:pt x="8" y="196"/>
                </a:lnTo>
                <a:lnTo>
                  <a:pt x="11" y="191"/>
                </a:lnTo>
                <a:lnTo>
                  <a:pt x="11" y="11"/>
                </a:lnTo>
                <a:lnTo>
                  <a:pt x="8" y="3"/>
                </a:lnTo>
                <a:lnTo>
                  <a:pt x="3" y="0"/>
                </a:lnTo>
                <a:lnTo>
                  <a:pt x="0" y="3"/>
                </a:lnTo>
                <a:lnTo>
                  <a:pt x="0" y="11"/>
                </a:lnTo>
                <a:lnTo>
                  <a:pt x="0" y="191"/>
                </a:lnTo>
                <a:close/>
              </a:path>
            </a:pathLst>
          </a:custGeom>
          <a:solidFill>
            <a:srgbClr val="000000"/>
          </a:solidFill>
          <a:ln w="12700">
            <a:solidFill>
              <a:srgbClr val="FFFFFF"/>
            </a:solidFill>
            <a:prstDash val="solid"/>
            <a:round/>
            <a:headEnd/>
            <a:tailEnd/>
          </a:ln>
        </p:spPr>
        <p:txBody>
          <a:bodyPr/>
          <a:lstStyle/>
          <a:p>
            <a:endParaRPr lang="en-US"/>
          </a:p>
        </p:txBody>
      </p:sp>
      <p:sp>
        <p:nvSpPr>
          <p:cNvPr id="300" name="Line 302"/>
          <p:cNvSpPr>
            <a:spLocks noChangeShapeType="1"/>
          </p:cNvSpPr>
          <p:nvPr/>
        </p:nvSpPr>
        <p:spPr bwMode="auto">
          <a:xfrm>
            <a:off x="5764214" y="55308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Freeform 303"/>
          <p:cNvSpPr>
            <a:spLocks/>
          </p:cNvSpPr>
          <p:nvPr/>
        </p:nvSpPr>
        <p:spPr bwMode="auto">
          <a:xfrm>
            <a:off x="5761039" y="5529263"/>
            <a:ext cx="3175" cy="31750"/>
          </a:xfrm>
          <a:custGeom>
            <a:avLst/>
            <a:gdLst>
              <a:gd name="T0" fmla="*/ 2147483647 w 11"/>
              <a:gd name="T1" fmla="*/ 2147483647 h 103"/>
              <a:gd name="T2" fmla="*/ 2147483647 w 11"/>
              <a:gd name="T3" fmla="*/ 2147483647 h 103"/>
              <a:gd name="T4" fmla="*/ 2147483647 w 11"/>
              <a:gd name="T5" fmla="*/ 2147483647 h 103"/>
              <a:gd name="T6" fmla="*/ 2147483647 w 11"/>
              <a:gd name="T7" fmla="*/ 0 h 103"/>
              <a:gd name="T8" fmla="*/ 0 w 11"/>
              <a:gd name="T9" fmla="*/ 2147483647 h 103"/>
              <a:gd name="T10" fmla="*/ 0 w 11"/>
              <a:gd name="T11" fmla="*/ 2147483647 h 103"/>
              <a:gd name="T12" fmla="*/ 0 w 11"/>
              <a:gd name="T13" fmla="*/ 2147483647 h 103"/>
              <a:gd name="T14" fmla="*/ 0 w 11"/>
              <a:gd name="T15" fmla="*/ 2147483647 h 103"/>
              <a:gd name="T16" fmla="*/ 0 w 11"/>
              <a:gd name="T17" fmla="*/ 2147483647 h 103"/>
              <a:gd name="T18" fmla="*/ 2147483647 w 11"/>
              <a:gd name="T19" fmla="*/ 2147483647 h 103"/>
              <a:gd name="T20" fmla="*/ 2147483647 w 11"/>
              <a:gd name="T21" fmla="*/ 2147483647 h 103"/>
              <a:gd name="T22" fmla="*/ 2147483647 w 11"/>
              <a:gd name="T23" fmla="*/ 2147483647 h 103"/>
              <a:gd name="T24" fmla="*/ 2147483647 w 11"/>
              <a:gd name="T25" fmla="*/ 2147483647 h 103"/>
              <a:gd name="T26" fmla="*/ 2147483647 w 11"/>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3"/>
              <a:gd name="T44" fmla="*/ 11 w 11"/>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3">
                <a:moveTo>
                  <a:pt x="11" y="8"/>
                </a:moveTo>
                <a:lnTo>
                  <a:pt x="8" y="3"/>
                </a:lnTo>
                <a:lnTo>
                  <a:pt x="3" y="0"/>
                </a:lnTo>
                <a:lnTo>
                  <a:pt x="0" y="3"/>
                </a:lnTo>
                <a:lnTo>
                  <a:pt x="0" y="8"/>
                </a:lnTo>
                <a:lnTo>
                  <a:pt x="0" y="100"/>
                </a:lnTo>
                <a:lnTo>
                  <a:pt x="0" y="103"/>
                </a:lnTo>
                <a:lnTo>
                  <a:pt x="3" y="103"/>
                </a:lnTo>
                <a:lnTo>
                  <a:pt x="8" y="103"/>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302" name="Line 304"/>
          <p:cNvSpPr>
            <a:spLocks noChangeShapeType="1"/>
          </p:cNvSpPr>
          <p:nvPr/>
        </p:nvSpPr>
        <p:spPr bwMode="auto">
          <a:xfrm>
            <a:off x="5761039" y="55578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Freeform 305"/>
          <p:cNvSpPr>
            <a:spLocks/>
          </p:cNvSpPr>
          <p:nvPr/>
        </p:nvSpPr>
        <p:spPr bwMode="auto">
          <a:xfrm>
            <a:off x="5761039" y="5557839"/>
            <a:ext cx="333375" cy="3175"/>
          </a:xfrm>
          <a:custGeom>
            <a:avLst/>
            <a:gdLst>
              <a:gd name="T0" fmla="*/ 2147483647 w 1051"/>
              <a:gd name="T1" fmla="*/ 0 h 11"/>
              <a:gd name="T2" fmla="*/ 0 w 1051"/>
              <a:gd name="T3" fmla="*/ 2147483647 h 11"/>
              <a:gd name="T4" fmla="*/ 0 w 1051"/>
              <a:gd name="T5" fmla="*/ 2147483647 h 11"/>
              <a:gd name="T6" fmla="*/ 0 w 1051"/>
              <a:gd name="T7" fmla="*/ 2147483647 h 11"/>
              <a:gd name="T8" fmla="*/ 0 w 1051"/>
              <a:gd name="T9" fmla="*/ 2147483647 h 11"/>
              <a:gd name="T10" fmla="*/ 0 w 1051"/>
              <a:gd name="T11" fmla="*/ 2147483647 h 11"/>
              <a:gd name="T12" fmla="*/ 2147483647 w 1051"/>
              <a:gd name="T13" fmla="*/ 2147483647 h 11"/>
              <a:gd name="T14" fmla="*/ 2147483647 w 1051"/>
              <a:gd name="T15" fmla="*/ 2147483647 h 11"/>
              <a:gd name="T16" fmla="*/ 2147483647 w 1051"/>
              <a:gd name="T17" fmla="*/ 2147483647 h 11"/>
              <a:gd name="T18" fmla="*/ 2147483647 w 1051"/>
              <a:gd name="T19" fmla="*/ 2147483647 h 11"/>
              <a:gd name="T20" fmla="*/ 2147483647 w 1051"/>
              <a:gd name="T21" fmla="*/ 2147483647 h 11"/>
              <a:gd name="T22" fmla="*/ 2147483647 w 1051"/>
              <a:gd name="T23" fmla="*/ 2147483647 h 11"/>
              <a:gd name="T24" fmla="*/ 2147483647 w 1051"/>
              <a:gd name="T25" fmla="*/ 0 h 11"/>
              <a:gd name="T26" fmla="*/ 2147483647 w 105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51"/>
              <a:gd name="T43" fmla="*/ 0 h 11"/>
              <a:gd name="T44" fmla="*/ 1051 w 105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51" h="11">
                <a:moveTo>
                  <a:pt x="3" y="0"/>
                </a:moveTo>
                <a:lnTo>
                  <a:pt x="0" y="3"/>
                </a:lnTo>
                <a:lnTo>
                  <a:pt x="0" y="8"/>
                </a:lnTo>
                <a:lnTo>
                  <a:pt x="0" y="11"/>
                </a:lnTo>
                <a:lnTo>
                  <a:pt x="3" y="11"/>
                </a:lnTo>
                <a:lnTo>
                  <a:pt x="1043" y="11"/>
                </a:lnTo>
                <a:lnTo>
                  <a:pt x="1051" y="11"/>
                </a:lnTo>
                <a:lnTo>
                  <a:pt x="1051" y="8"/>
                </a:lnTo>
                <a:lnTo>
                  <a:pt x="1051" y="3"/>
                </a:lnTo>
                <a:lnTo>
                  <a:pt x="1046" y="3"/>
                </a:lnTo>
                <a:lnTo>
                  <a:pt x="1043" y="0"/>
                </a:lnTo>
                <a:lnTo>
                  <a:pt x="3" y="0"/>
                </a:lnTo>
                <a:close/>
              </a:path>
            </a:pathLst>
          </a:custGeom>
          <a:solidFill>
            <a:srgbClr val="000000"/>
          </a:solidFill>
          <a:ln w="12700">
            <a:solidFill>
              <a:srgbClr val="FFFFFF"/>
            </a:solidFill>
            <a:prstDash val="solid"/>
            <a:round/>
            <a:headEnd/>
            <a:tailEnd/>
          </a:ln>
        </p:spPr>
        <p:txBody>
          <a:bodyPr/>
          <a:lstStyle/>
          <a:p>
            <a:endParaRPr lang="en-US"/>
          </a:p>
        </p:txBody>
      </p:sp>
      <p:sp>
        <p:nvSpPr>
          <p:cNvPr id="304" name="Line 306"/>
          <p:cNvSpPr>
            <a:spLocks noChangeShapeType="1"/>
          </p:cNvSpPr>
          <p:nvPr/>
        </p:nvSpPr>
        <p:spPr bwMode="auto">
          <a:xfrm>
            <a:off x="6094414" y="5561014"/>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Freeform 307"/>
          <p:cNvSpPr>
            <a:spLocks/>
          </p:cNvSpPr>
          <p:nvPr/>
        </p:nvSpPr>
        <p:spPr bwMode="auto">
          <a:xfrm>
            <a:off x="6091239" y="5557839"/>
            <a:ext cx="3175" cy="33337"/>
          </a:xfrm>
          <a:custGeom>
            <a:avLst/>
            <a:gdLst>
              <a:gd name="T0" fmla="*/ 2147483647 w 11"/>
              <a:gd name="T1" fmla="*/ 2147483647 h 104"/>
              <a:gd name="T2" fmla="*/ 2147483647 w 11"/>
              <a:gd name="T3" fmla="*/ 2147483647 h 104"/>
              <a:gd name="T4" fmla="*/ 2147483647 w 11"/>
              <a:gd name="T5" fmla="*/ 2147483647 h 104"/>
              <a:gd name="T6" fmla="*/ 2147483647 w 11"/>
              <a:gd name="T7" fmla="*/ 0 h 104"/>
              <a:gd name="T8" fmla="*/ 2147483647 w 11"/>
              <a:gd name="T9" fmla="*/ 2147483647 h 104"/>
              <a:gd name="T10" fmla="*/ 0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3"/>
                </a:lnTo>
                <a:lnTo>
                  <a:pt x="6" y="3"/>
                </a:lnTo>
                <a:lnTo>
                  <a:pt x="3" y="0"/>
                </a:lnTo>
                <a:lnTo>
                  <a:pt x="3" y="3"/>
                </a:lnTo>
                <a:lnTo>
                  <a:pt x="0" y="3"/>
                </a:lnTo>
                <a:lnTo>
                  <a:pt x="0" y="8"/>
                </a:lnTo>
                <a:lnTo>
                  <a:pt x="0" y="99"/>
                </a:lnTo>
                <a:lnTo>
                  <a:pt x="3" y="104"/>
                </a:lnTo>
                <a:lnTo>
                  <a:pt x="6" y="104"/>
                </a:lnTo>
                <a:lnTo>
                  <a:pt x="11" y="104"/>
                </a:lnTo>
                <a:lnTo>
                  <a:pt x="11" y="99"/>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306" name="Line 308"/>
          <p:cNvSpPr>
            <a:spLocks noChangeShapeType="1"/>
          </p:cNvSpPr>
          <p:nvPr/>
        </p:nvSpPr>
        <p:spPr bwMode="auto">
          <a:xfrm>
            <a:off x="6091239" y="55895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Freeform 309"/>
          <p:cNvSpPr>
            <a:spLocks/>
          </p:cNvSpPr>
          <p:nvPr/>
        </p:nvSpPr>
        <p:spPr bwMode="auto">
          <a:xfrm>
            <a:off x="6091239" y="5529263"/>
            <a:ext cx="3175" cy="61912"/>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2147483647 h 196"/>
              <a:gd name="T18" fmla="*/ 2147483647 w 11"/>
              <a:gd name="T19" fmla="*/ 0 h 196"/>
              <a:gd name="T20" fmla="*/ 2147483647 w 11"/>
              <a:gd name="T21" fmla="*/ 2147483647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1"/>
                </a:moveTo>
                <a:lnTo>
                  <a:pt x="0" y="196"/>
                </a:lnTo>
                <a:lnTo>
                  <a:pt x="3" y="196"/>
                </a:lnTo>
                <a:lnTo>
                  <a:pt x="6" y="196"/>
                </a:lnTo>
                <a:lnTo>
                  <a:pt x="11" y="196"/>
                </a:lnTo>
                <a:lnTo>
                  <a:pt x="11" y="191"/>
                </a:lnTo>
                <a:lnTo>
                  <a:pt x="11" y="11"/>
                </a:lnTo>
                <a:lnTo>
                  <a:pt x="6" y="3"/>
                </a:lnTo>
                <a:lnTo>
                  <a:pt x="3" y="0"/>
                </a:lnTo>
                <a:lnTo>
                  <a:pt x="3" y="3"/>
                </a:lnTo>
                <a:lnTo>
                  <a:pt x="0" y="3"/>
                </a:lnTo>
                <a:lnTo>
                  <a:pt x="0" y="11"/>
                </a:lnTo>
                <a:lnTo>
                  <a:pt x="0" y="191"/>
                </a:lnTo>
                <a:close/>
              </a:path>
            </a:pathLst>
          </a:custGeom>
          <a:solidFill>
            <a:srgbClr val="000000"/>
          </a:solidFill>
          <a:ln w="12700">
            <a:solidFill>
              <a:srgbClr val="FFFFFF"/>
            </a:solidFill>
            <a:prstDash val="solid"/>
            <a:round/>
            <a:headEnd/>
            <a:tailEnd/>
          </a:ln>
        </p:spPr>
        <p:txBody>
          <a:bodyPr/>
          <a:lstStyle/>
          <a:p>
            <a:endParaRPr lang="en-US"/>
          </a:p>
        </p:txBody>
      </p:sp>
      <p:sp>
        <p:nvSpPr>
          <p:cNvPr id="308" name="Line 310"/>
          <p:cNvSpPr>
            <a:spLocks noChangeShapeType="1"/>
          </p:cNvSpPr>
          <p:nvPr/>
        </p:nvSpPr>
        <p:spPr bwMode="auto">
          <a:xfrm>
            <a:off x="5680075" y="57356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Freeform 311"/>
          <p:cNvSpPr>
            <a:spLocks/>
          </p:cNvSpPr>
          <p:nvPr/>
        </p:nvSpPr>
        <p:spPr bwMode="auto">
          <a:xfrm>
            <a:off x="5680076" y="5675313"/>
            <a:ext cx="3175" cy="61912"/>
          </a:xfrm>
          <a:custGeom>
            <a:avLst/>
            <a:gdLst>
              <a:gd name="T0" fmla="*/ 0 w 12"/>
              <a:gd name="T1" fmla="*/ 2147483647 h 196"/>
              <a:gd name="T2" fmla="*/ 0 w 12"/>
              <a:gd name="T3" fmla="*/ 2147483647 h 196"/>
              <a:gd name="T4" fmla="*/ 2147483647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2147483647 w 12"/>
              <a:gd name="T21" fmla="*/ 0 h 196"/>
              <a:gd name="T22" fmla="*/ 0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2"/>
                </a:moveTo>
                <a:lnTo>
                  <a:pt x="0" y="196"/>
                </a:lnTo>
                <a:lnTo>
                  <a:pt x="4" y="196"/>
                </a:lnTo>
                <a:lnTo>
                  <a:pt x="7" y="196"/>
                </a:lnTo>
                <a:lnTo>
                  <a:pt x="12" y="196"/>
                </a:lnTo>
                <a:lnTo>
                  <a:pt x="12" y="192"/>
                </a:lnTo>
                <a:lnTo>
                  <a:pt x="12" y="12"/>
                </a:lnTo>
                <a:lnTo>
                  <a:pt x="7" y="0"/>
                </a:lnTo>
                <a:lnTo>
                  <a:pt x="4" y="0"/>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310" name="Line 312"/>
          <p:cNvSpPr>
            <a:spLocks noChangeShapeType="1"/>
          </p:cNvSpPr>
          <p:nvPr/>
        </p:nvSpPr>
        <p:spPr bwMode="auto">
          <a:xfrm>
            <a:off x="5683250" y="56769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 name="Freeform 313"/>
          <p:cNvSpPr>
            <a:spLocks/>
          </p:cNvSpPr>
          <p:nvPr/>
        </p:nvSpPr>
        <p:spPr bwMode="auto">
          <a:xfrm>
            <a:off x="5680076" y="5675314"/>
            <a:ext cx="3175" cy="33337"/>
          </a:xfrm>
          <a:custGeom>
            <a:avLst/>
            <a:gdLst>
              <a:gd name="T0" fmla="*/ 2147483647 w 12"/>
              <a:gd name="T1" fmla="*/ 2147483647 h 105"/>
              <a:gd name="T2" fmla="*/ 2147483647 w 12"/>
              <a:gd name="T3" fmla="*/ 2147483647 h 105"/>
              <a:gd name="T4" fmla="*/ 2147483647 w 12"/>
              <a:gd name="T5" fmla="*/ 0 h 105"/>
              <a:gd name="T6" fmla="*/ 2147483647 w 12"/>
              <a:gd name="T7" fmla="*/ 0 h 105"/>
              <a:gd name="T8" fmla="*/ 2147483647 w 12"/>
              <a:gd name="T9" fmla="*/ 0 h 105"/>
              <a:gd name="T10" fmla="*/ 0 w 12"/>
              <a:gd name="T11" fmla="*/ 2147483647 h 105"/>
              <a:gd name="T12" fmla="*/ 0 w 12"/>
              <a:gd name="T13" fmla="*/ 2147483647 h 105"/>
              <a:gd name="T14" fmla="*/ 0 w 12"/>
              <a:gd name="T15" fmla="*/ 2147483647 h 105"/>
              <a:gd name="T16" fmla="*/ 2147483647 w 12"/>
              <a:gd name="T17" fmla="*/ 2147483647 h 105"/>
              <a:gd name="T18" fmla="*/ 2147483647 w 12"/>
              <a:gd name="T19" fmla="*/ 2147483647 h 105"/>
              <a:gd name="T20" fmla="*/ 2147483647 w 12"/>
              <a:gd name="T21" fmla="*/ 2147483647 h 105"/>
              <a:gd name="T22" fmla="*/ 2147483647 w 12"/>
              <a:gd name="T23" fmla="*/ 2147483647 h 105"/>
              <a:gd name="T24" fmla="*/ 2147483647 w 12"/>
              <a:gd name="T25" fmla="*/ 2147483647 h 105"/>
              <a:gd name="T26" fmla="*/ 2147483647 w 12"/>
              <a:gd name="T27" fmla="*/ 2147483647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5"/>
              <a:gd name="T44" fmla="*/ 12 w 12"/>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5">
                <a:moveTo>
                  <a:pt x="12" y="8"/>
                </a:moveTo>
                <a:lnTo>
                  <a:pt x="12" y="4"/>
                </a:lnTo>
                <a:lnTo>
                  <a:pt x="7" y="0"/>
                </a:lnTo>
                <a:lnTo>
                  <a:pt x="4" y="0"/>
                </a:lnTo>
                <a:lnTo>
                  <a:pt x="0" y="4"/>
                </a:lnTo>
                <a:lnTo>
                  <a:pt x="0" y="8"/>
                </a:lnTo>
                <a:lnTo>
                  <a:pt x="0" y="100"/>
                </a:lnTo>
                <a:lnTo>
                  <a:pt x="4" y="105"/>
                </a:lnTo>
                <a:lnTo>
                  <a:pt x="7" y="105"/>
                </a:lnTo>
                <a:lnTo>
                  <a:pt x="12" y="105"/>
                </a:lnTo>
                <a:lnTo>
                  <a:pt x="12" y="100"/>
                </a:lnTo>
                <a:lnTo>
                  <a:pt x="12" y="8"/>
                </a:lnTo>
                <a:close/>
              </a:path>
            </a:pathLst>
          </a:custGeom>
          <a:solidFill>
            <a:srgbClr val="000000"/>
          </a:solidFill>
          <a:ln w="12700">
            <a:solidFill>
              <a:srgbClr val="FFFFFF"/>
            </a:solidFill>
            <a:prstDash val="solid"/>
            <a:round/>
            <a:headEnd/>
            <a:tailEnd/>
          </a:ln>
        </p:spPr>
        <p:txBody>
          <a:bodyPr/>
          <a:lstStyle/>
          <a:p>
            <a:endParaRPr lang="en-US"/>
          </a:p>
        </p:txBody>
      </p:sp>
      <p:sp>
        <p:nvSpPr>
          <p:cNvPr id="312" name="Line 314"/>
          <p:cNvSpPr>
            <a:spLocks noChangeShapeType="1"/>
          </p:cNvSpPr>
          <p:nvPr/>
        </p:nvSpPr>
        <p:spPr bwMode="auto">
          <a:xfrm>
            <a:off x="5681664" y="570388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Freeform 315"/>
          <p:cNvSpPr>
            <a:spLocks/>
          </p:cNvSpPr>
          <p:nvPr/>
        </p:nvSpPr>
        <p:spPr bwMode="auto">
          <a:xfrm>
            <a:off x="5680076" y="5703888"/>
            <a:ext cx="320675" cy="4762"/>
          </a:xfrm>
          <a:custGeom>
            <a:avLst/>
            <a:gdLst>
              <a:gd name="T0" fmla="*/ 2147483647 w 1013"/>
              <a:gd name="T1" fmla="*/ 0 h 13"/>
              <a:gd name="T2" fmla="*/ 2147483647 w 1013"/>
              <a:gd name="T3" fmla="*/ 0 h 13"/>
              <a:gd name="T4" fmla="*/ 0 w 1013"/>
              <a:gd name="T5" fmla="*/ 2147483647 h 13"/>
              <a:gd name="T6" fmla="*/ 0 w 1013"/>
              <a:gd name="T7" fmla="*/ 2147483647 h 13"/>
              <a:gd name="T8" fmla="*/ 0 w 1013"/>
              <a:gd name="T9" fmla="*/ 2147483647 h 13"/>
              <a:gd name="T10" fmla="*/ 2147483647 w 1013"/>
              <a:gd name="T11" fmla="*/ 2147483647 h 13"/>
              <a:gd name="T12" fmla="*/ 2147483647 w 1013"/>
              <a:gd name="T13" fmla="*/ 2147483647 h 13"/>
              <a:gd name="T14" fmla="*/ 2147483647 w 1013"/>
              <a:gd name="T15" fmla="*/ 2147483647 h 13"/>
              <a:gd name="T16" fmla="*/ 2147483647 w 1013"/>
              <a:gd name="T17" fmla="*/ 2147483647 h 13"/>
              <a:gd name="T18" fmla="*/ 2147483647 w 1013"/>
              <a:gd name="T19" fmla="*/ 2147483647 h 13"/>
              <a:gd name="T20" fmla="*/ 2147483647 w 1013"/>
              <a:gd name="T21" fmla="*/ 2147483647 h 13"/>
              <a:gd name="T22" fmla="*/ 2147483647 w 1013"/>
              <a:gd name="T23" fmla="*/ 0 h 13"/>
              <a:gd name="T24" fmla="*/ 2147483647 w 1013"/>
              <a:gd name="T25" fmla="*/ 0 h 13"/>
              <a:gd name="T26" fmla="*/ 2147483647 w 1013"/>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3"/>
              <a:gd name="T43" fmla="*/ 0 h 13"/>
              <a:gd name="T44" fmla="*/ 1013 w 101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3" h="13">
                <a:moveTo>
                  <a:pt x="7" y="0"/>
                </a:moveTo>
                <a:lnTo>
                  <a:pt x="4" y="0"/>
                </a:lnTo>
                <a:lnTo>
                  <a:pt x="0" y="5"/>
                </a:lnTo>
                <a:lnTo>
                  <a:pt x="0" y="8"/>
                </a:lnTo>
                <a:lnTo>
                  <a:pt x="0" y="13"/>
                </a:lnTo>
                <a:lnTo>
                  <a:pt x="4" y="13"/>
                </a:lnTo>
                <a:lnTo>
                  <a:pt x="7" y="13"/>
                </a:lnTo>
                <a:lnTo>
                  <a:pt x="1006" y="13"/>
                </a:lnTo>
                <a:lnTo>
                  <a:pt x="1009" y="13"/>
                </a:lnTo>
                <a:lnTo>
                  <a:pt x="1013" y="8"/>
                </a:lnTo>
                <a:lnTo>
                  <a:pt x="1009" y="5"/>
                </a:lnTo>
                <a:lnTo>
                  <a:pt x="1009" y="0"/>
                </a:lnTo>
                <a:lnTo>
                  <a:pt x="1006" y="0"/>
                </a:lnTo>
                <a:lnTo>
                  <a:pt x="7" y="0"/>
                </a:lnTo>
                <a:close/>
              </a:path>
            </a:pathLst>
          </a:custGeom>
          <a:solidFill>
            <a:srgbClr val="000000"/>
          </a:solidFill>
          <a:ln w="12700">
            <a:solidFill>
              <a:srgbClr val="FFFFFF"/>
            </a:solidFill>
            <a:prstDash val="solid"/>
            <a:round/>
            <a:headEnd/>
            <a:tailEnd/>
          </a:ln>
        </p:spPr>
        <p:txBody>
          <a:bodyPr/>
          <a:lstStyle/>
          <a:p>
            <a:endParaRPr lang="en-US"/>
          </a:p>
        </p:txBody>
      </p:sp>
      <p:sp>
        <p:nvSpPr>
          <p:cNvPr id="314" name="Line 316"/>
          <p:cNvSpPr>
            <a:spLocks noChangeShapeType="1"/>
          </p:cNvSpPr>
          <p:nvPr/>
        </p:nvSpPr>
        <p:spPr bwMode="auto">
          <a:xfrm>
            <a:off x="6000750" y="5707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Freeform 317"/>
          <p:cNvSpPr>
            <a:spLocks/>
          </p:cNvSpPr>
          <p:nvPr/>
        </p:nvSpPr>
        <p:spPr bwMode="auto">
          <a:xfrm>
            <a:off x="5997576" y="5703889"/>
            <a:ext cx="3175" cy="33337"/>
          </a:xfrm>
          <a:custGeom>
            <a:avLst/>
            <a:gdLst>
              <a:gd name="T0" fmla="*/ 2147483647 w 12"/>
              <a:gd name="T1" fmla="*/ 2147483647 h 104"/>
              <a:gd name="T2" fmla="*/ 2147483647 w 12"/>
              <a:gd name="T3" fmla="*/ 2147483647 h 104"/>
              <a:gd name="T4" fmla="*/ 2147483647 w 12"/>
              <a:gd name="T5" fmla="*/ 0 h 104"/>
              <a:gd name="T6" fmla="*/ 2147483647 w 12"/>
              <a:gd name="T7" fmla="*/ 0 h 104"/>
              <a:gd name="T8" fmla="*/ 0 w 12"/>
              <a:gd name="T9" fmla="*/ 0 h 104"/>
              <a:gd name="T10" fmla="*/ 0 w 12"/>
              <a:gd name="T11" fmla="*/ 2147483647 h 104"/>
              <a:gd name="T12" fmla="*/ 0 w 12"/>
              <a:gd name="T13" fmla="*/ 2147483647 h 104"/>
              <a:gd name="T14" fmla="*/ 0 w 12"/>
              <a:gd name="T15" fmla="*/ 2147483647 h 104"/>
              <a:gd name="T16" fmla="*/ 0 w 12"/>
              <a:gd name="T17" fmla="*/ 2147483647 h 104"/>
              <a:gd name="T18" fmla="*/ 2147483647 w 12"/>
              <a:gd name="T19" fmla="*/ 2147483647 h 104"/>
              <a:gd name="T20" fmla="*/ 2147483647 w 12"/>
              <a:gd name="T21" fmla="*/ 2147483647 h 104"/>
              <a:gd name="T22" fmla="*/ 2147483647 w 12"/>
              <a:gd name="T23" fmla="*/ 2147483647 h 104"/>
              <a:gd name="T24" fmla="*/ 2147483647 w 12"/>
              <a:gd name="T25" fmla="*/ 2147483647 h 104"/>
              <a:gd name="T26" fmla="*/ 2147483647 w 12"/>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4"/>
              <a:gd name="T44" fmla="*/ 12 w 12"/>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4">
                <a:moveTo>
                  <a:pt x="12" y="8"/>
                </a:moveTo>
                <a:lnTo>
                  <a:pt x="8" y="5"/>
                </a:lnTo>
                <a:lnTo>
                  <a:pt x="8" y="0"/>
                </a:lnTo>
                <a:lnTo>
                  <a:pt x="5" y="0"/>
                </a:lnTo>
                <a:lnTo>
                  <a:pt x="0" y="0"/>
                </a:lnTo>
                <a:lnTo>
                  <a:pt x="0" y="5"/>
                </a:lnTo>
                <a:lnTo>
                  <a:pt x="0" y="8"/>
                </a:lnTo>
                <a:lnTo>
                  <a:pt x="0" y="100"/>
                </a:lnTo>
                <a:lnTo>
                  <a:pt x="0" y="104"/>
                </a:lnTo>
                <a:lnTo>
                  <a:pt x="5" y="104"/>
                </a:lnTo>
                <a:lnTo>
                  <a:pt x="8" y="104"/>
                </a:lnTo>
                <a:lnTo>
                  <a:pt x="12" y="100"/>
                </a:lnTo>
                <a:lnTo>
                  <a:pt x="12" y="8"/>
                </a:lnTo>
                <a:close/>
              </a:path>
            </a:pathLst>
          </a:custGeom>
          <a:solidFill>
            <a:srgbClr val="000000"/>
          </a:solidFill>
          <a:ln w="12700">
            <a:solidFill>
              <a:srgbClr val="FFFFFF"/>
            </a:solidFill>
            <a:prstDash val="solid"/>
            <a:round/>
            <a:headEnd/>
            <a:tailEnd/>
          </a:ln>
        </p:spPr>
        <p:txBody>
          <a:bodyPr/>
          <a:lstStyle/>
          <a:p>
            <a:endParaRPr lang="en-US"/>
          </a:p>
        </p:txBody>
      </p:sp>
      <p:sp>
        <p:nvSpPr>
          <p:cNvPr id="316" name="Line 318"/>
          <p:cNvSpPr>
            <a:spLocks noChangeShapeType="1"/>
          </p:cNvSpPr>
          <p:nvPr/>
        </p:nvSpPr>
        <p:spPr bwMode="auto">
          <a:xfrm>
            <a:off x="5997575" y="57356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 name="Freeform 319"/>
          <p:cNvSpPr>
            <a:spLocks/>
          </p:cNvSpPr>
          <p:nvPr/>
        </p:nvSpPr>
        <p:spPr bwMode="auto">
          <a:xfrm>
            <a:off x="5997576" y="5675313"/>
            <a:ext cx="3175" cy="61912"/>
          </a:xfrm>
          <a:custGeom>
            <a:avLst/>
            <a:gdLst>
              <a:gd name="T0" fmla="*/ 0 w 12"/>
              <a:gd name="T1" fmla="*/ 2147483647 h 196"/>
              <a:gd name="T2" fmla="*/ 0 w 12"/>
              <a:gd name="T3" fmla="*/ 2147483647 h 196"/>
              <a:gd name="T4" fmla="*/ 0 w 12"/>
              <a:gd name="T5" fmla="*/ 2147483647 h 196"/>
              <a:gd name="T6" fmla="*/ 2147483647 w 12"/>
              <a:gd name="T7" fmla="*/ 2147483647 h 196"/>
              <a:gd name="T8" fmla="*/ 2147483647 w 12"/>
              <a:gd name="T9" fmla="*/ 2147483647 h 196"/>
              <a:gd name="T10" fmla="*/ 2147483647 w 12"/>
              <a:gd name="T11" fmla="*/ 2147483647 h 196"/>
              <a:gd name="T12" fmla="*/ 2147483647 w 12"/>
              <a:gd name="T13" fmla="*/ 2147483647 h 196"/>
              <a:gd name="T14" fmla="*/ 2147483647 w 12"/>
              <a:gd name="T15" fmla="*/ 2147483647 h 196"/>
              <a:gd name="T16" fmla="*/ 2147483647 w 12"/>
              <a:gd name="T17" fmla="*/ 0 h 196"/>
              <a:gd name="T18" fmla="*/ 2147483647 w 12"/>
              <a:gd name="T19" fmla="*/ 0 h 196"/>
              <a:gd name="T20" fmla="*/ 0 w 12"/>
              <a:gd name="T21" fmla="*/ 0 h 196"/>
              <a:gd name="T22" fmla="*/ 0 w 12"/>
              <a:gd name="T23" fmla="*/ 2147483647 h 196"/>
              <a:gd name="T24" fmla="*/ 0 w 12"/>
              <a:gd name="T25" fmla="*/ 2147483647 h 196"/>
              <a:gd name="T26" fmla="*/ 0 w 12"/>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96"/>
              <a:gd name="T44" fmla="*/ 12 w 12"/>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96">
                <a:moveTo>
                  <a:pt x="0" y="192"/>
                </a:moveTo>
                <a:lnTo>
                  <a:pt x="0" y="196"/>
                </a:lnTo>
                <a:lnTo>
                  <a:pt x="5" y="196"/>
                </a:lnTo>
                <a:lnTo>
                  <a:pt x="8" y="196"/>
                </a:lnTo>
                <a:lnTo>
                  <a:pt x="12" y="192"/>
                </a:lnTo>
                <a:lnTo>
                  <a:pt x="12" y="12"/>
                </a:lnTo>
                <a:lnTo>
                  <a:pt x="8" y="0"/>
                </a:lnTo>
                <a:lnTo>
                  <a:pt x="5" y="0"/>
                </a:lnTo>
                <a:lnTo>
                  <a:pt x="0" y="0"/>
                </a:lnTo>
                <a:lnTo>
                  <a:pt x="0" y="4"/>
                </a:lnTo>
                <a:lnTo>
                  <a:pt x="0" y="12"/>
                </a:lnTo>
                <a:lnTo>
                  <a:pt x="0" y="192"/>
                </a:lnTo>
                <a:close/>
              </a:path>
            </a:pathLst>
          </a:custGeom>
          <a:solidFill>
            <a:srgbClr val="000000"/>
          </a:solidFill>
          <a:ln w="12700">
            <a:solidFill>
              <a:srgbClr val="FFFFFF"/>
            </a:solidFill>
            <a:prstDash val="solid"/>
            <a:round/>
            <a:headEnd/>
            <a:tailEnd/>
          </a:ln>
        </p:spPr>
        <p:txBody>
          <a:bodyPr/>
          <a:lstStyle/>
          <a:p>
            <a:endParaRPr lang="en-US"/>
          </a:p>
        </p:txBody>
      </p:sp>
      <p:sp>
        <p:nvSpPr>
          <p:cNvPr id="318" name="Line 320"/>
          <p:cNvSpPr>
            <a:spLocks noChangeShapeType="1"/>
          </p:cNvSpPr>
          <p:nvPr/>
        </p:nvSpPr>
        <p:spPr bwMode="auto">
          <a:xfrm>
            <a:off x="5834064" y="59404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Freeform 321"/>
          <p:cNvSpPr>
            <a:spLocks/>
          </p:cNvSpPr>
          <p:nvPr/>
        </p:nvSpPr>
        <p:spPr bwMode="auto">
          <a:xfrm>
            <a:off x="5834063" y="5821363"/>
            <a:ext cx="4762" cy="61912"/>
          </a:xfrm>
          <a:custGeom>
            <a:avLst/>
            <a:gdLst>
              <a:gd name="T0" fmla="*/ 0 w 11"/>
              <a:gd name="T1" fmla="*/ 2147483647 h 196"/>
              <a:gd name="T2" fmla="*/ 2147483647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2147483647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3"/>
                </a:moveTo>
                <a:lnTo>
                  <a:pt x="3" y="196"/>
                </a:lnTo>
                <a:lnTo>
                  <a:pt x="7" y="196"/>
                </a:lnTo>
                <a:lnTo>
                  <a:pt x="11" y="196"/>
                </a:lnTo>
                <a:lnTo>
                  <a:pt x="11" y="193"/>
                </a:lnTo>
                <a:lnTo>
                  <a:pt x="11" y="11"/>
                </a:lnTo>
                <a:lnTo>
                  <a:pt x="11" y="0"/>
                </a:lnTo>
                <a:lnTo>
                  <a:pt x="7" y="0"/>
                </a:lnTo>
                <a:lnTo>
                  <a:pt x="3" y="0"/>
                </a:lnTo>
                <a:lnTo>
                  <a:pt x="3" y="4"/>
                </a:lnTo>
                <a:lnTo>
                  <a:pt x="0" y="11"/>
                </a:lnTo>
                <a:lnTo>
                  <a:pt x="0" y="193"/>
                </a:lnTo>
                <a:close/>
              </a:path>
            </a:pathLst>
          </a:custGeom>
          <a:solidFill>
            <a:srgbClr val="000000"/>
          </a:solidFill>
          <a:ln w="12700">
            <a:solidFill>
              <a:srgbClr val="FFFFFF"/>
            </a:solidFill>
            <a:prstDash val="solid"/>
            <a:round/>
            <a:headEnd/>
            <a:tailEnd/>
          </a:ln>
        </p:spPr>
        <p:txBody>
          <a:bodyPr/>
          <a:lstStyle/>
          <a:p>
            <a:endParaRPr lang="en-US"/>
          </a:p>
        </p:txBody>
      </p:sp>
      <p:sp>
        <p:nvSpPr>
          <p:cNvPr id="320" name="Line 322"/>
          <p:cNvSpPr>
            <a:spLocks noChangeShapeType="1"/>
          </p:cNvSpPr>
          <p:nvPr/>
        </p:nvSpPr>
        <p:spPr bwMode="auto">
          <a:xfrm>
            <a:off x="5838825" y="58229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Freeform 323"/>
          <p:cNvSpPr>
            <a:spLocks/>
          </p:cNvSpPr>
          <p:nvPr/>
        </p:nvSpPr>
        <p:spPr bwMode="auto">
          <a:xfrm>
            <a:off x="5834063" y="5821364"/>
            <a:ext cx="4762" cy="33337"/>
          </a:xfrm>
          <a:custGeom>
            <a:avLst/>
            <a:gdLst>
              <a:gd name="T0" fmla="*/ 2147483647 w 11"/>
              <a:gd name="T1" fmla="*/ 2147483647 h 104"/>
              <a:gd name="T2" fmla="*/ 2147483647 w 11"/>
              <a:gd name="T3" fmla="*/ 2147483647 h 104"/>
              <a:gd name="T4" fmla="*/ 2147483647 w 11"/>
              <a:gd name="T5" fmla="*/ 0 h 104"/>
              <a:gd name="T6" fmla="*/ 2147483647 w 11"/>
              <a:gd name="T7" fmla="*/ 0 h 104"/>
              <a:gd name="T8" fmla="*/ 2147483647 w 11"/>
              <a:gd name="T9" fmla="*/ 0 h 104"/>
              <a:gd name="T10" fmla="*/ 2147483647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4"/>
                </a:lnTo>
                <a:lnTo>
                  <a:pt x="11" y="0"/>
                </a:lnTo>
                <a:lnTo>
                  <a:pt x="7" y="0"/>
                </a:lnTo>
                <a:lnTo>
                  <a:pt x="3" y="0"/>
                </a:lnTo>
                <a:lnTo>
                  <a:pt x="3" y="4"/>
                </a:lnTo>
                <a:lnTo>
                  <a:pt x="0" y="8"/>
                </a:lnTo>
                <a:lnTo>
                  <a:pt x="0" y="100"/>
                </a:lnTo>
                <a:lnTo>
                  <a:pt x="3" y="104"/>
                </a:lnTo>
                <a:lnTo>
                  <a:pt x="7" y="104"/>
                </a:lnTo>
                <a:lnTo>
                  <a:pt x="11" y="104"/>
                </a:lnTo>
                <a:lnTo>
                  <a:pt x="11" y="100"/>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322" name="Line 324"/>
          <p:cNvSpPr>
            <a:spLocks noChangeShapeType="1"/>
          </p:cNvSpPr>
          <p:nvPr/>
        </p:nvSpPr>
        <p:spPr bwMode="auto">
          <a:xfrm>
            <a:off x="5837239" y="59086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Freeform 325"/>
          <p:cNvSpPr>
            <a:spLocks/>
          </p:cNvSpPr>
          <p:nvPr/>
        </p:nvSpPr>
        <p:spPr bwMode="auto">
          <a:xfrm>
            <a:off x="5834064" y="5908676"/>
            <a:ext cx="85725" cy="4763"/>
          </a:xfrm>
          <a:custGeom>
            <a:avLst/>
            <a:gdLst>
              <a:gd name="T0" fmla="*/ 2147483647 w 268"/>
              <a:gd name="T1" fmla="*/ 0 h 12"/>
              <a:gd name="T2" fmla="*/ 2147483647 w 268"/>
              <a:gd name="T3" fmla="*/ 0 h 12"/>
              <a:gd name="T4" fmla="*/ 2147483647 w 268"/>
              <a:gd name="T5" fmla="*/ 2147483647 h 12"/>
              <a:gd name="T6" fmla="*/ 0 w 268"/>
              <a:gd name="T7" fmla="*/ 2147483647 h 12"/>
              <a:gd name="T8" fmla="*/ 2147483647 w 268"/>
              <a:gd name="T9" fmla="*/ 2147483647 h 12"/>
              <a:gd name="T10" fmla="*/ 2147483647 w 268"/>
              <a:gd name="T11" fmla="*/ 2147483647 h 12"/>
              <a:gd name="T12" fmla="*/ 2147483647 w 268"/>
              <a:gd name="T13" fmla="*/ 2147483647 h 12"/>
              <a:gd name="T14" fmla="*/ 2147483647 w 268"/>
              <a:gd name="T15" fmla="*/ 2147483647 h 12"/>
              <a:gd name="T16" fmla="*/ 2147483647 w 268"/>
              <a:gd name="T17" fmla="*/ 2147483647 h 12"/>
              <a:gd name="T18" fmla="*/ 2147483647 w 268"/>
              <a:gd name="T19" fmla="*/ 2147483647 h 12"/>
              <a:gd name="T20" fmla="*/ 2147483647 w 268"/>
              <a:gd name="T21" fmla="*/ 2147483647 h 12"/>
              <a:gd name="T22" fmla="*/ 2147483647 w 268"/>
              <a:gd name="T23" fmla="*/ 0 h 12"/>
              <a:gd name="T24" fmla="*/ 2147483647 w 268"/>
              <a:gd name="T25" fmla="*/ 0 h 12"/>
              <a:gd name="T26" fmla="*/ 2147483647 w 268"/>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8"/>
              <a:gd name="T43" fmla="*/ 0 h 12"/>
              <a:gd name="T44" fmla="*/ 268 w 268"/>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8" h="12">
                <a:moveTo>
                  <a:pt x="7" y="0"/>
                </a:moveTo>
                <a:lnTo>
                  <a:pt x="3" y="0"/>
                </a:lnTo>
                <a:lnTo>
                  <a:pt x="3" y="4"/>
                </a:lnTo>
                <a:lnTo>
                  <a:pt x="0" y="8"/>
                </a:lnTo>
                <a:lnTo>
                  <a:pt x="3" y="12"/>
                </a:lnTo>
                <a:lnTo>
                  <a:pt x="7" y="12"/>
                </a:lnTo>
                <a:lnTo>
                  <a:pt x="260" y="12"/>
                </a:lnTo>
                <a:lnTo>
                  <a:pt x="268" y="12"/>
                </a:lnTo>
                <a:lnTo>
                  <a:pt x="268" y="8"/>
                </a:lnTo>
                <a:lnTo>
                  <a:pt x="268" y="4"/>
                </a:lnTo>
                <a:lnTo>
                  <a:pt x="264" y="0"/>
                </a:lnTo>
                <a:lnTo>
                  <a:pt x="260" y="0"/>
                </a:lnTo>
                <a:lnTo>
                  <a:pt x="7" y="0"/>
                </a:lnTo>
                <a:close/>
              </a:path>
            </a:pathLst>
          </a:custGeom>
          <a:solidFill>
            <a:srgbClr val="000000"/>
          </a:solidFill>
          <a:ln w="12700">
            <a:solidFill>
              <a:srgbClr val="FFFFFF"/>
            </a:solidFill>
            <a:prstDash val="solid"/>
            <a:round/>
            <a:headEnd/>
            <a:tailEnd/>
          </a:ln>
        </p:spPr>
        <p:txBody>
          <a:bodyPr/>
          <a:lstStyle/>
          <a:p>
            <a:endParaRPr lang="en-US"/>
          </a:p>
        </p:txBody>
      </p:sp>
      <p:sp>
        <p:nvSpPr>
          <p:cNvPr id="324" name="Line 326"/>
          <p:cNvSpPr>
            <a:spLocks noChangeShapeType="1"/>
          </p:cNvSpPr>
          <p:nvPr/>
        </p:nvSpPr>
        <p:spPr bwMode="auto">
          <a:xfrm>
            <a:off x="5919789" y="59118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Freeform 327"/>
          <p:cNvSpPr>
            <a:spLocks/>
          </p:cNvSpPr>
          <p:nvPr/>
        </p:nvSpPr>
        <p:spPr bwMode="auto">
          <a:xfrm>
            <a:off x="5916614" y="5908675"/>
            <a:ext cx="3175" cy="33338"/>
          </a:xfrm>
          <a:custGeom>
            <a:avLst/>
            <a:gdLst>
              <a:gd name="T0" fmla="*/ 2147483647 w 11"/>
              <a:gd name="T1" fmla="*/ 2147483647 h 104"/>
              <a:gd name="T2" fmla="*/ 2147483647 w 11"/>
              <a:gd name="T3" fmla="*/ 2147483647 h 104"/>
              <a:gd name="T4" fmla="*/ 2147483647 w 11"/>
              <a:gd name="T5" fmla="*/ 0 h 104"/>
              <a:gd name="T6" fmla="*/ 2147483647 w 11"/>
              <a:gd name="T7" fmla="*/ 0 h 104"/>
              <a:gd name="T8" fmla="*/ 2147483647 w 11"/>
              <a:gd name="T9" fmla="*/ 0 h 104"/>
              <a:gd name="T10" fmla="*/ 0 w 11"/>
              <a:gd name="T11" fmla="*/ 2147483647 h 104"/>
              <a:gd name="T12" fmla="*/ 0 w 11"/>
              <a:gd name="T13" fmla="*/ 2147483647 h 104"/>
              <a:gd name="T14" fmla="*/ 0 w 11"/>
              <a:gd name="T15" fmla="*/ 2147483647 h 104"/>
              <a:gd name="T16" fmla="*/ 2147483647 w 11"/>
              <a:gd name="T17" fmla="*/ 2147483647 h 104"/>
              <a:gd name="T18" fmla="*/ 2147483647 w 11"/>
              <a:gd name="T19" fmla="*/ 2147483647 h 104"/>
              <a:gd name="T20" fmla="*/ 2147483647 w 11"/>
              <a:gd name="T21" fmla="*/ 2147483647 h 104"/>
              <a:gd name="T22" fmla="*/ 2147483647 w 11"/>
              <a:gd name="T23" fmla="*/ 2147483647 h 104"/>
              <a:gd name="T24" fmla="*/ 2147483647 w 11"/>
              <a:gd name="T25" fmla="*/ 2147483647 h 104"/>
              <a:gd name="T26" fmla="*/ 2147483647 w 11"/>
              <a:gd name="T27" fmla="*/ 2147483647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04"/>
              <a:gd name="T44" fmla="*/ 11 w 11"/>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04">
                <a:moveTo>
                  <a:pt x="11" y="8"/>
                </a:moveTo>
                <a:lnTo>
                  <a:pt x="11" y="4"/>
                </a:lnTo>
                <a:lnTo>
                  <a:pt x="7" y="0"/>
                </a:lnTo>
                <a:lnTo>
                  <a:pt x="3" y="0"/>
                </a:lnTo>
                <a:lnTo>
                  <a:pt x="0" y="4"/>
                </a:lnTo>
                <a:lnTo>
                  <a:pt x="0" y="8"/>
                </a:lnTo>
                <a:lnTo>
                  <a:pt x="0" y="101"/>
                </a:lnTo>
                <a:lnTo>
                  <a:pt x="3" y="104"/>
                </a:lnTo>
                <a:lnTo>
                  <a:pt x="7" y="104"/>
                </a:lnTo>
                <a:lnTo>
                  <a:pt x="11" y="104"/>
                </a:lnTo>
                <a:lnTo>
                  <a:pt x="11" y="101"/>
                </a:lnTo>
                <a:lnTo>
                  <a:pt x="11" y="8"/>
                </a:lnTo>
                <a:close/>
              </a:path>
            </a:pathLst>
          </a:custGeom>
          <a:solidFill>
            <a:srgbClr val="000000"/>
          </a:solidFill>
          <a:ln w="12700">
            <a:solidFill>
              <a:srgbClr val="FFFFFF"/>
            </a:solidFill>
            <a:prstDash val="solid"/>
            <a:round/>
            <a:headEnd/>
            <a:tailEnd/>
          </a:ln>
        </p:spPr>
        <p:txBody>
          <a:bodyPr/>
          <a:lstStyle/>
          <a:p>
            <a:endParaRPr lang="en-US"/>
          </a:p>
        </p:txBody>
      </p:sp>
      <p:sp>
        <p:nvSpPr>
          <p:cNvPr id="326" name="Line 328"/>
          <p:cNvSpPr>
            <a:spLocks noChangeShapeType="1"/>
          </p:cNvSpPr>
          <p:nvPr/>
        </p:nvSpPr>
        <p:spPr bwMode="auto">
          <a:xfrm>
            <a:off x="5916614" y="594042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 name="Freeform 329"/>
          <p:cNvSpPr>
            <a:spLocks/>
          </p:cNvSpPr>
          <p:nvPr/>
        </p:nvSpPr>
        <p:spPr bwMode="auto">
          <a:xfrm>
            <a:off x="5916614" y="5821363"/>
            <a:ext cx="3175" cy="61912"/>
          </a:xfrm>
          <a:custGeom>
            <a:avLst/>
            <a:gdLst>
              <a:gd name="T0" fmla="*/ 0 w 11"/>
              <a:gd name="T1" fmla="*/ 2147483647 h 196"/>
              <a:gd name="T2" fmla="*/ 0 w 11"/>
              <a:gd name="T3" fmla="*/ 2147483647 h 196"/>
              <a:gd name="T4" fmla="*/ 2147483647 w 11"/>
              <a:gd name="T5" fmla="*/ 2147483647 h 196"/>
              <a:gd name="T6" fmla="*/ 2147483647 w 11"/>
              <a:gd name="T7" fmla="*/ 2147483647 h 196"/>
              <a:gd name="T8" fmla="*/ 2147483647 w 11"/>
              <a:gd name="T9" fmla="*/ 2147483647 h 196"/>
              <a:gd name="T10" fmla="*/ 2147483647 w 11"/>
              <a:gd name="T11" fmla="*/ 2147483647 h 196"/>
              <a:gd name="T12" fmla="*/ 2147483647 w 11"/>
              <a:gd name="T13" fmla="*/ 2147483647 h 196"/>
              <a:gd name="T14" fmla="*/ 2147483647 w 11"/>
              <a:gd name="T15" fmla="*/ 2147483647 h 196"/>
              <a:gd name="T16" fmla="*/ 2147483647 w 11"/>
              <a:gd name="T17" fmla="*/ 0 h 196"/>
              <a:gd name="T18" fmla="*/ 2147483647 w 11"/>
              <a:gd name="T19" fmla="*/ 0 h 196"/>
              <a:gd name="T20" fmla="*/ 2147483647 w 11"/>
              <a:gd name="T21" fmla="*/ 0 h 196"/>
              <a:gd name="T22" fmla="*/ 0 w 11"/>
              <a:gd name="T23" fmla="*/ 2147483647 h 196"/>
              <a:gd name="T24" fmla="*/ 0 w 11"/>
              <a:gd name="T25" fmla="*/ 2147483647 h 196"/>
              <a:gd name="T26" fmla="*/ 0 w 11"/>
              <a:gd name="T27" fmla="*/ 2147483647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96"/>
              <a:gd name="T44" fmla="*/ 11 w 11"/>
              <a:gd name="T45" fmla="*/ 196 h 1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96">
                <a:moveTo>
                  <a:pt x="0" y="193"/>
                </a:moveTo>
                <a:lnTo>
                  <a:pt x="0" y="196"/>
                </a:lnTo>
                <a:lnTo>
                  <a:pt x="3" y="196"/>
                </a:lnTo>
                <a:lnTo>
                  <a:pt x="7" y="196"/>
                </a:lnTo>
                <a:lnTo>
                  <a:pt x="11" y="196"/>
                </a:lnTo>
                <a:lnTo>
                  <a:pt x="11" y="193"/>
                </a:lnTo>
                <a:lnTo>
                  <a:pt x="11" y="11"/>
                </a:lnTo>
                <a:lnTo>
                  <a:pt x="7" y="0"/>
                </a:lnTo>
                <a:lnTo>
                  <a:pt x="3" y="0"/>
                </a:lnTo>
                <a:lnTo>
                  <a:pt x="0" y="4"/>
                </a:lnTo>
                <a:lnTo>
                  <a:pt x="0" y="11"/>
                </a:lnTo>
                <a:lnTo>
                  <a:pt x="0" y="193"/>
                </a:lnTo>
                <a:close/>
              </a:path>
            </a:pathLst>
          </a:custGeom>
          <a:solidFill>
            <a:srgbClr val="000000"/>
          </a:solidFill>
          <a:ln w="12700">
            <a:solidFill>
              <a:srgbClr val="FFFFFF"/>
            </a:solidFill>
            <a:prstDash val="solid"/>
            <a:round/>
            <a:headEnd/>
            <a:tailEnd/>
          </a:ln>
        </p:spPr>
        <p:txBody>
          <a:bodyPr/>
          <a:lstStyle/>
          <a:p>
            <a:endParaRPr lang="en-US"/>
          </a:p>
        </p:txBody>
      </p:sp>
      <p:sp>
        <p:nvSpPr>
          <p:cNvPr id="328" name="Line 330"/>
          <p:cNvSpPr>
            <a:spLocks noChangeShapeType="1"/>
          </p:cNvSpPr>
          <p:nvPr/>
        </p:nvSpPr>
        <p:spPr bwMode="auto">
          <a:xfrm>
            <a:off x="5892800" y="1770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Freeform 331"/>
          <p:cNvSpPr>
            <a:spLocks/>
          </p:cNvSpPr>
          <p:nvPr/>
        </p:nvSpPr>
        <p:spPr bwMode="auto">
          <a:xfrm>
            <a:off x="5881689" y="1743075"/>
            <a:ext cx="22225" cy="26988"/>
          </a:xfrm>
          <a:custGeom>
            <a:avLst/>
            <a:gdLst>
              <a:gd name="T0" fmla="*/ 2147483647 w 69"/>
              <a:gd name="T1" fmla="*/ 2147483647 h 84"/>
              <a:gd name="T2" fmla="*/ 2147483647 w 69"/>
              <a:gd name="T3" fmla="*/ 2147483647 h 84"/>
              <a:gd name="T4" fmla="*/ 2147483647 w 69"/>
              <a:gd name="T5" fmla="*/ 0 h 84"/>
              <a:gd name="T6" fmla="*/ 0 w 69"/>
              <a:gd name="T7" fmla="*/ 2147483647 h 84"/>
              <a:gd name="T8" fmla="*/ 2147483647 w 69"/>
              <a:gd name="T9" fmla="*/ 2147483647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5" y="84"/>
                </a:moveTo>
                <a:lnTo>
                  <a:pt x="69" y="43"/>
                </a:lnTo>
                <a:lnTo>
                  <a:pt x="35" y="0"/>
                </a:lnTo>
                <a:lnTo>
                  <a:pt x="0" y="43"/>
                </a:lnTo>
                <a:lnTo>
                  <a:pt x="35" y="84"/>
                </a:lnTo>
                <a:close/>
              </a:path>
            </a:pathLst>
          </a:custGeom>
          <a:solidFill>
            <a:srgbClr val="000000"/>
          </a:solidFill>
          <a:ln w="12700">
            <a:solidFill>
              <a:srgbClr val="FFFFFF"/>
            </a:solidFill>
            <a:prstDash val="solid"/>
            <a:round/>
            <a:headEnd/>
            <a:tailEnd/>
          </a:ln>
        </p:spPr>
        <p:txBody>
          <a:bodyPr/>
          <a:lstStyle/>
          <a:p>
            <a:endParaRPr lang="en-US"/>
          </a:p>
        </p:txBody>
      </p:sp>
      <p:sp>
        <p:nvSpPr>
          <p:cNvPr id="330" name="Line 332"/>
          <p:cNvSpPr>
            <a:spLocks noChangeShapeType="1"/>
          </p:cNvSpPr>
          <p:nvPr/>
        </p:nvSpPr>
        <p:spPr bwMode="auto">
          <a:xfrm>
            <a:off x="5892800" y="1770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Freeform 333"/>
          <p:cNvSpPr>
            <a:spLocks/>
          </p:cNvSpPr>
          <p:nvPr/>
        </p:nvSpPr>
        <p:spPr bwMode="auto">
          <a:xfrm>
            <a:off x="5881689" y="1743075"/>
            <a:ext cx="22225" cy="26988"/>
          </a:xfrm>
          <a:custGeom>
            <a:avLst/>
            <a:gdLst>
              <a:gd name="T0" fmla="*/ 2147483647 w 69"/>
              <a:gd name="T1" fmla="*/ 2147483647 h 84"/>
              <a:gd name="T2" fmla="*/ 2147483647 w 69"/>
              <a:gd name="T3" fmla="*/ 2147483647 h 84"/>
              <a:gd name="T4" fmla="*/ 2147483647 w 69"/>
              <a:gd name="T5" fmla="*/ 0 h 84"/>
              <a:gd name="T6" fmla="*/ 0 w 69"/>
              <a:gd name="T7" fmla="*/ 2147483647 h 84"/>
              <a:gd name="T8" fmla="*/ 2147483647 w 69"/>
              <a:gd name="T9" fmla="*/ 2147483647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5" y="84"/>
                </a:moveTo>
                <a:lnTo>
                  <a:pt x="69" y="43"/>
                </a:lnTo>
                <a:lnTo>
                  <a:pt x="35" y="0"/>
                </a:lnTo>
                <a:lnTo>
                  <a:pt x="0" y="43"/>
                </a:lnTo>
                <a:lnTo>
                  <a:pt x="35" y="84"/>
                </a:lnTo>
                <a:close/>
              </a:path>
            </a:pathLst>
          </a:custGeom>
          <a:solidFill>
            <a:srgbClr val="000000"/>
          </a:solidFill>
          <a:ln w="12700">
            <a:solidFill>
              <a:srgbClr val="FFFFFF"/>
            </a:solidFill>
            <a:prstDash val="solid"/>
            <a:round/>
            <a:headEnd/>
            <a:tailEnd/>
          </a:ln>
        </p:spPr>
        <p:txBody>
          <a:bodyPr/>
          <a:lstStyle/>
          <a:p>
            <a:endParaRPr lang="en-US"/>
          </a:p>
        </p:txBody>
      </p:sp>
      <p:sp>
        <p:nvSpPr>
          <p:cNvPr id="332" name="Line 334"/>
          <p:cNvSpPr>
            <a:spLocks noChangeShapeType="1"/>
          </p:cNvSpPr>
          <p:nvPr/>
        </p:nvSpPr>
        <p:spPr bwMode="auto">
          <a:xfrm>
            <a:off x="5892800" y="1770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Freeform 335"/>
          <p:cNvSpPr>
            <a:spLocks/>
          </p:cNvSpPr>
          <p:nvPr/>
        </p:nvSpPr>
        <p:spPr bwMode="auto">
          <a:xfrm>
            <a:off x="5881689" y="1743075"/>
            <a:ext cx="22225" cy="26988"/>
          </a:xfrm>
          <a:custGeom>
            <a:avLst/>
            <a:gdLst>
              <a:gd name="T0" fmla="*/ 2147483647 w 69"/>
              <a:gd name="T1" fmla="*/ 2147483647 h 84"/>
              <a:gd name="T2" fmla="*/ 2147483647 w 69"/>
              <a:gd name="T3" fmla="*/ 2147483647 h 84"/>
              <a:gd name="T4" fmla="*/ 2147483647 w 69"/>
              <a:gd name="T5" fmla="*/ 0 h 84"/>
              <a:gd name="T6" fmla="*/ 0 w 69"/>
              <a:gd name="T7" fmla="*/ 2147483647 h 84"/>
              <a:gd name="T8" fmla="*/ 2147483647 w 69"/>
              <a:gd name="T9" fmla="*/ 2147483647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5" y="84"/>
                </a:moveTo>
                <a:lnTo>
                  <a:pt x="69" y="43"/>
                </a:lnTo>
                <a:lnTo>
                  <a:pt x="35" y="0"/>
                </a:lnTo>
                <a:lnTo>
                  <a:pt x="0" y="43"/>
                </a:lnTo>
                <a:lnTo>
                  <a:pt x="35" y="84"/>
                </a:lnTo>
                <a:close/>
              </a:path>
            </a:pathLst>
          </a:custGeom>
          <a:solidFill>
            <a:srgbClr val="000000"/>
          </a:solidFill>
          <a:ln w="12700">
            <a:solidFill>
              <a:srgbClr val="FFFFFF"/>
            </a:solidFill>
            <a:prstDash val="solid"/>
            <a:round/>
            <a:headEnd/>
            <a:tailEnd/>
          </a:ln>
        </p:spPr>
        <p:txBody>
          <a:bodyPr/>
          <a:lstStyle/>
          <a:p>
            <a:endParaRPr lang="en-US"/>
          </a:p>
        </p:txBody>
      </p:sp>
      <p:sp>
        <p:nvSpPr>
          <p:cNvPr id="334" name="Line 336"/>
          <p:cNvSpPr>
            <a:spLocks noChangeShapeType="1"/>
          </p:cNvSpPr>
          <p:nvPr/>
        </p:nvSpPr>
        <p:spPr bwMode="auto">
          <a:xfrm>
            <a:off x="5892800" y="1770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Freeform 337"/>
          <p:cNvSpPr>
            <a:spLocks/>
          </p:cNvSpPr>
          <p:nvPr/>
        </p:nvSpPr>
        <p:spPr bwMode="auto">
          <a:xfrm>
            <a:off x="5881689" y="1743075"/>
            <a:ext cx="22225" cy="26988"/>
          </a:xfrm>
          <a:custGeom>
            <a:avLst/>
            <a:gdLst>
              <a:gd name="T0" fmla="*/ 2147483647 w 69"/>
              <a:gd name="T1" fmla="*/ 2147483647 h 84"/>
              <a:gd name="T2" fmla="*/ 2147483647 w 69"/>
              <a:gd name="T3" fmla="*/ 2147483647 h 84"/>
              <a:gd name="T4" fmla="*/ 2147483647 w 69"/>
              <a:gd name="T5" fmla="*/ 0 h 84"/>
              <a:gd name="T6" fmla="*/ 0 w 69"/>
              <a:gd name="T7" fmla="*/ 2147483647 h 84"/>
              <a:gd name="T8" fmla="*/ 2147483647 w 69"/>
              <a:gd name="T9" fmla="*/ 2147483647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5" y="84"/>
                </a:moveTo>
                <a:lnTo>
                  <a:pt x="69" y="43"/>
                </a:lnTo>
                <a:lnTo>
                  <a:pt x="35" y="0"/>
                </a:lnTo>
                <a:lnTo>
                  <a:pt x="0" y="43"/>
                </a:lnTo>
                <a:lnTo>
                  <a:pt x="35" y="84"/>
                </a:lnTo>
                <a:close/>
              </a:path>
            </a:pathLst>
          </a:custGeom>
          <a:solidFill>
            <a:srgbClr val="000000"/>
          </a:solidFill>
          <a:ln w="12700">
            <a:solidFill>
              <a:srgbClr val="FFFFFF"/>
            </a:solidFill>
            <a:prstDash val="solid"/>
            <a:round/>
            <a:headEnd/>
            <a:tailEnd/>
          </a:ln>
        </p:spPr>
        <p:txBody>
          <a:bodyPr/>
          <a:lstStyle/>
          <a:p>
            <a:endParaRPr lang="en-US"/>
          </a:p>
        </p:txBody>
      </p:sp>
      <p:sp>
        <p:nvSpPr>
          <p:cNvPr id="336" name="Line 338"/>
          <p:cNvSpPr>
            <a:spLocks noChangeShapeType="1"/>
          </p:cNvSpPr>
          <p:nvPr/>
        </p:nvSpPr>
        <p:spPr bwMode="auto">
          <a:xfrm>
            <a:off x="5892800" y="1770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Freeform 339"/>
          <p:cNvSpPr>
            <a:spLocks/>
          </p:cNvSpPr>
          <p:nvPr/>
        </p:nvSpPr>
        <p:spPr bwMode="auto">
          <a:xfrm>
            <a:off x="5881689" y="1743075"/>
            <a:ext cx="22225" cy="26988"/>
          </a:xfrm>
          <a:custGeom>
            <a:avLst/>
            <a:gdLst>
              <a:gd name="T0" fmla="*/ 2147483647 w 69"/>
              <a:gd name="T1" fmla="*/ 2147483647 h 84"/>
              <a:gd name="T2" fmla="*/ 2147483647 w 69"/>
              <a:gd name="T3" fmla="*/ 2147483647 h 84"/>
              <a:gd name="T4" fmla="*/ 2147483647 w 69"/>
              <a:gd name="T5" fmla="*/ 0 h 84"/>
              <a:gd name="T6" fmla="*/ 0 w 69"/>
              <a:gd name="T7" fmla="*/ 2147483647 h 84"/>
              <a:gd name="T8" fmla="*/ 2147483647 w 69"/>
              <a:gd name="T9" fmla="*/ 2147483647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5" y="84"/>
                </a:moveTo>
                <a:lnTo>
                  <a:pt x="69" y="43"/>
                </a:lnTo>
                <a:lnTo>
                  <a:pt x="35" y="0"/>
                </a:lnTo>
                <a:lnTo>
                  <a:pt x="0" y="43"/>
                </a:lnTo>
                <a:lnTo>
                  <a:pt x="35" y="84"/>
                </a:lnTo>
                <a:close/>
              </a:path>
            </a:pathLst>
          </a:custGeom>
          <a:solidFill>
            <a:srgbClr val="000000"/>
          </a:solidFill>
          <a:ln w="12700">
            <a:solidFill>
              <a:srgbClr val="FFFFFF"/>
            </a:solidFill>
            <a:prstDash val="solid"/>
            <a:round/>
            <a:headEnd/>
            <a:tailEnd/>
          </a:ln>
        </p:spPr>
        <p:txBody>
          <a:bodyPr/>
          <a:lstStyle/>
          <a:p>
            <a:endParaRPr lang="en-US"/>
          </a:p>
        </p:txBody>
      </p:sp>
      <p:sp>
        <p:nvSpPr>
          <p:cNvPr id="338" name="Line 340"/>
          <p:cNvSpPr>
            <a:spLocks noChangeShapeType="1"/>
          </p:cNvSpPr>
          <p:nvPr/>
        </p:nvSpPr>
        <p:spPr bwMode="auto">
          <a:xfrm>
            <a:off x="5892800" y="177006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Freeform 341"/>
          <p:cNvSpPr>
            <a:spLocks/>
          </p:cNvSpPr>
          <p:nvPr/>
        </p:nvSpPr>
        <p:spPr bwMode="auto">
          <a:xfrm>
            <a:off x="5881689" y="1743075"/>
            <a:ext cx="22225" cy="26988"/>
          </a:xfrm>
          <a:custGeom>
            <a:avLst/>
            <a:gdLst>
              <a:gd name="T0" fmla="*/ 2147483647 w 69"/>
              <a:gd name="T1" fmla="*/ 2147483647 h 84"/>
              <a:gd name="T2" fmla="*/ 2147483647 w 69"/>
              <a:gd name="T3" fmla="*/ 2147483647 h 84"/>
              <a:gd name="T4" fmla="*/ 2147483647 w 69"/>
              <a:gd name="T5" fmla="*/ 0 h 84"/>
              <a:gd name="T6" fmla="*/ 0 w 69"/>
              <a:gd name="T7" fmla="*/ 2147483647 h 84"/>
              <a:gd name="T8" fmla="*/ 2147483647 w 69"/>
              <a:gd name="T9" fmla="*/ 2147483647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5" y="84"/>
                </a:moveTo>
                <a:lnTo>
                  <a:pt x="69" y="43"/>
                </a:lnTo>
                <a:lnTo>
                  <a:pt x="35" y="0"/>
                </a:lnTo>
                <a:lnTo>
                  <a:pt x="0" y="43"/>
                </a:lnTo>
                <a:lnTo>
                  <a:pt x="35" y="84"/>
                </a:lnTo>
                <a:close/>
              </a:path>
            </a:pathLst>
          </a:custGeom>
          <a:solidFill>
            <a:srgbClr val="000000"/>
          </a:solidFill>
          <a:ln w="12700">
            <a:solidFill>
              <a:srgbClr val="FFFFFF"/>
            </a:solidFill>
            <a:prstDash val="solid"/>
            <a:round/>
            <a:headEnd/>
            <a:tailEnd/>
          </a:ln>
        </p:spPr>
        <p:txBody>
          <a:bodyPr/>
          <a:lstStyle/>
          <a:p>
            <a:endParaRPr lang="en-US"/>
          </a:p>
        </p:txBody>
      </p:sp>
      <p:sp>
        <p:nvSpPr>
          <p:cNvPr id="340" name="Line 342"/>
          <p:cNvSpPr>
            <a:spLocks noChangeShapeType="1"/>
          </p:cNvSpPr>
          <p:nvPr/>
        </p:nvSpPr>
        <p:spPr bwMode="auto">
          <a:xfrm>
            <a:off x="5718175" y="191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Freeform 343"/>
          <p:cNvSpPr>
            <a:spLocks/>
          </p:cNvSpPr>
          <p:nvPr/>
        </p:nvSpPr>
        <p:spPr bwMode="auto">
          <a:xfrm>
            <a:off x="5703889" y="1887538"/>
            <a:ext cx="26987" cy="31750"/>
          </a:xfrm>
          <a:custGeom>
            <a:avLst/>
            <a:gdLst>
              <a:gd name="T0" fmla="*/ 2147483647 w 84"/>
              <a:gd name="T1" fmla="*/ 2147483647 h 104"/>
              <a:gd name="T2" fmla="*/ 2147483647 w 84"/>
              <a:gd name="T3" fmla="*/ 2147483647 h 104"/>
              <a:gd name="T4" fmla="*/ 2147483647 w 84"/>
              <a:gd name="T5" fmla="*/ 0 h 104"/>
              <a:gd name="T6" fmla="*/ 0 w 84"/>
              <a:gd name="T7" fmla="*/ 2147483647 h 104"/>
              <a:gd name="T8" fmla="*/ 2147483647 w 84"/>
              <a:gd name="T9" fmla="*/ 2147483647 h 104"/>
              <a:gd name="T10" fmla="*/ 0 60000 65536"/>
              <a:gd name="T11" fmla="*/ 0 60000 65536"/>
              <a:gd name="T12" fmla="*/ 0 60000 65536"/>
              <a:gd name="T13" fmla="*/ 0 60000 65536"/>
              <a:gd name="T14" fmla="*/ 0 60000 65536"/>
              <a:gd name="T15" fmla="*/ 0 w 84"/>
              <a:gd name="T16" fmla="*/ 0 h 104"/>
              <a:gd name="T17" fmla="*/ 84 w 84"/>
              <a:gd name="T18" fmla="*/ 104 h 104"/>
            </a:gdLst>
            <a:ahLst/>
            <a:cxnLst>
              <a:cxn ang="T10">
                <a:pos x="T0" y="T1"/>
              </a:cxn>
              <a:cxn ang="T11">
                <a:pos x="T2" y="T3"/>
              </a:cxn>
              <a:cxn ang="T12">
                <a:pos x="T4" y="T5"/>
              </a:cxn>
              <a:cxn ang="T13">
                <a:pos x="T6" y="T7"/>
              </a:cxn>
              <a:cxn ang="T14">
                <a:pos x="T8" y="T9"/>
              </a:cxn>
            </a:cxnLst>
            <a:rect l="T15" t="T16" r="T17" b="T18"/>
            <a:pathLst>
              <a:path w="84" h="104">
                <a:moveTo>
                  <a:pt x="42" y="104"/>
                </a:moveTo>
                <a:lnTo>
                  <a:pt x="84" y="54"/>
                </a:lnTo>
                <a:lnTo>
                  <a:pt x="42" y="0"/>
                </a:lnTo>
                <a:lnTo>
                  <a:pt x="0" y="54"/>
                </a:lnTo>
                <a:lnTo>
                  <a:pt x="42" y="104"/>
                </a:lnTo>
                <a:close/>
              </a:path>
            </a:pathLst>
          </a:custGeom>
          <a:solidFill>
            <a:srgbClr val="000000"/>
          </a:solidFill>
          <a:ln w="12700">
            <a:solidFill>
              <a:srgbClr val="FFFFFF"/>
            </a:solidFill>
            <a:prstDash val="solid"/>
            <a:round/>
            <a:headEnd/>
            <a:tailEnd/>
          </a:ln>
        </p:spPr>
        <p:txBody>
          <a:bodyPr/>
          <a:lstStyle/>
          <a:p>
            <a:endParaRPr lang="en-US"/>
          </a:p>
        </p:txBody>
      </p:sp>
      <p:sp>
        <p:nvSpPr>
          <p:cNvPr id="342" name="Line 344"/>
          <p:cNvSpPr>
            <a:spLocks noChangeShapeType="1"/>
          </p:cNvSpPr>
          <p:nvPr/>
        </p:nvSpPr>
        <p:spPr bwMode="auto">
          <a:xfrm>
            <a:off x="5718175" y="191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Freeform 345"/>
          <p:cNvSpPr>
            <a:spLocks/>
          </p:cNvSpPr>
          <p:nvPr/>
        </p:nvSpPr>
        <p:spPr bwMode="auto">
          <a:xfrm>
            <a:off x="5703889" y="1887538"/>
            <a:ext cx="26987" cy="31750"/>
          </a:xfrm>
          <a:custGeom>
            <a:avLst/>
            <a:gdLst>
              <a:gd name="T0" fmla="*/ 2147483647 w 84"/>
              <a:gd name="T1" fmla="*/ 2147483647 h 104"/>
              <a:gd name="T2" fmla="*/ 2147483647 w 84"/>
              <a:gd name="T3" fmla="*/ 2147483647 h 104"/>
              <a:gd name="T4" fmla="*/ 2147483647 w 84"/>
              <a:gd name="T5" fmla="*/ 0 h 104"/>
              <a:gd name="T6" fmla="*/ 0 w 84"/>
              <a:gd name="T7" fmla="*/ 2147483647 h 104"/>
              <a:gd name="T8" fmla="*/ 2147483647 w 84"/>
              <a:gd name="T9" fmla="*/ 2147483647 h 104"/>
              <a:gd name="T10" fmla="*/ 0 60000 65536"/>
              <a:gd name="T11" fmla="*/ 0 60000 65536"/>
              <a:gd name="T12" fmla="*/ 0 60000 65536"/>
              <a:gd name="T13" fmla="*/ 0 60000 65536"/>
              <a:gd name="T14" fmla="*/ 0 60000 65536"/>
              <a:gd name="T15" fmla="*/ 0 w 84"/>
              <a:gd name="T16" fmla="*/ 0 h 104"/>
              <a:gd name="T17" fmla="*/ 84 w 84"/>
              <a:gd name="T18" fmla="*/ 104 h 104"/>
            </a:gdLst>
            <a:ahLst/>
            <a:cxnLst>
              <a:cxn ang="T10">
                <a:pos x="T0" y="T1"/>
              </a:cxn>
              <a:cxn ang="T11">
                <a:pos x="T2" y="T3"/>
              </a:cxn>
              <a:cxn ang="T12">
                <a:pos x="T4" y="T5"/>
              </a:cxn>
              <a:cxn ang="T13">
                <a:pos x="T6" y="T7"/>
              </a:cxn>
              <a:cxn ang="T14">
                <a:pos x="T8" y="T9"/>
              </a:cxn>
            </a:cxnLst>
            <a:rect l="T15" t="T16" r="T17" b="T18"/>
            <a:pathLst>
              <a:path w="84" h="104">
                <a:moveTo>
                  <a:pt x="42" y="104"/>
                </a:moveTo>
                <a:lnTo>
                  <a:pt x="84" y="54"/>
                </a:lnTo>
                <a:lnTo>
                  <a:pt x="42" y="0"/>
                </a:lnTo>
                <a:lnTo>
                  <a:pt x="0" y="54"/>
                </a:lnTo>
                <a:lnTo>
                  <a:pt x="42" y="104"/>
                </a:lnTo>
                <a:close/>
              </a:path>
            </a:pathLst>
          </a:custGeom>
          <a:solidFill>
            <a:srgbClr val="000000"/>
          </a:solidFill>
          <a:ln w="12700">
            <a:solidFill>
              <a:srgbClr val="FFFFFF"/>
            </a:solidFill>
            <a:prstDash val="solid"/>
            <a:round/>
            <a:headEnd/>
            <a:tailEnd/>
          </a:ln>
        </p:spPr>
        <p:txBody>
          <a:bodyPr/>
          <a:lstStyle/>
          <a:p>
            <a:endParaRPr lang="en-US"/>
          </a:p>
        </p:txBody>
      </p:sp>
      <p:sp>
        <p:nvSpPr>
          <p:cNvPr id="344" name="Line 346"/>
          <p:cNvSpPr>
            <a:spLocks noChangeShapeType="1"/>
          </p:cNvSpPr>
          <p:nvPr/>
        </p:nvSpPr>
        <p:spPr bwMode="auto">
          <a:xfrm>
            <a:off x="5718175" y="191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Freeform 347"/>
          <p:cNvSpPr>
            <a:spLocks/>
          </p:cNvSpPr>
          <p:nvPr/>
        </p:nvSpPr>
        <p:spPr bwMode="auto">
          <a:xfrm>
            <a:off x="5703889" y="1887538"/>
            <a:ext cx="26987" cy="31750"/>
          </a:xfrm>
          <a:custGeom>
            <a:avLst/>
            <a:gdLst>
              <a:gd name="T0" fmla="*/ 2147483647 w 84"/>
              <a:gd name="T1" fmla="*/ 2147483647 h 104"/>
              <a:gd name="T2" fmla="*/ 2147483647 w 84"/>
              <a:gd name="T3" fmla="*/ 2147483647 h 104"/>
              <a:gd name="T4" fmla="*/ 2147483647 w 84"/>
              <a:gd name="T5" fmla="*/ 0 h 104"/>
              <a:gd name="T6" fmla="*/ 0 w 84"/>
              <a:gd name="T7" fmla="*/ 2147483647 h 104"/>
              <a:gd name="T8" fmla="*/ 2147483647 w 84"/>
              <a:gd name="T9" fmla="*/ 2147483647 h 104"/>
              <a:gd name="T10" fmla="*/ 0 60000 65536"/>
              <a:gd name="T11" fmla="*/ 0 60000 65536"/>
              <a:gd name="T12" fmla="*/ 0 60000 65536"/>
              <a:gd name="T13" fmla="*/ 0 60000 65536"/>
              <a:gd name="T14" fmla="*/ 0 60000 65536"/>
              <a:gd name="T15" fmla="*/ 0 w 84"/>
              <a:gd name="T16" fmla="*/ 0 h 104"/>
              <a:gd name="T17" fmla="*/ 84 w 84"/>
              <a:gd name="T18" fmla="*/ 104 h 104"/>
            </a:gdLst>
            <a:ahLst/>
            <a:cxnLst>
              <a:cxn ang="T10">
                <a:pos x="T0" y="T1"/>
              </a:cxn>
              <a:cxn ang="T11">
                <a:pos x="T2" y="T3"/>
              </a:cxn>
              <a:cxn ang="T12">
                <a:pos x="T4" y="T5"/>
              </a:cxn>
              <a:cxn ang="T13">
                <a:pos x="T6" y="T7"/>
              </a:cxn>
              <a:cxn ang="T14">
                <a:pos x="T8" y="T9"/>
              </a:cxn>
            </a:cxnLst>
            <a:rect l="T15" t="T16" r="T17" b="T18"/>
            <a:pathLst>
              <a:path w="84" h="104">
                <a:moveTo>
                  <a:pt x="42" y="104"/>
                </a:moveTo>
                <a:lnTo>
                  <a:pt x="84" y="54"/>
                </a:lnTo>
                <a:lnTo>
                  <a:pt x="42" y="0"/>
                </a:lnTo>
                <a:lnTo>
                  <a:pt x="0" y="54"/>
                </a:lnTo>
                <a:lnTo>
                  <a:pt x="42" y="104"/>
                </a:lnTo>
                <a:close/>
              </a:path>
            </a:pathLst>
          </a:custGeom>
          <a:solidFill>
            <a:srgbClr val="000000"/>
          </a:solidFill>
          <a:ln w="12700">
            <a:solidFill>
              <a:srgbClr val="FFFFFF"/>
            </a:solidFill>
            <a:prstDash val="solid"/>
            <a:round/>
            <a:headEnd/>
            <a:tailEnd/>
          </a:ln>
        </p:spPr>
        <p:txBody>
          <a:bodyPr/>
          <a:lstStyle/>
          <a:p>
            <a:endParaRPr lang="en-US"/>
          </a:p>
        </p:txBody>
      </p:sp>
      <p:sp>
        <p:nvSpPr>
          <p:cNvPr id="346" name="Line 348"/>
          <p:cNvSpPr>
            <a:spLocks noChangeShapeType="1"/>
          </p:cNvSpPr>
          <p:nvPr/>
        </p:nvSpPr>
        <p:spPr bwMode="auto">
          <a:xfrm>
            <a:off x="5718175" y="191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Freeform 349"/>
          <p:cNvSpPr>
            <a:spLocks/>
          </p:cNvSpPr>
          <p:nvPr/>
        </p:nvSpPr>
        <p:spPr bwMode="auto">
          <a:xfrm>
            <a:off x="5703889" y="1887538"/>
            <a:ext cx="26987" cy="31750"/>
          </a:xfrm>
          <a:custGeom>
            <a:avLst/>
            <a:gdLst>
              <a:gd name="T0" fmla="*/ 2147483647 w 84"/>
              <a:gd name="T1" fmla="*/ 2147483647 h 104"/>
              <a:gd name="T2" fmla="*/ 2147483647 w 84"/>
              <a:gd name="T3" fmla="*/ 2147483647 h 104"/>
              <a:gd name="T4" fmla="*/ 2147483647 w 84"/>
              <a:gd name="T5" fmla="*/ 0 h 104"/>
              <a:gd name="T6" fmla="*/ 0 w 84"/>
              <a:gd name="T7" fmla="*/ 2147483647 h 104"/>
              <a:gd name="T8" fmla="*/ 2147483647 w 84"/>
              <a:gd name="T9" fmla="*/ 2147483647 h 104"/>
              <a:gd name="T10" fmla="*/ 0 60000 65536"/>
              <a:gd name="T11" fmla="*/ 0 60000 65536"/>
              <a:gd name="T12" fmla="*/ 0 60000 65536"/>
              <a:gd name="T13" fmla="*/ 0 60000 65536"/>
              <a:gd name="T14" fmla="*/ 0 60000 65536"/>
              <a:gd name="T15" fmla="*/ 0 w 84"/>
              <a:gd name="T16" fmla="*/ 0 h 104"/>
              <a:gd name="T17" fmla="*/ 84 w 84"/>
              <a:gd name="T18" fmla="*/ 104 h 104"/>
            </a:gdLst>
            <a:ahLst/>
            <a:cxnLst>
              <a:cxn ang="T10">
                <a:pos x="T0" y="T1"/>
              </a:cxn>
              <a:cxn ang="T11">
                <a:pos x="T2" y="T3"/>
              </a:cxn>
              <a:cxn ang="T12">
                <a:pos x="T4" y="T5"/>
              </a:cxn>
              <a:cxn ang="T13">
                <a:pos x="T6" y="T7"/>
              </a:cxn>
              <a:cxn ang="T14">
                <a:pos x="T8" y="T9"/>
              </a:cxn>
            </a:cxnLst>
            <a:rect l="T15" t="T16" r="T17" b="T18"/>
            <a:pathLst>
              <a:path w="84" h="104">
                <a:moveTo>
                  <a:pt x="42" y="104"/>
                </a:moveTo>
                <a:lnTo>
                  <a:pt x="84" y="54"/>
                </a:lnTo>
                <a:lnTo>
                  <a:pt x="42" y="0"/>
                </a:lnTo>
                <a:lnTo>
                  <a:pt x="0" y="54"/>
                </a:lnTo>
                <a:lnTo>
                  <a:pt x="42" y="104"/>
                </a:lnTo>
                <a:close/>
              </a:path>
            </a:pathLst>
          </a:custGeom>
          <a:solidFill>
            <a:srgbClr val="000000"/>
          </a:solidFill>
          <a:ln w="12700">
            <a:solidFill>
              <a:srgbClr val="FFFFFF"/>
            </a:solidFill>
            <a:prstDash val="solid"/>
            <a:round/>
            <a:headEnd/>
            <a:tailEnd/>
          </a:ln>
        </p:spPr>
        <p:txBody>
          <a:bodyPr/>
          <a:lstStyle/>
          <a:p>
            <a:endParaRPr lang="en-US"/>
          </a:p>
        </p:txBody>
      </p:sp>
      <p:sp>
        <p:nvSpPr>
          <p:cNvPr id="348" name="Line 350"/>
          <p:cNvSpPr>
            <a:spLocks noChangeShapeType="1"/>
          </p:cNvSpPr>
          <p:nvPr/>
        </p:nvSpPr>
        <p:spPr bwMode="auto">
          <a:xfrm>
            <a:off x="5718175" y="191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Freeform 351"/>
          <p:cNvSpPr>
            <a:spLocks/>
          </p:cNvSpPr>
          <p:nvPr/>
        </p:nvSpPr>
        <p:spPr bwMode="auto">
          <a:xfrm>
            <a:off x="5703889" y="1887538"/>
            <a:ext cx="26987" cy="31750"/>
          </a:xfrm>
          <a:custGeom>
            <a:avLst/>
            <a:gdLst>
              <a:gd name="T0" fmla="*/ 2147483647 w 84"/>
              <a:gd name="T1" fmla="*/ 2147483647 h 104"/>
              <a:gd name="T2" fmla="*/ 2147483647 w 84"/>
              <a:gd name="T3" fmla="*/ 2147483647 h 104"/>
              <a:gd name="T4" fmla="*/ 2147483647 w 84"/>
              <a:gd name="T5" fmla="*/ 0 h 104"/>
              <a:gd name="T6" fmla="*/ 0 w 84"/>
              <a:gd name="T7" fmla="*/ 2147483647 h 104"/>
              <a:gd name="T8" fmla="*/ 2147483647 w 84"/>
              <a:gd name="T9" fmla="*/ 2147483647 h 104"/>
              <a:gd name="T10" fmla="*/ 0 60000 65536"/>
              <a:gd name="T11" fmla="*/ 0 60000 65536"/>
              <a:gd name="T12" fmla="*/ 0 60000 65536"/>
              <a:gd name="T13" fmla="*/ 0 60000 65536"/>
              <a:gd name="T14" fmla="*/ 0 60000 65536"/>
              <a:gd name="T15" fmla="*/ 0 w 84"/>
              <a:gd name="T16" fmla="*/ 0 h 104"/>
              <a:gd name="T17" fmla="*/ 84 w 84"/>
              <a:gd name="T18" fmla="*/ 104 h 104"/>
            </a:gdLst>
            <a:ahLst/>
            <a:cxnLst>
              <a:cxn ang="T10">
                <a:pos x="T0" y="T1"/>
              </a:cxn>
              <a:cxn ang="T11">
                <a:pos x="T2" y="T3"/>
              </a:cxn>
              <a:cxn ang="T12">
                <a:pos x="T4" y="T5"/>
              </a:cxn>
              <a:cxn ang="T13">
                <a:pos x="T6" y="T7"/>
              </a:cxn>
              <a:cxn ang="T14">
                <a:pos x="T8" y="T9"/>
              </a:cxn>
            </a:cxnLst>
            <a:rect l="T15" t="T16" r="T17" b="T18"/>
            <a:pathLst>
              <a:path w="84" h="104">
                <a:moveTo>
                  <a:pt x="42" y="104"/>
                </a:moveTo>
                <a:lnTo>
                  <a:pt x="84" y="54"/>
                </a:lnTo>
                <a:lnTo>
                  <a:pt x="42" y="0"/>
                </a:lnTo>
                <a:lnTo>
                  <a:pt x="0" y="54"/>
                </a:lnTo>
                <a:lnTo>
                  <a:pt x="42" y="104"/>
                </a:lnTo>
                <a:close/>
              </a:path>
            </a:pathLst>
          </a:custGeom>
          <a:solidFill>
            <a:srgbClr val="000000"/>
          </a:solidFill>
          <a:ln w="12700">
            <a:solidFill>
              <a:srgbClr val="FFFFFF"/>
            </a:solidFill>
            <a:prstDash val="solid"/>
            <a:round/>
            <a:headEnd/>
            <a:tailEnd/>
          </a:ln>
        </p:spPr>
        <p:txBody>
          <a:bodyPr/>
          <a:lstStyle/>
          <a:p>
            <a:endParaRPr lang="en-US"/>
          </a:p>
        </p:txBody>
      </p:sp>
      <p:sp>
        <p:nvSpPr>
          <p:cNvPr id="350" name="Line 352"/>
          <p:cNvSpPr>
            <a:spLocks noChangeShapeType="1"/>
          </p:cNvSpPr>
          <p:nvPr/>
        </p:nvSpPr>
        <p:spPr bwMode="auto">
          <a:xfrm>
            <a:off x="5718175" y="191928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Freeform 353"/>
          <p:cNvSpPr>
            <a:spLocks/>
          </p:cNvSpPr>
          <p:nvPr/>
        </p:nvSpPr>
        <p:spPr bwMode="auto">
          <a:xfrm>
            <a:off x="5703889" y="1887538"/>
            <a:ext cx="26987" cy="31750"/>
          </a:xfrm>
          <a:custGeom>
            <a:avLst/>
            <a:gdLst>
              <a:gd name="T0" fmla="*/ 2147483647 w 84"/>
              <a:gd name="T1" fmla="*/ 2147483647 h 104"/>
              <a:gd name="T2" fmla="*/ 2147483647 w 84"/>
              <a:gd name="T3" fmla="*/ 2147483647 h 104"/>
              <a:gd name="T4" fmla="*/ 2147483647 w 84"/>
              <a:gd name="T5" fmla="*/ 0 h 104"/>
              <a:gd name="T6" fmla="*/ 0 w 84"/>
              <a:gd name="T7" fmla="*/ 2147483647 h 104"/>
              <a:gd name="T8" fmla="*/ 2147483647 w 84"/>
              <a:gd name="T9" fmla="*/ 2147483647 h 104"/>
              <a:gd name="T10" fmla="*/ 0 60000 65536"/>
              <a:gd name="T11" fmla="*/ 0 60000 65536"/>
              <a:gd name="T12" fmla="*/ 0 60000 65536"/>
              <a:gd name="T13" fmla="*/ 0 60000 65536"/>
              <a:gd name="T14" fmla="*/ 0 60000 65536"/>
              <a:gd name="T15" fmla="*/ 0 w 84"/>
              <a:gd name="T16" fmla="*/ 0 h 104"/>
              <a:gd name="T17" fmla="*/ 84 w 84"/>
              <a:gd name="T18" fmla="*/ 104 h 104"/>
            </a:gdLst>
            <a:ahLst/>
            <a:cxnLst>
              <a:cxn ang="T10">
                <a:pos x="T0" y="T1"/>
              </a:cxn>
              <a:cxn ang="T11">
                <a:pos x="T2" y="T3"/>
              </a:cxn>
              <a:cxn ang="T12">
                <a:pos x="T4" y="T5"/>
              </a:cxn>
              <a:cxn ang="T13">
                <a:pos x="T6" y="T7"/>
              </a:cxn>
              <a:cxn ang="T14">
                <a:pos x="T8" y="T9"/>
              </a:cxn>
            </a:cxnLst>
            <a:rect l="T15" t="T16" r="T17" b="T18"/>
            <a:pathLst>
              <a:path w="84" h="104">
                <a:moveTo>
                  <a:pt x="42" y="104"/>
                </a:moveTo>
                <a:lnTo>
                  <a:pt x="84" y="54"/>
                </a:lnTo>
                <a:lnTo>
                  <a:pt x="42" y="0"/>
                </a:lnTo>
                <a:lnTo>
                  <a:pt x="0" y="54"/>
                </a:lnTo>
                <a:lnTo>
                  <a:pt x="42" y="104"/>
                </a:lnTo>
                <a:close/>
              </a:path>
            </a:pathLst>
          </a:custGeom>
          <a:solidFill>
            <a:srgbClr val="000000"/>
          </a:solidFill>
          <a:ln w="12700">
            <a:solidFill>
              <a:srgbClr val="FFFFFF"/>
            </a:solidFill>
            <a:prstDash val="solid"/>
            <a:round/>
            <a:headEnd/>
            <a:tailEnd/>
          </a:ln>
        </p:spPr>
        <p:txBody>
          <a:bodyPr/>
          <a:lstStyle/>
          <a:p>
            <a:endParaRPr lang="en-US"/>
          </a:p>
        </p:txBody>
      </p:sp>
      <p:sp>
        <p:nvSpPr>
          <p:cNvPr id="352" name="Line 354"/>
          <p:cNvSpPr>
            <a:spLocks noChangeShapeType="1"/>
          </p:cNvSpPr>
          <p:nvPr/>
        </p:nvSpPr>
        <p:spPr bwMode="auto">
          <a:xfrm>
            <a:off x="5959475" y="2055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Freeform 355"/>
          <p:cNvSpPr>
            <a:spLocks/>
          </p:cNvSpPr>
          <p:nvPr/>
        </p:nvSpPr>
        <p:spPr bwMode="auto">
          <a:xfrm>
            <a:off x="5953125" y="2041525"/>
            <a:ext cx="12700" cy="14288"/>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3"/>
                </a:lnTo>
                <a:lnTo>
                  <a:pt x="19" y="0"/>
                </a:lnTo>
                <a:lnTo>
                  <a:pt x="0" y="23"/>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354" name="Line 356"/>
          <p:cNvSpPr>
            <a:spLocks noChangeShapeType="1"/>
          </p:cNvSpPr>
          <p:nvPr/>
        </p:nvSpPr>
        <p:spPr bwMode="auto">
          <a:xfrm>
            <a:off x="5959475" y="2055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Freeform 357"/>
          <p:cNvSpPr>
            <a:spLocks/>
          </p:cNvSpPr>
          <p:nvPr/>
        </p:nvSpPr>
        <p:spPr bwMode="auto">
          <a:xfrm>
            <a:off x="5953125" y="2041525"/>
            <a:ext cx="12700" cy="14288"/>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3"/>
                </a:lnTo>
                <a:lnTo>
                  <a:pt x="19" y="0"/>
                </a:lnTo>
                <a:lnTo>
                  <a:pt x="0" y="23"/>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356" name="Line 358"/>
          <p:cNvSpPr>
            <a:spLocks noChangeShapeType="1"/>
          </p:cNvSpPr>
          <p:nvPr/>
        </p:nvSpPr>
        <p:spPr bwMode="auto">
          <a:xfrm>
            <a:off x="5959475" y="2055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Freeform 359"/>
          <p:cNvSpPr>
            <a:spLocks/>
          </p:cNvSpPr>
          <p:nvPr/>
        </p:nvSpPr>
        <p:spPr bwMode="auto">
          <a:xfrm>
            <a:off x="5953125" y="2041525"/>
            <a:ext cx="12700" cy="14288"/>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3"/>
                </a:lnTo>
                <a:lnTo>
                  <a:pt x="19" y="0"/>
                </a:lnTo>
                <a:lnTo>
                  <a:pt x="0" y="23"/>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358" name="Line 360"/>
          <p:cNvSpPr>
            <a:spLocks noChangeShapeType="1"/>
          </p:cNvSpPr>
          <p:nvPr/>
        </p:nvSpPr>
        <p:spPr bwMode="auto">
          <a:xfrm>
            <a:off x="5959475" y="2055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 name="Freeform 361"/>
          <p:cNvSpPr>
            <a:spLocks/>
          </p:cNvSpPr>
          <p:nvPr/>
        </p:nvSpPr>
        <p:spPr bwMode="auto">
          <a:xfrm>
            <a:off x="5953125" y="2041525"/>
            <a:ext cx="12700" cy="14288"/>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3"/>
                </a:lnTo>
                <a:lnTo>
                  <a:pt x="19" y="0"/>
                </a:lnTo>
                <a:lnTo>
                  <a:pt x="0" y="23"/>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360" name="Line 362"/>
          <p:cNvSpPr>
            <a:spLocks noChangeShapeType="1"/>
          </p:cNvSpPr>
          <p:nvPr/>
        </p:nvSpPr>
        <p:spPr bwMode="auto">
          <a:xfrm>
            <a:off x="5959475" y="2055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Freeform 363"/>
          <p:cNvSpPr>
            <a:spLocks/>
          </p:cNvSpPr>
          <p:nvPr/>
        </p:nvSpPr>
        <p:spPr bwMode="auto">
          <a:xfrm>
            <a:off x="5953125" y="2041525"/>
            <a:ext cx="12700" cy="14288"/>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3"/>
                </a:lnTo>
                <a:lnTo>
                  <a:pt x="19" y="0"/>
                </a:lnTo>
                <a:lnTo>
                  <a:pt x="0" y="23"/>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362" name="Line 364"/>
          <p:cNvSpPr>
            <a:spLocks noChangeShapeType="1"/>
          </p:cNvSpPr>
          <p:nvPr/>
        </p:nvSpPr>
        <p:spPr bwMode="auto">
          <a:xfrm>
            <a:off x="5959475" y="20558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 name="Freeform 365"/>
          <p:cNvSpPr>
            <a:spLocks/>
          </p:cNvSpPr>
          <p:nvPr/>
        </p:nvSpPr>
        <p:spPr bwMode="auto">
          <a:xfrm>
            <a:off x="5953125" y="2041525"/>
            <a:ext cx="12700" cy="14288"/>
          </a:xfrm>
          <a:custGeom>
            <a:avLst/>
            <a:gdLst>
              <a:gd name="T0" fmla="*/ 2147483647 w 38"/>
              <a:gd name="T1" fmla="*/ 2147483647 h 46"/>
              <a:gd name="T2" fmla="*/ 2147483647 w 38"/>
              <a:gd name="T3" fmla="*/ 2147483647 h 46"/>
              <a:gd name="T4" fmla="*/ 2147483647 w 38"/>
              <a:gd name="T5" fmla="*/ 0 h 46"/>
              <a:gd name="T6" fmla="*/ 0 w 38"/>
              <a:gd name="T7" fmla="*/ 2147483647 h 46"/>
              <a:gd name="T8" fmla="*/ 2147483647 w 38"/>
              <a:gd name="T9" fmla="*/ 2147483647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3"/>
                </a:lnTo>
                <a:lnTo>
                  <a:pt x="19" y="0"/>
                </a:lnTo>
                <a:lnTo>
                  <a:pt x="0" y="23"/>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364" name="Line 366"/>
          <p:cNvSpPr>
            <a:spLocks noChangeShapeType="1"/>
          </p:cNvSpPr>
          <p:nvPr/>
        </p:nvSpPr>
        <p:spPr bwMode="auto">
          <a:xfrm>
            <a:off x="5943600" y="23463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Freeform 367"/>
          <p:cNvSpPr>
            <a:spLocks/>
          </p:cNvSpPr>
          <p:nvPr/>
        </p:nvSpPr>
        <p:spPr bwMode="auto">
          <a:xfrm>
            <a:off x="5938839" y="2336801"/>
            <a:ext cx="9525" cy="9525"/>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6" y="31"/>
                </a:moveTo>
                <a:lnTo>
                  <a:pt x="27" y="16"/>
                </a:lnTo>
                <a:lnTo>
                  <a:pt x="16" y="0"/>
                </a:lnTo>
                <a:lnTo>
                  <a:pt x="0" y="16"/>
                </a:lnTo>
                <a:lnTo>
                  <a:pt x="16" y="31"/>
                </a:lnTo>
                <a:close/>
              </a:path>
            </a:pathLst>
          </a:custGeom>
          <a:solidFill>
            <a:srgbClr val="000000"/>
          </a:solidFill>
          <a:ln w="12700">
            <a:solidFill>
              <a:srgbClr val="FFFFFF"/>
            </a:solidFill>
            <a:prstDash val="solid"/>
            <a:round/>
            <a:headEnd/>
            <a:tailEnd/>
          </a:ln>
        </p:spPr>
        <p:txBody>
          <a:bodyPr/>
          <a:lstStyle/>
          <a:p>
            <a:endParaRPr lang="en-US"/>
          </a:p>
        </p:txBody>
      </p:sp>
      <p:sp>
        <p:nvSpPr>
          <p:cNvPr id="366" name="Line 368"/>
          <p:cNvSpPr>
            <a:spLocks noChangeShapeType="1"/>
          </p:cNvSpPr>
          <p:nvPr/>
        </p:nvSpPr>
        <p:spPr bwMode="auto">
          <a:xfrm>
            <a:off x="5943600" y="23463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Freeform 369"/>
          <p:cNvSpPr>
            <a:spLocks/>
          </p:cNvSpPr>
          <p:nvPr/>
        </p:nvSpPr>
        <p:spPr bwMode="auto">
          <a:xfrm>
            <a:off x="5938839" y="2336801"/>
            <a:ext cx="9525" cy="9525"/>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6" y="31"/>
                </a:moveTo>
                <a:lnTo>
                  <a:pt x="27" y="16"/>
                </a:lnTo>
                <a:lnTo>
                  <a:pt x="16" y="0"/>
                </a:lnTo>
                <a:lnTo>
                  <a:pt x="0" y="16"/>
                </a:lnTo>
                <a:lnTo>
                  <a:pt x="16" y="31"/>
                </a:lnTo>
                <a:close/>
              </a:path>
            </a:pathLst>
          </a:custGeom>
          <a:solidFill>
            <a:srgbClr val="000000"/>
          </a:solidFill>
          <a:ln w="12700">
            <a:solidFill>
              <a:srgbClr val="FFFFFF"/>
            </a:solidFill>
            <a:prstDash val="solid"/>
            <a:round/>
            <a:headEnd/>
            <a:tailEnd/>
          </a:ln>
        </p:spPr>
        <p:txBody>
          <a:bodyPr/>
          <a:lstStyle/>
          <a:p>
            <a:endParaRPr lang="en-US"/>
          </a:p>
        </p:txBody>
      </p:sp>
      <p:sp>
        <p:nvSpPr>
          <p:cNvPr id="368" name="Line 370"/>
          <p:cNvSpPr>
            <a:spLocks noChangeShapeType="1"/>
          </p:cNvSpPr>
          <p:nvPr/>
        </p:nvSpPr>
        <p:spPr bwMode="auto">
          <a:xfrm>
            <a:off x="5943600" y="23463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 name="Freeform 371"/>
          <p:cNvSpPr>
            <a:spLocks/>
          </p:cNvSpPr>
          <p:nvPr/>
        </p:nvSpPr>
        <p:spPr bwMode="auto">
          <a:xfrm>
            <a:off x="5938839" y="2336801"/>
            <a:ext cx="9525" cy="9525"/>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6" y="31"/>
                </a:moveTo>
                <a:lnTo>
                  <a:pt x="27" y="16"/>
                </a:lnTo>
                <a:lnTo>
                  <a:pt x="16" y="0"/>
                </a:lnTo>
                <a:lnTo>
                  <a:pt x="0" y="16"/>
                </a:lnTo>
                <a:lnTo>
                  <a:pt x="16" y="31"/>
                </a:lnTo>
                <a:close/>
              </a:path>
            </a:pathLst>
          </a:custGeom>
          <a:solidFill>
            <a:srgbClr val="000000"/>
          </a:solidFill>
          <a:ln w="12700">
            <a:solidFill>
              <a:srgbClr val="FFFFFF"/>
            </a:solidFill>
            <a:prstDash val="solid"/>
            <a:round/>
            <a:headEnd/>
            <a:tailEnd/>
          </a:ln>
        </p:spPr>
        <p:txBody>
          <a:bodyPr/>
          <a:lstStyle/>
          <a:p>
            <a:endParaRPr lang="en-US"/>
          </a:p>
        </p:txBody>
      </p:sp>
      <p:sp>
        <p:nvSpPr>
          <p:cNvPr id="370" name="Line 372"/>
          <p:cNvSpPr>
            <a:spLocks noChangeShapeType="1"/>
          </p:cNvSpPr>
          <p:nvPr/>
        </p:nvSpPr>
        <p:spPr bwMode="auto">
          <a:xfrm>
            <a:off x="5943600" y="23463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Freeform 373"/>
          <p:cNvSpPr>
            <a:spLocks/>
          </p:cNvSpPr>
          <p:nvPr/>
        </p:nvSpPr>
        <p:spPr bwMode="auto">
          <a:xfrm>
            <a:off x="5938839" y="2336801"/>
            <a:ext cx="9525" cy="9525"/>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6" y="31"/>
                </a:moveTo>
                <a:lnTo>
                  <a:pt x="27" y="16"/>
                </a:lnTo>
                <a:lnTo>
                  <a:pt x="16" y="0"/>
                </a:lnTo>
                <a:lnTo>
                  <a:pt x="0" y="16"/>
                </a:lnTo>
                <a:lnTo>
                  <a:pt x="16" y="31"/>
                </a:lnTo>
                <a:close/>
              </a:path>
            </a:pathLst>
          </a:custGeom>
          <a:solidFill>
            <a:srgbClr val="000000"/>
          </a:solidFill>
          <a:ln w="12700">
            <a:solidFill>
              <a:srgbClr val="FFFFFF"/>
            </a:solidFill>
            <a:prstDash val="solid"/>
            <a:round/>
            <a:headEnd/>
            <a:tailEnd/>
          </a:ln>
        </p:spPr>
        <p:txBody>
          <a:bodyPr/>
          <a:lstStyle/>
          <a:p>
            <a:endParaRPr lang="en-US"/>
          </a:p>
        </p:txBody>
      </p:sp>
      <p:sp>
        <p:nvSpPr>
          <p:cNvPr id="372" name="Line 374"/>
          <p:cNvSpPr>
            <a:spLocks noChangeShapeType="1"/>
          </p:cNvSpPr>
          <p:nvPr/>
        </p:nvSpPr>
        <p:spPr bwMode="auto">
          <a:xfrm>
            <a:off x="5943600" y="23463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Freeform 375"/>
          <p:cNvSpPr>
            <a:spLocks/>
          </p:cNvSpPr>
          <p:nvPr/>
        </p:nvSpPr>
        <p:spPr bwMode="auto">
          <a:xfrm>
            <a:off x="5938839" y="2336801"/>
            <a:ext cx="9525" cy="9525"/>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6" y="31"/>
                </a:moveTo>
                <a:lnTo>
                  <a:pt x="27" y="16"/>
                </a:lnTo>
                <a:lnTo>
                  <a:pt x="16" y="0"/>
                </a:lnTo>
                <a:lnTo>
                  <a:pt x="0" y="16"/>
                </a:lnTo>
                <a:lnTo>
                  <a:pt x="16" y="31"/>
                </a:lnTo>
                <a:close/>
              </a:path>
            </a:pathLst>
          </a:custGeom>
          <a:solidFill>
            <a:srgbClr val="000000"/>
          </a:solidFill>
          <a:ln w="12700">
            <a:solidFill>
              <a:srgbClr val="FFFFFF"/>
            </a:solidFill>
            <a:prstDash val="solid"/>
            <a:round/>
            <a:headEnd/>
            <a:tailEnd/>
          </a:ln>
        </p:spPr>
        <p:txBody>
          <a:bodyPr/>
          <a:lstStyle/>
          <a:p>
            <a:endParaRPr lang="en-US"/>
          </a:p>
        </p:txBody>
      </p:sp>
      <p:sp>
        <p:nvSpPr>
          <p:cNvPr id="374" name="Line 376"/>
          <p:cNvSpPr>
            <a:spLocks noChangeShapeType="1"/>
          </p:cNvSpPr>
          <p:nvPr/>
        </p:nvSpPr>
        <p:spPr bwMode="auto">
          <a:xfrm>
            <a:off x="5943600" y="2346325"/>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 name="Freeform 377"/>
          <p:cNvSpPr>
            <a:spLocks/>
          </p:cNvSpPr>
          <p:nvPr/>
        </p:nvSpPr>
        <p:spPr bwMode="auto">
          <a:xfrm>
            <a:off x="5938839" y="2336801"/>
            <a:ext cx="9525" cy="9525"/>
          </a:xfrm>
          <a:custGeom>
            <a:avLst/>
            <a:gdLst>
              <a:gd name="T0" fmla="*/ 2147483647 w 27"/>
              <a:gd name="T1" fmla="*/ 2147483647 h 31"/>
              <a:gd name="T2" fmla="*/ 2147483647 w 27"/>
              <a:gd name="T3" fmla="*/ 2147483647 h 31"/>
              <a:gd name="T4" fmla="*/ 2147483647 w 27"/>
              <a:gd name="T5" fmla="*/ 0 h 31"/>
              <a:gd name="T6" fmla="*/ 0 w 27"/>
              <a:gd name="T7" fmla="*/ 2147483647 h 31"/>
              <a:gd name="T8" fmla="*/ 2147483647 w 27"/>
              <a:gd name="T9" fmla="*/ 2147483647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16" y="31"/>
                </a:moveTo>
                <a:lnTo>
                  <a:pt x="27" y="16"/>
                </a:lnTo>
                <a:lnTo>
                  <a:pt x="16" y="0"/>
                </a:lnTo>
                <a:lnTo>
                  <a:pt x="0" y="16"/>
                </a:lnTo>
                <a:lnTo>
                  <a:pt x="16" y="31"/>
                </a:lnTo>
                <a:close/>
              </a:path>
            </a:pathLst>
          </a:custGeom>
          <a:solidFill>
            <a:srgbClr val="000000"/>
          </a:solidFill>
          <a:ln w="12700">
            <a:solidFill>
              <a:srgbClr val="FFFFFF"/>
            </a:solidFill>
            <a:prstDash val="solid"/>
            <a:round/>
            <a:headEnd/>
            <a:tailEnd/>
          </a:ln>
        </p:spPr>
        <p:txBody>
          <a:bodyPr/>
          <a:lstStyle/>
          <a:p>
            <a:endParaRPr lang="en-US"/>
          </a:p>
        </p:txBody>
      </p:sp>
      <p:sp>
        <p:nvSpPr>
          <p:cNvPr id="376" name="Line 378"/>
          <p:cNvSpPr>
            <a:spLocks noChangeShapeType="1"/>
          </p:cNvSpPr>
          <p:nvPr/>
        </p:nvSpPr>
        <p:spPr bwMode="auto">
          <a:xfrm>
            <a:off x="6210300" y="24971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 name="Freeform 379"/>
          <p:cNvSpPr>
            <a:spLocks/>
          </p:cNvSpPr>
          <p:nvPr/>
        </p:nvSpPr>
        <p:spPr bwMode="auto">
          <a:xfrm>
            <a:off x="6202364" y="2481264"/>
            <a:ext cx="14287" cy="15875"/>
          </a:xfrm>
          <a:custGeom>
            <a:avLst/>
            <a:gdLst>
              <a:gd name="T0" fmla="*/ 2147483647 w 46"/>
              <a:gd name="T1" fmla="*/ 2147483647 h 54"/>
              <a:gd name="T2" fmla="*/ 2147483647 w 46"/>
              <a:gd name="T3" fmla="*/ 2147483647 h 54"/>
              <a:gd name="T4" fmla="*/ 2147483647 w 46"/>
              <a:gd name="T5" fmla="*/ 0 h 54"/>
              <a:gd name="T6" fmla="*/ 0 w 46"/>
              <a:gd name="T7" fmla="*/ 2147483647 h 54"/>
              <a:gd name="T8" fmla="*/ 2147483647 w 46"/>
              <a:gd name="T9" fmla="*/ 2147483647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22" y="54"/>
                </a:moveTo>
                <a:lnTo>
                  <a:pt x="46" y="27"/>
                </a:lnTo>
                <a:lnTo>
                  <a:pt x="22" y="0"/>
                </a:lnTo>
                <a:lnTo>
                  <a:pt x="0" y="27"/>
                </a:lnTo>
                <a:lnTo>
                  <a:pt x="22" y="54"/>
                </a:lnTo>
                <a:close/>
              </a:path>
            </a:pathLst>
          </a:custGeom>
          <a:solidFill>
            <a:srgbClr val="000000"/>
          </a:solidFill>
          <a:ln w="12700">
            <a:solidFill>
              <a:srgbClr val="FFFFFF"/>
            </a:solidFill>
            <a:prstDash val="solid"/>
            <a:round/>
            <a:headEnd/>
            <a:tailEnd/>
          </a:ln>
        </p:spPr>
        <p:txBody>
          <a:bodyPr/>
          <a:lstStyle/>
          <a:p>
            <a:endParaRPr lang="en-US"/>
          </a:p>
        </p:txBody>
      </p:sp>
      <p:sp>
        <p:nvSpPr>
          <p:cNvPr id="378" name="Line 380"/>
          <p:cNvSpPr>
            <a:spLocks noChangeShapeType="1"/>
          </p:cNvSpPr>
          <p:nvPr/>
        </p:nvSpPr>
        <p:spPr bwMode="auto">
          <a:xfrm>
            <a:off x="6210300" y="24971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 name="Freeform 381"/>
          <p:cNvSpPr>
            <a:spLocks/>
          </p:cNvSpPr>
          <p:nvPr/>
        </p:nvSpPr>
        <p:spPr bwMode="auto">
          <a:xfrm>
            <a:off x="6202364" y="2481264"/>
            <a:ext cx="14287" cy="15875"/>
          </a:xfrm>
          <a:custGeom>
            <a:avLst/>
            <a:gdLst>
              <a:gd name="T0" fmla="*/ 2147483647 w 46"/>
              <a:gd name="T1" fmla="*/ 2147483647 h 54"/>
              <a:gd name="T2" fmla="*/ 2147483647 w 46"/>
              <a:gd name="T3" fmla="*/ 2147483647 h 54"/>
              <a:gd name="T4" fmla="*/ 2147483647 w 46"/>
              <a:gd name="T5" fmla="*/ 0 h 54"/>
              <a:gd name="T6" fmla="*/ 0 w 46"/>
              <a:gd name="T7" fmla="*/ 2147483647 h 54"/>
              <a:gd name="T8" fmla="*/ 2147483647 w 46"/>
              <a:gd name="T9" fmla="*/ 2147483647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22" y="54"/>
                </a:moveTo>
                <a:lnTo>
                  <a:pt x="46" y="27"/>
                </a:lnTo>
                <a:lnTo>
                  <a:pt x="22" y="0"/>
                </a:lnTo>
                <a:lnTo>
                  <a:pt x="0" y="27"/>
                </a:lnTo>
                <a:lnTo>
                  <a:pt x="22" y="54"/>
                </a:lnTo>
                <a:close/>
              </a:path>
            </a:pathLst>
          </a:custGeom>
          <a:solidFill>
            <a:srgbClr val="000000"/>
          </a:solidFill>
          <a:ln w="12700">
            <a:solidFill>
              <a:srgbClr val="FFFFFF"/>
            </a:solidFill>
            <a:prstDash val="solid"/>
            <a:round/>
            <a:headEnd/>
            <a:tailEnd/>
          </a:ln>
        </p:spPr>
        <p:txBody>
          <a:bodyPr/>
          <a:lstStyle/>
          <a:p>
            <a:endParaRPr lang="en-US"/>
          </a:p>
        </p:txBody>
      </p:sp>
      <p:sp>
        <p:nvSpPr>
          <p:cNvPr id="380" name="Line 382"/>
          <p:cNvSpPr>
            <a:spLocks noChangeShapeType="1"/>
          </p:cNvSpPr>
          <p:nvPr/>
        </p:nvSpPr>
        <p:spPr bwMode="auto">
          <a:xfrm>
            <a:off x="6210300" y="24971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 name="Freeform 383"/>
          <p:cNvSpPr>
            <a:spLocks/>
          </p:cNvSpPr>
          <p:nvPr/>
        </p:nvSpPr>
        <p:spPr bwMode="auto">
          <a:xfrm>
            <a:off x="6202364" y="2481264"/>
            <a:ext cx="14287" cy="15875"/>
          </a:xfrm>
          <a:custGeom>
            <a:avLst/>
            <a:gdLst>
              <a:gd name="T0" fmla="*/ 2147483647 w 46"/>
              <a:gd name="T1" fmla="*/ 2147483647 h 54"/>
              <a:gd name="T2" fmla="*/ 2147483647 w 46"/>
              <a:gd name="T3" fmla="*/ 2147483647 h 54"/>
              <a:gd name="T4" fmla="*/ 2147483647 w 46"/>
              <a:gd name="T5" fmla="*/ 0 h 54"/>
              <a:gd name="T6" fmla="*/ 0 w 46"/>
              <a:gd name="T7" fmla="*/ 2147483647 h 54"/>
              <a:gd name="T8" fmla="*/ 2147483647 w 46"/>
              <a:gd name="T9" fmla="*/ 2147483647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22" y="54"/>
                </a:moveTo>
                <a:lnTo>
                  <a:pt x="46" y="27"/>
                </a:lnTo>
                <a:lnTo>
                  <a:pt x="22" y="0"/>
                </a:lnTo>
                <a:lnTo>
                  <a:pt x="0" y="27"/>
                </a:lnTo>
                <a:lnTo>
                  <a:pt x="22" y="54"/>
                </a:lnTo>
                <a:close/>
              </a:path>
            </a:pathLst>
          </a:custGeom>
          <a:solidFill>
            <a:srgbClr val="000000"/>
          </a:solidFill>
          <a:ln w="12700">
            <a:solidFill>
              <a:srgbClr val="FFFFFF"/>
            </a:solidFill>
            <a:prstDash val="solid"/>
            <a:round/>
            <a:headEnd/>
            <a:tailEnd/>
          </a:ln>
        </p:spPr>
        <p:txBody>
          <a:bodyPr/>
          <a:lstStyle/>
          <a:p>
            <a:endParaRPr lang="en-US"/>
          </a:p>
        </p:txBody>
      </p:sp>
      <p:sp>
        <p:nvSpPr>
          <p:cNvPr id="382" name="Line 384"/>
          <p:cNvSpPr>
            <a:spLocks noChangeShapeType="1"/>
          </p:cNvSpPr>
          <p:nvPr/>
        </p:nvSpPr>
        <p:spPr bwMode="auto">
          <a:xfrm>
            <a:off x="6210300" y="24971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 name="Freeform 385"/>
          <p:cNvSpPr>
            <a:spLocks/>
          </p:cNvSpPr>
          <p:nvPr/>
        </p:nvSpPr>
        <p:spPr bwMode="auto">
          <a:xfrm>
            <a:off x="6202364" y="2481264"/>
            <a:ext cx="14287" cy="15875"/>
          </a:xfrm>
          <a:custGeom>
            <a:avLst/>
            <a:gdLst>
              <a:gd name="T0" fmla="*/ 2147483647 w 46"/>
              <a:gd name="T1" fmla="*/ 2147483647 h 54"/>
              <a:gd name="T2" fmla="*/ 2147483647 w 46"/>
              <a:gd name="T3" fmla="*/ 2147483647 h 54"/>
              <a:gd name="T4" fmla="*/ 2147483647 w 46"/>
              <a:gd name="T5" fmla="*/ 0 h 54"/>
              <a:gd name="T6" fmla="*/ 0 w 46"/>
              <a:gd name="T7" fmla="*/ 2147483647 h 54"/>
              <a:gd name="T8" fmla="*/ 2147483647 w 46"/>
              <a:gd name="T9" fmla="*/ 2147483647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22" y="54"/>
                </a:moveTo>
                <a:lnTo>
                  <a:pt x="46" y="27"/>
                </a:lnTo>
                <a:lnTo>
                  <a:pt x="22" y="0"/>
                </a:lnTo>
                <a:lnTo>
                  <a:pt x="0" y="27"/>
                </a:lnTo>
                <a:lnTo>
                  <a:pt x="22" y="54"/>
                </a:lnTo>
                <a:close/>
              </a:path>
            </a:pathLst>
          </a:custGeom>
          <a:solidFill>
            <a:srgbClr val="000000"/>
          </a:solidFill>
          <a:ln w="12700">
            <a:solidFill>
              <a:srgbClr val="FFFFFF"/>
            </a:solidFill>
            <a:prstDash val="solid"/>
            <a:round/>
            <a:headEnd/>
            <a:tailEnd/>
          </a:ln>
        </p:spPr>
        <p:txBody>
          <a:bodyPr/>
          <a:lstStyle/>
          <a:p>
            <a:endParaRPr lang="en-US"/>
          </a:p>
        </p:txBody>
      </p:sp>
      <p:sp>
        <p:nvSpPr>
          <p:cNvPr id="384" name="Line 386"/>
          <p:cNvSpPr>
            <a:spLocks noChangeShapeType="1"/>
          </p:cNvSpPr>
          <p:nvPr/>
        </p:nvSpPr>
        <p:spPr bwMode="auto">
          <a:xfrm>
            <a:off x="6210300" y="24971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 name="Freeform 387"/>
          <p:cNvSpPr>
            <a:spLocks/>
          </p:cNvSpPr>
          <p:nvPr/>
        </p:nvSpPr>
        <p:spPr bwMode="auto">
          <a:xfrm>
            <a:off x="6202364" y="2481264"/>
            <a:ext cx="14287" cy="15875"/>
          </a:xfrm>
          <a:custGeom>
            <a:avLst/>
            <a:gdLst>
              <a:gd name="T0" fmla="*/ 2147483647 w 46"/>
              <a:gd name="T1" fmla="*/ 2147483647 h 54"/>
              <a:gd name="T2" fmla="*/ 2147483647 w 46"/>
              <a:gd name="T3" fmla="*/ 2147483647 h 54"/>
              <a:gd name="T4" fmla="*/ 2147483647 w 46"/>
              <a:gd name="T5" fmla="*/ 0 h 54"/>
              <a:gd name="T6" fmla="*/ 0 w 46"/>
              <a:gd name="T7" fmla="*/ 2147483647 h 54"/>
              <a:gd name="T8" fmla="*/ 2147483647 w 46"/>
              <a:gd name="T9" fmla="*/ 2147483647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22" y="54"/>
                </a:moveTo>
                <a:lnTo>
                  <a:pt x="46" y="27"/>
                </a:lnTo>
                <a:lnTo>
                  <a:pt x="22" y="0"/>
                </a:lnTo>
                <a:lnTo>
                  <a:pt x="0" y="27"/>
                </a:lnTo>
                <a:lnTo>
                  <a:pt x="22" y="54"/>
                </a:lnTo>
                <a:close/>
              </a:path>
            </a:pathLst>
          </a:custGeom>
          <a:solidFill>
            <a:srgbClr val="000000"/>
          </a:solidFill>
          <a:ln w="12700">
            <a:solidFill>
              <a:srgbClr val="FFFFFF"/>
            </a:solidFill>
            <a:prstDash val="solid"/>
            <a:round/>
            <a:headEnd/>
            <a:tailEnd/>
          </a:ln>
        </p:spPr>
        <p:txBody>
          <a:bodyPr/>
          <a:lstStyle/>
          <a:p>
            <a:endParaRPr lang="en-US"/>
          </a:p>
        </p:txBody>
      </p:sp>
      <p:sp>
        <p:nvSpPr>
          <p:cNvPr id="386" name="Line 388"/>
          <p:cNvSpPr>
            <a:spLocks noChangeShapeType="1"/>
          </p:cNvSpPr>
          <p:nvPr/>
        </p:nvSpPr>
        <p:spPr bwMode="auto">
          <a:xfrm>
            <a:off x="6210300" y="2497139"/>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Freeform 389"/>
          <p:cNvSpPr>
            <a:spLocks/>
          </p:cNvSpPr>
          <p:nvPr/>
        </p:nvSpPr>
        <p:spPr bwMode="auto">
          <a:xfrm>
            <a:off x="6202364" y="2481264"/>
            <a:ext cx="14287" cy="15875"/>
          </a:xfrm>
          <a:custGeom>
            <a:avLst/>
            <a:gdLst>
              <a:gd name="T0" fmla="*/ 2147483647 w 46"/>
              <a:gd name="T1" fmla="*/ 2147483647 h 54"/>
              <a:gd name="T2" fmla="*/ 2147483647 w 46"/>
              <a:gd name="T3" fmla="*/ 2147483647 h 54"/>
              <a:gd name="T4" fmla="*/ 2147483647 w 46"/>
              <a:gd name="T5" fmla="*/ 0 h 54"/>
              <a:gd name="T6" fmla="*/ 0 w 46"/>
              <a:gd name="T7" fmla="*/ 2147483647 h 54"/>
              <a:gd name="T8" fmla="*/ 2147483647 w 46"/>
              <a:gd name="T9" fmla="*/ 2147483647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22" y="54"/>
                </a:moveTo>
                <a:lnTo>
                  <a:pt x="46" y="27"/>
                </a:lnTo>
                <a:lnTo>
                  <a:pt x="22" y="0"/>
                </a:lnTo>
                <a:lnTo>
                  <a:pt x="0" y="27"/>
                </a:lnTo>
                <a:lnTo>
                  <a:pt x="22" y="54"/>
                </a:lnTo>
                <a:close/>
              </a:path>
            </a:pathLst>
          </a:custGeom>
          <a:solidFill>
            <a:srgbClr val="000000"/>
          </a:solidFill>
          <a:ln w="12700">
            <a:solidFill>
              <a:srgbClr val="FFFFFF"/>
            </a:solidFill>
            <a:prstDash val="solid"/>
            <a:round/>
            <a:headEnd/>
            <a:tailEnd/>
          </a:ln>
        </p:spPr>
        <p:txBody>
          <a:bodyPr/>
          <a:lstStyle/>
          <a:p>
            <a:endParaRPr lang="en-US"/>
          </a:p>
        </p:txBody>
      </p:sp>
      <p:sp>
        <p:nvSpPr>
          <p:cNvPr id="388" name="Line 390"/>
          <p:cNvSpPr>
            <a:spLocks noChangeShapeType="1"/>
          </p:cNvSpPr>
          <p:nvPr/>
        </p:nvSpPr>
        <p:spPr bwMode="auto">
          <a:xfrm>
            <a:off x="5740400" y="2640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Freeform 391"/>
          <p:cNvSpPr>
            <a:spLocks/>
          </p:cNvSpPr>
          <p:nvPr/>
        </p:nvSpPr>
        <p:spPr bwMode="auto">
          <a:xfrm>
            <a:off x="5735638" y="2628901"/>
            <a:ext cx="11112" cy="11113"/>
          </a:xfrm>
          <a:custGeom>
            <a:avLst/>
            <a:gdLst>
              <a:gd name="T0" fmla="*/ 2147483647 w 35"/>
              <a:gd name="T1" fmla="*/ 2147483647 h 35"/>
              <a:gd name="T2" fmla="*/ 2147483647 w 35"/>
              <a:gd name="T3" fmla="*/ 2147483647 h 35"/>
              <a:gd name="T4" fmla="*/ 2147483647 w 35"/>
              <a:gd name="T5" fmla="*/ 0 h 35"/>
              <a:gd name="T6" fmla="*/ 0 w 35"/>
              <a:gd name="T7" fmla="*/ 2147483647 h 35"/>
              <a:gd name="T8" fmla="*/ 2147483647 w 35"/>
              <a:gd name="T9" fmla="*/ 2147483647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6" y="35"/>
                </a:moveTo>
                <a:lnTo>
                  <a:pt x="35" y="19"/>
                </a:lnTo>
                <a:lnTo>
                  <a:pt x="16" y="0"/>
                </a:lnTo>
                <a:lnTo>
                  <a:pt x="0" y="19"/>
                </a:lnTo>
                <a:lnTo>
                  <a:pt x="16" y="35"/>
                </a:lnTo>
                <a:close/>
              </a:path>
            </a:pathLst>
          </a:custGeom>
          <a:solidFill>
            <a:srgbClr val="000000"/>
          </a:solidFill>
          <a:ln w="12700">
            <a:solidFill>
              <a:srgbClr val="FFFFFF"/>
            </a:solidFill>
            <a:prstDash val="solid"/>
            <a:round/>
            <a:headEnd/>
            <a:tailEnd/>
          </a:ln>
        </p:spPr>
        <p:txBody>
          <a:bodyPr/>
          <a:lstStyle/>
          <a:p>
            <a:endParaRPr lang="en-US"/>
          </a:p>
        </p:txBody>
      </p:sp>
      <p:sp>
        <p:nvSpPr>
          <p:cNvPr id="390" name="Line 392"/>
          <p:cNvSpPr>
            <a:spLocks noChangeShapeType="1"/>
          </p:cNvSpPr>
          <p:nvPr/>
        </p:nvSpPr>
        <p:spPr bwMode="auto">
          <a:xfrm>
            <a:off x="5740400" y="2640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 name="Freeform 393"/>
          <p:cNvSpPr>
            <a:spLocks/>
          </p:cNvSpPr>
          <p:nvPr/>
        </p:nvSpPr>
        <p:spPr bwMode="auto">
          <a:xfrm>
            <a:off x="5735638" y="2628901"/>
            <a:ext cx="11112" cy="11113"/>
          </a:xfrm>
          <a:custGeom>
            <a:avLst/>
            <a:gdLst>
              <a:gd name="T0" fmla="*/ 2147483647 w 35"/>
              <a:gd name="T1" fmla="*/ 2147483647 h 35"/>
              <a:gd name="T2" fmla="*/ 2147483647 w 35"/>
              <a:gd name="T3" fmla="*/ 2147483647 h 35"/>
              <a:gd name="T4" fmla="*/ 2147483647 w 35"/>
              <a:gd name="T5" fmla="*/ 0 h 35"/>
              <a:gd name="T6" fmla="*/ 0 w 35"/>
              <a:gd name="T7" fmla="*/ 2147483647 h 35"/>
              <a:gd name="T8" fmla="*/ 2147483647 w 35"/>
              <a:gd name="T9" fmla="*/ 2147483647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6" y="35"/>
                </a:moveTo>
                <a:lnTo>
                  <a:pt x="35" y="19"/>
                </a:lnTo>
                <a:lnTo>
                  <a:pt x="16" y="0"/>
                </a:lnTo>
                <a:lnTo>
                  <a:pt x="0" y="19"/>
                </a:lnTo>
                <a:lnTo>
                  <a:pt x="16" y="35"/>
                </a:lnTo>
                <a:close/>
              </a:path>
            </a:pathLst>
          </a:custGeom>
          <a:solidFill>
            <a:srgbClr val="000000"/>
          </a:solidFill>
          <a:ln w="12700">
            <a:solidFill>
              <a:srgbClr val="FFFFFF"/>
            </a:solidFill>
            <a:prstDash val="solid"/>
            <a:round/>
            <a:headEnd/>
            <a:tailEnd/>
          </a:ln>
        </p:spPr>
        <p:txBody>
          <a:bodyPr/>
          <a:lstStyle/>
          <a:p>
            <a:endParaRPr lang="en-US"/>
          </a:p>
        </p:txBody>
      </p:sp>
      <p:sp>
        <p:nvSpPr>
          <p:cNvPr id="392" name="Line 394"/>
          <p:cNvSpPr>
            <a:spLocks noChangeShapeType="1"/>
          </p:cNvSpPr>
          <p:nvPr/>
        </p:nvSpPr>
        <p:spPr bwMode="auto">
          <a:xfrm>
            <a:off x="5740400" y="2640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Freeform 395"/>
          <p:cNvSpPr>
            <a:spLocks/>
          </p:cNvSpPr>
          <p:nvPr/>
        </p:nvSpPr>
        <p:spPr bwMode="auto">
          <a:xfrm>
            <a:off x="5735638" y="2628901"/>
            <a:ext cx="11112" cy="11113"/>
          </a:xfrm>
          <a:custGeom>
            <a:avLst/>
            <a:gdLst>
              <a:gd name="T0" fmla="*/ 2147483647 w 35"/>
              <a:gd name="T1" fmla="*/ 2147483647 h 35"/>
              <a:gd name="T2" fmla="*/ 2147483647 w 35"/>
              <a:gd name="T3" fmla="*/ 2147483647 h 35"/>
              <a:gd name="T4" fmla="*/ 2147483647 w 35"/>
              <a:gd name="T5" fmla="*/ 0 h 35"/>
              <a:gd name="T6" fmla="*/ 0 w 35"/>
              <a:gd name="T7" fmla="*/ 2147483647 h 35"/>
              <a:gd name="T8" fmla="*/ 2147483647 w 35"/>
              <a:gd name="T9" fmla="*/ 2147483647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6" y="35"/>
                </a:moveTo>
                <a:lnTo>
                  <a:pt x="35" y="19"/>
                </a:lnTo>
                <a:lnTo>
                  <a:pt x="16" y="0"/>
                </a:lnTo>
                <a:lnTo>
                  <a:pt x="0" y="19"/>
                </a:lnTo>
                <a:lnTo>
                  <a:pt x="16" y="35"/>
                </a:lnTo>
                <a:close/>
              </a:path>
            </a:pathLst>
          </a:custGeom>
          <a:solidFill>
            <a:srgbClr val="000000"/>
          </a:solidFill>
          <a:ln w="12700">
            <a:solidFill>
              <a:srgbClr val="FFFFFF"/>
            </a:solidFill>
            <a:prstDash val="solid"/>
            <a:round/>
            <a:headEnd/>
            <a:tailEnd/>
          </a:ln>
        </p:spPr>
        <p:txBody>
          <a:bodyPr/>
          <a:lstStyle/>
          <a:p>
            <a:endParaRPr lang="en-US"/>
          </a:p>
        </p:txBody>
      </p:sp>
      <p:sp>
        <p:nvSpPr>
          <p:cNvPr id="394" name="Line 396"/>
          <p:cNvSpPr>
            <a:spLocks noChangeShapeType="1"/>
          </p:cNvSpPr>
          <p:nvPr/>
        </p:nvSpPr>
        <p:spPr bwMode="auto">
          <a:xfrm>
            <a:off x="5740400" y="2640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5" name="Freeform 397"/>
          <p:cNvSpPr>
            <a:spLocks/>
          </p:cNvSpPr>
          <p:nvPr/>
        </p:nvSpPr>
        <p:spPr bwMode="auto">
          <a:xfrm>
            <a:off x="5735638" y="2628901"/>
            <a:ext cx="11112" cy="11113"/>
          </a:xfrm>
          <a:custGeom>
            <a:avLst/>
            <a:gdLst>
              <a:gd name="T0" fmla="*/ 2147483647 w 35"/>
              <a:gd name="T1" fmla="*/ 2147483647 h 35"/>
              <a:gd name="T2" fmla="*/ 2147483647 w 35"/>
              <a:gd name="T3" fmla="*/ 2147483647 h 35"/>
              <a:gd name="T4" fmla="*/ 2147483647 w 35"/>
              <a:gd name="T5" fmla="*/ 0 h 35"/>
              <a:gd name="T6" fmla="*/ 0 w 35"/>
              <a:gd name="T7" fmla="*/ 2147483647 h 35"/>
              <a:gd name="T8" fmla="*/ 2147483647 w 35"/>
              <a:gd name="T9" fmla="*/ 2147483647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6" y="35"/>
                </a:moveTo>
                <a:lnTo>
                  <a:pt x="35" y="19"/>
                </a:lnTo>
                <a:lnTo>
                  <a:pt x="16" y="0"/>
                </a:lnTo>
                <a:lnTo>
                  <a:pt x="0" y="19"/>
                </a:lnTo>
                <a:lnTo>
                  <a:pt x="16" y="35"/>
                </a:lnTo>
                <a:close/>
              </a:path>
            </a:pathLst>
          </a:custGeom>
          <a:solidFill>
            <a:srgbClr val="000000"/>
          </a:solidFill>
          <a:ln w="12700">
            <a:solidFill>
              <a:srgbClr val="FFFFFF"/>
            </a:solidFill>
            <a:prstDash val="solid"/>
            <a:round/>
            <a:headEnd/>
            <a:tailEnd/>
          </a:ln>
        </p:spPr>
        <p:txBody>
          <a:bodyPr/>
          <a:lstStyle/>
          <a:p>
            <a:endParaRPr lang="en-US"/>
          </a:p>
        </p:txBody>
      </p:sp>
      <p:sp>
        <p:nvSpPr>
          <p:cNvPr id="396" name="Line 398"/>
          <p:cNvSpPr>
            <a:spLocks noChangeShapeType="1"/>
          </p:cNvSpPr>
          <p:nvPr/>
        </p:nvSpPr>
        <p:spPr bwMode="auto">
          <a:xfrm>
            <a:off x="5740400" y="2640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7" name="Freeform 399"/>
          <p:cNvSpPr>
            <a:spLocks/>
          </p:cNvSpPr>
          <p:nvPr/>
        </p:nvSpPr>
        <p:spPr bwMode="auto">
          <a:xfrm>
            <a:off x="5735638" y="2628901"/>
            <a:ext cx="11112" cy="11113"/>
          </a:xfrm>
          <a:custGeom>
            <a:avLst/>
            <a:gdLst>
              <a:gd name="T0" fmla="*/ 2147483647 w 35"/>
              <a:gd name="T1" fmla="*/ 2147483647 h 35"/>
              <a:gd name="T2" fmla="*/ 2147483647 w 35"/>
              <a:gd name="T3" fmla="*/ 2147483647 h 35"/>
              <a:gd name="T4" fmla="*/ 2147483647 w 35"/>
              <a:gd name="T5" fmla="*/ 0 h 35"/>
              <a:gd name="T6" fmla="*/ 0 w 35"/>
              <a:gd name="T7" fmla="*/ 2147483647 h 35"/>
              <a:gd name="T8" fmla="*/ 2147483647 w 35"/>
              <a:gd name="T9" fmla="*/ 2147483647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6" y="35"/>
                </a:moveTo>
                <a:lnTo>
                  <a:pt x="35" y="19"/>
                </a:lnTo>
                <a:lnTo>
                  <a:pt x="16" y="0"/>
                </a:lnTo>
                <a:lnTo>
                  <a:pt x="0" y="19"/>
                </a:lnTo>
                <a:lnTo>
                  <a:pt x="16" y="35"/>
                </a:lnTo>
                <a:close/>
              </a:path>
            </a:pathLst>
          </a:custGeom>
          <a:solidFill>
            <a:srgbClr val="000000"/>
          </a:solidFill>
          <a:ln w="12700">
            <a:solidFill>
              <a:srgbClr val="FFFFFF"/>
            </a:solidFill>
            <a:prstDash val="solid"/>
            <a:round/>
            <a:headEnd/>
            <a:tailEnd/>
          </a:ln>
        </p:spPr>
        <p:txBody>
          <a:bodyPr/>
          <a:lstStyle/>
          <a:p>
            <a:endParaRPr lang="en-US"/>
          </a:p>
        </p:txBody>
      </p:sp>
      <p:sp>
        <p:nvSpPr>
          <p:cNvPr id="398" name="Line 400"/>
          <p:cNvSpPr>
            <a:spLocks noChangeShapeType="1"/>
          </p:cNvSpPr>
          <p:nvPr/>
        </p:nvSpPr>
        <p:spPr bwMode="auto">
          <a:xfrm>
            <a:off x="5740400" y="2640014"/>
            <a:ext cx="1588"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 name="Freeform 401"/>
          <p:cNvSpPr>
            <a:spLocks/>
          </p:cNvSpPr>
          <p:nvPr/>
        </p:nvSpPr>
        <p:spPr bwMode="auto">
          <a:xfrm>
            <a:off x="5735638" y="2628901"/>
            <a:ext cx="11112" cy="11113"/>
          </a:xfrm>
          <a:custGeom>
            <a:avLst/>
            <a:gdLst>
              <a:gd name="T0" fmla="*/ 2147483647 w 35"/>
              <a:gd name="T1" fmla="*/ 2147483647 h 35"/>
              <a:gd name="T2" fmla="*/ 2147483647 w 35"/>
              <a:gd name="T3" fmla="*/ 2147483647 h 35"/>
              <a:gd name="T4" fmla="*/ 2147483647 w 35"/>
              <a:gd name="T5" fmla="*/ 0 h 35"/>
              <a:gd name="T6" fmla="*/ 0 w 35"/>
              <a:gd name="T7" fmla="*/ 2147483647 h 35"/>
              <a:gd name="T8" fmla="*/ 2147483647 w 35"/>
              <a:gd name="T9" fmla="*/ 2147483647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6" y="35"/>
                </a:moveTo>
                <a:lnTo>
                  <a:pt x="35" y="19"/>
                </a:lnTo>
                <a:lnTo>
                  <a:pt x="16" y="0"/>
                </a:lnTo>
                <a:lnTo>
                  <a:pt x="0" y="19"/>
                </a:lnTo>
                <a:lnTo>
                  <a:pt x="16" y="35"/>
                </a:lnTo>
                <a:close/>
              </a:path>
            </a:pathLst>
          </a:custGeom>
          <a:solidFill>
            <a:srgbClr val="000000"/>
          </a:solidFill>
          <a:ln w="12700">
            <a:solidFill>
              <a:srgbClr val="FFFFFF"/>
            </a:solidFill>
            <a:prstDash val="solid"/>
            <a:round/>
            <a:headEnd/>
            <a:tailEnd/>
          </a:ln>
        </p:spPr>
        <p:txBody>
          <a:bodyPr/>
          <a:lstStyle/>
          <a:p>
            <a:endParaRPr lang="en-US"/>
          </a:p>
        </p:txBody>
      </p:sp>
      <p:sp>
        <p:nvSpPr>
          <p:cNvPr id="400" name="Line 402"/>
          <p:cNvSpPr>
            <a:spLocks noChangeShapeType="1"/>
          </p:cNvSpPr>
          <p:nvPr/>
        </p:nvSpPr>
        <p:spPr bwMode="auto">
          <a:xfrm>
            <a:off x="6243639" y="2809875"/>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1" name="Group 403"/>
          <p:cNvGrpSpPr>
            <a:grpSpLocks/>
          </p:cNvGrpSpPr>
          <p:nvPr/>
        </p:nvGrpSpPr>
        <p:grpSpPr bwMode="auto">
          <a:xfrm>
            <a:off x="5600700" y="2751138"/>
            <a:ext cx="2292350" cy="2584450"/>
            <a:chOff x="1740" y="1508"/>
            <a:chExt cx="1444" cy="1628"/>
          </a:xfrm>
        </p:grpSpPr>
        <p:sp>
          <p:nvSpPr>
            <p:cNvPr id="402" name="Freeform 404"/>
            <p:cNvSpPr>
              <a:spLocks/>
            </p:cNvSpPr>
            <p:nvPr/>
          </p:nvSpPr>
          <p:spPr bwMode="auto">
            <a:xfrm>
              <a:off x="2130" y="1508"/>
              <a:ext cx="30" cy="37"/>
            </a:xfrm>
            <a:custGeom>
              <a:avLst/>
              <a:gdLst>
                <a:gd name="T0" fmla="*/ 0 w 150"/>
                <a:gd name="T1" fmla="*/ 0 h 184"/>
                <a:gd name="T2" fmla="*/ 0 w 150"/>
                <a:gd name="T3" fmla="*/ 0 h 184"/>
                <a:gd name="T4" fmla="*/ 0 w 150"/>
                <a:gd name="T5" fmla="*/ 0 h 184"/>
                <a:gd name="T6" fmla="*/ 0 w 150"/>
                <a:gd name="T7" fmla="*/ 0 h 184"/>
                <a:gd name="T8" fmla="*/ 0 w 150"/>
                <a:gd name="T9" fmla="*/ 0 h 184"/>
                <a:gd name="T10" fmla="*/ 0 60000 65536"/>
                <a:gd name="T11" fmla="*/ 0 60000 65536"/>
                <a:gd name="T12" fmla="*/ 0 60000 65536"/>
                <a:gd name="T13" fmla="*/ 0 60000 65536"/>
                <a:gd name="T14" fmla="*/ 0 60000 65536"/>
                <a:gd name="T15" fmla="*/ 0 w 150"/>
                <a:gd name="T16" fmla="*/ 0 h 184"/>
                <a:gd name="T17" fmla="*/ 150 w 150"/>
                <a:gd name="T18" fmla="*/ 184 h 184"/>
              </a:gdLst>
              <a:ahLst/>
              <a:cxnLst>
                <a:cxn ang="T10">
                  <a:pos x="T0" y="T1"/>
                </a:cxn>
                <a:cxn ang="T11">
                  <a:pos x="T2" y="T3"/>
                </a:cxn>
                <a:cxn ang="T12">
                  <a:pos x="T4" y="T5"/>
                </a:cxn>
                <a:cxn ang="T13">
                  <a:pos x="T6" y="T7"/>
                </a:cxn>
                <a:cxn ang="T14">
                  <a:pos x="T8" y="T9"/>
                </a:cxn>
              </a:cxnLst>
              <a:rect l="T15" t="T16" r="T17" b="T18"/>
              <a:pathLst>
                <a:path w="150" h="184">
                  <a:moveTo>
                    <a:pt x="77" y="184"/>
                  </a:moveTo>
                  <a:lnTo>
                    <a:pt x="150" y="92"/>
                  </a:lnTo>
                  <a:lnTo>
                    <a:pt x="77" y="0"/>
                  </a:lnTo>
                  <a:lnTo>
                    <a:pt x="0" y="92"/>
                  </a:lnTo>
                  <a:lnTo>
                    <a:pt x="77" y="184"/>
                  </a:lnTo>
                  <a:close/>
                </a:path>
              </a:pathLst>
            </a:custGeom>
            <a:solidFill>
              <a:srgbClr val="000000"/>
            </a:solidFill>
            <a:ln w="12700">
              <a:solidFill>
                <a:srgbClr val="FFFFFF"/>
              </a:solidFill>
              <a:prstDash val="solid"/>
              <a:round/>
              <a:headEnd/>
              <a:tailEnd/>
            </a:ln>
          </p:spPr>
          <p:txBody>
            <a:bodyPr/>
            <a:lstStyle/>
            <a:p>
              <a:endParaRPr lang="en-US"/>
            </a:p>
          </p:txBody>
        </p:sp>
        <p:sp>
          <p:nvSpPr>
            <p:cNvPr id="403" name="Line 405"/>
            <p:cNvSpPr>
              <a:spLocks noChangeShapeType="1"/>
            </p:cNvSpPr>
            <p:nvPr/>
          </p:nvSpPr>
          <p:spPr bwMode="auto">
            <a:xfrm>
              <a:off x="2145" y="154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Freeform 406"/>
            <p:cNvSpPr>
              <a:spLocks/>
            </p:cNvSpPr>
            <p:nvPr/>
          </p:nvSpPr>
          <p:spPr bwMode="auto">
            <a:xfrm>
              <a:off x="2130" y="1508"/>
              <a:ext cx="30" cy="37"/>
            </a:xfrm>
            <a:custGeom>
              <a:avLst/>
              <a:gdLst>
                <a:gd name="T0" fmla="*/ 0 w 150"/>
                <a:gd name="T1" fmla="*/ 0 h 184"/>
                <a:gd name="T2" fmla="*/ 0 w 150"/>
                <a:gd name="T3" fmla="*/ 0 h 184"/>
                <a:gd name="T4" fmla="*/ 0 w 150"/>
                <a:gd name="T5" fmla="*/ 0 h 184"/>
                <a:gd name="T6" fmla="*/ 0 w 150"/>
                <a:gd name="T7" fmla="*/ 0 h 184"/>
                <a:gd name="T8" fmla="*/ 0 w 150"/>
                <a:gd name="T9" fmla="*/ 0 h 184"/>
                <a:gd name="T10" fmla="*/ 0 60000 65536"/>
                <a:gd name="T11" fmla="*/ 0 60000 65536"/>
                <a:gd name="T12" fmla="*/ 0 60000 65536"/>
                <a:gd name="T13" fmla="*/ 0 60000 65536"/>
                <a:gd name="T14" fmla="*/ 0 60000 65536"/>
                <a:gd name="T15" fmla="*/ 0 w 150"/>
                <a:gd name="T16" fmla="*/ 0 h 184"/>
                <a:gd name="T17" fmla="*/ 150 w 150"/>
                <a:gd name="T18" fmla="*/ 184 h 184"/>
              </a:gdLst>
              <a:ahLst/>
              <a:cxnLst>
                <a:cxn ang="T10">
                  <a:pos x="T0" y="T1"/>
                </a:cxn>
                <a:cxn ang="T11">
                  <a:pos x="T2" y="T3"/>
                </a:cxn>
                <a:cxn ang="T12">
                  <a:pos x="T4" y="T5"/>
                </a:cxn>
                <a:cxn ang="T13">
                  <a:pos x="T6" y="T7"/>
                </a:cxn>
                <a:cxn ang="T14">
                  <a:pos x="T8" y="T9"/>
                </a:cxn>
              </a:cxnLst>
              <a:rect l="T15" t="T16" r="T17" b="T18"/>
              <a:pathLst>
                <a:path w="150" h="184">
                  <a:moveTo>
                    <a:pt x="77" y="184"/>
                  </a:moveTo>
                  <a:lnTo>
                    <a:pt x="150" y="92"/>
                  </a:lnTo>
                  <a:lnTo>
                    <a:pt x="77" y="0"/>
                  </a:lnTo>
                  <a:lnTo>
                    <a:pt x="0" y="92"/>
                  </a:lnTo>
                  <a:lnTo>
                    <a:pt x="77" y="184"/>
                  </a:lnTo>
                  <a:close/>
                </a:path>
              </a:pathLst>
            </a:custGeom>
            <a:solidFill>
              <a:srgbClr val="000000"/>
            </a:solidFill>
            <a:ln w="12700">
              <a:solidFill>
                <a:srgbClr val="FFFFFF"/>
              </a:solidFill>
              <a:prstDash val="solid"/>
              <a:round/>
              <a:headEnd/>
              <a:tailEnd/>
            </a:ln>
          </p:spPr>
          <p:txBody>
            <a:bodyPr/>
            <a:lstStyle/>
            <a:p>
              <a:endParaRPr lang="en-US"/>
            </a:p>
          </p:txBody>
        </p:sp>
        <p:sp>
          <p:nvSpPr>
            <p:cNvPr id="405" name="Line 407"/>
            <p:cNvSpPr>
              <a:spLocks noChangeShapeType="1"/>
            </p:cNvSpPr>
            <p:nvPr/>
          </p:nvSpPr>
          <p:spPr bwMode="auto">
            <a:xfrm>
              <a:off x="2145" y="154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6" name="Freeform 408"/>
            <p:cNvSpPr>
              <a:spLocks/>
            </p:cNvSpPr>
            <p:nvPr/>
          </p:nvSpPr>
          <p:spPr bwMode="auto">
            <a:xfrm>
              <a:off x="2130" y="1508"/>
              <a:ext cx="30" cy="37"/>
            </a:xfrm>
            <a:custGeom>
              <a:avLst/>
              <a:gdLst>
                <a:gd name="T0" fmla="*/ 0 w 150"/>
                <a:gd name="T1" fmla="*/ 0 h 184"/>
                <a:gd name="T2" fmla="*/ 0 w 150"/>
                <a:gd name="T3" fmla="*/ 0 h 184"/>
                <a:gd name="T4" fmla="*/ 0 w 150"/>
                <a:gd name="T5" fmla="*/ 0 h 184"/>
                <a:gd name="T6" fmla="*/ 0 w 150"/>
                <a:gd name="T7" fmla="*/ 0 h 184"/>
                <a:gd name="T8" fmla="*/ 0 w 150"/>
                <a:gd name="T9" fmla="*/ 0 h 184"/>
                <a:gd name="T10" fmla="*/ 0 60000 65536"/>
                <a:gd name="T11" fmla="*/ 0 60000 65536"/>
                <a:gd name="T12" fmla="*/ 0 60000 65536"/>
                <a:gd name="T13" fmla="*/ 0 60000 65536"/>
                <a:gd name="T14" fmla="*/ 0 60000 65536"/>
                <a:gd name="T15" fmla="*/ 0 w 150"/>
                <a:gd name="T16" fmla="*/ 0 h 184"/>
                <a:gd name="T17" fmla="*/ 150 w 150"/>
                <a:gd name="T18" fmla="*/ 184 h 184"/>
              </a:gdLst>
              <a:ahLst/>
              <a:cxnLst>
                <a:cxn ang="T10">
                  <a:pos x="T0" y="T1"/>
                </a:cxn>
                <a:cxn ang="T11">
                  <a:pos x="T2" y="T3"/>
                </a:cxn>
                <a:cxn ang="T12">
                  <a:pos x="T4" y="T5"/>
                </a:cxn>
                <a:cxn ang="T13">
                  <a:pos x="T6" y="T7"/>
                </a:cxn>
                <a:cxn ang="T14">
                  <a:pos x="T8" y="T9"/>
                </a:cxn>
              </a:cxnLst>
              <a:rect l="T15" t="T16" r="T17" b="T18"/>
              <a:pathLst>
                <a:path w="150" h="184">
                  <a:moveTo>
                    <a:pt x="77" y="184"/>
                  </a:moveTo>
                  <a:lnTo>
                    <a:pt x="150" y="92"/>
                  </a:lnTo>
                  <a:lnTo>
                    <a:pt x="77" y="0"/>
                  </a:lnTo>
                  <a:lnTo>
                    <a:pt x="0" y="92"/>
                  </a:lnTo>
                  <a:lnTo>
                    <a:pt x="77" y="184"/>
                  </a:lnTo>
                  <a:close/>
                </a:path>
              </a:pathLst>
            </a:custGeom>
            <a:solidFill>
              <a:srgbClr val="000000"/>
            </a:solidFill>
            <a:ln w="12700">
              <a:solidFill>
                <a:srgbClr val="FFFFFF"/>
              </a:solidFill>
              <a:prstDash val="solid"/>
              <a:round/>
              <a:headEnd/>
              <a:tailEnd/>
            </a:ln>
          </p:spPr>
          <p:txBody>
            <a:bodyPr/>
            <a:lstStyle/>
            <a:p>
              <a:endParaRPr lang="en-US"/>
            </a:p>
          </p:txBody>
        </p:sp>
        <p:sp>
          <p:nvSpPr>
            <p:cNvPr id="407" name="Line 409"/>
            <p:cNvSpPr>
              <a:spLocks noChangeShapeType="1"/>
            </p:cNvSpPr>
            <p:nvPr/>
          </p:nvSpPr>
          <p:spPr bwMode="auto">
            <a:xfrm>
              <a:off x="2145" y="154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 name="Freeform 410"/>
            <p:cNvSpPr>
              <a:spLocks/>
            </p:cNvSpPr>
            <p:nvPr/>
          </p:nvSpPr>
          <p:spPr bwMode="auto">
            <a:xfrm>
              <a:off x="2130" y="1508"/>
              <a:ext cx="30" cy="37"/>
            </a:xfrm>
            <a:custGeom>
              <a:avLst/>
              <a:gdLst>
                <a:gd name="T0" fmla="*/ 0 w 150"/>
                <a:gd name="T1" fmla="*/ 0 h 184"/>
                <a:gd name="T2" fmla="*/ 0 w 150"/>
                <a:gd name="T3" fmla="*/ 0 h 184"/>
                <a:gd name="T4" fmla="*/ 0 w 150"/>
                <a:gd name="T5" fmla="*/ 0 h 184"/>
                <a:gd name="T6" fmla="*/ 0 w 150"/>
                <a:gd name="T7" fmla="*/ 0 h 184"/>
                <a:gd name="T8" fmla="*/ 0 w 150"/>
                <a:gd name="T9" fmla="*/ 0 h 184"/>
                <a:gd name="T10" fmla="*/ 0 60000 65536"/>
                <a:gd name="T11" fmla="*/ 0 60000 65536"/>
                <a:gd name="T12" fmla="*/ 0 60000 65536"/>
                <a:gd name="T13" fmla="*/ 0 60000 65536"/>
                <a:gd name="T14" fmla="*/ 0 60000 65536"/>
                <a:gd name="T15" fmla="*/ 0 w 150"/>
                <a:gd name="T16" fmla="*/ 0 h 184"/>
                <a:gd name="T17" fmla="*/ 150 w 150"/>
                <a:gd name="T18" fmla="*/ 184 h 184"/>
              </a:gdLst>
              <a:ahLst/>
              <a:cxnLst>
                <a:cxn ang="T10">
                  <a:pos x="T0" y="T1"/>
                </a:cxn>
                <a:cxn ang="T11">
                  <a:pos x="T2" y="T3"/>
                </a:cxn>
                <a:cxn ang="T12">
                  <a:pos x="T4" y="T5"/>
                </a:cxn>
                <a:cxn ang="T13">
                  <a:pos x="T6" y="T7"/>
                </a:cxn>
                <a:cxn ang="T14">
                  <a:pos x="T8" y="T9"/>
                </a:cxn>
              </a:cxnLst>
              <a:rect l="T15" t="T16" r="T17" b="T18"/>
              <a:pathLst>
                <a:path w="150" h="184">
                  <a:moveTo>
                    <a:pt x="77" y="184"/>
                  </a:moveTo>
                  <a:lnTo>
                    <a:pt x="150" y="92"/>
                  </a:lnTo>
                  <a:lnTo>
                    <a:pt x="77" y="0"/>
                  </a:lnTo>
                  <a:lnTo>
                    <a:pt x="0" y="92"/>
                  </a:lnTo>
                  <a:lnTo>
                    <a:pt x="77" y="184"/>
                  </a:lnTo>
                  <a:close/>
                </a:path>
              </a:pathLst>
            </a:custGeom>
            <a:solidFill>
              <a:srgbClr val="000000"/>
            </a:solidFill>
            <a:ln w="12700">
              <a:solidFill>
                <a:srgbClr val="FFFFFF"/>
              </a:solidFill>
              <a:prstDash val="solid"/>
              <a:round/>
              <a:headEnd/>
              <a:tailEnd/>
            </a:ln>
          </p:spPr>
          <p:txBody>
            <a:bodyPr/>
            <a:lstStyle/>
            <a:p>
              <a:endParaRPr lang="en-US"/>
            </a:p>
          </p:txBody>
        </p:sp>
        <p:sp>
          <p:nvSpPr>
            <p:cNvPr id="409" name="Line 411"/>
            <p:cNvSpPr>
              <a:spLocks noChangeShapeType="1"/>
            </p:cNvSpPr>
            <p:nvPr/>
          </p:nvSpPr>
          <p:spPr bwMode="auto">
            <a:xfrm>
              <a:off x="2145" y="154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 name="Freeform 412"/>
            <p:cNvSpPr>
              <a:spLocks/>
            </p:cNvSpPr>
            <p:nvPr/>
          </p:nvSpPr>
          <p:spPr bwMode="auto">
            <a:xfrm>
              <a:off x="2130" y="1508"/>
              <a:ext cx="30" cy="37"/>
            </a:xfrm>
            <a:custGeom>
              <a:avLst/>
              <a:gdLst>
                <a:gd name="T0" fmla="*/ 0 w 150"/>
                <a:gd name="T1" fmla="*/ 0 h 184"/>
                <a:gd name="T2" fmla="*/ 0 w 150"/>
                <a:gd name="T3" fmla="*/ 0 h 184"/>
                <a:gd name="T4" fmla="*/ 0 w 150"/>
                <a:gd name="T5" fmla="*/ 0 h 184"/>
                <a:gd name="T6" fmla="*/ 0 w 150"/>
                <a:gd name="T7" fmla="*/ 0 h 184"/>
                <a:gd name="T8" fmla="*/ 0 w 150"/>
                <a:gd name="T9" fmla="*/ 0 h 184"/>
                <a:gd name="T10" fmla="*/ 0 60000 65536"/>
                <a:gd name="T11" fmla="*/ 0 60000 65536"/>
                <a:gd name="T12" fmla="*/ 0 60000 65536"/>
                <a:gd name="T13" fmla="*/ 0 60000 65536"/>
                <a:gd name="T14" fmla="*/ 0 60000 65536"/>
                <a:gd name="T15" fmla="*/ 0 w 150"/>
                <a:gd name="T16" fmla="*/ 0 h 184"/>
                <a:gd name="T17" fmla="*/ 150 w 150"/>
                <a:gd name="T18" fmla="*/ 184 h 184"/>
              </a:gdLst>
              <a:ahLst/>
              <a:cxnLst>
                <a:cxn ang="T10">
                  <a:pos x="T0" y="T1"/>
                </a:cxn>
                <a:cxn ang="T11">
                  <a:pos x="T2" y="T3"/>
                </a:cxn>
                <a:cxn ang="T12">
                  <a:pos x="T4" y="T5"/>
                </a:cxn>
                <a:cxn ang="T13">
                  <a:pos x="T6" y="T7"/>
                </a:cxn>
                <a:cxn ang="T14">
                  <a:pos x="T8" y="T9"/>
                </a:cxn>
              </a:cxnLst>
              <a:rect l="T15" t="T16" r="T17" b="T18"/>
              <a:pathLst>
                <a:path w="150" h="184">
                  <a:moveTo>
                    <a:pt x="77" y="184"/>
                  </a:moveTo>
                  <a:lnTo>
                    <a:pt x="150" y="92"/>
                  </a:lnTo>
                  <a:lnTo>
                    <a:pt x="77" y="0"/>
                  </a:lnTo>
                  <a:lnTo>
                    <a:pt x="0" y="92"/>
                  </a:lnTo>
                  <a:lnTo>
                    <a:pt x="77" y="184"/>
                  </a:lnTo>
                  <a:close/>
                </a:path>
              </a:pathLst>
            </a:custGeom>
            <a:solidFill>
              <a:srgbClr val="000000"/>
            </a:solidFill>
            <a:ln w="12700">
              <a:solidFill>
                <a:srgbClr val="FFFFFF"/>
              </a:solidFill>
              <a:prstDash val="solid"/>
              <a:round/>
              <a:headEnd/>
              <a:tailEnd/>
            </a:ln>
          </p:spPr>
          <p:txBody>
            <a:bodyPr/>
            <a:lstStyle/>
            <a:p>
              <a:endParaRPr lang="en-US"/>
            </a:p>
          </p:txBody>
        </p:sp>
        <p:sp>
          <p:nvSpPr>
            <p:cNvPr id="411" name="Line 413"/>
            <p:cNvSpPr>
              <a:spLocks noChangeShapeType="1"/>
            </p:cNvSpPr>
            <p:nvPr/>
          </p:nvSpPr>
          <p:spPr bwMode="auto">
            <a:xfrm>
              <a:off x="2145" y="154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 name="Freeform 414"/>
            <p:cNvSpPr>
              <a:spLocks/>
            </p:cNvSpPr>
            <p:nvPr/>
          </p:nvSpPr>
          <p:spPr bwMode="auto">
            <a:xfrm>
              <a:off x="2130" y="1508"/>
              <a:ext cx="30" cy="37"/>
            </a:xfrm>
            <a:custGeom>
              <a:avLst/>
              <a:gdLst>
                <a:gd name="T0" fmla="*/ 0 w 150"/>
                <a:gd name="T1" fmla="*/ 0 h 184"/>
                <a:gd name="T2" fmla="*/ 0 w 150"/>
                <a:gd name="T3" fmla="*/ 0 h 184"/>
                <a:gd name="T4" fmla="*/ 0 w 150"/>
                <a:gd name="T5" fmla="*/ 0 h 184"/>
                <a:gd name="T6" fmla="*/ 0 w 150"/>
                <a:gd name="T7" fmla="*/ 0 h 184"/>
                <a:gd name="T8" fmla="*/ 0 w 150"/>
                <a:gd name="T9" fmla="*/ 0 h 184"/>
                <a:gd name="T10" fmla="*/ 0 60000 65536"/>
                <a:gd name="T11" fmla="*/ 0 60000 65536"/>
                <a:gd name="T12" fmla="*/ 0 60000 65536"/>
                <a:gd name="T13" fmla="*/ 0 60000 65536"/>
                <a:gd name="T14" fmla="*/ 0 60000 65536"/>
                <a:gd name="T15" fmla="*/ 0 w 150"/>
                <a:gd name="T16" fmla="*/ 0 h 184"/>
                <a:gd name="T17" fmla="*/ 150 w 150"/>
                <a:gd name="T18" fmla="*/ 184 h 184"/>
              </a:gdLst>
              <a:ahLst/>
              <a:cxnLst>
                <a:cxn ang="T10">
                  <a:pos x="T0" y="T1"/>
                </a:cxn>
                <a:cxn ang="T11">
                  <a:pos x="T2" y="T3"/>
                </a:cxn>
                <a:cxn ang="T12">
                  <a:pos x="T4" y="T5"/>
                </a:cxn>
                <a:cxn ang="T13">
                  <a:pos x="T6" y="T7"/>
                </a:cxn>
                <a:cxn ang="T14">
                  <a:pos x="T8" y="T9"/>
                </a:cxn>
              </a:cxnLst>
              <a:rect l="T15" t="T16" r="T17" b="T18"/>
              <a:pathLst>
                <a:path w="150" h="184">
                  <a:moveTo>
                    <a:pt x="77" y="184"/>
                  </a:moveTo>
                  <a:lnTo>
                    <a:pt x="150" y="92"/>
                  </a:lnTo>
                  <a:lnTo>
                    <a:pt x="77" y="0"/>
                  </a:lnTo>
                  <a:lnTo>
                    <a:pt x="0" y="92"/>
                  </a:lnTo>
                  <a:lnTo>
                    <a:pt x="77" y="184"/>
                  </a:lnTo>
                  <a:close/>
                </a:path>
              </a:pathLst>
            </a:custGeom>
            <a:solidFill>
              <a:srgbClr val="000000"/>
            </a:solidFill>
            <a:ln w="12700">
              <a:solidFill>
                <a:srgbClr val="FFFFFF"/>
              </a:solidFill>
              <a:prstDash val="solid"/>
              <a:round/>
              <a:headEnd/>
              <a:tailEnd/>
            </a:ln>
          </p:spPr>
          <p:txBody>
            <a:bodyPr/>
            <a:lstStyle/>
            <a:p>
              <a:endParaRPr lang="en-US"/>
            </a:p>
          </p:txBody>
        </p:sp>
        <p:sp>
          <p:nvSpPr>
            <p:cNvPr id="413" name="Line 415"/>
            <p:cNvSpPr>
              <a:spLocks noChangeShapeType="1"/>
            </p:cNvSpPr>
            <p:nvPr/>
          </p:nvSpPr>
          <p:spPr bwMode="auto">
            <a:xfrm>
              <a:off x="1940" y="162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 name="Freeform 416"/>
            <p:cNvSpPr>
              <a:spLocks/>
            </p:cNvSpPr>
            <p:nvPr/>
          </p:nvSpPr>
          <p:spPr bwMode="auto">
            <a:xfrm>
              <a:off x="1935" y="1613"/>
              <a:ext cx="11" cy="12"/>
            </a:xfrm>
            <a:custGeom>
              <a:avLst/>
              <a:gdLst>
                <a:gd name="T0" fmla="*/ 0 w 54"/>
                <a:gd name="T1" fmla="*/ 0 h 62"/>
                <a:gd name="T2" fmla="*/ 0 w 54"/>
                <a:gd name="T3" fmla="*/ 0 h 62"/>
                <a:gd name="T4" fmla="*/ 0 w 54"/>
                <a:gd name="T5" fmla="*/ 0 h 62"/>
                <a:gd name="T6" fmla="*/ 0 w 54"/>
                <a:gd name="T7" fmla="*/ 0 h 62"/>
                <a:gd name="T8" fmla="*/ 0 w 54"/>
                <a:gd name="T9" fmla="*/ 0 h 62"/>
                <a:gd name="T10" fmla="*/ 0 60000 65536"/>
                <a:gd name="T11" fmla="*/ 0 60000 65536"/>
                <a:gd name="T12" fmla="*/ 0 60000 65536"/>
                <a:gd name="T13" fmla="*/ 0 60000 65536"/>
                <a:gd name="T14" fmla="*/ 0 60000 65536"/>
                <a:gd name="T15" fmla="*/ 0 w 54"/>
                <a:gd name="T16" fmla="*/ 0 h 62"/>
                <a:gd name="T17" fmla="*/ 54 w 54"/>
                <a:gd name="T18" fmla="*/ 62 h 62"/>
              </a:gdLst>
              <a:ahLst/>
              <a:cxnLst>
                <a:cxn ang="T10">
                  <a:pos x="T0" y="T1"/>
                </a:cxn>
                <a:cxn ang="T11">
                  <a:pos x="T2" y="T3"/>
                </a:cxn>
                <a:cxn ang="T12">
                  <a:pos x="T4" y="T5"/>
                </a:cxn>
                <a:cxn ang="T13">
                  <a:pos x="T6" y="T7"/>
                </a:cxn>
                <a:cxn ang="T14">
                  <a:pos x="T8" y="T9"/>
                </a:cxn>
              </a:cxnLst>
              <a:rect l="T15" t="T16" r="T17" b="T18"/>
              <a:pathLst>
                <a:path w="54" h="62">
                  <a:moveTo>
                    <a:pt x="27" y="62"/>
                  </a:moveTo>
                  <a:lnTo>
                    <a:pt x="54" y="30"/>
                  </a:lnTo>
                  <a:lnTo>
                    <a:pt x="27" y="0"/>
                  </a:lnTo>
                  <a:lnTo>
                    <a:pt x="0" y="30"/>
                  </a:lnTo>
                  <a:lnTo>
                    <a:pt x="27" y="62"/>
                  </a:lnTo>
                  <a:close/>
                </a:path>
              </a:pathLst>
            </a:custGeom>
            <a:solidFill>
              <a:srgbClr val="000000"/>
            </a:solidFill>
            <a:ln w="12700">
              <a:solidFill>
                <a:srgbClr val="FFFFFF"/>
              </a:solidFill>
              <a:prstDash val="solid"/>
              <a:round/>
              <a:headEnd/>
              <a:tailEnd/>
            </a:ln>
          </p:spPr>
          <p:txBody>
            <a:bodyPr/>
            <a:lstStyle/>
            <a:p>
              <a:endParaRPr lang="en-US"/>
            </a:p>
          </p:txBody>
        </p:sp>
        <p:sp>
          <p:nvSpPr>
            <p:cNvPr id="415" name="Line 417"/>
            <p:cNvSpPr>
              <a:spLocks noChangeShapeType="1"/>
            </p:cNvSpPr>
            <p:nvPr/>
          </p:nvSpPr>
          <p:spPr bwMode="auto">
            <a:xfrm>
              <a:off x="1940" y="162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 name="Freeform 418"/>
            <p:cNvSpPr>
              <a:spLocks/>
            </p:cNvSpPr>
            <p:nvPr/>
          </p:nvSpPr>
          <p:spPr bwMode="auto">
            <a:xfrm>
              <a:off x="1935" y="1613"/>
              <a:ext cx="11" cy="12"/>
            </a:xfrm>
            <a:custGeom>
              <a:avLst/>
              <a:gdLst>
                <a:gd name="T0" fmla="*/ 0 w 54"/>
                <a:gd name="T1" fmla="*/ 0 h 62"/>
                <a:gd name="T2" fmla="*/ 0 w 54"/>
                <a:gd name="T3" fmla="*/ 0 h 62"/>
                <a:gd name="T4" fmla="*/ 0 w 54"/>
                <a:gd name="T5" fmla="*/ 0 h 62"/>
                <a:gd name="T6" fmla="*/ 0 w 54"/>
                <a:gd name="T7" fmla="*/ 0 h 62"/>
                <a:gd name="T8" fmla="*/ 0 w 54"/>
                <a:gd name="T9" fmla="*/ 0 h 62"/>
                <a:gd name="T10" fmla="*/ 0 60000 65536"/>
                <a:gd name="T11" fmla="*/ 0 60000 65536"/>
                <a:gd name="T12" fmla="*/ 0 60000 65536"/>
                <a:gd name="T13" fmla="*/ 0 60000 65536"/>
                <a:gd name="T14" fmla="*/ 0 60000 65536"/>
                <a:gd name="T15" fmla="*/ 0 w 54"/>
                <a:gd name="T16" fmla="*/ 0 h 62"/>
                <a:gd name="T17" fmla="*/ 54 w 54"/>
                <a:gd name="T18" fmla="*/ 62 h 62"/>
              </a:gdLst>
              <a:ahLst/>
              <a:cxnLst>
                <a:cxn ang="T10">
                  <a:pos x="T0" y="T1"/>
                </a:cxn>
                <a:cxn ang="T11">
                  <a:pos x="T2" y="T3"/>
                </a:cxn>
                <a:cxn ang="T12">
                  <a:pos x="T4" y="T5"/>
                </a:cxn>
                <a:cxn ang="T13">
                  <a:pos x="T6" y="T7"/>
                </a:cxn>
                <a:cxn ang="T14">
                  <a:pos x="T8" y="T9"/>
                </a:cxn>
              </a:cxnLst>
              <a:rect l="T15" t="T16" r="T17" b="T18"/>
              <a:pathLst>
                <a:path w="54" h="62">
                  <a:moveTo>
                    <a:pt x="27" y="62"/>
                  </a:moveTo>
                  <a:lnTo>
                    <a:pt x="54" y="30"/>
                  </a:lnTo>
                  <a:lnTo>
                    <a:pt x="27" y="0"/>
                  </a:lnTo>
                  <a:lnTo>
                    <a:pt x="0" y="30"/>
                  </a:lnTo>
                  <a:lnTo>
                    <a:pt x="27" y="62"/>
                  </a:lnTo>
                  <a:close/>
                </a:path>
              </a:pathLst>
            </a:custGeom>
            <a:solidFill>
              <a:srgbClr val="000000"/>
            </a:solidFill>
            <a:ln w="12700">
              <a:solidFill>
                <a:srgbClr val="FFFFFF"/>
              </a:solidFill>
              <a:prstDash val="solid"/>
              <a:round/>
              <a:headEnd/>
              <a:tailEnd/>
            </a:ln>
          </p:spPr>
          <p:txBody>
            <a:bodyPr/>
            <a:lstStyle/>
            <a:p>
              <a:endParaRPr lang="en-US"/>
            </a:p>
          </p:txBody>
        </p:sp>
        <p:sp>
          <p:nvSpPr>
            <p:cNvPr id="417" name="Line 419"/>
            <p:cNvSpPr>
              <a:spLocks noChangeShapeType="1"/>
            </p:cNvSpPr>
            <p:nvPr/>
          </p:nvSpPr>
          <p:spPr bwMode="auto">
            <a:xfrm>
              <a:off x="1940" y="162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 name="Freeform 420"/>
            <p:cNvSpPr>
              <a:spLocks/>
            </p:cNvSpPr>
            <p:nvPr/>
          </p:nvSpPr>
          <p:spPr bwMode="auto">
            <a:xfrm>
              <a:off x="1935" y="1613"/>
              <a:ext cx="11" cy="12"/>
            </a:xfrm>
            <a:custGeom>
              <a:avLst/>
              <a:gdLst>
                <a:gd name="T0" fmla="*/ 0 w 54"/>
                <a:gd name="T1" fmla="*/ 0 h 62"/>
                <a:gd name="T2" fmla="*/ 0 w 54"/>
                <a:gd name="T3" fmla="*/ 0 h 62"/>
                <a:gd name="T4" fmla="*/ 0 w 54"/>
                <a:gd name="T5" fmla="*/ 0 h 62"/>
                <a:gd name="T6" fmla="*/ 0 w 54"/>
                <a:gd name="T7" fmla="*/ 0 h 62"/>
                <a:gd name="T8" fmla="*/ 0 w 54"/>
                <a:gd name="T9" fmla="*/ 0 h 62"/>
                <a:gd name="T10" fmla="*/ 0 60000 65536"/>
                <a:gd name="T11" fmla="*/ 0 60000 65536"/>
                <a:gd name="T12" fmla="*/ 0 60000 65536"/>
                <a:gd name="T13" fmla="*/ 0 60000 65536"/>
                <a:gd name="T14" fmla="*/ 0 60000 65536"/>
                <a:gd name="T15" fmla="*/ 0 w 54"/>
                <a:gd name="T16" fmla="*/ 0 h 62"/>
                <a:gd name="T17" fmla="*/ 54 w 54"/>
                <a:gd name="T18" fmla="*/ 62 h 62"/>
              </a:gdLst>
              <a:ahLst/>
              <a:cxnLst>
                <a:cxn ang="T10">
                  <a:pos x="T0" y="T1"/>
                </a:cxn>
                <a:cxn ang="T11">
                  <a:pos x="T2" y="T3"/>
                </a:cxn>
                <a:cxn ang="T12">
                  <a:pos x="T4" y="T5"/>
                </a:cxn>
                <a:cxn ang="T13">
                  <a:pos x="T6" y="T7"/>
                </a:cxn>
                <a:cxn ang="T14">
                  <a:pos x="T8" y="T9"/>
                </a:cxn>
              </a:cxnLst>
              <a:rect l="T15" t="T16" r="T17" b="T18"/>
              <a:pathLst>
                <a:path w="54" h="62">
                  <a:moveTo>
                    <a:pt x="27" y="62"/>
                  </a:moveTo>
                  <a:lnTo>
                    <a:pt x="54" y="30"/>
                  </a:lnTo>
                  <a:lnTo>
                    <a:pt x="27" y="0"/>
                  </a:lnTo>
                  <a:lnTo>
                    <a:pt x="0" y="30"/>
                  </a:lnTo>
                  <a:lnTo>
                    <a:pt x="27" y="62"/>
                  </a:lnTo>
                  <a:close/>
                </a:path>
              </a:pathLst>
            </a:custGeom>
            <a:solidFill>
              <a:srgbClr val="000000"/>
            </a:solidFill>
            <a:ln w="12700">
              <a:solidFill>
                <a:srgbClr val="FFFFFF"/>
              </a:solidFill>
              <a:prstDash val="solid"/>
              <a:round/>
              <a:headEnd/>
              <a:tailEnd/>
            </a:ln>
          </p:spPr>
          <p:txBody>
            <a:bodyPr/>
            <a:lstStyle/>
            <a:p>
              <a:endParaRPr lang="en-US"/>
            </a:p>
          </p:txBody>
        </p:sp>
        <p:sp>
          <p:nvSpPr>
            <p:cNvPr id="419" name="Line 421"/>
            <p:cNvSpPr>
              <a:spLocks noChangeShapeType="1"/>
            </p:cNvSpPr>
            <p:nvPr/>
          </p:nvSpPr>
          <p:spPr bwMode="auto">
            <a:xfrm>
              <a:off x="1940" y="162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 name="Freeform 422"/>
            <p:cNvSpPr>
              <a:spLocks/>
            </p:cNvSpPr>
            <p:nvPr/>
          </p:nvSpPr>
          <p:spPr bwMode="auto">
            <a:xfrm>
              <a:off x="1935" y="1613"/>
              <a:ext cx="11" cy="12"/>
            </a:xfrm>
            <a:custGeom>
              <a:avLst/>
              <a:gdLst>
                <a:gd name="T0" fmla="*/ 0 w 54"/>
                <a:gd name="T1" fmla="*/ 0 h 62"/>
                <a:gd name="T2" fmla="*/ 0 w 54"/>
                <a:gd name="T3" fmla="*/ 0 h 62"/>
                <a:gd name="T4" fmla="*/ 0 w 54"/>
                <a:gd name="T5" fmla="*/ 0 h 62"/>
                <a:gd name="T6" fmla="*/ 0 w 54"/>
                <a:gd name="T7" fmla="*/ 0 h 62"/>
                <a:gd name="T8" fmla="*/ 0 w 54"/>
                <a:gd name="T9" fmla="*/ 0 h 62"/>
                <a:gd name="T10" fmla="*/ 0 60000 65536"/>
                <a:gd name="T11" fmla="*/ 0 60000 65536"/>
                <a:gd name="T12" fmla="*/ 0 60000 65536"/>
                <a:gd name="T13" fmla="*/ 0 60000 65536"/>
                <a:gd name="T14" fmla="*/ 0 60000 65536"/>
                <a:gd name="T15" fmla="*/ 0 w 54"/>
                <a:gd name="T16" fmla="*/ 0 h 62"/>
                <a:gd name="T17" fmla="*/ 54 w 54"/>
                <a:gd name="T18" fmla="*/ 62 h 62"/>
              </a:gdLst>
              <a:ahLst/>
              <a:cxnLst>
                <a:cxn ang="T10">
                  <a:pos x="T0" y="T1"/>
                </a:cxn>
                <a:cxn ang="T11">
                  <a:pos x="T2" y="T3"/>
                </a:cxn>
                <a:cxn ang="T12">
                  <a:pos x="T4" y="T5"/>
                </a:cxn>
                <a:cxn ang="T13">
                  <a:pos x="T6" y="T7"/>
                </a:cxn>
                <a:cxn ang="T14">
                  <a:pos x="T8" y="T9"/>
                </a:cxn>
              </a:cxnLst>
              <a:rect l="T15" t="T16" r="T17" b="T18"/>
              <a:pathLst>
                <a:path w="54" h="62">
                  <a:moveTo>
                    <a:pt x="27" y="62"/>
                  </a:moveTo>
                  <a:lnTo>
                    <a:pt x="54" y="30"/>
                  </a:lnTo>
                  <a:lnTo>
                    <a:pt x="27" y="0"/>
                  </a:lnTo>
                  <a:lnTo>
                    <a:pt x="0" y="30"/>
                  </a:lnTo>
                  <a:lnTo>
                    <a:pt x="27" y="62"/>
                  </a:lnTo>
                  <a:close/>
                </a:path>
              </a:pathLst>
            </a:custGeom>
            <a:solidFill>
              <a:srgbClr val="000000"/>
            </a:solidFill>
            <a:ln w="12700">
              <a:solidFill>
                <a:srgbClr val="FFFFFF"/>
              </a:solidFill>
              <a:prstDash val="solid"/>
              <a:round/>
              <a:headEnd/>
              <a:tailEnd/>
            </a:ln>
          </p:spPr>
          <p:txBody>
            <a:bodyPr/>
            <a:lstStyle/>
            <a:p>
              <a:endParaRPr lang="en-US"/>
            </a:p>
          </p:txBody>
        </p:sp>
        <p:sp>
          <p:nvSpPr>
            <p:cNvPr id="421" name="Line 423"/>
            <p:cNvSpPr>
              <a:spLocks noChangeShapeType="1"/>
            </p:cNvSpPr>
            <p:nvPr/>
          </p:nvSpPr>
          <p:spPr bwMode="auto">
            <a:xfrm>
              <a:off x="1940" y="162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2" name="Freeform 424"/>
            <p:cNvSpPr>
              <a:spLocks/>
            </p:cNvSpPr>
            <p:nvPr/>
          </p:nvSpPr>
          <p:spPr bwMode="auto">
            <a:xfrm>
              <a:off x="1935" y="1613"/>
              <a:ext cx="11" cy="12"/>
            </a:xfrm>
            <a:custGeom>
              <a:avLst/>
              <a:gdLst>
                <a:gd name="T0" fmla="*/ 0 w 54"/>
                <a:gd name="T1" fmla="*/ 0 h 62"/>
                <a:gd name="T2" fmla="*/ 0 w 54"/>
                <a:gd name="T3" fmla="*/ 0 h 62"/>
                <a:gd name="T4" fmla="*/ 0 w 54"/>
                <a:gd name="T5" fmla="*/ 0 h 62"/>
                <a:gd name="T6" fmla="*/ 0 w 54"/>
                <a:gd name="T7" fmla="*/ 0 h 62"/>
                <a:gd name="T8" fmla="*/ 0 w 54"/>
                <a:gd name="T9" fmla="*/ 0 h 62"/>
                <a:gd name="T10" fmla="*/ 0 60000 65536"/>
                <a:gd name="T11" fmla="*/ 0 60000 65536"/>
                <a:gd name="T12" fmla="*/ 0 60000 65536"/>
                <a:gd name="T13" fmla="*/ 0 60000 65536"/>
                <a:gd name="T14" fmla="*/ 0 60000 65536"/>
                <a:gd name="T15" fmla="*/ 0 w 54"/>
                <a:gd name="T16" fmla="*/ 0 h 62"/>
                <a:gd name="T17" fmla="*/ 54 w 54"/>
                <a:gd name="T18" fmla="*/ 62 h 62"/>
              </a:gdLst>
              <a:ahLst/>
              <a:cxnLst>
                <a:cxn ang="T10">
                  <a:pos x="T0" y="T1"/>
                </a:cxn>
                <a:cxn ang="T11">
                  <a:pos x="T2" y="T3"/>
                </a:cxn>
                <a:cxn ang="T12">
                  <a:pos x="T4" y="T5"/>
                </a:cxn>
                <a:cxn ang="T13">
                  <a:pos x="T6" y="T7"/>
                </a:cxn>
                <a:cxn ang="T14">
                  <a:pos x="T8" y="T9"/>
                </a:cxn>
              </a:cxnLst>
              <a:rect l="T15" t="T16" r="T17" b="T18"/>
              <a:pathLst>
                <a:path w="54" h="62">
                  <a:moveTo>
                    <a:pt x="27" y="62"/>
                  </a:moveTo>
                  <a:lnTo>
                    <a:pt x="54" y="30"/>
                  </a:lnTo>
                  <a:lnTo>
                    <a:pt x="27" y="0"/>
                  </a:lnTo>
                  <a:lnTo>
                    <a:pt x="0" y="30"/>
                  </a:lnTo>
                  <a:lnTo>
                    <a:pt x="27" y="62"/>
                  </a:lnTo>
                  <a:close/>
                </a:path>
              </a:pathLst>
            </a:custGeom>
            <a:solidFill>
              <a:srgbClr val="000000"/>
            </a:solidFill>
            <a:ln w="12700">
              <a:solidFill>
                <a:srgbClr val="FFFFFF"/>
              </a:solidFill>
              <a:prstDash val="solid"/>
              <a:round/>
              <a:headEnd/>
              <a:tailEnd/>
            </a:ln>
          </p:spPr>
          <p:txBody>
            <a:bodyPr/>
            <a:lstStyle/>
            <a:p>
              <a:endParaRPr lang="en-US"/>
            </a:p>
          </p:txBody>
        </p:sp>
        <p:sp>
          <p:nvSpPr>
            <p:cNvPr id="423" name="Line 425"/>
            <p:cNvSpPr>
              <a:spLocks noChangeShapeType="1"/>
            </p:cNvSpPr>
            <p:nvPr/>
          </p:nvSpPr>
          <p:spPr bwMode="auto">
            <a:xfrm>
              <a:off x="1940" y="162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 name="Freeform 426"/>
            <p:cNvSpPr>
              <a:spLocks/>
            </p:cNvSpPr>
            <p:nvPr/>
          </p:nvSpPr>
          <p:spPr bwMode="auto">
            <a:xfrm>
              <a:off x="1935" y="1613"/>
              <a:ext cx="11" cy="12"/>
            </a:xfrm>
            <a:custGeom>
              <a:avLst/>
              <a:gdLst>
                <a:gd name="T0" fmla="*/ 0 w 54"/>
                <a:gd name="T1" fmla="*/ 0 h 62"/>
                <a:gd name="T2" fmla="*/ 0 w 54"/>
                <a:gd name="T3" fmla="*/ 0 h 62"/>
                <a:gd name="T4" fmla="*/ 0 w 54"/>
                <a:gd name="T5" fmla="*/ 0 h 62"/>
                <a:gd name="T6" fmla="*/ 0 w 54"/>
                <a:gd name="T7" fmla="*/ 0 h 62"/>
                <a:gd name="T8" fmla="*/ 0 w 54"/>
                <a:gd name="T9" fmla="*/ 0 h 62"/>
                <a:gd name="T10" fmla="*/ 0 60000 65536"/>
                <a:gd name="T11" fmla="*/ 0 60000 65536"/>
                <a:gd name="T12" fmla="*/ 0 60000 65536"/>
                <a:gd name="T13" fmla="*/ 0 60000 65536"/>
                <a:gd name="T14" fmla="*/ 0 60000 65536"/>
                <a:gd name="T15" fmla="*/ 0 w 54"/>
                <a:gd name="T16" fmla="*/ 0 h 62"/>
                <a:gd name="T17" fmla="*/ 54 w 54"/>
                <a:gd name="T18" fmla="*/ 62 h 62"/>
              </a:gdLst>
              <a:ahLst/>
              <a:cxnLst>
                <a:cxn ang="T10">
                  <a:pos x="T0" y="T1"/>
                </a:cxn>
                <a:cxn ang="T11">
                  <a:pos x="T2" y="T3"/>
                </a:cxn>
                <a:cxn ang="T12">
                  <a:pos x="T4" y="T5"/>
                </a:cxn>
                <a:cxn ang="T13">
                  <a:pos x="T6" y="T7"/>
                </a:cxn>
                <a:cxn ang="T14">
                  <a:pos x="T8" y="T9"/>
                </a:cxn>
              </a:cxnLst>
              <a:rect l="T15" t="T16" r="T17" b="T18"/>
              <a:pathLst>
                <a:path w="54" h="62">
                  <a:moveTo>
                    <a:pt x="27" y="62"/>
                  </a:moveTo>
                  <a:lnTo>
                    <a:pt x="54" y="30"/>
                  </a:lnTo>
                  <a:lnTo>
                    <a:pt x="27" y="0"/>
                  </a:lnTo>
                  <a:lnTo>
                    <a:pt x="0" y="30"/>
                  </a:lnTo>
                  <a:lnTo>
                    <a:pt x="27" y="62"/>
                  </a:lnTo>
                  <a:close/>
                </a:path>
              </a:pathLst>
            </a:custGeom>
            <a:solidFill>
              <a:srgbClr val="000000"/>
            </a:solidFill>
            <a:ln w="12700">
              <a:solidFill>
                <a:srgbClr val="FFFFFF"/>
              </a:solidFill>
              <a:prstDash val="solid"/>
              <a:round/>
              <a:headEnd/>
              <a:tailEnd/>
            </a:ln>
          </p:spPr>
          <p:txBody>
            <a:bodyPr/>
            <a:lstStyle/>
            <a:p>
              <a:endParaRPr lang="en-US"/>
            </a:p>
          </p:txBody>
        </p:sp>
        <p:sp>
          <p:nvSpPr>
            <p:cNvPr id="425" name="Line 427"/>
            <p:cNvSpPr>
              <a:spLocks noChangeShapeType="1"/>
            </p:cNvSpPr>
            <p:nvPr/>
          </p:nvSpPr>
          <p:spPr bwMode="auto">
            <a:xfrm>
              <a:off x="1923" y="171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 name="Freeform 428"/>
            <p:cNvSpPr>
              <a:spLocks/>
            </p:cNvSpPr>
            <p:nvPr/>
          </p:nvSpPr>
          <p:spPr bwMode="auto">
            <a:xfrm>
              <a:off x="1919" y="1706"/>
              <a:ext cx="9" cy="10"/>
            </a:xfrm>
            <a:custGeom>
              <a:avLst/>
              <a:gdLst>
                <a:gd name="T0" fmla="*/ 0 w 43"/>
                <a:gd name="T1" fmla="*/ 0 h 51"/>
                <a:gd name="T2" fmla="*/ 0 w 43"/>
                <a:gd name="T3" fmla="*/ 0 h 51"/>
                <a:gd name="T4" fmla="*/ 0 w 43"/>
                <a:gd name="T5" fmla="*/ 0 h 51"/>
                <a:gd name="T6" fmla="*/ 0 w 43"/>
                <a:gd name="T7" fmla="*/ 0 h 51"/>
                <a:gd name="T8" fmla="*/ 0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9" y="51"/>
                  </a:moveTo>
                  <a:lnTo>
                    <a:pt x="43" y="27"/>
                  </a:lnTo>
                  <a:lnTo>
                    <a:pt x="19" y="0"/>
                  </a:lnTo>
                  <a:lnTo>
                    <a:pt x="0" y="27"/>
                  </a:lnTo>
                  <a:lnTo>
                    <a:pt x="19" y="51"/>
                  </a:lnTo>
                  <a:close/>
                </a:path>
              </a:pathLst>
            </a:custGeom>
            <a:solidFill>
              <a:srgbClr val="000000"/>
            </a:solidFill>
            <a:ln w="12700">
              <a:solidFill>
                <a:srgbClr val="FFFFFF"/>
              </a:solidFill>
              <a:prstDash val="solid"/>
              <a:round/>
              <a:headEnd/>
              <a:tailEnd/>
            </a:ln>
          </p:spPr>
          <p:txBody>
            <a:bodyPr/>
            <a:lstStyle/>
            <a:p>
              <a:endParaRPr lang="en-US"/>
            </a:p>
          </p:txBody>
        </p:sp>
        <p:sp>
          <p:nvSpPr>
            <p:cNvPr id="427" name="Line 429"/>
            <p:cNvSpPr>
              <a:spLocks noChangeShapeType="1"/>
            </p:cNvSpPr>
            <p:nvPr/>
          </p:nvSpPr>
          <p:spPr bwMode="auto">
            <a:xfrm>
              <a:off x="1923" y="171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Freeform 430"/>
            <p:cNvSpPr>
              <a:spLocks/>
            </p:cNvSpPr>
            <p:nvPr/>
          </p:nvSpPr>
          <p:spPr bwMode="auto">
            <a:xfrm>
              <a:off x="1919" y="1706"/>
              <a:ext cx="9" cy="10"/>
            </a:xfrm>
            <a:custGeom>
              <a:avLst/>
              <a:gdLst>
                <a:gd name="T0" fmla="*/ 0 w 43"/>
                <a:gd name="T1" fmla="*/ 0 h 51"/>
                <a:gd name="T2" fmla="*/ 0 w 43"/>
                <a:gd name="T3" fmla="*/ 0 h 51"/>
                <a:gd name="T4" fmla="*/ 0 w 43"/>
                <a:gd name="T5" fmla="*/ 0 h 51"/>
                <a:gd name="T6" fmla="*/ 0 w 43"/>
                <a:gd name="T7" fmla="*/ 0 h 51"/>
                <a:gd name="T8" fmla="*/ 0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9" y="51"/>
                  </a:moveTo>
                  <a:lnTo>
                    <a:pt x="43" y="27"/>
                  </a:lnTo>
                  <a:lnTo>
                    <a:pt x="19" y="0"/>
                  </a:lnTo>
                  <a:lnTo>
                    <a:pt x="0" y="27"/>
                  </a:lnTo>
                  <a:lnTo>
                    <a:pt x="19" y="51"/>
                  </a:lnTo>
                  <a:close/>
                </a:path>
              </a:pathLst>
            </a:custGeom>
            <a:solidFill>
              <a:srgbClr val="000000"/>
            </a:solidFill>
            <a:ln w="12700">
              <a:solidFill>
                <a:srgbClr val="FFFFFF"/>
              </a:solidFill>
              <a:prstDash val="solid"/>
              <a:round/>
              <a:headEnd/>
              <a:tailEnd/>
            </a:ln>
          </p:spPr>
          <p:txBody>
            <a:bodyPr/>
            <a:lstStyle/>
            <a:p>
              <a:endParaRPr lang="en-US"/>
            </a:p>
          </p:txBody>
        </p:sp>
        <p:sp>
          <p:nvSpPr>
            <p:cNvPr id="429" name="Line 431"/>
            <p:cNvSpPr>
              <a:spLocks noChangeShapeType="1"/>
            </p:cNvSpPr>
            <p:nvPr/>
          </p:nvSpPr>
          <p:spPr bwMode="auto">
            <a:xfrm>
              <a:off x="1923" y="171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 name="Freeform 432"/>
            <p:cNvSpPr>
              <a:spLocks/>
            </p:cNvSpPr>
            <p:nvPr/>
          </p:nvSpPr>
          <p:spPr bwMode="auto">
            <a:xfrm>
              <a:off x="1919" y="1706"/>
              <a:ext cx="9" cy="10"/>
            </a:xfrm>
            <a:custGeom>
              <a:avLst/>
              <a:gdLst>
                <a:gd name="T0" fmla="*/ 0 w 43"/>
                <a:gd name="T1" fmla="*/ 0 h 51"/>
                <a:gd name="T2" fmla="*/ 0 w 43"/>
                <a:gd name="T3" fmla="*/ 0 h 51"/>
                <a:gd name="T4" fmla="*/ 0 w 43"/>
                <a:gd name="T5" fmla="*/ 0 h 51"/>
                <a:gd name="T6" fmla="*/ 0 w 43"/>
                <a:gd name="T7" fmla="*/ 0 h 51"/>
                <a:gd name="T8" fmla="*/ 0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9" y="51"/>
                  </a:moveTo>
                  <a:lnTo>
                    <a:pt x="43" y="27"/>
                  </a:lnTo>
                  <a:lnTo>
                    <a:pt x="19" y="0"/>
                  </a:lnTo>
                  <a:lnTo>
                    <a:pt x="0" y="27"/>
                  </a:lnTo>
                  <a:lnTo>
                    <a:pt x="19" y="51"/>
                  </a:lnTo>
                  <a:close/>
                </a:path>
              </a:pathLst>
            </a:custGeom>
            <a:solidFill>
              <a:srgbClr val="000000"/>
            </a:solidFill>
            <a:ln w="12700">
              <a:solidFill>
                <a:srgbClr val="FFFFFF"/>
              </a:solidFill>
              <a:prstDash val="solid"/>
              <a:round/>
              <a:headEnd/>
              <a:tailEnd/>
            </a:ln>
          </p:spPr>
          <p:txBody>
            <a:bodyPr/>
            <a:lstStyle/>
            <a:p>
              <a:endParaRPr lang="en-US"/>
            </a:p>
          </p:txBody>
        </p:sp>
        <p:sp>
          <p:nvSpPr>
            <p:cNvPr id="431" name="Line 433"/>
            <p:cNvSpPr>
              <a:spLocks noChangeShapeType="1"/>
            </p:cNvSpPr>
            <p:nvPr/>
          </p:nvSpPr>
          <p:spPr bwMode="auto">
            <a:xfrm>
              <a:off x="1923" y="171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Freeform 434"/>
            <p:cNvSpPr>
              <a:spLocks/>
            </p:cNvSpPr>
            <p:nvPr/>
          </p:nvSpPr>
          <p:spPr bwMode="auto">
            <a:xfrm>
              <a:off x="1919" y="1706"/>
              <a:ext cx="9" cy="10"/>
            </a:xfrm>
            <a:custGeom>
              <a:avLst/>
              <a:gdLst>
                <a:gd name="T0" fmla="*/ 0 w 43"/>
                <a:gd name="T1" fmla="*/ 0 h 51"/>
                <a:gd name="T2" fmla="*/ 0 w 43"/>
                <a:gd name="T3" fmla="*/ 0 h 51"/>
                <a:gd name="T4" fmla="*/ 0 w 43"/>
                <a:gd name="T5" fmla="*/ 0 h 51"/>
                <a:gd name="T6" fmla="*/ 0 w 43"/>
                <a:gd name="T7" fmla="*/ 0 h 51"/>
                <a:gd name="T8" fmla="*/ 0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9" y="51"/>
                  </a:moveTo>
                  <a:lnTo>
                    <a:pt x="43" y="27"/>
                  </a:lnTo>
                  <a:lnTo>
                    <a:pt x="19" y="0"/>
                  </a:lnTo>
                  <a:lnTo>
                    <a:pt x="0" y="27"/>
                  </a:lnTo>
                  <a:lnTo>
                    <a:pt x="19" y="51"/>
                  </a:lnTo>
                  <a:close/>
                </a:path>
              </a:pathLst>
            </a:custGeom>
            <a:solidFill>
              <a:srgbClr val="000000"/>
            </a:solidFill>
            <a:ln w="12700">
              <a:solidFill>
                <a:srgbClr val="FFFFFF"/>
              </a:solidFill>
              <a:prstDash val="solid"/>
              <a:round/>
              <a:headEnd/>
              <a:tailEnd/>
            </a:ln>
          </p:spPr>
          <p:txBody>
            <a:bodyPr/>
            <a:lstStyle/>
            <a:p>
              <a:endParaRPr lang="en-US"/>
            </a:p>
          </p:txBody>
        </p:sp>
        <p:sp>
          <p:nvSpPr>
            <p:cNvPr id="433" name="Line 435"/>
            <p:cNvSpPr>
              <a:spLocks noChangeShapeType="1"/>
            </p:cNvSpPr>
            <p:nvPr/>
          </p:nvSpPr>
          <p:spPr bwMode="auto">
            <a:xfrm>
              <a:off x="1923" y="171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 name="Freeform 436"/>
            <p:cNvSpPr>
              <a:spLocks/>
            </p:cNvSpPr>
            <p:nvPr/>
          </p:nvSpPr>
          <p:spPr bwMode="auto">
            <a:xfrm>
              <a:off x="1919" y="1706"/>
              <a:ext cx="9" cy="10"/>
            </a:xfrm>
            <a:custGeom>
              <a:avLst/>
              <a:gdLst>
                <a:gd name="T0" fmla="*/ 0 w 43"/>
                <a:gd name="T1" fmla="*/ 0 h 51"/>
                <a:gd name="T2" fmla="*/ 0 w 43"/>
                <a:gd name="T3" fmla="*/ 0 h 51"/>
                <a:gd name="T4" fmla="*/ 0 w 43"/>
                <a:gd name="T5" fmla="*/ 0 h 51"/>
                <a:gd name="T6" fmla="*/ 0 w 43"/>
                <a:gd name="T7" fmla="*/ 0 h 51"/>
                <a:gd name="T8" fmla="*/ 0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9" y="51"/>
                  </a:moveTo>
                  <a:lnTo>
                    <a:pt x="43" y="27"/>
                  </a:lnTo>
                  <a:lnTo>
                    <a:pt x="19" y="0"/>
                  </a:lnTo>
                  <a:lnTo>
                    <a:pt x="0" y="27"/>
                  </a:lnTo>
                  <a:lnTo>
                    <a:pt x="19" y="51"/>
                  </a:lnTo>
                  <a:close/>
                </a:path>
              </a:pathLst>
            </a:custGeom>
            <a:solidFill>
              <a:srgbClr val="000000"/>
            </a:solidFill>
            <a:ln w="12700">
              <a:solidFill>
                <a:srgbClr val="FFFFFF"/>
              </a:solidFill>
              <a:prstDash val="solid"/>
              <a:round/>
              <a:headEnd/>
              <a:tailEnd/>
            </a:ln>
          </p:spPr>
          <p:txBody>
            <a:bodyPr/>
            <a:lstStyle/>
            <a:p>
              <a:endParaRPr lang="en-US"/>
            </a:p>
          </p:txBody>
        </p:sp>
        <p:sp>
          <p:nvSpPr>
            <p:cNvPr id="435" name="Line 437"/>
            <p:cNvSpPr>
              <a:spLocks noChangeShapeType="1"/>
            </p:cNvSpPr>
            <p:nvPr/>
          </p:nvSpPr>
          <p:spPr bwMode="auto">
            <a:xfrm>
              <a:off x="1923" y="171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6" name="Freeform 438"/>
            <p:cNvSpPr>
              <a:spLocks/>
            </p:cNvSpPr>
            <p:nvPr/>
          </p:nvSpPr>
          <p:spPr bwMode="auto">
            <a:xfrm>
              <a:off x="1919" y="1706"/>
              <a:ext cx="9" cy="10"/>
            </a:xfrm>
            <a:custGeom>
              <a:avLst/>
              <a:gdLst>
                <a:gd name="T0" fmla="*/ 0 w 43"/>
                <a:gd name="T1" fmla="*/ 0 h 51"/>
                <a:gd name="T2" fmla="*/ 0 w 43"/>
                <a:gd name="T3" fmla="*/ 0 h 51"/>
                <a:gd name="T4" fmla="*/ 0 w 43"/>
                <a:gd name="T5" fmla="*/ 0 h 51"/>
                <a:gd name="T6" fmla="*/ 0 w 43"/>
                <a:gd name="T7" fmla="*/ 0 h 51"/>
                <a:gd name="T8" fmla="*/ 0 w 43"/>
                <a:gd name="T9" fmla="*/ 0 h 51"/>
                <a:gd name="T10" fmla="*/ 0 60000 65536"/>
                <a:gd name="T11" fmla="*/ 0 60000 65536"/>
                <a:gd name="T12" fmla="*/ 0 60000 65536"/>
                <a:gd name="T13" fmla="*/ 0 60000 65536"/>
                <a:gd name="T14" fmla="*/ 0 60000 65536"/>
                <a:gd name="T15" fmla="*/ 0 w 43"/>
                <a:gd name="T16" fmla="*/ 0 h 51"/>
                <a:gd name="T17" fmla="*/ 43 w 43"/>
                <a:gd name="T18" fmla="*/ 51 h 51"/>
              </a:gdLst>
              <a:ahLst/>
              <a:cxnLst>
                <a:cxn ang="T10">
                  <a:pos x="T0" y="T1"/>
                </a:cxn>
                <a:cxn ang="T11">
                  <a:pos x="T2" y="T3"/>
                </a:cxn>
                <a:cxn ang="T12">
                  <a:pos x="T4" y="T5"/>
                </a:cxn>
                <a:cxn ang="T13">
                  <a:pos x="T6" y="T7"/>
                </a:cxn>
                <a:cxn ang="T14">
                  <a:pos x="T8" y="T9"/>
                </a:cxn>
              </a:cxnLst>
              <a:rect l="T15" t="T16" r="T17" b="T18"/>
              <a:pathLst>
                <a:path w="43" h="51">
                  <a:moveTo>
                    <a:pt x="19" y="51"/>
                  </a:moveTo>
                  <a:lnTo>
                    <a:pt x="43" y="27"/>
                  </a:lnTo>
                  <a:lnTo>
                    <a:pt x="19" y="0"/>
                  </a:lnTo>
                  <a:lnTo>
                    <a:pt x="0" y="27"/>
                  </a:lnTo>
                  <a:lnTo>
                    <a:pt x="19" y="51"/>
                  </a:lnTo>
                  <a:close/>
                </a:path>
              </a:pathLst>
            </a:custGeom>
            <a:solidFill>
              <a:srgbClr val="000000"/>
            </a:solidFill>
            <a:ln w="12700">
              <a:solidFill>
                <a:srgbClr val="FFFFFF"/>
              </a:solidFill>
              <a:prstDash val="solid"/>
              <a:round/>
              <a:headEnd/>
              <a:tailEnd/>
            </a:ln>
          </p:spPr>
          <p:txBody>
            <a:bodyPr/>
            <a:lstStyle/>
            <a:p>
              <a:endParaRPr lang="en-US"/>
            </a:p>
          </p:txBody>
        </p:sp>
        <p:sp>
          <p:nvSpPr>
            <p:cNvPr id="437" name="Line 439"/>
            <p:cNvSpPr>
              <a:spLocks noChangeShapeType="1"/>
            </p:cNvSpPr>
            <p:nvPr/>
          </p:nvSpPr>
          <p:spPr bwMode="auto">
            <a:xfrm>
              <a:off x="1805" y="1810"/>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 name="Freeform 440"/>
            <p:cNvSpPr>
              <a:spLocks/>
            </p:cNvSpPr>
            <p:nvPr/>
          </p:nvSpPr>
          <p:spPr bwMode="auto">
            <a:xfrm>
              <a:off x="1800" y="1797"/>
              <a:ext cx="11" cy="13"/>
            </a:xfrm>
            <a:custGeom>
              <a:avLst/>
              <a:gdLst>
                <a:gd name="T0" fmla="*/ 0 w 54"/>
                <a:gd name="T1" fmla="*/ 0 h 66"/>
                <a:gd name="T2" fmla="*/ 0 w 54"/>
                <a:gd name="T3" fmla="*/ 0 h 66"/>
                <a:gd name="T4" fmla="*/ 0 w 54"/>
                <a:gd name="T5" fmla="*/ 0 h 66"/>
                <a:gd name="T6" fmla="*/ 0 w 54"/>
                <a:gd name="T7" fmla="*/ 0 h 66"/>
                <a:gd name="T8" fmla="*/ 0 w 54"/>
                <a:gd name="T9" fmla="*/ 0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27" y="66"/>
                  </a:moveTo>
                  <a:lnTo>
                    <a:pt x="54" y="35"/>
                  </a:lnTo>
                  <a:lnTo>
                    <a:pt x="27" y="0"/>
                  </a:lnTo>
                  <a:lnTo>
                    <a:pt x="0" y="35"/>
                  </a:lnTo>
                  <a:lnTo>
                    <a:pt x="27" y="66"/>
                  </a:lnTo>
                  <a:close/>
                </a:path>
              </a:pathLst>
            </a:custGeom>
            <a:solidFill>
              <a:srgbClr val="000000"/>
            </a:solidFill>
            <a:ln w="12700">
              <a:solidFill>
                <a:srgbClr val="FFFFFF"/>
              </a:solidFill>
              <a:prstDash val="solid"/>
              <a:round/>
              <a:headEnd/>
              <a:tailEnd/>
            </a:ln>
          </p:spPr>
          <p:txBody>
            <a:bodyPr/>
            <a:lstStyle/>
            <a:p>
              <a:endParaRPr lang="en-US"/>
            </a:p>
          </p:txBody>
        </p:sp>
        <p:sp>
          <p:nvSpPr>
            <p:cNvPr id="439" name="Line 441"/>
            <p:cNvSpPr>
              <a:spLocks noChangeShapeType="1"/>
            </p:cNvSpPr>
            <p:nvPr/>
          </p:nvSpPr>
          <p:spPr bwMode="auto">
            <a:xfrm>
              <a:off x="1805" y="1810"/>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 name="Freeform 442"/>
            <p:cNvSpPr>
              <a:spLocks/>
            </p:cNvSpPr>
            <p:nvPr/>
          </p:nvSpPr>
          <p:spPr bwMode="auto">
            <a:xfrm>
              <a:off x="1800" y="1797"/>
              <a:ext cx="11" cy="13"/>
            </a:xfrm>
            <a:custGeom>
              <a:avLst/>
              <a:gdLst>
                <a:gd name="T0" fmla="*/ 0 w 54"/>
                <a:gd name="T1" fmla="*/ 0 h 66"/>
                <a:gd name="T2" fmla="*/ 0 w 54"/>
                <a:gd name="T3" fmla="*/ 0 h 66"/>
                <a:gd name="T4" fmla="*/ 0 w 54"/>
                <a:gd name="T5" fmla="*/ 0 h 66"/>
                <a:gd name="T6" fmla="*/ 0 w 54"/>
                <a:gd name="T7" fmla="*/ 0 h 66"/>
                <a:gd name="T8" fmla="*/ 0 w 54"/>
                <a:gd name="T9" fmla="*/ 0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27" y="66"/>
                  </a:moveTo>
                  <a:lnTo>
                    <a:pt x="54" y="35"/>
                  </a:lnTo>
                  <a:lnTo>
                    <a:pt x="27" y="0"/>
                  </a:lnTo>
                  <a:lnTo>
                    <a:pt x="0" y="35"/>
                  </a:lnTo>
                  <a:lnTo>
                    <a:pt x="27" y="66"/>
                  </a:lnTo>
                  <a:close/>
                </a:path>
              </a:pathLst>
            </a:custGeom>
            <a:solidFill>
              <a:srgbClr val="000000"/>
            </a:solidFill>
            <a:ln w="12700">
              <a:solidFill>
                <a:srgbClr val="FFFFFF"/>
              </a:solidFill>
              <a:prstDash val="solid"/>
              <a:round/>
              <a:headEnd/>
              <a:tailEnd/>
            </a:ln>
          </p:spPr>
          <p:txBody>
            <a:bodyPr/>
            <a:lstStyle/>
            <a:p>
              <a:endParaRPr lang="en-US"/>
            </a:p>
          </p:txBody>
        </p:sp>
        <p:sp>
          <p:nvSpPr>
            <p:cNvPr id="441" name="Line 443"/>
            <p:cNvSpPr>
              <a:spLocks noChangeShapeType="1"/>
            </p:cNvSpPr>
            <p:nvPr/>
          </p:nvSpPr>
          <p:spPr bwMode="auto">
            <a:xfrm>
              <a:off x="1805" y="1810"/>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 name="Freeform 444"/>
            <p:cNvSpPr>
              <a:spLocks/>
            </p:cNvSpPr>
            <p:nvPr/>
          </p:nvSpPr>
          <p:spPr bwMode="auto">
            <a:xfrm>
              <a:off x="1800" y="1797"/>
              <a:ext cx="11" cy="13"/>
            </a:xfrm>
            <a:custGeom>
              <a:avLst/>
              <a:gdLst>
                <a:gd name="T0" fmla="*/ 0 w 54"/>
                <a:gd name="T1" fmla="*/ 0 h 66"/>
                <a:gd name="T2" fmla="*/ 0 w 54"/>
                <a:gd name="T3" fmla="*/ 0 h 66"/>
                <a:gd name="T4" fmla="*/ 0 w 54"/>
                <a:gd name="T5" fmla="*/ 0 h 66"/>
                <a:gd name="T6" fmla="*/ 0 w 54"/>
                <a:gd name="T7" fmla="*/ 0 h 66"/>
                <a:gd name="T8" fmla="*/ 0 w 54"/>
                <a:gd name="T9" fmla="*/ 0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27" y="66"/>
                  </a:moveTo>
                  <a:lnTo>
                    <a:pt x="54" y="35"/>
                  </a:lnTo>
                  <a:lnTo>
                    <a:pt x="27" y="0"/>
                  </a:lnTo>
                  <a:lnTo>
                    <a:pt x="0" y="35"/>
                  </a:lnTo>
                  <a:lnTo>
                    <a:pt x="27" y="66"/>
                  </a:lnTo>
                  <a:close/>
                </a:path>
              </a:pathLst>
            </a:custGeom>
            <a:solidFill>
              <a:srgbClr val="000000"/>
            </a:solidFill>
            <a:ln w="12700">
              <a:solidFill>
                <a:srgbClr val="FFFFFF"/>
              </a:solidFill>
              <a:prstDash val="solid"/>
              <a:round/>
              <a:headEnd/>
              <a:tailEnd/>
            </a:ln>
          </p:spPr>
          <p:txBody>
            <a:bodyPr/>
            <a:lstStyle/>
            <a:p>
              <a:endParaRPr lang="en-US"/>
            </a:p>
          </p:txBody>
        </p:sp>
        <p:sp>
          <p:nvSpPr>
            <p:cNvPr id="443" name="Line 445"/>
            <p:cNvSpPr>
              <a:spLocks noChangeShapeType="1"/>
            </p:cNvSpPr>
            <p:nvPr/>
          </p:nvSpPr>
          <p:spPr bwMode="auto">
            <a:xfrm>
              <a:off x="1805" y="1810"/>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4" name="Freeform 446"/>
            <p:cNvSpPr>
              <a:spLocks/>
            </p:cNvSpPr>
            <p:nvPr/>
          </p:nvSpPr>
          <p:spPr bwMode="auto">
            <a:xfrm>
              <a:off x="1800" y="1797"/>
              <a:ext cx="11" cy="13"/>
            </a:xfrm>
            <a:custGeom>
              <a:avLst/>
              <a:gdLst>
                <a:gd name="T0" fmla="*/ 0 w 54"/>
                <a:gd name="T1" fmla="*/ 0 h 66"/>
                <a:gd name="T2" fmla="*/ 0 w 54"/>
                <a:gd name="T3" fmla="*/ 0 h 66"/>
                <a:gd name="T4" fmla="*/ 0 w 54"/>
                <a:gd name="T5" fmla="*/ 0 h 66"/>
                <a:gd name="T6" fmla="*/ 0 w 54"/>
                <a:gd name="T7" fmla="*/ 0 h 66"/>
                <a:gd name="T8" fmla="*/ 0 w 54"/>
                <a:gd name="T9" fmla="*/ 0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27" y="66"/>
                  </a:moveTo>
                  <a:lnTo>
                    <a:pt x="54" y="35"/>
                  </a:lnTo>
                  <a:lnTo>
                    <a:pt x="27" y="0"/>
                  </a:lnTo>
                  <a:lnTo>
                    <a:pt x="0" y="35"/>
                  </a:lnTo>
                  <a:lnTo>
                    <a:pt x="27" y="66"/>
                  </a:lnTo>
                  <a:close/>
                </a:path>
              </a:pathLst>
            </a:custGeom>
            <a:solidFill>
              <a:srgbClr val="000000"/>
            </a:solidFill>
            <a:ln w="12700">
              <a:solidFill>
                <a:srgbClr val="FFFFFF"/>
              </a:solidFill>
              <a:prstDash val="solid"/>
              <a:round/>
              <a:headEnd/>
              <a:tailEnd/>
            </a:ln>
          </p:spPr>
          <p:txBody>
            <a:bodyPr/>
            <a:lstStyle/>
            <a:p>
              <a:endParaRPr lang="en-US"/>
            </a:p>
          </p:txBody>
        </p:sp>
        <p:sp>
          <p:nvSpPr>
            <p:cNvPr id="445" name="Line 447"/>
            <p:cNvSpPr>
              <a:spLocks noChangeShapeType="1"/>
            </p:cNvSpPr>
            <p:nvPr/>
          </p:nvSpPr>
          <p:spPr bwMode="auto">
            <a:xfrm>
              <a:off x="1805" y="1810"/>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6" name="Freeform 448"/>
            <p:cNvSpPr>
              <a:spLocks/>
            </p:cNvSpPr>
            <p:nvPr/>
          </p:nvSpPr>
          <p:spPr bwMode="auto">
            <a:xfrm>
              <a:off x="1800" y="1797"/>
              <a:ext cx="11" cy="13"/>
            </a:xfrm>
            <a:custGeom>
              <a:avLst/>
              <a:gdLst>
                <a:gd name="T0" fmla="*/ 0 w 54"/>
                <a:gd name="T1" fmla="*/ 0 h 66"/>
                <a:gd name="T2" fmla="*/ 0 w 54"/>
                <a:gd name="T3" fmla="*/ 0 h 66"/>
                <a:gd name="T4" fmla="*/ 0 w 54"/>
                <a:gd name="T5" fmla="*/ 0 h 66"/>
                <a:gd name="T6" fmla="*/ 0 w 54"/>
                <a:gd name="T7" fmla="*/ 0 h 66"/>
                <a:gd name="T8" fmla="*/ 0 w 54"/>
                <a:gd name="T9" fmla="*/ 0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27" y="66"/>
                  </a:moveTo>
                  <a:lnTo>
                    <a:pt x="54" y="35"/>
                  </a:lnTo>
                  <a:lnTo>
                    <a:pt x="27" y="0"/>
                  </a:lnTo>
                  <a:lnTo>
                    <a:pt x="0" y="35"/>
                  </a:lnTo>
                  <a:lnTo>
                    <a:pt x="27" y="66"/>
                  </a:lnTo>
                  <a:close/>
                </a:path>
              </a:pathLst>
            </a:custGeom>
            <a:solidFill>
              <a:srgbClr val="000000"/>
            </a:solidFill>
            <a:ln w="12700">
              <a:solidFill>
                <a:srgbClr val="FFFFFF"/>
              </a:solidFill>
              <a:prstDash val="solid"/>
              <a:round/>
              <a:headEnd/>
              <a:tailEnd/>
            </a:ln>
          </p:spPr>
          <p:txBody>
            <a:bodyPr/>
            <a:lstStyle/>
            <a:p>
              <a:endParaRPr lang="en-US"/>
            </a:p>
          </p:txBody>
        </p:sp>
        <p:sp>
          <p:nvSpPr>
            <p:cNvPr id="447" name="Line 449"/>
            <p:cNvSpPr>
              <a:spLocks noChangeShapeType="1"/>
            </p:cNvSpPr>
            <p:nvPr/>
          </p:nvSpPr>
          <p:spPr bwMode="auto">
            <a:xfrm>
              <a:off x="1805" y="1810"/>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8" name="Freeform 450"/>
            <p:cNvSpPr>
              <a:spLocks/>
            </p:cNvSpPr>
            <p:nvPr/>
          </p:nvSpPr>
          <p:spPr bwMode="auto">
            <a:xfrm>
              <a:off x="1800" y="1797"/>
              <a:ext cx="11" cy="13"/>
            </a:xfrm>
            <a:custGeom>
              <a:avLst/>
              <a:gdLst>
                <a:gd name="T0" fmla="*/ 0 w 54"/>
                <a:gd name="T1" fmla="*/ 0 h 66"/>
                <a:gd name="T2" fmla="*/ 0 w 54"/>
                <a:gd name="T3" fmla="*/ 0 h 66"/>
                <a:gd name="T4" fmla="*/ 0 w 54"/>
                <a:gd name="T5" fmla="*/ 0 h 66"/>
                <a:gd name="T6" fmla="*/ 0 w 54"/>
                <a:gd name="T7" fmla="*/ 0 h 66"/>
                <a:gd name="T8" fmla="*/ 0 w 54"/>
                <a:gd name="T9" fmla="*/ 0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27" y="66"/>
                  </a:moveTo>
                  <a:lnTo>
                    <a:pt x="54" y="35"/>
                  </a:lnTo>
                  <a:lnTo>
                    <a:pt x="27" y="0"/>
                  </a:lnTo>
                  <a:lnTo>
                    <a:pt x="0" y="35"/>
                  </a:lnTo>
                  <a:lnTo>
                    <a:pt x="27" y="66"/>
                  </a:lnTo>
                  <a:close/>
                </a:path>
              </a:pathLst>
            </a:custGeom>
            <a:solidFill>
              <a:srgbClr val="000000"/>
            </a:solidFill>
            <a:ln w="12700">
              <a:solidFill>
                <a:srgbClr val="FFFFFF"/>
              </a:solidFill>
              <a:prstDash val="solid"/>
              <a:round/>
              <a:headEnd/>
              <a:tailEnd/>
            </a:ln>
          </p:spPr>
          <p:txBody>
            <a:bodyPr/>
            <a:lstStyle/>
            <a:p>
              <a:endParaRPr lang="en-US"/>
            </a:p>
          </p:txBody>
        </p:sp>
        <p:sp>
          <p:nvSpPr>
            <p:cNvPr id="449" name="Line 451"/>
            <p:cNvSpPr>
              <a:spLocks noChangeShapeType="1"/>
            </p:cNvSpPr>
            <p:nvPr/>
          </p:nvSpPr>
          <p:spPr bwMode="auto">
            <a:xfrm>
              <a:off x="1807" y="190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 name="Freeform 452"/>
            <p:cNvSpPr>
              <a:spLocks/>
            </p:cNvSpPr>
            <p:nvPr/>
          </p:nvSpPr>
          <p:spPr bwMode="auto">
            <a:xfrm>
              <a:off x="1801" y="1887"/>
              <a:ext cx="13" cy="1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60000 65536"/>
                <a:gd name="T11" fmla="*/ 0 60000 65536"/>
                <a:gd name="T12" fmla="*/ 0 60000 65536"/>
                <a:gd name="T13" fmla="*/ 0 60000 65536"/>
                <a:gd name="T14" fmla="*/ 0 60000 65536"/>
                <a:gd name="T15" fmla="*/ 0 w 69"/>
                <a:gd name="T16" fmla="*/ 0 h 85"/>
                <a:gd name="T17" fmla="*/ 69 w 69"/>
                <a:gd name="T18" fmla="*/ 85 h 85"/>
              </a:gdLst>
              <a:ahLst/>
              <a:cxnLst>
                <a:cxn ang="T10">
                  <a:pos x="T0" y="T1"/>
                </a:cxn>
                <a:cxn ang="T11">
                  <a:pos x="T2" y="T3"/>
                </a:cxn>
                <a:cxn ang="T12">
                  <a:pos x="T4" y="T5"/>
                </a:cxn>
                <a:cxn ang="T13">
                  <a:pos x="T6" y="T7"/>
                </a:cxn>
                <a:cxn ang="T14">
                  <a:pos x="T8" y="T9"/>
                </a:cxn>
              </a:cxnLst>
              <a:rect l="T15" t="T16" r="T17" b="T18"/>
              <a:pathLst>
                <a:path w="69" h="85">
                  <a:moveTo>
                    <a:pt x="34" y="85"/>
                  </a:moveTo>
                  <a:lnTo>
                    <a:pt x="69" y="43"/>
                  </a:lnTo>
                  <a:lnTo>
                    <a:pt x="34" y="0"/>
                  </a:lnTo>
                  <a:lnTo>
                    <a:pt x="0" y="43"/>
                  </a:lnTo>
                  <a:lnTo>
                    <a:pt x="34" y="85"/>
                  </a:lnTo>
                  <a:close/>
                </a:path>
              </a:pathLst>
            </a:custGeom>
            <a:solidFill>
              <a:srgbClr val="000000"/>
            </a:solidFill>
            <a:ln w="12700">
              <a:solidFill>
                <a:srgbClr val="FFFFFF"/>
              </a:solidFill>
              <a:prstDash val="solid"/>
              <a:round/>
              <a:headEnd/>
              <a:tailEnd/>
            </a:ln>
          </p:spPr>
          <p:txBody>
            <a:bodyPr/>
            <a:lstStyle/>
            <a:p>
              <a:endParaRPr lang="en-US"/>
            </a:p>
          </p:txBody>
        </p:sp>
        <p:sp>
          <p:nvSpPr>
            <p:cNvPr id="451" name="Line 453"/>
            <p:cNvSpPr>
              <a:spLocks noChangeShapeType="1"/>
            </p:cNvSpPr>
            <p:nvPr/>
          </p:nvSpPr>
          <p:spPr bwMode="auto">
            <a:xfrm>
              <a:off x="1807" y="190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2" name="Freeform 454"/>
            <p:cNvSpPr>
              <a:spLocks/>
            </p:cNvSpPr>
            <p:nvPr/>
          </p:nvSpPr>
          <p:spPr bwMode="auto">
            <a:xfrm>
              <a:off x="1801" y="1887"/>
              <a:ext cx="13" cy="1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60000 65536"/>
                <a:gd name="T11" fmla="*/ 0 60000 65536"/>
                <a:gd name="T12" fmla="*/ 0 60000 65536"/>
                <a:gd name="T13" fmla="*/ 0 60000 65536"/>
                <a:gd name="T14" fmla="*/ 0 60000 65536"/>
                <a:gd name="T15" fmla="*/ 0 w 69"/>
                <a:gd name="T16" fmla="*/ 0 h 85"/>
                <a:gd name="T17" fmla="*/ 69 w 69"/>
                <a:gd name="T18" fmla="*/ 85 h 85"/>
              </a:gdLst>
              <a:ahLst/>
              <a:cxnLst>
                <a:cxn ang="T10">
                  <a:pos x="T0" y="T1"/>
                </a:cxn>
                <a:cxn ang="T11">
                  <a:pos x="T2" y="T3"/>
                </a:cxn>
                <a:cxn ang="T12">
                  <a:pos x="T4" y="T5"/>
                </a:cxn>
                <a:cxn ang="T13">
                  <a:pos x="T6" y="T7"/>
                </a:cxn>
                <a:cxn ang="T14">
                  <a:pos x="T8" y="T9"/>
                </a:cxn>
              </a:cxnLst>
              <a:rect l="T15" t="T16" r="T17" b="T18"/>
              <a:pathLst>
                <a:path w="69" h="85">
                  <a:moveTo>
                    <a:pt x="34" y="85"/>
                  </a:moveTo>
                  <a:lnTo>
                    <a:pt x="69" y="43"/>
                  </a:lnTo>
                  <a:lnTo>
                    <a:pt x="34" y="0"/>
                  </a:lnTo>
                  <a:lnTo>
                    <a:pt x="0" y="43"/>
                  </a:lnTo>
                  <a:lnTo>
                    <a:pt x="34" y="85"/>
                  </a:lnTo>
                  <a:close/>
                </a:path>
              </a:pathLst>
            </a:custGeom>
            <a:solidFill>
              <a:srgbClr val="000000"/>
            </a:solidFill>
            <a:ln w="12700">
              <a:solidFill>
                <a:srgbClr val="FFFFFF"/>
              </a:solidFill>
              <a:prstDash val="solid"/>
              <a:round/>
              <a:headEnd/>
              <a:tailEnd/>
            </a:ln>
          </p:spPr>
          <p:txBody>
            <a:bodyPr/>
            <a:lstStyle/>
            <a:p>
              <a:endParaRPr lang="en-US"/>
            </a:p>
          </p:txBody>
        </p:sp>
        <p:sp>
          <p:nvSpPr>
            <p:cNvPr id="453" name="Line 455"/>
            <p:cNvSpPr>
              <a:spLocks noChangeShapeType="1"/>
            </p:cNvSpPr>
            <p:nvPr/>
          </p:nvSpPr>
          <p:spPr bwMode="auto">
            <a:xfrm>
              <a:off x="1807" y="190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4" name="Freeform 456"/>
            <p:cNvSpPr>
              <a:spLocks/>
            </p:cNvSpPr>
            <p:nvPr/>
          </p:nvSpPr>
          <p:spPr bwMode="auto">
            <a:xfrm>
              <a:off x="1801" y="1887"/>
              <a:ext cx="13" cy="1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60000 65536"/>
                <a:gd name="T11" fmla="*/ 0 60000 65536"/>
                <a:gd name="T12" fmla="*/ 0 60000 65536"/>
                <a:gd name="T13" fmla="*/ 0 60000 65536"/>
                <a:gd name="T14" fmla="*/ 0 60000 65536"/>
                <a:gd name="T15" fmla="*/ 0 w 69"/>
                <a:gd name="T16" fmla="*/ 0 h 85"/>
                <a:gd name="T17" fmla="*/ 69 w 69"/>
                <a:gd name="T18" fmla="*/ 85 h 85"/>
              </a:gdLst>
              <a:ahLst/>
              <a:cxnLst>
                <a:cxn ang="T10">
                  <a:pos x="T0" y="T1"/>
                </a:cxn>
                <a:cxn ang="T11">
                  <a:pos x="T2" y="T3"/>
                </a:cxn>
                <a:cxn ang="T12">
                  <a:pos x="T4" y="T5"/>
                </a:cxn>
                <a:cxn ang="T13">
                  <a:pos x="T6" y="T7"/>
                </a:cxn>
                <a:cxn ang="T14">
                  <a:pos x="T8" y="T9"/>
                </a:cxn>
              </a:cxnLst>
              <a:rect l="T15" t="T16" r="T17" b="T18"/>
              <a:pathLst>
                <a:path w="69" h="85">
                  <a:moveTo>
                    <a:pt x="34" y="85"/>
                  </a:moveTo>
                  <a:lnTo>
                    <a:pt x="69" y="43"/>
                  </a:lnTo>
                  <a:lnTo>
                    <a:pt x="34" y="0"/>
                  </a:lnTo>
                  <a:lnTo>
                    <a:pt x="0" y="43"/>
                  </a:lnTo>
                  <a:lnTo>
                    <a:pt x="34" y="85"/>
                  </a:lnTo>
                  <a:close/>
                </a:path>
              </a:pathLst>
            </a:custGeom>
            <a:solidFill>
              <a:srgbClr val="000000"/>
            </a:solidFill>
            <a:ln w="12700">
              <a:solidFill>
                <a:srgbClr val="FFFFFF"/>
              </a:solidFill>
              <a:prstDash val="solid"/>
              <a:round/>
              <a:headEnd/>
              <a:tailEnd/>
            </a:ln>
          </p:spPr>
          <p:txBody>
            <a:bodyPr/>
            <a:lstStyle/>
            <a:p>
              <a:endParaRPr lang="en-US"/>
            </a:p>
          </p:txBody>
        </p:sp>
        <p:sp>
          <p:nvSpPr>
            <p:cNvPr id="455" name="Line 457"/>
            <p:cNvSpPr>
              <a:spLocks noChangeShapeType="1"/>
            </p:cNvSpPr>
            <p:nvPr/>
          </p:nvSpPr>
          <p:spPr bwMode="auto">
            <a:xfrm>
              <a:off x="1807" y="190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6" name="Freeform 458"/>
            <p:cNvSpPr>
              <a:spLocks/>
            </p:cNvSpPr>
            <p:nvPr/>
          </p:nvSpPr>
          <p:spPr bwMode="auto">
            <a:xfrm>
              <a:off x="1801" y="1887"/>
              <a:ext cx="13" cy="1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60000 65536"/>
                <a:gd name="T11" fmla="*/ 0 60000 65536"/>
                <a:gd name="T12" fmla="*/ 0 60000 65536"/>
                <a:gd name="T13" fmla="*/ 0 60000 65536"/>
                <a:gd name="T14" fmla="*/ 0 60000 65536"/>
                <a:gd name="T15" fmla="*/ 0 w 69"/>
                <a:gd name="T16" fmla="*/ 0 h 85"/>
                <a:gd name="T17" fmla="*/ 69 w 69"/>
                <a:gd name="T18" fmla="*/ 85 h 85"/>
              </a:gdLst>
              <a:ahLst/>
              <a:cxnLst>
                <a:cxn ang="T10">
                  <a:pos x="T0" y="T1"/>
                </a:cxn>
                <a:cxn ang="T11">
                  <a:pos x="T2" y="T3"/>
                </a:cxn>
                <a:cxn ang="T12">
                  <a:pos x="T4" y="T5"/>
                </a:cxn>
                <a:cxn ang="T13">
                  <a:pos x="T6" y="T7"/>
                </a:cxn>
                <a:cxn ang="T14">
                  <a:pos x="T8" y="T9"/>
                </a:cxn>
              </a:cxnLst>
              <a:rect l="T15" t="T16" r="T17" b="T18"/>
              <a:pathLst>
                <a:path w="69" h="85">
                  <a:moveTo>
                    <a:pt x="34" y="85"/>
                  </a:moveTo>
                  <a:lnTo>
                    <a:pt x="69" y="43"/>
                  </a:lnTo>
                  <a:lnTo>
                    <a:pt x="34" y="0"/>
                  </a:lnTo>
                  <a:lnTo>
                    <a:pt x="0" y="43"/>
                  </a:lnTo>
                  <a:lnTo>
                    <a:pt x="34" y="85"/>
                  </a:lnTo>
                  <a:close/>
                </a:path>
              </a:pathLst>
            </a:custGeom>
            <a:solidFill>
              <a:srgbClr val="000000"/>
            </a:solidFill>
            <a:ln w="12700">
              <a:solidFill>
                <a:srgbClr val="FFFFFF"/>
              </a:solidFill>
              <a:prstDash val="solid"/>
              <a:round/>
              <a:headEnd/>
              <a:tailEnd/>
            </a:ln>
          </p:spPr>
          <p:txBody>
            <a:bodyPr/>
            <a:lstStyle/>
            <a:p>
              <a:endParaRPr lang="en-US"/>
            </a:p>
          </p:txBody>
        </p:sp>
        <p:sp>
          <p:nvSpPr>
            <p:cNvPr id="457" name="Line 459"/>
            <p:cNvSpPr>
              <a:spLocks noChangeShapeType="1"/>
            </p:cNvSpPr>
            <p:nvPr/>
          </p:nvSpPr>
          <p:spPr bwMode="auto">
            <a:xfrm>
              <a:off x="1807" y="190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8" name="Freeform 460"/>
            <p:cNvSpPr>
              <a:spLocks/>
            </p:cNvSpPr>
            <p:nvPr/>
          </p:nvSpPr>
          <p:spPr bwMode="auto">
            <a:xfrm>
              <a:off x="1801" y="1887"/>
              <a:ext cx="13" cy="1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60000 65536"/>
                <a:gd name="T11" fmla="*/ 0 60000 65536"/>
                <a:gd name="T12" fmla="*/ 0 60000 65536"/>
                <a:gd name="T13" fmla="*/ 0 60000 65536"/>
                <a:gd name="T14" fmla="*/ 0 60000 65536"/>
                <a:gd name="T15" fmla="*/ 0 w 69"/>
                <a:gd name="T16" fmla="*/ 0 h 85"/>
                <a:gd name="T17" fmla="*/ 69 w 69"/>
                <a:gd name="T18" fmla="*/ 85 h 85"/>
              </a:gdLst>
              <a:ahLst/>
              <a:cxnLst>
                <a:cxn ang="T10">
                  <a:pos x="T0" y="T1"/>
                </a:cxn>
                <a:cxn ang="T11">
                  <a:pos x="T2" y="T3"/>
                </a:cxn>
                <a:cxn ang="T12">
                  <a:pos x="T4" y="T5"/>
                </a:cxn>
                <a:cxn ang="T13">
                  <a:pos x="T6" y="T7"/>
                </a:cxn>
                <a:cxn ang="T14">
                  <a:pos x="T8" y="T9"/>
                </a:cxn>
              </a:cxnLst>
              <a:rect l="T15" t="T16" r="T17" b="T18"/>
              <a:pathLst>
                <a:path w="69" h="85">
                  <a:moveTo>
                    <a:pt x="34" y="85"/>
                  </a:moveTo>
                  <a:lnTo>
                    <a:pt x="69" y="43"/>
                  </a:lnTo>
                  <a:lnTo>
                    <a:pt x="34" y="0"/>
                  </a:lnTo>
                  <a:lnTo>
                    <a:pt x="0" y="43"/>
                  </a:lnTo>
                  <a:lnTo>
                    <a:pt x="34" y="85"/>
                  </a:lnTo>
                  <a:close/>
                </a:path>
              </a:pathLst>
            </a:custGeom>
            <a:solidFill>
              <a:srgbClr val="000000"/>
            </a:solidFill>
            <a:ln w="12700">
              <a:solidFill>
                <a:srgbClr val="FFFFFF"/>
              </a:solidFill>
              <a:prstDash val="solid"/>
              <a:round/>
              <a:headEnd/>
              <a:tailEnd/>
            </a:ln>
          </p:spPr>
          <p:txBody>
            <a:bodyPr/>
            <a:lstStyle/>
            <a:p>
              <a:endParaRPr lang="en-US"/>
            </a:p>
          </p:txBody>
        </p:sp>
        <p:sp>
          <p:nvSpPr>
            <p:cNvPr id="459" name="Line 461"/>
            <p:cNvSpPr>
              <a:spLocks noChangeShapeType="1"/>
            </p:cNvSpPr>
            <p:nvPr/>
          </p:nvSpPr>
          <p:spPr bwMode="auto">
            <a:xfrm>
              <a:off x="1807" y="190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 name="Freeform 462"/>
            <p:cNvSpPr>
              <a:spLocks/>
            </p:cNvSpPr>
            <p:nvPr/>
          </p:nvSpPr>
          <p:spPr bwMode="auto">
            <a:xfrm>
              <a:off x="1801" y="1887"/>
              <a:ext cx="13" cy="1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60000 65536"/>
                <a:gd name="T11" fmla="*/ 0 60000 65536"/>
                <a:gd name="T12" fmla="*/ 0 60000 65536"/>
                <a:gd name="T13" fmla="*/ 0 60000 65536"/>
                <a:gd name="T14" fmla="*/ 0 60000 65536"/>
                <a:gd name="T15" fmla="*/ 0 w 69"/>
                <a:gd name="T16" fmla="*/ 0 h 85"/>
                <a:gd name="T17" fmla="*/ 69 w 69"/>
                <a:gd name="T18" fmla="*/ 85 h 85"/>
              </a:gdLst>
              <a:ahLst/>
              <a:cxnLst>
                <a:cxn ang="T10">
                  <a:pos x="T0" y="T1"/>
                </a:cxn>
                <a:cxn ang="T11">
                  <a:pos x="T2" y="T3"/>
                </a:cxn>
                <a:cxn ang="T12">
                  <a:pos x="T4" y="T5"/>
                </a:cxn>
                <a:cxn ang="T13">
                  <a:pos x="T6" y="T7"/>
                </a:cxn>
                <a:cxn ang="T14">
                  <a:pos x="T8" y="T9"/>
                </a:cxn>
              </a:cxnLst>
              <a:rect l="T15" t="T16" r="T17" b="T18"/>
              <a:pathLst>
                <a:path w="69" h="85">
                  <a:moveTo>
                    <a:pt x="34" y="85"/>
                  </a:moveTo>
                  <a:lnTo>
                    <a:pt x="69" y="43"/>
                  </a:lnTo>
                  <a:lnTo>
                    <a:pt x="34" y="0"/>
                  </a:lnTo>
                  <a:lnTo>
                    <a:pt x="0" y="43"/>
                  </a:lnTo>
                  <a:lnTo>
                    <a:pt x="34" y="85"/>
                  </a:lnTo>
                  <a:close/>
                </a:path>
              </a:pathLst>
            </a:custGeom>
            <a:solidFill>
              <a:srgbClr val="000000"/>
            </a:solidFill>
            <a:ln w="12700">
              <a:solidFill>
                <a:srgbClr val="FFFFFF"/>
              </a:solidFill>
              <a:prstDash val="solid"/>
              <a:round/>
              <a:headEnd/>
              <a:tailEnd/>
            </a:ln>
          </p:spPr>
          <p:txBody>
            <a:bodyPr/>
            <a:lstStyle/>
            <a:p>
              <a:endParaRPr lang="en-US"/>
            </a:p>
          </p:txBody>
        </p:sp>
        <p:sp>
          <p:nvSpPr>
            <p:cNvPr id="461" name="Line 463"/>
            <p:cNvSpPr>
              <a:spLocks noChangeShapeType="1"/>
            </p:cNvSpPr>
            <p:nvPr/>
          </p:nvSpPr>
          <p:spPr bwMode="auto">
            <a:xfrm>
              <a:off x="1841" y="199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 name="Freeform 464"/>
            <p:cNvSpPr>
              <a:spLocks/>
            </p:cNvSpPr>
            <p:nvPr/>
          </p:nvSpPr>
          <p:spPr bwMode="auto">
            <a:xfrm>
              <a:off x="1834" y="1980"/>
              <a:ext cx="13" cy="16"/>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35" y="81"/>
                  </a:moveTo>
                  <a:lnTo>
                    <a:pt x="68" y="43"/>
                  </a:lnTo>
                  <a:lnTo>
                    <a:pt x="35" y="0"/>
                  </a:lnTo>
                  <a:lnTo>
                    <a:pt x="0" y="43"/>
                  </a:lnTo>
                  <a:lnTo>
                    <a:pt x="35" y="81"/>
                  </a:lnTo>
                  <a:close/>
                </a:path>
              </a:pathLst>
            </a:custGeom>
            <a:solidFill>
              <a:srgbClr val="000000"/>
            </a:solidFill>
            <a:ln w="12700">
              <a:solidFill>
                <a:srgbClr val="FFFFFF"/>
              </a:solidFill>
              <a:prstDash val="solid"/>
              <a:round/>
              <a:headEnd/>
              <a:tailEnd/>
            </a:ln>
          </p:spPr>
          <p:txBody>
            <a:bodyPr/>
            <a:lstStyle/>
            <a:p>
              <a:endParaRPr lang="en-US"/>
            </a:p>
          </p:txBody>
        </p:sp>
        <p:sp>
          <p:nvSpPr>
            <p:cNvPr id="463" name="Line 465"/>
            <p:cNvSpPr>
              <a:spLocks noChangeShapeType="1"/>
            </p:cNvSpPr>
            <p:nvPr/>
          </p:nvSpPr>
          <p:spPr bwMode="auto">
            <a:xfrm>
              <a:off x="1841" y="199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4" name="Freeform 466"/>
            <p:cNvSpPr>
              <a:spLocks/>
            </p:cNvSpPr>
            <p:nvPr/>
          </p:nvSpPr>
          <p:spPr bwMode="auto">
            <a:xfrm>
              <a:off x="1834" y="1980"/>
              <a:ext cx="13" cy="16"/>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35" y="81"/>
                  </a:moveTo>
                  <a:lnTo>
                    <a:pt x="68" y="43"/>
                  </a:lnTo>
                  <a:lnTo>
                    <a:pt x="35" y="0"/>
                  </a:lnTo>
                  <a:lnTo>
                    <a:pt x="0" y="43"/>
                  </a:lnTo>
                  <a:lnTo>
                    <a:pt x="35" y="81"/>
                  </a:lnTo>
                  <a:close/>
                </a:path>
              </a:pathLst>
            </a:custGeom>
            <a:solidFill>
              <a:srgbClr val="000000"/>
            </a:solidFill>
            <a:ln w="12700">
              <a:solidFill>
                <a:srgbClr val="FFFFFF"/>
              </a:solidFill>
              <a:prstDash val="solid"/>
              <a:round/>
              <a:headEnd/>
              <a:tailEnd/>
            </a:ln>
          </p:spPr>
          <p:txBody>
            <a:bodyPr/>
            <a:lstStyle/>
            <a:p>
              <a:endParaRPr lang="en-US"/>
            </a:p>
          </p:txBody>
        </p:sp>
        <p:sp>
          <p:nvSpPr>
            <p:cNvPr id="465" name="Line 467"/>
            <p:cNvSpPr>
              <a:spLocks noChangeShapeType="1"/>
            </p:cNvSpPr>
            <p:nvPr/>
          </p:nvSpPr>
          <p:spPr bwMode="auto">
            <a:xfrm>
              <a:off x="1841" y="199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6" name="Freeform 468"/>
            <p:cNvSpPr>
              <a:spLocks/>
            </p:cNvSpPr>
            <p:nvPr/>
          </p:nvSpPr>
          <p:spPr bwMode="auto">
            <a:xfrm>
              <a:off x="1834" y="1980"/>
              <a:ext cx="13" cy="16"/>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35" y="81"/>
                  </a:moveTo>
                  <a:lnTo>
                    <a:pt x="68" y="43"/>
                  </a:lnTo>
                  <a:lnTo>
                    <a:pt x="35" y="0"/>
                  </a:lnTo>
                  <a:lnTo>
                    <a:pt x="0" y="43"/>
                  </a:lnTo>
                  <a:lnTo>
                    <a:pt x="35" y="81"/>
                  </a:lnTo>
                  <a:close/>
                </a:path>
              </a:pathLst>
            </a:custGeom>
            <a:solidFill>
              <a:srgbClr val="000000"/>
            </a:solidFill>
            <a:ln w="12700">
              <a:solidFill>
                <a:srgbClr val="FFFFFF"/>
              </a:solidFill>
              <a:prstDash val="solid"/>
              <a:round/>
              <a:headEnd/>
              <a:tailEnd/>
            </a:ln>
          </p:spPr>
          <p:txBody>
            <a:bodyPr/>
            <a:lstStyle/>
            <a:p>
              <a:endParaRPr lang="en-US"/>
            </a:p>
          </p:txBody>
        </p:sp>
        <p:sp>
          <p:nvSpPr>
            <p:cNvPr id="467" name="Line 469"/>
            <p:cNvSpPr>
              <a:spLocks noChangeShapeType="1"/>
            </p:cNvSpPr>
            <p:nvPr/>
          </p:nvSpPr>
          <p:spPr bwMode="auto">
            <a:xfrm>
              <a:off x="1841" y="199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8" name="Freeform 470"/>
            <p:cNvSpPr>
              <a:spLocks/>
            </p:cNvSpPr>
            <p:nvPr/>
          </p:nvSpPr>
          <p:spPr bwMode="auto">
            <a:xfrm>
              <a:off x="1834" y="1980"/>
              <a:ext cx="13" cy="16"/>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35" y="81"/>
                  </a:moveTo>
                  <a:lnTo>
                    <a:pt x="68" y="43"/>
                  </a:lnTo>
                  <a:lnTo>
                    <a:pt x="35" y="0"/>
                  </a:lnTo>
                  <a:lnTo>
                    <a:pt x="0" y="43"/>
                  </a:lnTo>
                  <a:lnTo>
                    <a:pt x="35" y="81"/>
                  </a:lnTo>
                  <a:close/>
                </a:path>
              </a:pathLst>
            </a:custGeom>
            <a:solidFill>
              <a:srgbClr val="000000"/>
            </a:solidFill>
            <a:ln w="12700">
              <a:solidFill>
                <a:srgbClr val="FFFFFF"/>
              </a:solidFill>
              <a:prstDash val="solid"/>
              <a:round/>
              <a:headEnd/>
              <a:tailEnd/>
            </a:ln>
          </p:spPr>
          <p:txBody>
            <a:bodyPr/>
            <a:lstStyle/>
            <a:p>
              <a:endParaRPr lang="en-US"/>
            </a:p>
          </p:txBody>
        </p:sp>
        <p:sp>
          <p:nvSpPr>
            <p:cNvPr id="469" name="Line 471"/>
            <p:cNvSpPr>
              <a:spLocks noChangeShapeType="1"/>
            </p:cNvSpPr>
            <p:nvPr/>
          </p:nvSpPr>
          <p:spPr bwMode="auto">
            <a:xfrm>
              <a:off x="1841" y="199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0" name="Freeform 472"/>
            <p:cNvSpPr>
              <a:spLocks/>
            </p:cNvSpPr>
            <p:nvPr/>
          </p:nvSpPr>
          <p:spPr bwMode="auto">
            <a:xfrm>
              <a:off x="1834" y="1980"/>
              <a:ext cx="13" cy="16"/>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35" y="81"/>
                  </a:moveTo>
                  <a:lnTo>
                    <a:pt x="68" y="43"/>
                  </a:lnTo>
                  <a:lnTo>
                    <a:pt x="35" y="0"/>
                  </a:lnTo>
                  <a:lnTo>
                    <a:pt x="0" y="43"/>
                  </a:lnTo>
                  <a:lnTo>
                    <a:pt x="35" y="81"/>
                  </a:lnTo>
                  <a:close/>
                </a:path>
              </a:pathLst>
            </a:custGeom>
            <a:solidFill>
              <a:srgbClr val="000000"/>
            </a:solidFill>
            <a:ln w="12700">
              <a:solidFill>
                <a:srgbClr val="FFFFFF"/>
              </a:solidFill>
              <a:prstDash val="solid"/>
              <a:round/>
              <a:headEnd/>
              <a:tailEnd/>
            </a:ln>
          </p:spPr>
          <p:txBody>
            <a:bodyPr/>
            <a:lstStyle/>
            <a:p>
              <a:endParaRPr lang="en-US"/>
            </a:p>
          </p:txBody>
        </p:sp>
        <p:sp>
          <p:nvSpPr>
            <p:cNvPr id="471" name="Line 473"/>
            <p:cNvSpPr>
              <a:spLocks noChangeShapeType="1"/>
            </p:cNvSpPr>
            <p:nvPr/>
          </p:nvSpPr>
          <p:spPr bwMode="auto">
            <a:xfrm>
              <a:off x="1841" y="199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2" name="Freeform 474"/>
            <p:cNvSpPr>
              <a:spLocks/>
            </p:cNvSpPr>
            <p:nvPr/>
          </p:nvSpPr>
          <p:spPr bwMode="auto">
            <a:xfrm>
              <a:off x="1834" y="1980"/>
              <a:ext cx="13" cy="16"/>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60000 65536"/>
                <a:gd name="T11" fmla="*/ 0 60000 65536"/>
                <a:gd name="T12" fmla="*/ 0 60000 65536"/>
                <a:gd name="T13" fmla="*/ 0 60000 65536"/>
                <a:gd name="T14" fmla="*/ 0 60000 65536"/>
                <a:gd name="T15" fmla="*/ 0 w 68"/>
                <a:gd name="T16" fmla="*/ 0 h 81"/>
                <a:gd name="T17" fmla="*/ 68 w 68"/>
                <a:gd name="T18" fmla="*/ 81 h 81"/>
              </a:gdLst>
              <a:ahLst/>
              <a:cxnLst>
                <a:cxn ang="T10">
                  <a:pos x="T0" y="T1"/>
                </a:cxn>
                <a:cxn ang="T11">
                  <a:pos x="T2" y="T3"/>
                </a:cxn>
                <a:cxn ang="T12">
                  <a:pos x="T4" y="T5"/>
                </a:cxn>
                <a:cxn ang="T13">
                  <a:pos x="T6" y="T7"/>
                </a:cxn>
                <a:cxn ang="T14">
                  <a:pos x="T8" y="T9"/>
                </a:cxn>
              </a:cxnLst>
              <a:rect l="T15" t="T16" r="T17" b="T18"/>
              <a:pathLst>
                <a:path w="68" h="81">
                  <a:moveTo>
                    <a:pt x="35" y="81"/>
                  </a:moveTo>
                  <a:lnTo>
                    <a:pt x="68" y="43"/>
                  </a:lnTo>
                  <a:lnTo>
                    <a:pt x="35" y="0"/>
                  </a:lnTo>
                  <a:lnTo>
                    <a:pt x="0" y="43"/>
                  </a:lnTo>
                  <a:lnTo>
                    <a:pt x="35" y="81"/>
                  </a:lnTo>
                  <a:close/>
                </a:path>
              </a:pathLst>
            </a:custGeom>
            <a:solidFill>
              <a:srgbClr val="000000"/>
            </a:solidFill>
            <a:ln w="12700">
              <a:solidFill>
                <a:srgbClr val="FFFFFF"/>
              </a:solidFill>
              <a:prstDash val="solid"/>
              <a:round/>
              <a:headEnd/>
              <a:tailEnd/>
            </a:ln>
          </p:spPr>
          <p:txBody>
            <a:bodyPr/>
            <a:lstStyle/>
            <a:p>
              <a:endParaRPr lang="en-US"/>
            </a:p>
          </p:txBody>
        </p:sp>
        <p:sp>
          <p:nvSpPr>
            <p:cNvPr id="473" name="Line 475"/>
            <p:cNvSpPr>
              <a:spLocks noChangeShapeType="1"/>
            </p:cNvSpPr>
            <p:nvPr/>
          </p:nvSpPr>
          <p:spPr bwMode="auto">
            <a:xfrm>
              <a:off x="1888" y="208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4" name="Freeform 476"/>
            <p:cNvSpPr>
              <a:spLocks/>
            </p:cNvSpPr>
            <p:nvPr/>
          </p:nvSpPr>
          <p:spPr bwMode="auto">
            <a:xfrm>
              <a:off x="1883" y="2075"/>
              <a:ext cx="10" cy="11"/>
            </a:xfrm>
            <a:custGeom>
              <a:avLst/>
              <a:gdLst>
                <a:gd name="T0" fmla="*/ 0 w 47"/>
                <a:gd name="T1" fmla="*/ 0 h 53"/>
                <a:gd name="T2" fmla="*/ 0 w 47"/>
                <a:gd name="T3" fmla="*/ 0 h 53"/>
                <a:gd name="T4" fmla="*/ 0 w 47"/>
                <a:gd name="T5" fmla="*/ 0 h 53"/>
                <a:gd name="T6" fmla="*/ 0 w 47"/>
                <a:gd name="T7" fmla="*/ 0 h 53"/>
                <a:gd name="T8" fmla="*/ 0 w 47"/>
                <a:gd name="T9" fmla="*/ 0 h 53"/>
                <a:gd name="T10" fmla="*/ 0 60000 65536"/>
                <a:gd name="T11" fmla="*/ 0 60000 65536"/>
                <a:gd name="T12" fmla="*/ 0 60000 65536"/>
                <a:gd name="T13" fmla="*/ 0 60000 65536"/>
                <a:gd name="T14" fmla="*/ 0 60000 65536"/>
                <a:gd name="T15" fmla="*/ 0 w 47"/>
                <a:gd name="T16" fmla="*/ 0 h 53"/>
                <a:gd name="T17" fmla="*/ 47 w 47"/>
                <a:gd name="T18" fmla="*/ 53 h 53"/>
              </a:gdLst>
              <a:ahLst/>
              <a:cxnLst>
                <a:cxn ang="T10">
                  <a:pos x="T0" y="T1"/>
                </a:cxn>
                <a:cxn ang="T11">
                  <a:pos x="T2" y="T3"/>
                </a:cxn>
                <a:cxn ang="T12">
                  <a:pos x="T4" y="T5"/>
                </a:cxn>
                <a:cxn ang="T13">
                  <a:pos x="T6" y="T7"/>
                </a:cxn>
                <a:cxn ang="T14">
                  <a:pos x="T8" y="T9"/>
                </a:cxn>
              </a:cxnLst>
              <a:rect l="T15" t="T16" r="T17" b="T18"/>
              <a:pathLst>
                <a:path w="47" h="53">
                  <a:moveTo>
                    <a:pt x="23" y="53"/>
                  </a:moveTo>
                  <a:lnTo>
                    <a:pt x="47" y="27"/>
                  </a:lnTo>
                  <a:lnTo>
                    <a:pt x="23" y="0"/>
                  </a:lnTo>
                  <a:lnTo>
                    <a:pt x="0" y="27"/>
                  </a:lnTo>
                  <a:lnTo>
                    <a:pt x="23" y="53"/>
                  </a:lnTo>
                  <a:close/>
                </a:path>
              </a:pathLst>
            </a:custGeom>
            <a:solidFill>
              <a:srgbClr val="000000"/>
            </a:solidFill>
            <a:ln w="12700">
              <a:solidFill>
                <a:srgbClr val="FFFFFF"/>
              </a:solidFill>
              <a:prstDash val="solid"/>
              <a:round/>
              <a:headEnd/>
              <a:tailEnd/>
            </a:ln>
          </p:spPr>
          <p:txBody>
            <a:bodyPr/>
            <a:lstStyle/>
            <a:p>
              <a:endParaRPr lang="en-US"/>
            </a:p>
          </p:txBody>
        </p:sp>
        <p:sp>
          <p:nvSpPr>
            <p:cNvPr id="475" name="Line 477"/>
            <p:cNvSpPr>
              <a:spLocks noChangeShapeType="1"/>
            </p:cNvSpPr>
            <p:nvPr/>
          </p:nvSpPr>
          <p:spPr bwMode="auto">
            <a:xfrm>
              <a:off x="1888" y="208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6" name="Freeform 478"/>
            <p:cNvSpPr>
              <a:spLocks/>
            </p:cNvSpPr>
            <p:nvPr/>
          </p:nvSpPr>
          <p:spPr bwMode="auto">
            <a:xfrm>
              <a:off x="1883" y="2075"/>
              <a:ext cx="10" cy="11"/>
            </a:xfrm>
            <a:custGeom>
              <a:avLst/>
              <a:gdLst>
                <a:gd name="T0" fmla="*/ 0 w 47"/>
                <a:gd name="T1" fmla="*/ 0 h 53"/>
                <a:gd name="T2" fmla="*/ 0 w 47"/>
                <a:gd name="T3" fmla="*/ 0 h 53"/>
                <a:gd name="T4" fmla="*/ 0 w 47"/>
                <a:gd name="T5" fmla="*/ 0 h 53"/>
                <a:gd name="T6" fmla="*/ 0 w 47"/>
                <a:gd name="T7" fmla="*/ 0 h 53"/>
                <a:gd name="T8" fmla="*/ 0 w 47"/>
                <a:gd name="T9" fmla="*/ 0 h 53"/>
                <a:gd name="T10" fmla="*/ 0 60000 65536"/>
                <a:gd name="T11" fmla="*/ 0 60000 65536"/>
                <a:gd name="T12" fmla="*/ 0 60000 65536"/>
                <a:gd name="T13" fmla="*/ 0 60000 65536"/>
                <a:gd name="T14" fmla="*/ 0 60000 65536"/>
                <a:gd name="T15" fmla="*/ 0 w 47"/>
                <a:gd name="T16" fmla="*/ 0 h 53"/>
                <a:gd name="T17" fmla="*/ 47 w 47"/>
                <a:gd name="T18" fmla="*/ 53 h 53"/>
              </a:gdLst>
              <a:ahLst/>
              <a:cxnLst>
                <a:cxn ang="T10">
                  <a:pos x="T0" y="T1"/>
                </a:cxn>
                <a:cxn ang="T11">
                  <a:pos x="T2" y="T3"/>
                </a:cxn>
                <a:cxn ang="T12">
                  <a:pos x="T4" y="T5"/>
                </a:cxn>
                <a:cxn ang="T13">
                  <a:pos x="T6" y="T7"/>
                </a:cxn>
                <a:cxn ang="T14">
                  <a:pos x="T8" y="T9"/>
                </a:cxn>
              </a:cxnLst>
              <a:rect l="T15" t="T16" r="T17" b="T18"/>
              <a:pathLst>
                <a:path w="47" h="53">
                  <a:moveTo>
                    <a:pt x="23" y="53"/>
                  </a:moveTo>
                  <a:lnTo>
                    <a:pt x="47" y="27"/>
                  </a:lnTo>
                  <a:lnTo>
                    <a:pt x="23" y="0"/>
                  </a:lnTo>
                  <a:lnTo>
                    <a:pt x="0" y="27"/>
                  </a:lnTo>
                  <a:lnTo>
                    <a:pt x="23" y="53"/>
                  </a:lnTo>
                  <a:close/>
                </a:path>
              </a:pathLst>
            </a:custGeom>
            <a:solidFill>
              <a:srgbClr val="000000"/>
            </a:solidFill>
            <a:ln w="12700">
              <a:solidFill>
                <a:srgbClr val="FFFFFF"/>
              </a:solidFill>
              <a:prstDash val="solid"/>
              <a:round/>
              <a:headEnd/>
              <a:tailEnd/>
            </a:ln>
          </p:spPr>
          <p:txBody>
            <a:bodyPr/>
            <a:lstStyle/>
            <a:p>
              <a:endParaRPr lang="en-US"/>
            </a:p>
          </p:txBody>
        </p:sp>
        <p:sp>
          <p:nvSpPr>
            <p:cNvPr id="477" name="Line 479"/>
            <p:cNvSpPr>
              <a:spLocks noChangeShapeType="1"/>
            </p:cNvSpPr>
            <p:nvPr/>
          </p:nvSpPr>
          <p:spPr bwMode="auto">
            <a:xfrm>
              <a:off x="1888" y="208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8" name="Freeform 480"/>
            <p:cNvSpPr>
              <a:spLocks/>
            </p:cNvSpPr>
            <p:nvPr/>
          </p:nvSpPr>
          <p:spPr bwMode="auto">
            <a:xfrm>
              <a:off x="1883" y="2075"/>
              <a:ext cx="10" cy="11"/>
            </a:xfrm>
            <a:custGeom>
              <a:avLst/>
              <a:gdLst>
                <a:gd name="T0" fmla="*/ 0 w 47"/>
                <a:gd name="T1" fmla="*/ 0 h 53"/>
                <a:gd name="T2" fmla="*/ 0 w 47"/>
                <a:gd name="T3" fmla="*/ 0 h 53"/>
                <a:gd name="T4" fmla="*/ 0 w 47"/>
                <a:gd name="T5" fmla="*/ 0 h 53"/>
                <a:gd name="T6" fmla="*/ 0 w 47"/>
                <a:gd name="T7" fmla="*/ 0 h 53"/>
                <a:gd name="T8" fmla="*/ 0 w 47"/>
                <a:gd name="T9" fmla="*/ 0 h 53"/>
                <a:gd name="T10" fmla="*/ 0 60000 65536"/>
                <a:gd name="T11" fmla="*/ 0 60000 65536"/>
                <a:gd name="T12" fmla="*/ 0 60000 65536"/>
                <a:gd name="T13" fmla="*/ 0 60000 65536"/>
                <a:gd name="T14" fmla="*/ 0 60000 65536"/>
                <a:gd name="T15" fmla="*/ 0 w 47"/>
                <a:gd name="T16" fmla="*/ 0 h 53"/>
                <a:gd name="T17" fmla="*/ 47 w 47"/>
                <a:gd name="T18" fmla="*/ 53 h 53"/>
              </a:gdLst>
              <a:ahLst/>
              <a:cxnLst>
                <a:cxn ang="T10">
                  <a:pos x="T0" y="T1"/>
                </a:cxn>
                <a:cxn ang="T11">
                  <a:pos x="T2" y="T3"/>
                </a:cxn>
                <a:cxn ang="T12">
                  <a:pos x="T4" y="T5"/>
                </a:cxn>
                <a:cxn ang="T13">
                  <a:pos x="T6" y="T7"/>
                </a:cxn>
                <a:cxn ang="T14">
                  <a:pos x="T8" y="T9"/>
                </a:cxn>
              </a:cxnLst>
              <a:rect l="T15" t="T16" r="T17" b="T18"/>
              <a:pathLst>
                <a:path w="47" h="53">
                  <a:moveTo>
                    <a:pt x="23" y="53"/>
                  </a:moveTo>
                  <a:lnTo>
                    <a:pt x="47" y="27"/>
                  </a:lnTo>
                  <a:lnTo>
                    <a:pt x="23" y="0"/>
                  </a:lnTo>
                  <a:lnTo>
                    <a:pt x="0" y="27"/>
                  </a:lnTo>
                  <a:lnTo>
                    <a:pt x="23" y="53"/>
                  </a:lnTo>
                  <a:close/>
                </a:path>
              </a:pathLst>
            </a:custGeom>
            <a:solidFill>
              <a:srgbClr val="000000"/>
            </a:solidFill>
            <a:ln w="12700">
              <a:solidFill>
                <a:srgbClr val="FFFFFF"/>
              </a:solidFill>
              <a:prstDash val="solid"/>
              <a:round/>
              <a:headEnd/>
              <a:tailEnd/>
            </a:ln>
          </p:spPr>
          <p:txBody>
            <a:bodyPr/>
            <a:lstStyle/>
            <a:p>
              <a:endParaRPr lang="en-US"/>
            </a:p>
          </p:txBody>
        </p:sp>
        <p:sp>
          <p:nvSpPr>
            <p:cNvPr id="479" name="Line 481"/>
            <p:cNvSpPr>
              <a:spLocks noChangeShapeType="1"/>
            </p:cNvSpPr>
            <p:nvPr/>
          </p:nvSpPr>
          <p:spPr bwMode="auto">
            <a:xfrm>
              <a:off x="1888" y="208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0" name="Freeform 482"/>
            <p:cNvSpPr>
              <a:spLocks/>
            </p:cNvSpPr>
            <p:nvPr/>
          </p:nvSpPr>
          <p:spPr bwMode="auto">
            <a:xfrm>
              <a:off x="1883" y="2075"/>
              <a:ext cx="10" cy="11"/>
            </a:xfrm>
            <a:custGeom>
              <a:avLst/>
              <a:gdLst>
                <a:gd name="T0" fmla="*/ 0 w 47"/>
                <a:gd name="T1" fmla="*/ 0 h 53"/>
                <a:gd name="T2" fmla="*/ 0 w 47"/>
                <a:gd name="T3" fmla="*/ 0 h 53"/>
                <a:gd name="T4" fmla="*/ 0 w 47"/>
                <a:gd name="T5" fmla="*/ 0 h 53"/>
                <a:gd name="T6" fmla="*/ 0 w 47"/>
                <a:gd name="T7" fmla="*/ 0 h 53"/>
                <a:gd name="T8" fmla="*/ 0 w 47"/>
                <a:gd name="T9" fmla="*/ 0 h 53"/>
                <a:gd name="T10" fmla="*/ 0 60000 65536"/>
                <a:gd name="T11" fmla="*/ 0 60000 65536"/>
                <a:gd name="T12" fmla="*/ 0 60000 65536"/>
                <a:gd name="T13" fmla="*/ 0 60000 65536"/>
                <a:gd name="T14" fmla="*/ 0 60000 65536"/>
                <a:gd name="T15" fmla="*/ 0 w 47"/>
                <a:gd name="T16" fmla="*/ 0 h 53"/>
                <a:gd name="T17" fmla="*/ 47 w 47"/>
                <a:gd name="T18" fmla="*/ 53 h 53"/>
              </a:gdLst>
              <a:ahLst/>
              <a:cxnLst>
                <a:cxn ang="T10">
                  <a:pos x="T0" y="T1"/>
                </a:cxn>
                <a:cxn ang="T11">
                  <a:pos x="T2" y="T3"/>
                </a:cxn>
                <a:cxn ang="T12">
                  <a:pos x="T4" y="T5"/>
                </a:cxn>
                <a:cxn ang="T13">
                  <a:pos x="T6" y="T7"/>
                </a:cxn>
                <a:cxn ang="T14">
                  <a:pos x="T8" y="T9"/>
                </a:cxn>
              </a:cxnLst>
              <a:rect l="T15" t="T16" r="T17" b="T18"/>
              <a:pathLst>
                <a:path w="47" h="53">
                  <a:moveTo>
                    <a:pt x="23" y="53"/>
                  </a:moveTo>
                  <a:lnTo>
                    <a:pt x="47" y="27"/>
                  </a:lnTo>
                  <a:lnTo>
                    <a:pt x="23" y="0"/>
                  </a:lnTo>
                  <a:lnTo>
                    <a:pt x="0" y="27"/>
                  </a:lnTo>
                  <a:lnTo>
                    <a:pt x="23" y="53"/>
                  </a:lnTo>
                  <a:close/>
                </a:path>
              </a:pathLst>
            </a:custGeom>
            <a:solidFill>
              <a:srgbClr val="000000"/>
            </a:solidFill>
            <a:ln w="12700">
              <a:solidFill>
                <a:srgbClr val="FFFFFF"/>
              </a:solidFill>
              <a:prstDash val="solid"/>
              <a:round/>
              <a:headEnd/>
              <a:tailEnd/>
            </a:ln>
          </p:spPr>
          <p:txBody>
            <a:bodyPr/>
            <a:lstStyle/>
            <a:p>
              <a:endParaRPr lang="en-US"/>
            </a:p>
          </p:txBody>
        </p:sp>
        <p:sp>
          <p:nvSpPr>
            <p:cNvPr id="481" name="Line 483"/>
            <p:cNvSpPr>
              <a:spLocks noChangeShapeType="1"/>
            </p:cNvSpPr>
            <p:nvPr/>
          </p:nvSpPr>
          <p:spPr bwMode="auto">
            <a:xfrm>
              <a:off x="1888" y="208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 name="Freeform 484"/>
            <p:cNvSpPr>
              <a:spLocks/>
            </p:cNvSpPr>
            <p:nvPr/>
          </p:nvSpPr>
          <p:spPr bwMode="auto">
            <a:xfrm>
              <a:off x="1883" y="2075"/>
              <a:ext cx="10" cy="11"/>
            </a:xfrm>
            <a:custGeom>
              <a:avLst/>
              <a:gdLst>
                <a:gd name="T0" fmla="*/ 0 w 47"/>
                <a:gd name="T1" fmla="*/ 0 h 53"/>
                <a:gd name="T2" fmla="*/ 0 w 47"/>
                <a:gd name="T3" fmla="*/ 0 h 53"/>
                <a:gd name="T4" fmla="*/ 0 w 47"/>
                <a:gd name="T5" fmla="*/ 0 h 53"/>
                <a:gd name="T6" fmla="*/ 0 w 47"/>
                <a:gd name="T7" fmla="*/ 0 h 53"/>
                <a:gd name="T8" fmla="*/ 0 w 47"/>
                <a:gd name="T9" fmla="*/ 0 h 53"/>
                <a:gd name="T10" fmla="*/ 0 60000 65536"/>
                <a:gd name="T11" fmla="*/ 0 60000 65536"/>
                <a:gd name="T12" fmla="*/ 0 60000 65536"/>
                <a:gd name="T13" fmla="*/ 0 60000 65536"/>
                <a:gd name="T14" fmla="*/ 0 60000 65536"/>
                <a:gd name="T15" fmla="*/ 0 w 47"/>
                <a:gd name="T16" fmla="*/ 0 h 53"/>
                <a:gd name="T17" fmla="*/ 47 w 47"/>
                <a:gd name="T18" fmla="*/ 53 h 53"/>
              </a:gdLst>
              <a:ahLst/>
              <a:cxnLst>
                <a:cxn ang="T10">
                  <a:pos x="T0" y="T1"/>
                </a:cxn>
                <a:cxn ang="T11">
                  <a:pos x="T2" y="T3"/>
                </a:cxn>
                <a:cxn ang="T12">
                  <a:pos x="T4" y="T5"/>
                </a:cxn>
                <a:cxn ang="T13">
                  <a:pos x="T6" y="T7"/>
                </a:cxn>
                <a:cxn ang="T14">
                  <a:pos x="T8" y="T9"/>
                </a:cxn>
              </a:cxnLst>
              <a:rect l="T15" t="T16" r="T17" b="T18"/>
              <a:pathLst>
                <a:path w="47" h="53">
                  <a:moveTo>
                    <a:pt x="23" y="53"/>
                  </a:moveTo>
                  <a:lnTo>
                    <a:pt x="47" y="27"/>
                  </a:lnTo>
                  <a:lnTo>
                    <a:pt x="23" y="0"/>
                  </a:lnTo>
                  <a:lnTo>
                    <a:pt x="0" y="27"/>
                  </a:lnTo>
                  <a:lnTo>
                    <a:pt x="23" y="53"/>
                  </a:lnTo>
                  <a:close/>
                </a:path>
              </a:pathLst>
            </a:custGeom>
            <a:solidFill>
              <a:srgbClr val="000000"/>
            </a:solidFill>
            <a:ln w="12700">
              <a:solidFill>
                <a:srgbClr val="FFFFFF"/>
              </a:solidFill>
              <a:prstDash val="solid"/>
              <a:round/>
              <a:headEnd/>
              <a:tailEnd/>
            </a:ln>
          </p:spPr>
          <p:txBody>
            <a:bodyPr/>
            <a:lstStyle/>
            <a:p>
              <a:endParaRPr lang="en-US"/>
            </a:p>
          </p:txBody>
        </p:sp>
        <p:sp>
          <p:nvSpPr>
            <p:cNvPr id="483" name="Line 485"/>
            <p:cNvSpPr>
              <a:spLocks noChangeShapeType="1"/>
            </p:cNvSpPr>
            <p:nvPr/>
          </p:nvSpPr>
          <p:spPr bwMode="auto">
            <a:xfrm>
              <a:off x="1888" y="208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4" name="Freeform 486"/>
            <p:cNvSpPr>
              <a:spLocks/>
            </p:cNvSpPr>
            <p:nvPr/>
          </p:nvSpPr>
          <p:spPr bwMode="auto">
            <a:xfrm>
              <a:off x="1883" y="2075"/>
              <a:ext cx="10" cy="11"/>
            </a:xfrm>
            <a:custGeom>
              <a:avLst/>
              <a:gdLst>
                <a:gd name="T0" fmla="*/ 0 w 47"/>
                <a:gd name="T1" fmla="*/ 0 h 53"/>
                <a:gd name="T2" fmla="*/ 0 w 47"/>
                <a:gd name="T3" fmla="*/ 0 h 53"/>
                <a:gd name="T4" fmla="*/ 0 w 47"/>
                <a:gd name="T5" fmla="*/ 0 h 53"/>
                <a:gd name="T6" fmla="*/ 0 w 47"/>
                <a:gd name="T7" fmla="*/ 0 h 53"/>
                <a:gd name="T8" fmla="*/ 0 w 47"/>
                <a:gd name="T9" fmla="*/ 0 h 53"/>
                <a:gd name="T10" fmla="*/ 0 60000 65536"/>
                <a:gd name="T11" fmla="*/ 0 60000 65536"/>
                <a:gd name="T12" fmla="*/ 0 60000 65536"/>
                <a:gd name="T13" fmla="*/ 0 60000 65536"/>
                <a:gd name="T14" fmla="*/ 0 60000 65536"/>
                <a:gd name="T15" fmla="*/ 0 w 47"/>
                <a:gd name="T16" fmla="*/ 0 h 53"/>
                <a:gd name="T17" fmla="*/ 47 w 47"/>
                <a:gd name="T18" fmla="*/ 53 h 53"/>
              </a:gdLst>
              <a:ahLst/>
              <a:cxnLst>
                <a:cxn ang="T10">
                  <a:pos x="T0" y="T1"/>
                </a:cxn>
                <a:cxn ang="T11">
                  <a:pos x="T2" y="T3"/>
                </a:cxn>
                <a:cxn ang="T12">
                  <a:pos x="T4" y="T5"/>
                </a:cxn>
                <a:cxn ang="T13">
                  <a:pos x="T6" y="T7"/>
                </a:cxn>
                <a:cxn ang="T14">
                  <a:pos x="T8" y="T9"/>
                </a:cxn>
              </a:cxnLst>
              <a:rect l="T15" t="T16" r="T17" b="T18"/>
              <a:pathLst>
                <a:path w="47" h="53">
                  <a:moveTo>
                    <a:pt x="23" y="53"/>
                  </a:moveTo>
                  <a:lnTo>
                    <a:pt x="47" y="27"/>
                  </a:lnTo>
                  <a:lnTo>
                    <a:pt x="23" y="0"/>
                  </a:lnTo>
                  <a:lnTo>
                    <a:pt x="0" y="27"/>
                  </a:lnTo>
                  <a:lnTo>
                    <a:pt x="23" y="53"/>
                  </a:lnTo>
                  <a:close/>
                </a:path>
              </a:pathLst>
            </a:custGeom>
            <a:solidFill>
              <a:srgbClr val="000000"/>
            </a:solidFill>
            <a:ln w="12700">
              <a:solidFill>
                <a:srgbClr val="FFFFFF"/>
              </a:solidFill>
              <a:prstDash val="solid"/>
              <a:round/>
              <a:headEnd/>
              <a:tailEnd/>
            </a:ln>
          </p:spPr>
          <p:txBody>
            <a:bodyPr/>
            <a:lstStyle/>
            <a:p>
              <a:endParaRPr lang="en-US"/>
            </a:p>
          </p:txBody>
        </p:sp>
        <p:sp>
          <p:nvSpPr>
            <p:cNvPr id="485" name="Line 487"/>
            <p:cNvSpPr>
              <a:spLocks noChangeShapeType="1"/>
            </p:cNvSpPr>
            <p:nvPr/>
          </p:nvSpPr>
          <p:spPr bwMode="auto">
            <a:xfrm>
              <a:off x="1892" y="218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 name="Freeform 488"/>
            <p:cNvSpPr>
              <a:spLocks/>
            </p:cNvSpPr>
            <p:nvPr/>
          </p:nvSpPr>
          <p:spPr bwMode="auto">
            <a:xfrm>
              <a:off x="1878" y="2155"/>
              <a:ext cx="28" cy="34"/>
            </a:xfrm>
            <a:custGeom>
              <a:avLst/>
              <a:gdLst>
                <a:gd name="T0" fmla="*/ 0 w 139"/>
                <a:gd name="T1" fmla="*/ 0 h 169"/>
                <a:gd name="T2" fmla="*/ 0 w 139"/>
                <a:gd name="T3" fmla="*/ 0 h 169"/>
                <a:gd name="T4" fmla="*/ 0 w 139"/>
                <a:gd name="T5" fmla="*/ 0 h 169"/>
                <a:gd name="T6" fmla="*/ 0 w 139"/>
                <a:gd name="T7" fmla="*/ 0 h 169"/>
                <a:gd name="T8" fmla="*/ 0 w 139"/>
                <a:gd name="T9" fmla="*/ 0 h 169"/>
                <a:gd name="T10" fmla="*/ 0 60000 65536"/>
                <a:gd name="T11" fmla="*/ 0 60000 65536"/>
                <a:gd name="T12" fmla="*/ 0 60000 65536"/>
                <a:gd name="T13" fmla="*/ 0 60000 65536"/>
                <a:gd name="T14" fmla="*/ 0 60000 65536"/>
                <a:gd name="T15" fmla="*/ 0 w 139"/>
                <a:gd name="T16" fmla="*/ 0 h 169"/>
                <a:gd name="T17" fmla="*/ 139 w 139"/>
                <a:gd name="T18" fmla="*/ 169 h 169"/>
              </a:gdLst>
              <a:ahLst/>
              <a:cxnLst>
                <a:cxn ang="T10">
                  <a:pos x="T0" y="T1"/>
                </a:cxn>
                <a:cxn ang="T11">
                  <a:pos x="T2" y="T3"/>
                </a:cxn>
                <a:cxn ang="T12">
                  <a:pos x="T4" y="T5"/>
                </a:cxn>
                <a:cxn ang="T13">
                  <a:pos x="T6" y="T7"/>
                </a:cxn>
                <a:cxn ang="T14">
                  <a:pos x="T8" y="T9"/>
                </a:cxn>
              </a:cxnLst>
              <a:rect l="T15" t="T16" r="T17" b="T18"/>
              <a:pathLst>
                <a:path w="139" h="169">
                  <a:moveTo>
                    <a:pt x="69" y="169"/>
                  </a:moveTo>
                  <a:lnTo>
                    <a:pt x="139" y="85"/>
                  </a:lnTo>
                  <a:lnTo>
                    <a:pt x="69" y="0"/>
                  </a:lnTo>
                  <a:lnTo>
                    <a:pt x="0" y="85"/>
                  </a:lnTo>
                  <a:lnTo>
                    <a:pt x="69" y="169"/>
                  </a:lnTo>
                  <a:close/>
                </a:path>
              </a:pathLst>
            </a:custGeom>
            <a:solidFill>
              <a:srgbClr val="000000"/>
            </a:solidFill>
            <a:ln w="12700">
              <a:solidFill>
                <a:srgbClr val="FFFFFF"/>
              </a:solidFill>
              <a:prstDash val="solid"/>
              <a:round/>
              <a:headEnd/>
              <a:tailEnd/>
            </a:ln>
          </p:spPr>
          <p:txBody>
            <a:bodyPr/>
            <a:lstStyle/>
            <a:p>
              <a:endParaRPr lang="en-US"/>
            </a:p>
          </p:txBody>
        </p:sp>
        <p:sp>
          <p:nvSpPr>
            <p:cNvPr id="487" name="Line 489"/>
            <p:cNvSpPr>
              <a:spLocks noChangeShapeType="1"/>
            </p:cNvSpPr>
            <p:nvPr/>
          </p:nvSpPr>
          <p:spPr bwMode="auto">
            <a:xfrm>
              <a:off x="1892" y="218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8" name="Freeform 490"/>
            <p:cNvSpPr>
              <a:spLocks/>
            </p:cNvSpPr>
            <p:nvPr/>
          </p:nvSpPr>
          <p:spPr bwMode="auto">
            <a:xfrm>
              <a:off x="1878" y="2155"/>
              <a:ext cx="28" cy="34"/>
            </a:xfrm>
            <a:custGeom>
              <a:avLst/>
              <a:gdLst>
                <a:gd name="T0" fmla="*/ 0 w 139"/>
                <a:gd name="T1" fmla="*/ 0 h 169"/>
                <a:gd name="T2" fmla="*/ 0 w 139"/>
                <a:gd name="T3" fmla="*/ 0 h 169"/>
                <a:gd name="T4" fmla="*/ 0 w 139"/>
                <a:gd name="T5" fmla="*/ 0 h 169"/>
                <a:gd name="T6" fmla="*/ 0 w 139"/>
                <a:gd name="T7" fmla="*/ 0 h 169"/>
                <a:gd name="T8" fmla="*/ 0 w 139"/>
                <a:gd name="T9" fmla="*/ 0 h 169"/>
                <a:gd name="T10" fmla="*/ 0 60000 65536"/>
                <a:gd name="T11" fmla="*/ 0 60000 65536"/>
                <a:gd name="T12" fmla="*/ 0 60000 65536"/>
                <a:gd name="T13" fmla="*/ 0 60000 65536"/>
                <a:gd name="T14" fmla="*/ 0 60000 65536"/>
                <a:gd name="T15" fmla="*/ 0 w 139"/>
                <a:gd name="T16" fmla="*/ 0 h 169"/>
                <a:gd name="T17" fmla="*/ 139 w 139"/>
                <a:gd name="T18" fmla="*/ 169 h 169"/>
              </a:gdLst>
              <a:ahLst/>
              <a:cxnLst>
                <a:cxn ang="T10">
                  <a:pos x="T0" y="T1"/>
                </a:cxn>
                <a:cxn ang="T11">
                  <a:pos x="T2" y="T3"/>
                </a:cxn>
                <a:cxn ang="T12">
                  <a:pos x="T4" y="T5"/>
                </a:cxn>
                <a:cxn ang="T13">
                  <a:pos x="T6" y="T7"/>
                </a:cxn>
                <a:cxn ang="T14">
                  <a:pos x="T8" y="T9"/>
                </a:cxn>
              </a:cxnLst>
              <a:rect l="T15" t="T16" r="T17" b="T18"/>
              <a:pathLst>
                <a:path w="139" h="169">
                  <a:moveTo>
                    <a:pt x="69" y="169"/>
                  </a:moveTo>
                  <a:lnTo>
                    <a:pt x="139" y="85"/>
                  </a:lnTo>
                  <a:lnTo>
                    <a:pt x="69" y="0"/>
                  </a:lnTo>
                  <a:lnTo>
                    <a:pt x="0" y="85"/>
                  </a:lnTo>
                  <a:lnTo>
                    <a:pt x="69" y="169"/>
                  </a:lnTo>
                  <a:close/>
                </a:path>
              </a:pathLst>
            </a:custGeom>
            <a:solidFill>
              <a:srgbClr val="000000"/>
            </a:solidFill>
            <a:ln w="12700">
              <a:solidFill>
                <a:srgbClr val="FFFFFF"/>
              </a:solidFill>
              <a:prstDash val="solid"/>
              <a:round/>
              <a:headEnd/>
              <a:tailEnd/>
            </a:ln>
          </p:spPr>
          <p:txBody>
            <a:bodyPr/>
            <a:lstStyle/>
            <a:p>
              <a:endParaRPr lang="en-US"/>
            </a:p>
          </p:txBody>
        </p:sp>
        <p:sp>
          <p:nvSpPr>
            <p:cNvPr id="489" name="Line 491"/>
            <p:cNvSpPr>
              <a:spLocks noChangeShapeType="1"/>
            </p:cNvSpPr>
            <p:nvPr/>
          </p:nvSpPr>
          <p:spPr bwMode="auto">
            <a:xfrm>
              <a:off x="1892" y="218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0" name="Freeform 492"/>
            <p:cNvSpPr>
              <a:spLocks/>
            </p:cNvSpPr>
            <p:nvPr/>
          </p:nvSpPr>
          <p:spPr bwMode="auto">
            <a:xfrm>
              <a:off x="1878" y="2155"/>
              <a:ext cx="28" cy="34"/>
            </a:xfrm>
            <a:custGeom>
              <a:avLst/>
              <a:gdLst>
                <a:gd name="T0" fmla="*/ 0 w 139"/>
                <a:gd name="T1" fmla="*/ 0 h 169"/>
                <a:gd name="T2" fmla="*/ 0 w 139"/>
                <a:gd name="T3" fmla="*/ 0 h 169"/>
                <a:gd name="T4" fmla="*/ 0 w 139"/>
                <a:gd name="T5" fmla="*/ 0 h 169"/>
                <a:gd name="T6" fmla="*/ 0 w 139"/>
                <a:gd name="T7" fmla="*/ 0 h 169"/>
                <a:gd name="T8" fmla="*/ 0 w 139"/>
                <a:gd name="T9" fmla="*/ 0 h 169"/>
                <a:gd name="T10" fmla="*/ 0 60000 65536"/>
                <a:gd name="T11" fmla="*/ 0 60000 65536"/>
                <a:gd name="T12" fmla="*/ 0 60000 65536"/>
                <a:gd name="T13" fmla="*/ 0 60000 65536"/>
                <a:gd name="T14" fmla="*/ 0 60000 65536"/>
                <a:gd name="T15" fmla="*/ 0 w 139"/>
                <a:gd name="T16" fmla="*/ 0 h 169"/>
                <a:gd name="T17" fmla="*/ 139 w 139"/>
                <a:gd name="T18" fmla="*/ 169 h 169"/>
              </a:gdLst>
              <a:ahLst/>
              <a:cxnLst>
                <a:cxn ang="T10">
                  <a:pos x="T0" y="T1"/>
                </a:cxn>
                <a:cxn ang="T11">
                  <a:pos x="T2" y="T3"/>
                </a:cxn>
                <a:cxn ang="T12">
                  <a:pos x="T4" y="T5"/>
                </a:cxn>
                <a:cxn ang="T13">
                  <a:pos x="T6" y="T7"/>
                </a:cxn>
                <a:cxn ang="T14">
                  <a:pos x="T8" y="T9"/>
                </a:cxn>
              </a:cxnLst>
              <a:rect l="T15" t="T16" r="T17" b="T18"/>
              <a:pathLst>
                <a:path w="139" h="169">
                  <a:moveTo>
                    <a:pt x="69" y="169"/>
                  </a:moveTo>
                  <a:lnTo>
                    <a:pt x="139" y="85"/>
                  </a:lnTo>
                  <a:lnTo>
                    <a:pt x="69" y="0"/>
                  </a:lnTo>
                  <a:lnTo>
                    <a:pt x="0" y="85"/>
                  </a:lnTo>
                  <a:lnTo>
                    <a:pt x="69" y="169"/>
                  </a:lnTo>
                  <a:close/>
                </a:path>
              </a:pathLst>
            </a:custGeom>
            <a:solidFill>
              <a:srgbClr val="000000"/>
            </a:solidFill>
            <a:ln w="12700">
              <a:solidFill>
                <a:srgbClr val="FFFFFF"/>
              </a:solidFill>
              <a:prstDash val="solid"/>
              <a:round/>
              <a:headEnd/>
              <a:tailEnd/>
            </a:ln>
          </p:spPr>
          <p:txBody>
            <a:bodyPr/>
            <a:lstStyle/>
            <a:p>
              <a:endParaRPr lang="en-US"/>
            </a:p>
          </p:txBody>
        </p:sp>
        <p:sp>
          <p:nvSpPr>
            <p:cNvPr id="491" name="Line 493"/>
            <p:cNvSpPr>
              <a:spLocks noChangeShapeType="1"/>
            </p:cNvSpPr>
            <p:nvPr/>
          </p:nvSpPr>
          <p:spPr bwMode="auto">
            <a:xfrm>
              <a:off x="1892" y="218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 name="Freeform 494"/>
            <p:cNvSpPr>
              <a:spLocks/>
            </p:cNvSpPr>
            <p:nvPr/>
          </p:nvSpPr>
          <p:spPr bwMode="auto">
            <a:xfrm>
              <a:off x="1878" y="2155"/>
              <a:ext cx="28" cy="34"/>
            </a:xfrm>
            <a:custGeom>
              <a:avLst/>
              <a:gdLst>
                <a:gd name="T0" fmla="*/ 0 w 139"/>
                <a:gd name="T1" fmla="*/ 0 h 169"/>
                <a:gd name="T2" fmla="*/ 0 w 139"/>
                <a:gd name="T3" fmla="*/ 0 h 169"/>
                <a:gd name="T4" fmla="*/ 0 w 139"/>
                <a:gd name="T5" fmla="*/ 0 h 169"/>
                <a:gd name="T6" fmla="*/ 0 w 139"/>
                <a:gd name="T7" fmla="*/ 0 h 169"/>
                <a:gd name="T8" fmla="*/ 0 w 139"/>
                <a:gd name="T9" fmla="*/ 0 h 169"/>
                <a:gd name="T10" fmla="*/ 0 60000 65536"/>
                <a:gd name="T11" fmla="*/ 0 60000 65536"/>
                <a:gd name="T12" fmla="*/ 0 60000 65536"/>
                <a:gd name="T13" fmla="*/ 0 60000 65536"/>
                <a:gd name="T14" fmla="*/ 0 60000 65536"/>
                <a:gd name="T15" fmla="*/ 0 w 139"/>
                <a:gd name="T16" fmla="*/ 0 h 169"/>
                <a:gd name="T17" fmla="*/ 139 w 139"/>
                <a:gd name="T18" fmla="*/ 169 h 169"/>
              </a:gdLst>
              <a:ahLst/>
              <a:cxnLst>
                <a:cxn ang="T10">
                  <a:pos x="T0" y="T1"/>
                </a:cxn>
                <a:cxn ang="T11">
                  <a:pos x="T2" y="T3"/>
                </a:cxn>
                <a:cxn ang="T12">
                  <a:pos x="T4" y="T5"/>
                </a:cxn>
                <a:cxn ang="T13">
                  <a:pos x="T6" y="T7"/>
                </a:cxn>
                <a:cxn ang="T14">
                  <a:pos x="T8" y="T9"/>
                </a:cxn>
              </a:cxnLst>
              <a:rect l="T15" t="T16" r="T17" b="T18"/>
              <a:pathLst>
                <a:path w="139" h="169">
                  <a:moveTo>
                    <a:pt x="69" y="169"/>
                  </a:moveTo>
                  <a:lnTo>
                    <a:pt x="139" y="85"/>
                  </a:lnTo>
                  <a:lnTo>
                    <a:pt x="69" y="0"/>
                  </a:lnTo>
                  <a:lnTo>
                    <a:pt x="0" y="85"/>
                  </a:lnTo>
                  <a:lnTo>
                    <a:pt x="69" y="169"/>
                  </a:lnTo>
                  <a:close/>
                </a:path>
              </a:pathLst>
            </a:custGeom>
            <a:solidFill>
              <a:srgbClr val="000000"/>
            </a:solidFill>
            <a:ln w="12700">
              <a:solidFill>
                <a:srgbClr val="FFFFFF"/>
              </a:solidFill>
              <a:prstDash val="solid"/>
              <a:round/>
              <a:headEnd/>
              <a:tailEnd/>
            </a:ln>
          </p:spPr>
          <p:txBody>
            <a:bodyPr/>
            <a:lstStyle/>
            <a:p>
              <a:endParaRPr lang="en-US"/>
            </a:p>
          </p:txBody>
        </p:sp>
        <p:sp>
          <p:nvSpPr>
            <p:cNvPr id="493" name="Line 495"/>
            <p:cNvSpPr>
              <a:spLocks noChangeShapeType="1"/>
            </p:cNvSpPr>
            <p:nvPr/>
          </p:nvSpPr>
          <p:spPr bwMode="auto">
            <a:xfrm>
              <a:off x="1892" y="218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 name="Freeform 496"/>
            <p:cNvSpPr>
              <a:spLocks/>
            </p:cNvSpPr>
            <p:nvPr/>
          </p:nvSpPr>
          <p:spPr bwMode="auto">
            <a:xfrm>
              <a:off x="1878" y="2155"/>
              <a:ext cx="28" cy="34"/>
            </a:xfrm>
            <a:custGeom>
              <a:avLst/>
              <a:gdLst>
                <a:gd name="T0" fmla="*/ 0 w 139"/>
                <a:gd name="T1" fmla="*/ 0 h 169"/>
                <a:gd name="T2" fmla="*/ 0 w 139"/>
                <a:gd name="T3" fmla="*/ 0 h 169"/>
                <a:gd name="T4" fmla="*/ 0 w 139"/>
                <a:gd name="T5" fmla="*/ 0 h 169"/>
                <a:gd name="T6" fmla="*/ 0 w 139"/>
                <a:gd name="T7" fmla="*/ 0 h 169"/>
                <a:gd name="T8" fmla="*/ 0 w 139"/>
                <a:gd name="T9" fmla="*/ 0 h 169"/>
                <a:gd name="T10" fmla="*/ 0 60000 65536"/>
                <a:gd name="T11" fmla="*/ 0 60000 65536"/>
                <a:gd name="T12" fmla="*/ 0 60000 65536"/>
                <a:gd name="T13" fmla="*/ 0 60000 65536"/>
                <a:gd name="T14" fmla="*/ 0 60000 65536"/>
                <a:gd name="T15" fmla="*/ 0 w 139"/>
                <a:gd name="T16" fmla="*/ 0 h 169"/>
                <a:gd name="T17" fmla="*/ 139 w 139"/>
                <a:gd name="T18" fmla="*/ 169 h 169"/>
              </a:gdLst>
              <a:ahLst/>
              <a:cxnLst>
                <a:cxn ang="T10">
                  <a:pos x="T0" y="T1"/>
                </a:cxn>
                <a:cxn ang="T11">
                  <a:pos x="T2" y="T3"/>
                </a:cxn>
                <a:cxn ang="T12">
                  <a:pos x="T4" y="T5"/>
                </a:cxn>
                <a:cxn ang="T13">
                  <a:pos x="T6" y="T7"/>
                </a:cxn>
                <a:cxn ang="T14">
                  <a:pos x="T8" y="T9"/>
                </a:cxn>
              </a:cxnLst>
              <a:rect l="T15" t="T16" r="T17" b="T18"/>
              <a:pathLst>
                <a:path w="139" h="169">
                  <a:moveTo>
                    <a:pt x="69" y="169"/>
                  </a:moveTo>
                  <a:lnTo>
                    <a:pt x="139" y="85"/>
                  </a:lnTo>
                  <a:lnTo>
                    <a:pt x="69" y="0"/>
                  </a:lnTo>
                  <a:lnTo>
                    <a:pt x="0" y="85"/>
                  </a:lnTo>
                  <a:lnTo>
                    <a:pt x="69" y="169"/>
                  </a:lnTo>
                  <a:close/>
                </a:path>
              </a:pathLst>
            </a:custGeom>
            <a:solidFill>
              <a:srgbClr val="000000"/>
            </a:solidFill>
            <a:ln w="12700">
              <a:solidFill>
                <a:srgbClr val="FFFFFF"/>
              </a:solidFill>
              <a:prstDash val="solid"/>
              <a:round/>
              <a:headEnd/>
              <a:tailEnd/>
            </a:ln>
          </p:spPr>
          <p:txBody>
            <a:bodyPr/>
            <a:lstStyle/>
            <a:p>
              <a:endParaRPr lang="en-US"/>
            </a:p>
          </p:txBody>
        </p:sp>
        <p:sp>
          <p:nvSpPr>
            <p:cNvPr id="495" name="Line 497"/>
            <p:cNvSpPr>
              <a:spLocks noChangeShapeType="1"/>
            </p:cNvSpPr>
            <p:nvPr/>
          </p:nvSpPr>
          <p:spPr bwMode="auto">
            <a:xfrm>
              <a:off x="1892" y="218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6" name="Freeform 498"/>
            <p:cNvSpPr>
              <a:spLocks/>
            </p:cNvSpPr>
            <p:nvPr/>
          </p:nvSpPr>
          <p:spPr bwMode="auto">
            <a:xfrm>
              <a:off x="1878" y="2155"/>
              <a:ext cx="28" cy="34"/>
            </a:xfrm>
            <a:custGeom>
              <a:avLst/>
              <a:gdLst>
                <a:gd name="T0" fmla="*/ 0 w 139"/>
                <a:gd name="T1" fmla="*/ 0 h 169"/>
                <a:gd name="T2" fmla="*/ 0 w 139"/>
                <a:gd name="T3" fmla="*/ 0 h 169"/>
                <a:gd name="T4" fmla="*/ 0 w 139"/>
                <a:gd name="T5" fmla="*/ 0 h 169"/>
                <a:gd name="T6" fmla="*/ 0 w 139"/>
                <a:gd name="T7" fmla="*/ 0 h 169"/>
                <a:gd name="T8" fmla="*/ 0 w 139"/>
                <a:gd name="T9" fmla="*/ 0 h 169"/>
                <a:gd name="T10" fmla="*/ 0 60000 65536"/>
                <a:gd name="T11" fmla="*/ 0 60000 65536"/>
                <a:gd name="T12" fmla="*/ 0 60000 65536"/>
                <a:gd name="T13" fmla="*/ 0 60000 65536"/>
                <a:gd name="T14" fmla="*/ 0 60000 65536"/>
                <a:gd name="T15" fmla="*/ 0 w 139"/>
                <a:gd name="T16" fmla="*/ 0 h 169"/>
                <a:gd name="T17" fmla="*/ 139 w 139"/>
                <a:gd name="T18" fmla="*/ 169 h 169"/>
              </a:gdLst>
              <a:ahLst/>
              <a:cxnLst>
                <a:cxn ang="T10">
                  <a:pos x="T0" y="T1"/>
                </a:cxn>
                <a:cxn ang="T11">
                  <a:pos x="T2" y="T3"/>
                </a:cxn>
                <a:cxn ang="T12">
                  <a:pos x="T4" y="T5"/>
                </a:cxn>
                <a:cxn ang="T13">
                  <a:pos x="T6" y="T7"/>
                </a:cxn>
                <a:cxn ang="T14">
                  <a:pos x="T8" y="T9"/>
                </a:cxn>
              </a:cxnLst>
              <a:rect l="T15" t="T16" r="T17" b="T18"/>
              <a:pathLst>
                <a:path w="139" h="169">
                  <a:moveTo>
                    <a:pt x="69" y="169"/>
                  </a:moveTo>
                  <a:lnTo>
                    <a:pt x="139" y="85"/>
                  </a:lnTo>
                  <a:lnTo>
                    <a:pt x="69" y="0"/>
                  </a:lnTo>
                  <a:lnTo>
                    <a:pt x="0" y="85"/>
                  </a:lnTo>
                  <a:lnTo>
                    <a:pt x="69" y="169"/>
                  </a:lnTo>
                  <a:close/>
                </a:path>
              </a:pathLst>
            </a:custGeom>
            <a:solidFill>
              <a:srgbClr val="000000"/>
            </a:solidFill>
            <a:ln w="12700">
              <a:solidFill>
                <a:srgbClr val="FFFFFF"/>
              </a:solidFill>
              <a:prstDash val="solid"/>
              <a:round/>
              <a:headEnd/>
              <a:tailEnd/>
            </a:ln>
          </p:spPr>
          <p:txBody>
            <a:bodyPr/>
            <a:lstStyle/>
            <a:p>
              <a:endParaRPr lang="en-US"/>
            </a:p>
          </p:txBody>
        </p:sp>
        <p:sp>
          <p:nvSpPr>
            <p:cNvPr id="497" name="Line 499"/>
            <p:cNvSpPr>
              <a:spLocks noChangeShapeType="1"/>
            </p:cNvSpPr>
            <p:nvPr/>
          </p:nvSpPr>
          <p:spPr bwMode="auto">
            <a:xfrm>
              <a:off x="3177" y="2272"/>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Freeform 500"/>
            <p:cNvSpPr>
              <a:spLocks/>
            </p:cNvSpPr>
            <p:nvPr/>
          </p:nvSpPr>
          <p:spPr bwMode="auto">
            <a:xfrm>
              <a:off x="3170" y="2255"/>
              <a:ext cx="14" cy="17"/>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4" y="84"/>
                  </a:moveTo>
                  <a:lnTo>
                    <a:pt x="69" y="42"/>
                  </a:lnTo>
                  <a:lnTo>
                    <a:pt x="34" y="0"/>
                  </a:lnTo>
                  <a:lnTo>
                    <a:pt x="0" y="42"/>
                  </a:lnTo>
                  <a:lnTo>
                    <a:pt x="34" y="84"/>
                  </a:lnTo>
                  <a:close/>
                </a:path>
              </a:pathLst>
            </a:custGeom>
            <a:solidFill>
              <a:srgbClr val="000000"/>
            </a:solidFill>
            <a:ln w="12700">
              <a:solidFill>
                <a:srgbClr val="FFFFFF"/>
              </a:solidFill>
              <a:prstDash val="solid"/>
              <a:round/>
              <a:headEnd/>
              <a:tailEnd/>
            </a:ln>
          </p:spPr>
          <p:txBody>
            <a:bodyPr/>
            <a:lstStyle/>
            <a:p>
              <a:endParaRPr lang="en-US"/>
            </a:p>
          </p:txBody>
        </p:sp>
        <p:sp>
          <p:nvSpPr>
            <p:cNvPr id="499" name="Line 501"/>
            <p:cNvSpPr>
              <a:spLocks noChangeShapeType="1"/>
            </p:cNvSpPr>
            <p:nvPr/>
          </p:nvSpPr>
          <p:spPr bwMode="auto">
            <a:xfrm>
              <a:off x="3177" y="2272"/>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0" name="Freeform 502"/>
            <p:cNvSpPr>
              <a:spLocks/>
            </p:cNvSpPr>
            <p:nvPr/>
          </p:nvSpPr>
          <p:spPr bwMode="auto">
            <a:xfrm>
              <a:off x="3170" y="2255"/>
              <a:ext cx="14" cy="17"/>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4" y="84"/>
                  </a:moveTo>
                  <a:lnTo>
                    <a:pt x="69" y="42"/>
                  </a:lnTo>
                  <a:lnTo>
                    <a:pt x="34" y="0"/>
                  </a:lnTo>
                  <a:lnTo>
                    <a:pt x="0" y="42"/>
                  </a:lnTo>
                  <a:lnTo>
                    <a:pt x="34" y="84"/>
                  </a:lnTo>
                  <a:close/>
                </a:path>
              </a:pathLst>
            </a:custGeom>
            <a:solidFill>
              <a:srgbClr val="000000"/>
            </a:solidFill>
            <a:ln w="12700">
              <a:solidFill>
                <a:srgbClr val="FFFFFF"/>
              </a:solidFill>
              <a:prstDash val="solid"/>
              <a:round/>
              <a:headEnd/>
              <a:tailEnd/>
            </a:ln>
          </p:spPr>
          <p:txBody>
            <a:bodyPr/>
            <a:lstStyle/>
            <a:p>
              <a:endParaRPr lang="en-US"/>
            </a:p>
          </p:txBody>
        </p:sp>
        <p:sp>
          <p:nvSpPr>
            <p:cNvPr id="501" name="Line 503"/>
            <p:cNvSpPr>
              <a:spLocks noChangeShapeType="1"/>
            </p:cNvSpPr>
            <p:nvPr/>
          </p:nvSpPr>
          <p:spPr bwMode="auto">
            <a:xfrm>
              <a:off x="3177" y="2272"/>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 name="Freeform 504"/>
            <p:cNvSpPr>
              <a:spLocks/>
            </p:cNvSpPr>
            <p:nvPr/>
          </p:nvSpPr>
          <p:spPr bwMode="auto">
            <a:xfrm>
              <a:off x="3170" y="2255"/>
              <a:ext cx="14" cy="17"/>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4" y="84"/>
                  </a:moveTo>
                  <a:lnTo>
                    <a:pt x="69" y="42"/>
                  </a:lnTo>
                  <a:lnTo>
                    <a:pt x="34" y="0"/>
                  </a:lnTo>
                  <a:lnTo>
                    <a:pt x="0" y="42"/>
                  </a:lnTo>
                  <a:lnTo>
                    <a:pt x="34" y="84"/>
                  </a:lnTo>
                  <a:close/>
                </a:path>
              </a:pathLst>
            </a:custGeom>
            <a:solidFill>
              <a:srgbClr val="000000"/>
            </a:solidFill>
            <a:ln w="12700">
              <a:solidFill>
                <a:srgbClr val="FFFFFF"/>
              </a:solidFill>
              <a:prstDash val="solid"/>
              <a:round/>
              <a:headEnd/>
              <a:tailEnd/>
            </a:ln>
          </p:spPr>
          <p:txBody>
            <a:bodyPr/>
            <a:lstStyle/>
            <a:p>
              <a:endParaRPr lang="en-US"/>
            </a:p>
          </p:txBody>
        </p:sp>
        <p:sp>
          <p:nvSpPr>
            <p:cNvPr id="503" name="Line 505"/>
            <p:cNvSpPr>
              <a:spLocks noChangeShapeType="1"/>
            </p:cNvSpPr>
            <p:nvPr/>
          </p:nvSpPr>
          <p:spPr bwMode="auto">
            <a:xfrm>
              <a:off x="3177" y="2272"/>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4" name="Freeform 506"/>
            <p:cNvSpPr>
              <a:spLocks/>
            </p:cNvSpPr>
            <p:nvPr/>
          </p:nvSpPr>
          <p:spPr bwMode="auto">
            <a:xfrm>
              <a:off x="3170" y="2255"/>
              <a:ext cx="14" cy="17"/>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4" y="84"/>
                  </a:moveTo>
                  <a:lnTo>
                    <a:pt x="69" y="42"/>
                  </a:lnTo>
                  <a:lnTo>
                    <a:pt x="34" y="0"/>
                  </a:lnTo>
                  <a:lnTo>
                    <a:pt x="0" y="42"/>
                  </a:lnTo>
                  <a:lnTo>
                    <a:pt x="34" y="84"/>
                  </a:lnTo>
                  <a:close/>
                </a:path>
              </a:pathLst>
            </a:custGeom>
            <a:solidFill>
              <a:srgbClr val="000000"/>
            </a:solidFill>
            <a:ln w="12700">
              <a:solidFill>
                <a:srgbClr val="FFFFFF"/>
              </a:solidFill>
              <a:prstDash val="solid"/>
              <a:round/>
              <a:headEnd/>
              <a:tailEnd/>
            </a:ln>
          </p:spPr>
          <p:txBody>
            <a:bodyPr/>
            <a:lstStyle/>
            <a:p>
              <a:endParaRPr lang="en-US"/>
            </a:p>
          </p:txBody>
        </p:sp>
        <p:sp>
          <p:nvSpPr>
            <p:cNvPr id="505" name="Line 507"/>
            <p:cNvSpPr>
              <a:spLocks noChangeShapeType="1"/>
            </p:cNvSpPr>
            <p:nvPr/>
          </p:nvSpPr>
          <p:spPr bwMode="auto">
            <a:xfrm>
              <a:off x="3177" y="2272"/>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 name="Freeform 508"/>
            <p:cNvSpPr>
              <a:spLocks/>
            </p:cNvSpPr>
            <p:nvPr/>
          </p:nvSpPr>
          <p:spPr bwMode="auto">
            <a:xfrm>
              <a:off x="3170" y="2255"/>
              <a:ext cx="14" cy="17"/>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4" y="84"/>
                  </a:moveTo>
                  <a:lnTo>
                    <a:pt x="69" y="42"/>
                  </a:lnTo>
                  <a:lnTo>
                    <a:pt x="34" y="0"/>
                  </a:lnTo>
                  <a:lnTo>
                    <a:pt x="0" y="42"/>
                  </a:lnTo>
                  <a:lnTo>
                    <a:pt x="34" y="84"/>
                  </a:lnTo>
                  <a:close/>
                </a:path>
              </a:pathLst>
            </a:custGeom>
            <a:solidFill>
              <a:srgbClr val="000000"/>
            </a:solidFill>
            <a:ln w="12700">
              <a:solidFill>
                <a:srgbClr val="FFFFFF"/>
              </a:solidFill>
              <a:prstDash val="solid"/>
              <a:round/>
              <a:headEnd/>
              <a:tailEnd/>
            </a:ln>
          </p:spPr>
          <p:txBody>
            <a:bodyPr/>
            <a:lstStyle/>
            <a:p>
              <a:endParaRPr lang="en-US"/>
            </a:p>
          </p:txBody>
        </p:sp>
        <p:sp>
          <p:nvSpPr>
            <p:cNvPr id="507" name="Line 509"/>
            <p:cNvSpPr>
              <a:spLocks noChangeShapeType="1"/>
            </p:cNvSpPr>
            <p:nvPr/>
          </p:nvSpPr>
          <p:spPr bwMode="auto">
            <a:xfrm>
              <a:off x="3177" y="2272"/>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 name="Freeform 510"/>
            <p:cNvSpPr>
              <a:spLocks/>
            </p:cNvSpPr>
            <p:nvPr/>
          </p:nvSpPr>
          <p:spPr bwMode="auto">
            <a:xfrm>
              <a:off x="3170" y="2255"/>
              <a:ext cx="14" cy="17"/>
            </a:xfrm>
            <a:custGeom>
              <a:avLst/>
              <a:gdLst>
                <a:gd name="T0" fmla="*/ 0 w 69"/>
                <a:gd name="T1" fmla="*/ 0 h 84"/>
                <a:gd name="T2" fmla="*/ 0 w 69"/>
                <a:gd name="T3" fmla="*/ 0 h 84"/>
                <a:gd name="T4" fmla="*/ 0 w 69"/>
                <a:gd name="T5" fmla="*/ 0 h 84"/>
                <a:gd name="T6" fmla="*/ 0 w 69"/>
                <a:gd name="T7" fmla="*/ 0 h 84"/>
                <a:gd name="T8" fmla="*/ 0 w 69"/>
                <a:gd name="T9" fmla="*/ 0 h 84"/>
                <a:gd name="T10" fmla="*/ 0 60000 65536"/>
                <a:gd name="T11" fmla="*/ 0 60000 65536"/>
                <a:gd name="T12" fmla="*/ 0 60000 65536"/>
                <a:gd name="T13" fmla="*/ 0 60000 65536"/>
                <a:gd name="T14" fmla="*/ 0 60000 65536"/>
                <a:gd name="T15" fmla="*/ 0 w 69"/>
                <a:gd name="T16" fmla="*/ 0 h 84"/>
                <a:gd name="T17" fmla="*/ 69 w 69"/>
                <a:gd name="T18" fmla="*/ 84 h 84"/>
              </a:gdLst>
              <a:ahLst/>
              <a:cxnLst>
                <a:cxn ang="T10">
                  <a:pos x="T0" y="T1"/>
                </a:cxn>
                <a:cxn ang="T11">
                  <a:pos x="T2" y="T3"/>
                </a:cxn>
                <a:cxn ang="T12">
                  <a:pos x="T4" y="T5"/>
                </a:cxn>
                <a:cxn ang="T13">
                  <a:pos x="T6" y="T7"/>
                </a:cxn>
                <a:cxn ang="T14">
                  <a:pos x="T8" y="T9"/>
                </a:cxn>
              </a:cxnLst>
              <a:rect l="T15" t="T16" r="T17" b="T18"/>
              <a:pathLst>
                <a:path w="69" h="84">
                  <a:moveTo>
                    <a:pt x="34" y="84"/>
                  </a:moveTo>
                  <a:lnTo>
                    <a:pt x="69" y="42"/>
                  </a:lnTo>
                  <a:lnTo>
                    <a:pt x="34" y="0"/>
                  </a:lnTo>
                  <a:lnTo>
                    <a:pt x="0" y="42"/>
                  </a:lnTo>
                  <a:lnTo>
                    <a:pt x="34" y="84"/>
                  </a:lnTo>
                  <a:close/>
                </a:path>
              </a:pathLst>
            </a:custGeom>
            <a:solidFill>
              <a:srgbClr val="000000"/>
            </a:solidFill>
            <a:ln w="12700">
              <a:solidFill>
                <a:srgbClr val="FFFFFF"/>
              </a:solidFill>
              <a:prstDash val="solid"/>
              <a:round/>
              <a:headEnd/>
              <a:tailEnd/>
            </a:ln>
          </p:spPr>
          <p:txBody>
            <a:bodyPr/>
            <a:lstStyle/>
            <a:p>
              <a:endParaRPr lang="en-US"/>
            </a:p>
          </p:txBody>
        </p:sp>
        <p:sp>
          <p:nvSpPr>
            <p:cNvPr id="509" name="Line 511"/>
            <p:cNvSpPr>
              <a:spLocks noChangeShapeType="1"/>
            </p:cNvSpPr>
            <p:nvPr/>
          </p:nvSpPr>
          <p:spPr bwMode="auto">
            <a:xfrm>
              <a:off x="1836" y="236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 name="Freeform 512"/>
            <p:cNvSpPr>
              <a:spLocks/>
            </p:cNvSpPr>
            <p:nvPr/>
          </p:nvSpPr>
          <p:spPr bwMode="auto">
            <a:xfrm>
              <a:off x="1829" y="2348"/>
              <a:ext cx="14" cy="16"/>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60000 65536"/>
                <a:gd name="T11" fmla="*/ 0 60000 65536"/>
                <a:gd name="T12" fmla="*/ 0 60000 65536"/>
                <a:gd name="T13" fmla="*/ 0 60000 65536"/>
                <a:gd name="T14" fmla="*/ 0 60000 65536"/>
                <a:gd name="T15" fmla="*/ 0 w 70"/>
                <a:gd name="T16" fmla="*/ 0 h 80"/>
                <a:gd name="T17" fmla="*/ 70 w 70"/>
                <a:gd name="T18" fmla="*/ 80 h 80"/>
              </a:gdLst>
              <a:ahLst/>
              <a:cxnLst>
                <a:cxn ang="T10">
                  <a:pos x="T0" y="T1"/>
                </a:cxn>
                <a:cxn ang="T11">
                  <a:pos x="T2" y="T3"/>
                </a:cxn>
                <a:cxn ang="T12">
                  <a:pos x="T4" y="T5"/>
                </a:cxn>
                <a:cxn ang="T13">
                  <a:pos x="T6" y="T7"/>
                </a:cxn>
                <a:cxn ang="T14">
                  <a:pos x="T8" y="T9"/>
                </a:cxn>
              </a:cxnLst>
              <a:rect l="T15" t="T16" r="T17" b="T18"/>
              <a:pathLst>
                <a:path w="70" h="80">
                  <a:moveTo>
                    <a:pt x="35" y="80"/>
                  </a:moveTo>
                  <a:lnTo>
                    <a:pt x="70" y="41"/>
                  </a:lnTo>
                  <a:lnTo>
                    <a:pt x="35" y="0"/>
                  </a:lnTo>
                  <a:lnTo>
                    <a:pt x="0" y="41"/>
                  </a:lnTo>
                  <a:lnTo>
                    <a:pt x="35" y="80"/>
                  </a:lnTo>
                  <a:close/>
                </a:path>
              </a:pathLst>
            </a:custGeom>
            <a:solidFill>
              <a:srgbClr val="000000"/>
            </a:solidFill>
            <a:ln w="12700">
              <a:solidFill>
                <a:srgbClr val="FFFFFF"/>
              </a:solidFill>
              <a:prstDash val="solid"/>
              <a:round/>
              <a:headEnd/>
              <a:tailEnd/>
            </a:ln>
          </p:spPr>
          <p:txBody>
            <a:bodyPr/>
            <a:lstStyle/>
            <a:p>
              <a:endParaRPr lang="en-US"/>
            </a:p>
          </p:txBody>
        </p:sp>
        <p:sp>
          <p:nvSpPr>
            <p:cNvPr id="511" name="Line 513"/>
            <p:cNvSpPr>
              <a:spLocks noChangeShapeType="1"/>
            </p:cNvSpPr>
            <p:nvPr/>
          </p:nvSpPr>
          <p:spPr bwMode="auto">
            <a:xfrm>
              <a:off x="1836" y="236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 name="Freeform 514"/>
            <p:cNvSpPr>
              <a:spLocks/>
            </p:cNvSpPr>
            <p:nvPr/>
          </p:nvSpPr>
          <p:spPr bwMode="auto">
            <a:xfrm>
              <a:off x="1829" y="2348"/>
              <a:ext cx="14" cy="16"/>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60000 65536"/>
                <a:gd name="T11" fmla="*/ 0 60000 65536"/>
                <a:gd name="T12" fmla="*/ 0 60000 65536"/>
                <a:gd name="T13" fmla="*/ 0 60000 65536"/>
                <a:gd name="T14" fmla="*/ 0 60000 65536"/>
                <a:gd name="T15" fmla="*/ 0 w 70"/>
                <a:gd name="T16" fmla="*/ 0 h 80"/>
                <a:gd name="T17" fmla="*/ 70 w 70"/>
                <a:gd name="T18" fmla="*/ 80 h 80"/>
              </a:gdLst>
              <a:ahLst/>
              <a:cxnLst>
                <a:cxn ang="T10">
                  <a:pos x="T0" y="T1"/>
                </a:cxn>
                <a:cxn ang="T11">
                  <a:pos x="T2" y="T3"/>
                </a:cxn>
                <a:cxn ang="T12">
                  <a:pos x="T4" y="T5"/>
                </a:cxn>
                <a:cxn ang="T13">
                  <a:pos x="T6" y="T7"/>
                </a:cxn>
                <a:cxn ang="T14">
                  <a:pos x="T8" y="T9"/>
                </a:cxn>
              </a:cxnLst>
              <a:rect l="T15" t="T16" r="T17" b="T18"/>
              <a:pathLst>
                <a:path w="70" h="80">
                  <a:moveTo>
                    <a:pt x="35" y="80"/>
                  </a:moveTo>
                  <a:lnTo>
                    <a:pt x="70" y="41"/>
                  </a:lnTo>
                  <a:lnTo>
                    <a:pt x="35" y="0"/>
                  </a:lnTo>
                  <a:lnTo>
                    <a:pt x="0" y="41"/>
                  </a:lnTo>
                  <a:lnTo>
                    <a:pt x="35" y="80"/>
                  </a:lnTo>
                  <a:close/>
                </a:path>
              </a:pathLst>
            </a:custGeom>
            <a:solidFill>
              <a:srgbClr val="000000"/>
            </a:solidFill>
            <a:ln w="12700">
              <a:solidFill>
                <a:srgbClr val="FFFFFF"/>
              </a:solidFill>
              <a:prstDash val="solid"/>
              <a:round/>
              <a:headEnd/>
              <a:tailEnd/>
            </a:ln>
          </p:spPr>
          <p:txBody>
            <a:bodyPr/>
            <a:lstStyle/>
            <a:p>
              <a:endParaRPr lang="en-US"/>
            </a:p>
          </p:txBody>
        </p:sp>
        <p:sp>
          <p:nvSpPr>
            <p:cNvPr id="513" name="Line 515"/>
            <p:cNvSpPr>
              <a:spLocks noChangeShapeType="1"/>
            </p:cNvSpPr>
            <p:nvPr/>
          </p:nvSpPr>
          <p:spPr bwMode="auto">
            <a:xfrm>
              <a:off x="1836" y="236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 name="Freeform 516"/>
            <p:cNvSpPr>
              <a:spLocks/>
            </p:cNvSpPr>
            <p:nvPr/>
          </p:nvSpPr>
          <p:spPr bwMode="auto">
            <a:xfrm>
              <a:off x="1829" y="2348"/>
              <a:ext cx="14" cy="16"/>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60000 65536"/>
                <a:gd name="T11" fmla="*/ 0 60000 65536"/>
                <a:gd name="T12" fmla="*/ 0 60000 65536"/>
                <a:gd name="T13" fmla="*/ 0 60000 65536"/>
                <a:gd name="T14" fmla="*/ 0 60000 65536"/>
                <a:gd name="T15" fmla="*/ 0 w 70"/>
                <a:gd name="T16" fmla="*/ 0 h 80"/>
                <a:gd name="T17" fmla="*/ 70 w 70"/>
                <a:gd name="T18" fmla="*/ 80 h 80"/>
              </a:gdLst>
              <a:ahLst/>
              <a:cxnLst>
                <a:cxn ang="T10">
                  <a:pos x="T0" y="T1"/>
                </a:cxn>
                <a:cxn ang="T11">
                  <a:pos x="T2" y="T3"/>
                </a:cxn>
                <a:cxn ang="T12">
                  <a:pos x="T4" y="T5"/>
                </a:cxn>
                <a:cxn ang="T13">
                  <a:pos x="T6" y="T7"/>
                </a:cxn>
                <a:cxn ang="T14">
                  <a:pos x="T8" y="T9"/>
                </a:cxn>
              </a:cxnLst>
              <a:rect l="T15" t="T16" r="T17" b="T18"/>
              <a:pathLst>
                <a:path w="70" h="80">
                  <a:moveTo>
                    <a:pt x="35" y="80"/>
                  </a:moveTo>
                  <a:lnTo>
                    <a:pt x="70" y="41"/>
                  </a:lnTo>
                  <a:lnTo>
                    <a:pt x="35" y="0"/>
                  </a:lnTo>
                  <a:lnTo>
                    <a:pt x="0" y="41"/>
                  </a:lnTo>
                  <a:lnTo>
                    <a:pt x="35" y="80"/>
                  </a:lnTo>
                  <a:close/>
                </a:path>
              </a:pathLst>
            </a:custGeom>
            <a:solidFill>
              <a:srgbClr val="000000"/>
            </a:solidFill>
            <a:ln w="12700">
              <a:solidFill>
                <a:srgbClr val="FFFFFF"/>
              </a:solidFill>
              <a:prstDash val="solid"/>
              <a:round/>
              <a:headEnd/>
              <a:tailEnd/>
            </a:ln>
          </p:spPr>
          <p:txBody>
            <a:bodyPr/>
            <a:lstStyle/>
            <a:p>
              <a:endParaRPr lang="en-US"/>
            </a:p>
          </p:txBody>
        </p:sp>
        <p:sp>
          <p:nvSpPr>
            <p:cNvPr id="515" name="Line 517"/>
            <p:cNvSpPr>
              <a:spLocks noChangeShapeType="1"/>
            </p:cNvSpPr>
            <p:nvPr/>
          </p:nvSpPr>
          <p:spPr bwMode="auto">
            <a:xfrm>
              <a:off x="1836" y="236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 name="Freeform 518"/>
            <p:cNvSpPr>
              <a:spLocks/>
            </p:cNvSpPr>
            <p:nvPr/>
          </p:nvSpPr>
          <p:spPr bwMode="auto">
            <a:xfrm>
              <a:off x="1829" y="2348"/>
              <a:ext cx="14" cy="16"/>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60000 65536"/>
                <a:gd name="T11" fmla="*/ 0 60000 65536"/>
                <a:gd name="T12" fmla="*/ 0 60000 65536"/>
                <a:gd name="T13" fmla="*/ 0 60000 65536"/>
                <a:gd name="T14" fmla="*/ 0 60000 65536"/>
                <a:gd name="T15" fmla="*/ 0 w 70"/>
                <a:gd name="T16" fmla="*/ 0 h 80"/>
                <a:gd name="T17" fmla="*/ 70 w 70"/>
                <a:gd name="T18" fmla="*/ 80 h 80"/>
              </a:gdLst>
              <a:ahLst/>
              <a:cxnLst>
                <a:cxn ang="T10">
                  <a:pos x="T0" y="T1"/>
                </a:cxn>
                <a:cxn ang="T11">
                  <a:pos x="T2" y="T3"/>
                </a:cxn>
                <a:cxn ang="T12">
                  <a:pos x="T4" y="T5"/>
                </a:cxn>
                <a:cxn ang="T13">
                  <a:pos x="T6" y="T7"/>
                </a:cxn>
                <a:cxn ang="T14">
                  <a:pos x="T8" y="T9"/>
                </a:cxn>
              </a:cxnLst>
              <a:rect l="T15" t="T16" r="T17" b="T18"/>
              <a:pathLst>
                <a:path w="70" h="80">
                  <a:moveTo>
                    <a:pt x="35" y="80"/>
                  </a:moveTo>
                  <a:lnTo>
                    <a:pt x="70" y="41"/>
                  </a:lnTo>
                  <a:lnTo>
                    <a:pt x="35" y="0"/>
                  </a:lnTo>
                  <a:lnTo>
                    <a:pt x="0" y="41"/>
                  </a:lnTo>
                  <a:lnTo>
                    <a:pt x="35" y="80"/>
                  </a:lnTo>
                  <a:close/>
                </a:path>
              </a:pathLst>
            </a:custGeom>
            <a:solidFill>
              <a:srgbClr val="000000"/>
            </a:solidFill>
            <a:ln w="12700">
              <a:solidFill>
                <a:srgbClr val="FFFFFF"/>
              </a:solidFill>
              <a:prstDash val="solid"/>
              <a:round/>
              <a:headEnd/>
              <a:tailEnd/>
            </a:ln>
          </p:spPr>
          <p:txBody>
            <a:bodyPr/>
            <a:lstStyle/>
            <a:p>
              <a:endParaRPr lang="en-US"/>
            </a:p>
          </p:txBody>
        </p:sp>
        <p:sp>
          <p:nvSpPr>
            <p:cNvPr id="517" name="Line 519"/>
            <p:cNvSpPr>
              <a:spLocks noChangeShapeType="1"/>
            </p:cNvSpPr>
            <p:nvPr/>
          </p:nvSpPr>
          <p:spPr bwMode="auto">
            <a:xfrm>
              <a:off x="1836" y="236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 name="Freeform 520"/>
            <p:cNvSpPr>
              <a:spLocks/>
            </p:cNvSpPr>
            <p:nvPr/>
          </p:nvSpPr>
          <p:spPr bwMode="auto">
            <a:xfrm>
              <a:off x="1829" y="2348"/>
              <a:ext cx="14" cy="16"/>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60000 65536"/>
                <a:gd name="T11" fmla="*/ 0 60000 65536"/>
                <a:gd name="T12" fmla="*/ 0 60000 65536"/>
                <a:gd name="T13" fmla="*/ 0 60000 65536"/>
                <a:gd name="T14" fmla="*/ 0 60000 65536"/>
                <a:gd name="T15" fmla="*/ 0 w 70"/>
                <a:gd name="T16" fmla="*/ 0 h 80"/>
                <a:gd name="T17" fmla="*/ 70 w 70"/>
                <a:gd name="T18" fmla="*/ 80 h 80"/>
              </a:gdLst>
              <a:ahLst/>
              <a:cxnLst>
                <a:cxn ang="T10">
                  <a:pos x="T0" y="T1"/>
                </a:cxn>
                <a:cxn ang="T11">
                  <a:pos x="T2" y="T3"/>
                </a:cxn>
                <a:cxn ang="T12">
                  <a:pos x="T4" y="T5"/>
                </a:cxn>
                <a:cxn ang="T13">
                  <a:pos x="T6" y="T7"/>
                </a:cxn>
                <a:cxn ang="T14">
                  <a:pos x="T8" y="T9"/>
                </a:cxn>
              </a:cxnLst>
              <a:rect l="T15" t="T16" r="T17" b="T18"/>
              <a:pathLst>
                <a:path w="70" h="80">
                  <a:moveTo>
                    <a:pt x="35" y="80"/>
                  </a:moveTo>
                  <a:lnTo>
                    <a:pt x="70" y="41"/>
                  </a:lnTo>
                  <a:lnTo>
                    <a:pt x="35" y="0"/>
                  </a:lnTo>
                  <a:lnTo>
                    <a:pt x="0" y="41"/>
                  </a:lnTo>
                  <a:lnTo>
                    <a:pt x="35" y="80"/>
                  </a:lnTo>
                  <a:close/>
                </a:path>
              </a:pathLst>
            </a:custGeom>
            <a:solidFill>
              <a:srgbClr val="000000"/>
            </a:solidFill>
            <a:ln w="12700">
              <a:solidFill>
                <a:srgbClr val="FFFFFF"/>
              </a:solidFill>
              <a:prstDash val="solid"/>
              <a:round/>
              <a:headEnd/>
              <a:tailEnd/>
            </a:ln>
          </p:spPr>
          <p:txBody>
            <a:bodyPr/>
            <a:lstStyle/>
            <a:p>
              <a:endParaRPr lang="en-US"/>
            </a:p>
          </p:txBody>
        </p:sp>
        <p:sp>
          <p:nvSpPr>
            <p:cNvPr id="519" name="Line 521"/>
            <p:cNvSpPr>
              <a:spLocks noChangeShapeType="1"/>
            </p:cNvSpPr>
            <p:nvPr/>
          </p:nvSpPr>
          <p:spPr bwMode="auto">
            <a:xfrm>
              <a:off x="1836" y="2364"/>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 name="Freeform 522"/>
            <p:cNvSpPr>
              <a:spLocks/>
            </p:cNvSpPr>
            <p:nvPr/>
          </p:nvSpPr>
          <p:spPr bwMode="auto">
            <a:xfrm>
              <a:off x="1829" y="2348"/>
              <a:ext cx="14" cy="16"/>
            </a:xfrm>
            <a:custGeom>
              <a:avLst/>
              <a:gdLst>
                <a:gd name="T0" fmla="*/ 0 w 70"/>
                <a:gd name="T1" fmla="*/ 0 h 80"/>
                <a:gd name="T2" fmla="*/ 0 w 70"/>
                <a:gd name="T3" fmla="*/ 0 h 80"/>
                <a:gd name="T4" fmla="*/ 0 w 70"/>
                <a:gd name="T5" fmla="*/ 0 h 80"/>
                <a:gd name="T6" fmla="*/ 0 w 70"/>
                <a:gd name="T7" fmla="*/ 0 h 80"/>
                <a:gd name="T8" fmla="*/ 0 w 70"/>
                <a:gd name="T9" fmla="*/ 0 h 80"/>
                <a:gd name="T10" fmla="*/ 0 60000 65536"/>
                <a:gd name="T11" fmla="*/ 0 60000 65536"/>
                <a:gd name="T12" fmla="*/ 0 60000 65536"/>
                <a:gd name="T13" fmla="*/ 0 60000 65536"/>
                <a:gd name="T14" fmla="*/ 0 60000 65536"/>
                <a:gd name="T15" fmla="*/ 0 w 70"/>
                <a:gd name="T16" fmla="*/ 0 h 80"/>
                <a:gd name="T17" fmla="*/ 70 w 70"/>
                <a:gd name="T18" fmla="*/ 80 h 80"/>
              </a:gdLst>
              <a:ahLst/>
              <a:cxnLst>
                <a:cxn ang="T10">
                  <a:pos x="T0" y="T1"/>
                </a:cxn>
                <a:cxn ang="T11">
                  <a:pos x="T2" y="T3"/>
                </a:cxn>
                <a:cxn ang="T12">
                  <a:pos x="T4" y="T5"/>
                </a:cxn>
                <a:cxn ang="T13">
                  <a:pos x="T6" y="T7"/>
                </a:cxn>
                <a:cxn ang="T14">
                  <a:pos x="T8" y="T9"/>
                </a:cxn>
              </a:cxnLst>
              <a:rect l="T15" t="T16" r="T17" b="T18"/>
              <a:pathLst>
                <a:path w="70" h="80">
                  <a:moveTo>
                    <a:pt x="35" y="80"/>
                  </a:moveTo>
                  <a:lnTo>
                    <a:pt x="70" y="41"/>
                  </a:lnTo>
                  <a:lnTo>
                    <a:pt x="35" y="0"/>
                  </a:lnTo>
                  <a:lnTo>
                    <a:pt x="0" y="41"/>
                  </a:lnTo>
                  <a:lnTo>
                    <a:pt x="35" y="80"/>
                  </a:lnTo>
                  <a:close/>
                </a:path>
              </a:pathLst>
            </a:custGeom>
            <a:solidFill>
              <a:srgbClr val="000000"/>
            </a:solidFill>
            <a:ln w="12700">
              <a:solidFill>
                <a:srgbClr val="FFFFFF"/>
              </a:solidFill>
              <a:prstDash val="solid"/>
              <a:round/>
              <a:headEnd/>
              <a:tailEnd/>
            </a:ln>
          </p:spPr>
          <p:txBody>
            <a:bodyPr/>
            <a:lstStyle/>
            <a:p>
              <a:endParaRPr lang="en-US"/>
            </a:p>
          </p:txBody>
        </p:sp>
        <p:sp>
          <p:nvSpPr>
            <p:cNvPr id="521" name="Line 523"/>
            <p:cNvSpPr>
              <a:spLocks noChangeShapeType="1"/>
            </p:cNvSpPr>
            <p:nvPr/>
          </p:nvSpPr>
          <p:spPr bwMode="auto">
            <a:xfrm>
              <a:off x="1991" y="2453"/>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 name="Freeform 524"/>
            <p:cNvSpPr>
              <a:spLocks/>
            </p:cNvSpPr>
            <p:nvPr/>
          </p:nvSpPr>
          <p:spPr bwMode="auto">
            <a:xfrm>
              <a:off x="1987" y="2444"/>
              <a:ext cx="8" cy="9"/>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2"/>
                  </a:lnTo>
                  <a:lnTo>
                    <a:pt x="19" y="0"/>
                  </a:lnTo>
                  <a:lnTo>
                    <a:pt x="0" y="22"/>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523" name="Line 525"/>
            <p:cNvSpPr>
              <a:spLocks noChangeShapeType="1"/>
            </p:cNvSpPr>
            <p:nvPr/>
          </p:nvSpPr>
          <p:spPr bwMode="auto">
            <a:xfrm>
              <a:off x="1991" y="2453"/>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 name="Freeform 526"/>
            <p:cNvSpPr>
              <a:spLocks/>
            </p:cNvSpPr>
            <p:nvPr/>
          </p:nvSpPr>
          <p:spPr bwMode="auto">
            <a:xfrm>
              <a:off x="1987" y="2444"/>
              <a:ext cx="8" cy="9"/>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2"/>
                  </a:lnTo>
                  <a:lnTo>
                    <a:pt x="19" y="0"/>
                  </a:lnTo>
                  <a:lnTo>
                    <a:pt x="0" y="22"/>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525" name="Line 527"/>
            <p:cNvSpPr>
              <a:spLocks noChangeShapeType="1"/>
            </p:cNvSpPr>
            <p:nvPr/>
          </p:nvSpPr>
          <p:spPr bwMode="auto">
            <a:xfrm>
              <a:off x="1991" y="2453"/>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 name="Freeform 528"/>
            <p:cNvSpPr>
              <a:spLocks/>
            </p:cNvSpPr>
            <p:nvPr/>
          </p:nvSpPr>
          <p:spPr bwMode="auto">
            <a:xfrm>
              <a:off x="1987" y="2444"/>
              <a:ext cx="8" cy="9"/>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2"/>
                  </a:lnTo>
                  <a:lnTo>
                    <a:pt x="19" y="0"/>
                  </a:lnTo>
                  <a:lnTo>
                    <a:pt x="0" y="22"/>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527" name="Line 529"/>
            <p:cNvSpPr>
              <a:spLocks noChangeShapeType="1"/>
            </p:cNvSpPr>
            <p:nvPr/>
          </p:nvSpPr>
          <p:spPr bwMode="auto">
            <a:xfrm>
              <a:off x="1991" y="2453"/>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8" name="Freeform 530"/>
            <p:cNvSpPr>
              <a:spLocks/>
            </p:cNvSpPr>
            <p:nvPr/>
          </p:nvSpPr>
          <p:spPr bwMode="auto">
            <a:xfrm>
              <a:off x="1987" y="2444"/>
              <a:ext cx="8" cy="9"/>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2"/>
                  </a:lnTo>
                  <a:lnTo>
                    <a:pt x="19" y="0"/>
                  </a:lnTo>
                  <a:lnTo>
                    <a:pt x="0" y="22"/>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529" name="Line 531"/>
            <p:cNvSpPr>
              <a:spLocks noChangeShapeType="1"/>
            </p:cNvSpPr>
            <p:nvPr/>
          </p:nvSpPr>
          <p:spPr bwMode="auto">
            <a:xfrm>
              <a:off x="1991" y="2453"/>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0" name="Freeform 532"/>
            <p:cNvSpPr>
              <a:spLocks/>
            </p:cNvSpPr>
            <p:nvPr/>
          </p:nvSpPr>
          <p:spPr bwMode="auto">
            <a:xfrm>
              <a:off x="1987" y="2444"/>
              <a:ext cx="8" cy="9"/>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2"/>
                  </a:lnTo>
                  <a:lnTo>
                    <a:pt x="19" y="0"/>
                  </a:lnTo>
                  <a:lnTo>
                    <a:pt x="0" y="22"/>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531" name="Line 533"/>
            <p:cNvSpPr>
              <a:spLocks noChangeShapeType="1"/>
            </p:cNvSpPr>
            <p:nvPr/>
          </p:nvSpPr>
          <p:spPr bwMode="auto">
            <a:xfrm>
              <a:off x="1991" y="2453"/>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 name="Freeform 534"/>
            <p:cNvSpPr>
              <a:spLocks/>
            </p:cNvSpPr>
            <p:nvPr/>
          </p:nvSpPr>
          <p:spPr bwMode="auto">
            <a:xfrm>
              <a:off x="1987" y="2444"/>
              <a:ext cx="8" cy="9"/>
            </a:xfrm>
            <a:custGeom>
              <a:avLst/>
              <a:gdLst>
                <a:gd name="T0" fmla="*/ 0 w 38"/>
                <a:gd name="T1" fmla="*/ 0 h 46"/>
                <a:gd name="T2" fmla="*/ 0 w 38"/>
                <a:gd name="T3" fmla="*/ 0 h 46"/>
                <a:gd name="T4" fmla="*/ 0 w 38"/>
                <a:gd name="T5" fmla="*/ 0 h 46"/>
                <a:gd name="T6" fmla="*/ 0 w 38"/>
                <a:gd name="T7" fmla="*/ 0 h 46"/>
                <a:gd name="T8" fmla="*/ 0 w 38"/>
                <a:gd name="T9" fmla="*/ 0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19" y="46"/>
                  </a:moveTo>
                  <a:lnTo>
                    <a:pt x="38" y="22"/>
                  </a:lnTo>
                  <a:lnTo>
                    <a:pt x="19" y="0"/>
                  </a:lnTo>
                  <a:lnTo>
                    <a:pt x="0" y="22"/>
                  </a:lnTo>
                  <a:lnTo>
                    <a:pt x="19" y="46"/>
                  </a:lnTo>
                  <a:close/>
                </a:path>
              </a:pathLst>
            </a:custGeom>
            <a:solidFill>
              <a:srgbClr val="000000"/>
            </a:solidFill>
            <a:ln w="12700">
              <a:solidFill>
                <a:srgbClr val="FFFFFF"/>
              </a:solidFill>
              <a:prstDash val="solid"/>
              <a:round/>
              <a:headEnd/>
              <a:tailEnd/>
            </a:ln>
          </p:spPr>
          <p:txBody>
            <a:bodyPr/>
            <a:lstStyle/>
            <a:p>
              <a:endParaRPr lang="en-US"/>
            </a:p>
          </p:txBody>
        </p:sp>
        <p:sp>
          <p:nvSpPr>
            <p:cNvPr id="533" name="Line 535"/>
            <p:cNvSpPr>
              <a:spLocks noChangeShapeType="1"/>
            </p:cNvSpPr>
            <p:nvPr/>
          </p:nvSpPr>
          <p:spPr bwMode="auto">
            <a:xfrm>
              <a:off x="1927" y="25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4" name="Freeform 536"/>
            <p:cNvSpPr>
              <a:spLocks/>
            </p:cNvSpPr>
            <p:nvPr/>
          </p:nvSpPr>
          <p:spPr bwMode="auto">
            <a:xfrm>
              <a:off x="1923" y="2536"/>
              <a:ext cx="9" cy="10"/>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60000 65536"/>
                <a:gd name="T11" fmla="*/ 0 60000 65536"/>
                <a:gd name="T12" fmla="*/ 0 60000 65536"/>
                <a:gd name="T13" fmla="*/ 0 60000 65536"/>
                <a:gd name="T14" fmla="*/ 0 60000 65536"/>
                <a:gd name="T15" fmla="*/ 0 w 43"/>
                <a:gd name="T16" fmla="*/ 0 h 50"/>
                <a:gd name="T17" fmla="*/ 43 w 43"/>
                <a:gd name="T18" fmla="*/ 50 h 50"/>
              </a:gdLst>
              <a:ahLst/>
              <a:cxnLst>
                <a:cxn ang="T10">
                  <a:pos x="T0" y="T1"/>
                </a:cxn>
                <a:cxn ang="T11">
                  <a:pos x="T2" y="T3"/>
                </a:cxn>
                <a:cxn ang="T12">
                  <a:pos x="T4" y="T5"/>
                </a:cxn>
                <a:cxn ang="T13">
                  <a:pos x="T6" y="T7"/>
                </a:cxn>
                <a:cxn ang="T14">
                  <a:pos x="T8" y="T9"/>
                </a:cxn>
              </a:cxnLst>
              <a:rect l="T15" t="T16" r="T17" b="T18"/>
              <a:pathLst>
                <a:path w="43" h="50">
                  <a:moveTo>
                    <a:pt x="20" y="50"/>
                  </a:moveTo>
                  <a:lnTo>
                    <a:pt x="43" y="27"/>
                  </a:lnTo>
                  <a:lnTo>
                    <a:pt x="20" y="0"/>
                  </a:lnTo>
                  <a:lnTo>
                    <a:pt x="0" y="27"/>
                  </a:lnTo>
                  <a:lnTo>
                    <a:pt x="20" y="50"/>
                  </a:lnTo>
                  <a:close/>
                </a:path>
              </a:pathLst>
            </a:custGeom>
            <a:solidFill>
              <a:srgbClr val="000000"/>
            </a:solidFill>
            <a:ln w="12700">
              <a:solidFill>
                <a:srgbClr val="FFFFFF"/>
              </a:solidFill>
              <a:prstDash val="solid"/>
              <a:round/>
              <a:headEnd/>
              <a:tailEnd/>
            </a:ln>
          </p:spPr>
          <p:txBody>
            <a:bodyPr/>
            <a:lstStyle/>
            <a:p>
              <a:endParaRPr lang="en-US"/>
            </a:p>
          </p:txBody>
        </p:sp>
        <p:sp>
          <p:nvSpPr>
            <p:cNvPr id="535" name="Line 537"/>
            <p:cNvSpPr>
              <a:spLocks noChangeShapeType="1"/>
            </p:cNvSpPr>
            <p:nvPr/>
          </p:nvSpPr>
          <p:spPr bwMode="auto">
            <a:xfrm>
              <a:off x="1927" y="25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6" name="Freeform 538"/>
            <p:cNvSpPr>
              <a:spLocks/>
            </p:cNvSpPr>
            <p:nvPr/>
          </p:nvSpPr>
          <p:spPr bwMode="auto">
            <a:xfrm>
              <a:off x="1923" y="2536"/>
              <a:ext cx="9" cy="10"/>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60000 65536"/>
                <a:gd name="T11" fmla="*/ 0 60000 65536"/>
                <a:gd name="T12" fmla="*/ 0 60000 65536"/>
                <a:gd name="T13" fmla="*/ 0 60000 65536"/>
                <a:gd name="T14" fmla="*/ 0 60000 65536"/>
                <a:gd name="T15" fmla="*/ 0 w 43"/>
                <a:gd name="T16" fmla="*/ 0 h 50"/>
                <a:gd name="T17" fmla="*/ 43 w 43"/>
                <a:gd name="T18" fmla="*/ 50 h 50"/>
              </a:gdLst>
              <a:ahLst/>
              <a:cxnLst>
                <a:cxn ang="T10">
                  <a:pos x="T0" y="T1"/>
                </a:cxn>
                <a:cxn ang="T11">
                  <a:pos x="T2" y="T3"/>
                </a:cxn>
                <a:cxn ang="T12">
                  <a:pos x="T4" y="T5"/>
                </a:cxn>
                <a:cxn ang="T13">
                  <a:pos x="T6" y="T7"/>
                </a:cxn>
                <a:cxn ang="T14">
                  <a:pos x="T8" y="T9"/>
                </a:cxn>
              </a:cxnLst>
              <a:rect l="T15" t="T16" r="T17" b="T18"/>
              <a:pathLst>
                <a:path w="43" h="50">
                  <a:moveTo>
                    <a:pt x="20" y="50"/>
                  </a:moveTo>
                  <a:lnTo>
                    <a:pt x="43" y="27"/>
                  </a:lnTo>
                  <a:lnTo>
                    <a:pt x="20" y="0"/>
                  </a:lnTo>
                  <a:lnTo>
                    <a:pt x="0" y="27"/>
                  </a:lnTo>
                  <a:lnTo>
                    <a:pt x="20" y="50"/>
                  </a:lnTo>
                  <a:close/>
                </a:path>
              </a:pathLst>
            </a:custGeom>
            <a:solidFill>
              <a:srgbClr val="000000"/>
            </a:solidFill>
            <a:ln w="12700">
              <a:solidFill>
                <a:srgbClr val="FFFFFF"/>
              </a:solidFill>
              <a:prstDash val="solid"/>
              <a:round/>
              <a:headEnd/>
              <a:tailEnd/>
            </a:ln>
          </p:spPr>
          <p:txBody>
            <a:bodyPr/>
            <a:lstStyle/>
            <a:p>
              <a:endParaRPr lang="en-US"/>
            </a:p>
          </p:txBody>
        </p:sp>
        <p:sp>
          <p:nvSpPr>
            <p:cNvPr id="537" name="Line 539"/>
            <p:cNvSpPr>
              <a:spLocks noChangeShapeType="1"/>
            </p:cNvSpPr>
            <p:nvPr/>
          </p:nvSpPr>
          <p:spPr bwMode="auto">
            <a:xfrm>
              <a:off x="1927" y="25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 name="Freeform 540"/>
            <p:cNvSpPr>
              <a:spLocks/>
            </p:cNvSpPr>
            <p:nvPr/>
          </p:nvSpPr>
          <p:spPr bwMode="auto">
            <a:xfrm>
              <a:off x="1923" y="2536"/>
              <a:ext cx="9" cy="10"/>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60000 65536"/>
                <a:gd name="T11" fmla="*/ 0 60000 65536"/>
                <a:gd name="T12" fmla="*/ 0 60000 65536"/>
                <a:gd name="T13" fmla="*/ 0 60000 65536"/>
                <a:gd name="T14" fmla="*/ 0 60000 65536"/>
                <a:gd name="T15" fmla="*/ 0 w 43"/>
                <a:gd name="T16" fmla="*/ 0 h 50"/>
                <a:gd name="T17" fmla="*/ 43 w 43"/>
                <a:gd name="T18" fmla="*/ 50 h 50"/>
              </a:gdLst>
              <a:ahLst/>
              <a:cxnLst>
                <a:cxn ang="T10">
                  <a:pos x="T0" y="T1"/>
                </a:cxn>
                <a:cxn ang="T11">
                  <a:pos x="T2" y="T3"/>
                </a:cxn>
                <a:cxn ang="T12">
                  <a:pos x="T4" y="T5"/>
                </a:cxn>
                <a:cxn ang="T13">
                  <a:pos x="T6" y="T7"/>
                </a:cxn>
                <a:cxn ang="T14">
                  <a:pos x="T8" y="T9"/>
                </a:cxn>
              </a:cxnLst>
              <a:rect l="T15" t="T16" r="T17" b="T18"/>
              <a:pathLst>
                <a:path w="43" h="50">
                  <a:moveTo>
                    <a:pt x="20" y="50"/>
                  </a:moveTo>
                  <a:lnTo>
                    <a:pt x="43" y="27"/>
                  </a:lnTo>
                  <a:lnTo>
                    <a:pt x="20" y="0"/>
                  </a:lnTo>
                  <a:lnTo>
                    <a:pt x="0" y="27"/>
                  </a:lnTo>
                  <a:lnTo>
                    <a:pt x="20" y="50"/>
                  </a:lnTo>
                  <a:close/>
                </a:path>
              </a:pathLst>
            </a:custGeom>
            <a:solidFill>
              <a:srgbClr val="000000"/>
            </a:solidFill>
            <a:ln w="12700">
              <a:solidFill>
                <a:srgbClr val="FFFFFF"/>
              </a:solidFill>
              <a:prstDash val="solid"/>
              <a:round/>
              <a:headEnd/>
              <a:tailEnd/>
            </a:ln>
          </p:spPr>
          <p:txBody>
            <a:bodyPr/>
            <a:lstStyle/>
            <a:p>
              <a:endParaRPr lang="en-US"/>
            </a:p>
          </p:txBody>
        </p:sp>
        <p:sp>
          <p:nvSpPr>
            <p:cNvPr id="539" name="Line 541"/>
            <p:cNvSpPr>
              <a:spLocks noChangeShapeType="1"/>
            </p:cNvSpPr>
            <p:nvPr/>
          </p:nvSpPr>
          <p:spPr bwMode="auto">
            <a:xfrm>
              <a:off x="1927" y="25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0" name="Freeform 542"/>
            <p:cNvSpPr>
              <a:spLocks/>
            </p:cNvSpPr>
            <p:nvPr/>
          </p:nvSpPr>
          <p:spPr bwMode="auto">
            <a:xfrm>
              <a:off x="1923" y="2536"/>
              <a:ext cx="9" cy="10"/>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60000 65536"/>
                <a:gd name="T11" fmla="*/ 0 60000 65536"/>
                <a:gd name="T12" fmla="*/ 0 60000 65536"/>
                <a:gd name="T13" fmla="*/ 0 60000 65536"/>
                <a:gd name="T14" fmla="*/ 0 60000 65536"/>
                <a:gd name="T15" fmla="*/ 0 w 43"/>
                <a:gd name="T16" fmla="*/ 0 h 50"/>
                <a:gd name="T17" fmla="*/ 43 w 43"/>
                <a:gd name="T18" fmla="*/ 50 h 50"/>
              </a:gdLst>
              <a:ahLst/>
              <a:cxnLst>
                <a:cxn ang="T10">
                  <a:pos x="T0" y="T1"/>
                </a:cxn>
                <a:cxn ang="T11">
                  <a:pos x="T2" y="T3"/>
                </a:cxn>
                <a:cxn ang="T12">
                  <a:pos x="T4" y="T5"/>
                </a:cxn>
                <a:cxn ang="T13">
                  <a:pos x="T6" y="T7"/>
                </a:cxn>
                <a:cxn ang="T14">
                  <a:pos x="T8" y="T9"/>
                </a:cxn>
              </a:cxnLst>
              <a:rect l="T15" t="T16" r="T17" b="T18"/>
              <a:pathLst>
                <a:path w="43" h="50">
                  <a:moveTo>
                    <a:pt x="20" y="50"/>
                  </a:moveTo>
                  <a:lnTo>
                    <a:pt x="43" y="27"/>
                  </a:lnTo>
                  <a:lnTo>
                    <a:pt x="20" y="0"/>
                  </a:lnTo>
                  <a:lnTo>
                    <a:pt x="0" y="27"/>
                  </a:lnTo>
                  <a:lnTo>
                    <a:pt x="20" y="50"/>
                  </a:lnTo>
                  <a:close/>
                </a:path>
              </a:pathLst>
            </a:custGeom>
            <a:solidFill>
              <a:srgbClr val="000000"/>
            </a:solidFill>
            <a:ln w="12700">
              <a:solidFill>
                <a:srgbClr val="FFFFFF"/>
              </a:solidFill>
              <a:prstDash val="solid"/>
              <a:round/>
              <a:headEnd/>
              <a:tailEnd/>
            </a:ln>
          </p:spPr>
          <p:txBody>
            <a:bodyPr/>
            <a:lstStyle/>
            <a:p>
              <a:endParaRPr lang="en-US"/>
            </a:p>
          </p:txBody>
        </p:sp>
        <p:sp>
          <p:nvSpPr>
            <p:cNvPr id="541" name="Line 543"/>
            <p:cNvSpPr>
              <a:spLocks noChangeShapeType="1"/>
            </p:cNvSpPr>
            <p:nvPr/>
          </p:nvSpPr>
          <p:spPr bwMode="auto">
            <a:xfrm>
              <a:off x="1927" y="25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 name="Freeform 544"/>
            <p:cNvSpPr>
              <a:spLocks/>
            </p:cNvSpPr>
            <p:nvPr/>
          </p:nvSpPr>
          <p:spPr bwMode="auto">
            <a:xfrm>
              <a:off x="1923" y="2536"/>
              <a:ext cx="9" cy="10"/>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60000 65536"/>
                <a:gd name="T11" fmla="*/ 0 60000 65536"/>
                <a:gd name="T12" fmla="*/ 0 60000 65536"/>
                <a:gd name="T13" fmla="*/ 0 60000 65536"/>
                <a:gd name="T14" fmla="*/ 0 60000 65536"/>
                <a:gd name="T15" fmla="*/ 0 w 43"/>
                <a:gd name="T16" fmla="*/ 0 h 50"/>
                <a:gd name="T17" fmla="*/ 43 w 43"/>
                <a:gd name="T18" fmla="*/ 50 h 50"/>
              </a:gdLst>
              <a:ahLst/>
              <a:cxnLst>
                <a:cxn ang="T10">
                  <a:pos x="T0" y="T1"/>
                </a:cxn>
                <a:cxn ang="T11">
                  <a:pos x="T2" y="T3"/>
                </a:cxn>
                <a:cxn ang="T12">
                  <a:pos x="T4" y="T5"/>
                </a:cxn>
                <a:cxn ang="T13">
                  <a:pos x="T6" y="T7"/>
                </a:cxn>
                <a:cxn ang="T14">
                  <a:pos x="T8" y="T9"/>
                </a:cxn>
              </a:cxnLst>
              <a:rect l="T15" t="T16" r="T17" b="T18"/>
              <a:pathLst>
                <a:path w="43" h="50">
                  <a:moveTo>
                    <a:pt x="20" y="50"/>
                  </a:moveTo>
                  <a:lnTo>
                    <a:pt x="43" y="27"/>
                  </a:lnTo>
                  <a:lnTo>
                    <a:pt x="20" y="0"/>
                  </a:lnTo>
                  <a:lnTo>
                    <a:pt x="0" y="27"/>
                  </a:lnTo>
                  <a:lnTo>
                    <a:pt x="20" y="50"/>
                  </a:lnTo>
                  <a:close/>
                </a:path>
              </a:pathLst>
            </a:custGeom>
            <a:solidFill>
              <a:srgbClr val="000000"/>
            </a:solidFill>
            <a:ln w="12700">
              <a:solidFill>
                <a:srgbClr val="FFFFFF"/>
              </a:solidFill>
              <a:prstDash val="solid"/>
              <a:round/>
              <a:headEnd/>
              <a:tailEnd/>
            </a:ln>
          </p:spPr>
          <p:txBody>
            <a:bodyPr/>
            <a:lstStyle/>
            <a:p>
              <a:endParaRPr lang="en-US"/>
            </a:p>
          </p:txBody>
        </p:sp>
        <p:sp>
          <p:nvSpPr>
            <p:cNvPr id="543" name="Line 545"/>
            <p:cNvSpPr>
              <a:spLocks noChangeShapeType="1"/>
            </p:cNvSpPr>
            <p:nvPr/>
          </p:nvSpPr>
          <p:spPr bwMode="auto">
            <a:xfrm>
              <a:off x="1927" y="25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 name="Freeform 546"/>
            <p:cNvSpPr>
              <a:spLocks/>
            </p:cNvSpPr>
            <p:nvPr/>
          </p:nvSpPr>
          <p:spPr bwMode="auto">
            <a:xfrm>
              <a:off x="1923" y="2536"/>
              <a:ext cx="9" cy="10"/>
            </a:xfrm>
            <a:custGeom>
              <a:avLst/>
              <a:gdLst>
                <a:gd name="T0" fmla="*/ 0 w 43"/>
                <a:gd name="T1" fmla="*/ 0 h 50"/>
                <a:gd name="T2" fmla="*/ 0 w 43"/>
                <a:gd name="T3" fmla="*/ 0 h 50"/>
                <a:gd name="T4" fmla="*/ 0 w 43"/>
                <a:gd name="T5" fmla="*/ 0 h 50"/>
                <a:gd name="T6" fmla="*/ 0 w 43"/>
                <a:gd name="T7" fmla="*/ 0 h 50"/>
                <a:gd name="T8" fmla="*/ 0 w 43"/>
                <a:gd name="T9" fmla="*/ 0 h 50"/>
                <a:gd name="T10" fmla="*/ 0 60000 65536"/>
                <a:gd name="T11" fmla="*/ 0 60000 65536"/>
                <a:gd name="T12" fmla="*/ 0 60000 65536"/>
                <a:gd name="T13" fmla="*/ 0 60000 65536"/>
                <a:gd name="T14" fmla="*/ 0 60000 65536"/>
                <a:gd name="T15" fmla="*/ 0 w 43"/>
                <a:gd name="T16" fmla="*/ 0 h 50"/>
                <a:gd name="T17" fmla="*/ 43 w 43"/>
                <a:gd name="T18" fmla="*/ 50 h 50"/>
              </a:gdLst>
              <a:ahLst/>
              <a:cxnLst>
                <a:cxn ang="T10">
                  <a:pos x="T0" y="T1"/>
                </a:cxn>
                <a:cxn ang="T11">
                  <a:pos x="T2" y="T3"/>
                </a:cxn>
                <a:cxn ang="T12">
                  <a:pos x="T4" y="T5"/>
                </a:cxn>
                <a:cxn ang="T13">
                  <a:pos x="T6" y="T7"/>
                </a:cxn>
                <a:cxn ang="T14">
                  <a:pos x="T8" y="T9"/>
                </a:cxn>
              </a:cxnLst>
              <a:rect l="T15" t="T16" r="T17" b="T18"/>
              <a:pathLst>
                <a:path w="43" h="50">
                  <a:moveTo>
                    <a:pt x="20" y="50"/>
                  </a:moveTo>
                  <a:lnTo>
                    <a:pt x="43" y="27"/>
                  </a:lnTo>
                  <a:lnTo>
                    <a:pt x="20" y="0"/>
                  </a:lnTo>
                  <a:lnTo>
                    <a:pt x="0" y="27"/>
                  </a:lnTo>
                  <a:lnTo>
                    <a:pt x="20" y="50"/>
                  </a:lnTo>
                  <a:close/>
                </a:path>
              </a:pathLst>
            </a:custGeom>
            <a:solidFill>
              <a:srgbClr val="000000"/>
            </a:solidFill>
            <a:ln w="12700">
              <a:solidFill>
                <a:srgbClr val="FFFFFF"/>
              </a:solidFill>
              <a:prstDash val="solid"/>
              <a:round/>
              <a:headEnd/>
              <a:tailEnd/>
            </a:ln>
          </p:spPr>
          <p:txBody>
            <a:bodyPr/>
            <a:lstStyle/>
            <a:p>
              <a:endParaRPr lang="en-US"/>
            </a:p>
          </p:txBody>
        </p:sp>
        <p:sp>
          <p:nvSpPr>
            <p:cNvPr id="545" name="Line 547"/>
            <p:cNvSpPr>
              <a:spLocks noChangeShapeType="1"/>
            </p:cNvSpPr>
            <p:nvPr/>
          </p:nvSpPr>
          <p:spPr bwMode="auto">
            <a:xfrm>
              <a:off x="1843" y="26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 name="Freeform 548"/>
            <p:cNvSpPr>
              <a:spLocks/>
            </p:cNvSpPr>
            <p:nvPr/>
          </p:nvSpPr>
          <p:spPr bwMode="auto">
            <a:xfrm>
              <a:off x="1833" y="2619"/>
              <a:ext cx="22" cy="27"/>
            </a:xfrm>
            <a:custGeom>
              <a:avLst/>
              <a:gdLst>
                <a:gd name="T0" fmla="*/ 0 w 112"/>
                <a:gd name="T1" fmla="*/ 0 h 134"/>
                <a:gd name="T2" fmla="*/ 0 w 112"/>
                <a:gd name="T3" fmla="*/ 0 h 134"/>
                <a:gd name="T4" fmla="*/ 0 w 112"/>
                <a:gd name="T5" fmla="*/ 0 h 134"/>
                <a:gd name="T6" fmla="*/ 0 w 112"/>
                <a:gd name="T7" fmla="*/ 0 h 134"/>
                <a:gd name="T8" fmla="*/ 0 w 112"/>
                <a:gd name="T9" fmla="*/ 0 h 134"/>
                <a:gd name="T10" fmla="*/ 0 60000 65536"/>
                <a:gd name="T11" fmla="*/ 0 60000 65536"/>
                <a:gd name="T12" fmla="*/ 0 60000 65536"/>
                <a:gd name="T13" fmla="*/ 0 60000 65536"/>
                <a:gd name="T14" fmla="*/ 0 60000 65536"/>
                <a:gd name="T15" fmla="*/ 0 w 112"/>
                <a:gd name="T16" fmla="*/ 0 h 134"/>
                <a:gd name="T17" fmla="*/ 112 w 112"/>
                <a:gd name="T18" fmla="*/ 134 h 134"/>
              </a:gdLst>
              <a:ahLst/>
              <a:cxnLst>
                <a:cxn ang="T10">
                  <a:pos x="T0" y="T1"/>
                </a:cxn>
                <a:cxn ang="T11">
                  <a:pos x="T2" y="T3"/>
                </a:cxn>
                <a:cxn ang="T12">
                  <a:pos x="T4" y="T5"/>
                </a:cxn>
                <a:cxn ang="T13">
                  <a:pos x="T6" y="T7"/>
                </a:cxn>
                <a:cxn ang="T14">
                  <a:pos x="T8" y="T9"/>
                </a:cxn>
              </a:cxnLst>
              <a:rect l="T15" t="T16" r="T17" b="T18"/>
              <a:pathLst>
                <a:path w="112" h="134">
                  <a:moveTo>
                    <a:pt x="53" y="134"/>
                  </a:moveTo>
                  <a:lnTo>
                    <a:pt x="112" y="69"/>
                  </a:lnTo>
                  <a:lnTo>
                    <a:pt x="53" y="0"/>
                  </a:lnTo>
                  <a:lnTo>
                    <a:pt x="0" y="69"/>
                  </a:lnTo>
                  <a:lnTo>
                    <a:pt x="53" y="134"/>
                  </a:lnTo>
                  <a:close/>
                </a:path>
              </a:pathLst>
            </a:custGeom>
            <a:solidFill>
              <a:srgbClr val="000000"/>
            </a:solidFill>
            <a:ln w="12700">
              <a:solidFill>
                <a:srgbClr val="FFFFFF"/>
              </a:solidFill>
              <a:prstDash val="solid"/>
              <a:round/>
              <a:headEnd/>
              <a:tailEnd/>
            </a:ln>
          </p:spPr>
          <p:txBody>
            <a:bodyPr/>
            <a:lstStyle/>
            <a:p>
              <a:endParaRPr lang="en-US"/>
            </a:p>
          </p:txBody>
        </p:sp>
        <p:sp>
          <p:nvSpPr>
            <p:cNvPr id="547" name="Line 549"/>
            <p:cNvSpPr>
              <a:spLocks noChangeShapeType="1"/>
            </p:cNvSpPr>
            <p:nvPr/>
          </p:nvSpPr>
          <p:spPr bwMode="auto">
            <a:xfrm>
              <a:off x="1843" y="26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 name="Freeform 550"/>
            <p:cNvSpPr>
              <a:spLocks/>
            </p:cNvSpPr>
            <p:nvPr/>
          </p:nvSpPr>
          <p:spPr bwMode="auto">
            <a:xfrm>
              <a:off x="1833" y="2619"/>
              <a:ext cx="22" cy="27"/>
            </a:xfrm>
            <a:custGeom>
              <a:avLst/>
              <a:gdLst>
                <a:gd name="T0" fmla="*/ 0 w 112"/>
                <a:gd name="T1" fmla="*/ 0 h 134"/>
                <a:gd name="T2" fmla="*/ 0 w 112"/>
                <a:gd name="T3" fmla="*/ 0 h 134"/>
                <a:gd name="T4" fmla="*/ 0 w 112"/>
                <a:gd name="T5" fmla="*/ 0 h 134"/>
                <a:gd name="T6" fmla="*/ 0 w 112"/>
                <a:gd name="T7" fmla="*/ 0 h 134"/>
                <a:gd name="T8" fmla="*/ 0 w 112"/>
                <a:gd name="T9" fmla="*/ 0 h 134"/>
                <a:gd name="T10" fmla="*/ 0 60000 65536"/>
                <a:gd name="T11" fmla="*/ 0 60000 65536"/>
                <a:gd name="T12" fmla="*/ 0 60000 65536"/>
                <a:gd name="T13" fmla="*/ 0 60000 65536"/>
                <a:gd name="T14" fmla="*/ 0 60000 65536"/>
                <a:gd name="T15" fmla="*/ 0 w 112"/>
                <a:gd name="T16" fmla="*/ 0 h 134"/>
                <a:gd name="T17" fmla="*/ 112 w 112"/>
                <a:gd name="T18" fmla="*/ 134 h 134"/>
              </a:gdLst>
              <a:ahLst/>
              <a:cxnLst>
                <a:cxn ang="T10">
                  <a:pos x="T0" y="T1"/>
                </a:cxn>
                <a:cxn ang="T11">
                  <a:pos x="T2" y="T3"/>
                </a:cxn>
                <a:cxn ang="T12">
                  <a:pos x="T4" y="T5"/>
                </a:cxn>
                <a:cxn ang="T13">
                  <a:pos x="T6" y="T7"/>
                </a:cxn>
                <a:cxn ang="T14">
                  <a:pos x="T8" y="T9"/>
                </a:cxn>
              </a:cxnLst>
              <a:rect l="T15" t="T16" r="T17" b="T18"/>
              <a:pathLst>
                <a:path w="112" h="134">
                  <a:moveTo>
                    <a:pt x="53" y="134"/>
                  </a:moveTo>
                  <a:lnTo>
                    <a:pt x="112" y="69"/>
                  </a:lnTo>
                  <a:lnTo>
                    <a:pt x="53" y="0"/>
                  </a:lnTo>
                  <a:lnTo>
                    <a:pt x="0" y="69"/>
                  </a:lnTo>
                  <a:lnTo>
                    <a:pt x="53" y="134"/>
                  </a:lnTo>
                  <a:close/>
                </a:path>
              </a:pathLst>
            </a:custGeom>
            <a:solidFill>
              <a:srgbClr val="000000"/>
            </a:solidFill>
            <a:ln w="12700">
              <a:solidFill>
                <a:srgbClr val="FFFFFF"/>
              </a:solidFill>
              <a:prstDash val="solid"/>
              <a:round/>
              <a:headEnd/>
              <a:tailEnd/>
            </a:ln>
          </p:spPr>
          <p:txBody>
            <a:bodyPr/>
            <a:lstStyle/>
            <a:p>
              <a:endParaRPr lang="en-US"/>
            </a:p>
          </p:txBody>
        </p:sp>
        <p:sp>
          <p:nvSpPr>
            <p:cNvPr id="549" name="Line 551"/>
            <p:cNvSpPr>
              <a:spLocks noChangeShapeType="1"/>
            </p:cNvSpPr>
            <p:nvPr/>
          </p:nvSpPr>
          <p:spPr bwMode="auto">
            <a:xfrm>
              <a:off x="1843" y="26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 name="Freeform 552"/>
            <p:cNvSpPr>
              <a:spLocks/>
            </p:cNvSpPr>
            <p:nvPr/>
          </p:nvSpPr>
          <p:spPr bwMode="auto">
            <a:xfrm>
              <a:off x="1833" y="2619"/>
              <a:ext cx="22" cy="27"/>
            </a:xfrm>
            <a:custGeom>
              <a:avLst/>
              <a:gdLst>
                <a:gd name="T0" fmla="*/ 0 w 112"/>
                <a:gd name="T1" fmla="*/ 0 h 134"/>
                <a:gd name="T2" fmla="*/ 0 w 112"/>
                <a:gd name="T3" fmla="*/ 0 h 134"/>
                <a:gd name="T4" fmla="*/ 0 w 112"/>
                <a:gd name="T5" fmla="*/ 0 h 134"/>
                <a:gd name="T6" fmla="*/ 0 w 112"/>
                <a:gd name="T7" fmla="*/ 0 h 134"/>
                <a:gd name="T8" fmla="*/ 0 w 112"/>
                <a:gd name="T9" fmla="*/ 0 h 134"/>
                <a:gd name="T10" fmla="*/ 0 60000 65536"/>
                <a:gd name="T11" fmla="*/ 0 60000 65536"/>
                <a:gd name="T12" fmla="*/ 0 60000 65536"/>
                <a:gd name="T13" fmla="*/ 0 60000 65536"/>
                <a:gd name="T14" fmla="*/ 0 60000 65536"/>
                <a:gd name="T15" fmla="*/ 0 w 112"/>
                <a:gd name="T16" fmla="*/ 0 h 134"/>
                <a:gd name="T17" fmla="*/ 112 w 112"/>
                <a:gd name="T18" fmla="*/ 134 h 134"/>
              </a:gdLst>
              <a:ahLst/>
              <a:cxnLst>
                <a:cxn ang="T10">
                  <a:pos x="T0" y="T1"/>
                </a:cxn>
                <a:cxn ang="T11">
                  <a:pos x="T2" y="T3"/>
                </a:cxn>
                <a:cxn ang="T12">
                  <a:pos x="T4" y="T5"/>
                </a:cxn>
                <a:cxn ang="T13">
                  <a:pos x="T6" y="T7"/>
                </a:cxn>
                <a:cxn ang="T14">
                  <a:pos x="T8" y="T9"/>
                </a:cxn>
              </a:cxnLst>
              <a:rect l="T15" t="T16" r="T17" b="T18"/>
              <a:pathLst>
                <a:path w="112" h="134">
                  <a:moveTo>
                    <a:pt x="53" y="134"/>
                  </a:moveTo>
                  <a:lnTo>
                    <a:pt x="112" y="69"/>
                  </a:lnTo>
                  <a:lnTo>
                    <a:pt x="53" y="0"/>
                  </a:lnTo>
                  <a:lnTo>
                    <a:pt x="0" y="69"/>
                  </a:lnTo>
                  <a:lnTo>
                    <a:pt x="53" y="134"/>
                  </a:lnTo>
                  <a:close/>
                </a:path>
              </a:pathLst>
            </a:custGeom>
            <a:solidFill>
              <a:srgbClr val="000000"/>
            </a:solidFill>
            <a:ln w="12700">
              <a:solidFill>
                <a:srgbClr val="FFFFFF"/>
              </a:solidFill>
              <a:prstDash val="solid"/>
              <a:round/>
              <a:headEnd/>
              <a:tailEnd/>
            </a:ln>
          </p:spPr>
          <p:txBody>
            <a:bodyPr/>
            <a:lstStyle/>
            <a:p>
              <a:endParaRPr lang="en-US"/>
            </a:p>
          </p:txBody>
        </p:sp>
        <p:sp>
          <p:nvSpPr>
            <p:cNvPr id="551" name="Line 553"/>
            <p:cNvSpPr>
              <a:spLocks noChangeShapeType="1"/>
            </p:cNvSpPr>
            <p:nvPr/>
          </p:nvSpPr>
          <p:spPr bwMode="auto">
            <a:xfrm>
              <a:off x="1843" y="26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2" name="Freeform 554"/>
            <p:cNvSpPr>
              <a:spLocks/>
            </p:cNvSpPr>
            <p:nvPr/>
          </p:nvSpPr>
          <p:spPr bwMode="auto">
            <a:xfrm>
              <a:off x="1833" y="2619"/>
              <a:ext cx="22" cy="27"/>
            </a:xfrm>
            <a:custGeom>
              <a:avLst/>
              <a:gdLst>
                <a:gd name="T0" fmla="*/ 0 w 112"/>
                <a:gd name="T1" fmla="*/ 0 h 134"/>
                <a:gd name="T2" fmla="*/ 0 w 112"/>
                <a:gd name="T3" fmla="*/ 0 h 134"/>
                <a:gd name="T4" fmla="*/ 0 w 112"/>
                <a:gd name="T5" fmla="*/ 0 h 134"/>
                <a:gd name="T6" fmla="*/ 0 w 112"/>
                <a:gd name="T7" fmla="*/ 0 h 134"/>
                <a:gd name="T8" fmla="*/ 0 w 112"/>
                <a:gd name="T9" fmla="*/ 0 h 134"/>
                <a:gd name="T10" fmla="*/ 0 60000 65536"/>
                <a:gd name="T11" fmla="*/ 0 60000 65536"/>
                <a:gd name="T12" fmla="*/ 0 60000 65536"/>
                <a:gd name="T13" fmla="*/ 0 60000 65536"/>
                <a:gd name="T14" fmla="*/ 0 60000 65536"/>
                <a:gd name="T15" fmla="*/ 0 w 112"/>
                <a:gd name="T16" fmla="*/ 0 h 134"/>
                <a:gd name="T17" fmla="*/ 112 w 112"/>
                <a:gd name="T18" fmla="*/ 134 h 134"/>
              </a:gdLst>
              <a:ahLst/>
              <a:cxnLst>
                <a:cxn ang="T10">
                  <a:pos x="T0" y="T1"/>
                </a:cxn>
                <a:cxn ang="T11">
                  <a:pos x="T2" y="T3"/>
                </a:cxn>
                <a:cxn ang="T12">
                  <a:pos x="T4" y="T5"/>
                </a:cxn>
                <a:cxn ang="T13">
                  <a:pos x="T6" y="T7"/>
                </a:cxn>
                <a:cxn ang="T14">
                  <a:pos x="T8" y="T9"/>
                </a:cxn>
              </a:cxnLst>
              <a:rect l="T15" t="T16" r="T17" b="T18"/>
              <a:pathLst>
                <a:path w="112" h="134">
                  <a:moveTo>
                    <a:pt x="53" y="134"/>
                  </a:moveTo>
                  <a:lnTo>
                    <a:pt x="112" y="69"/>
                  </a:lnTo>
                  <a:lnTo>
                    <a:pt x="53" y="0"/>
                  </a:lnTo>
                  <a:lnTo>
                    <a:pt x="0" y="69"/>
                  </a:lnTo>
                  <a:lnTo>
                    <a:pt x="53" y="134"/>
                  </a:lnTo>
                  <a:close/>
                </a:path>
              </a:pathLst>
            </a:custGeom>
            <a:solidFill>
              <a:srgbClr val="000000"/>
            </a:solidFill>
            <a:ln w="12700">
              <a:solidFill>
                <a:srgbClr val="FFFFFF"/>
              </a:solidFill>
              <a:prstDash val="solid"/>
              <a:round/>
              <a:headEnd/>
              <a:tailEnd/>
            </a:ln>
          </p:spPr>
          <p:txBody>
            <a:bodyPr/>
            <a:lstStyle/>
            <a:p>
              <a:endParaRPr lang="en-US"/>
            </a:p>
          </p:txBody>
        </p:sp>
        <p:sp>
          <p:nvSpPr>
            <p:cNvPr id="553" name="Line 555"/>
            <p:cNvSpPr>
              <a:spLocks noChangeShapeType="1"/>
            </p:cNvSpPr>
            <p:nvPr/>
          </p:nvSpPr>
          <p:spPr bwMode="auto">
            <a:xfrm>
              <a:off x="1843" y="26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 name="Freeform 556"/>
            <p:cNvSpPr>
              <a:spLocks/>
            </p:cNvSpPr>
            <p:nvPr/>
          </p:nvSpPr>
          <p:spPr bwMode="auto">
            <a:xfrm>
              <a:off x="1833" y="2619"/>
              <a:ext cx="22" cy="27"/>
            </a:xfrm>
            <a:custGeom>
              <a:avLst/>
              <a:gdLst>
                <a:gd name="T0" fmla="*/ 0 w 112"/>
                <a:gd name="T1" fmla="*/ 0 h 134"/>
                <a:gd name="T2" fmla="*/ 0 w 112"/>
                <a:gd name="T3" fmla="*/ 0 h 134"/>
                <a:gd name="T4" fmla="*/ 0 w 112"/>
                <a:gd name="T5" fmla="*/ 0 h 134"/>
                <a:gd name="T6" fmla="*/ 0 w 112"/>
                <a:gd name="T7" fmla="*/ 0 h 134"/>
                <a:gd name="T8" fmla="*/ 0 w 112"/>
                <a:gd name="T9" fmla="*/ 0 h 134"/>
                <a:gd name="T10" fmla="*/ 0 60000 65536"/>
                <a:gd name="T11" fmla="*/ 0 60000 65536"/>
                <a:gd name="T12" fmla="*/ 0 60000 65536"/>
                <a:gd name="T13" fmla="*/ 0 60000 65536"/>
                <a:gd name="T14" fmla="*/ 0 60000 65536"/>
                <a:gd name="T15" fmla="*/ 0 w 112"/>
                <a:gd name="T16" fmla="*/ 0 h 134"/>
                <a:gd name="T17" fmla="*/ 112 w 112"/>
                <a:gd name="T18" fmla="*/ 134 h 134"/>
              </a:gdLst>
              <a:ahLst/>
              <a:cxnLst>
                <a:cxn ang="T10">
                  <a:pos x="T0" y="T1"/>
                </a:cxn>
                <a:cxn ang="T11">
                  <a:pos x="T2" y="T3"/>
                </a:cxn>
                <a:cxn ang="T12">
                  <a:pos x="T4" y="T5"/>
                </a:cxn>
                <a:cxn ang="T13">
                  <a:pos x="T6" y="T7"/>
                </a:cxn>
                <a:cxn ang="T14">
                  <a:pos x="T8" y="T9"/>
                </a:cxn>
              </a:cxnLst>
              <a:rect l="T15" t="T16" r="T17" b="T18"/>
              <a:pathLst>
                <a:path w="112" h="134">
                  <a:moveTo>
                    <a:pt x="53" y="134"/>
                  </a:moveTo>
                  <a:lnTo>
                    <a:pt x="112" y="69"/>
                  </a:lnTo>
                  <a:lnTo>
                    <a:pt x="53" y="0"/>
                  </a:lnTo>
                  <a:lnTo>
                    <a:pt x="0" y="69"/>
                  </a:lnTo>
                  <a:lnTo>
                    <a:pt x="53" y="134"/>
                  </a:lnTo>
                  <a:close/>
                </a:path>
              </a:pathLst>
            </a:custGeom>
            <a:solidFill>
              <a:srgbClr val="000000"/>
            </a:solidFill>
            <a:ln w="12700">
              <a:solidFill>
                <a:srgbClr val="FFFFFF"/>
              </a:solidFill>
              <a:prstDash val="solid"/>
              <a:round/>
              <a:headEnd/>
              <a:tailEnd/>
            </a:ln>
          </p:spPr>
          <p:txBody>
            <a:bodyPr/>
            <a:lstStyle/>
            <a:p>
              <a:endParaRPr lang="en-US"/>
            </a:p>
          </p:txBody>
        </p:sp>
        <p:sp>
          <p:nvSpPr>
            <p:cNvPr id="555" name="Line 557"/>
            <p:cNvSpPr>
              <a:spLocks noChangeShapeType="1"/>
            </p:cNvSpPr>
            <p:nvPr/>
          </p:nvSpPr>
          <p:spPr bwMode="auto">
            <a:xfrm>
              <a:off x="1843" y="2646"/>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 name="Freeform 558"/>
            <p:cNvSpPr>
              <a:spLocks/>
            </p:cNvSpPr>
            <p:nvPr/>
          </p:nvSpPr>
          <p:spPr bwMode="auto">
            <a:xfrm>
              <a:off x="1833" y="2619"/>
              <a:ext cx="22" cy="27"/>
            </a:xfrm>
            <a:custGeom>
              <a:avLst/>
              <a:gdLst>
                <a:gd name="T0" fmla="*/ 0 w 112"/>
                <a:gd name="T1" fmla="*/ 0 h 134"/>
                <a:gd name="T2" fmla="*/ 0 w 112"/>
                <a:gd name="T3" fmla="*/ 0 h 134"/>
                <a:gd name="T4" fmla="*/ 0 w 112"/>
                <a:gd name="T5" fmla="*/ 0 h 134"/>
                <a:gd name="T6" fmla="*/ 0 w 112"/>
                <a:gd name="T7" fmla="*/ 0 h 134"/>
                <a:gd name="T8" fmla="*/ 0 w 112"/>
                <a:gd name="T9" fmla="*/ 0 h 134"/>
                <a:gd name="T10" fmla="*/ 0 60000 65536"/>
                <a:gd name="T11" fmla="*/ 0 60000 65536"/>
                <a:gd name="T12" fmla="*/ 0 60000 65536"/>
                <a:gd name="T13" fmla="*/ 0 60000 65536"/>
                <a:gd name="T14" fmla="*/ 0 60000 65536"/>
                <a:gd name="T15" fmla="*/ 0 w 112"/>
                <a:gd name="T16" fmla="*/ 0 h 134"/>
                <a:gd name="T17" fmla="*/ 112 w 112"/>
                <a:gd name="T18" fmla="*/ 134 h 134"/>
              </a:gdLst>
              <a:ahLst/>
              <a:cxnLst>
                <a:cxn ang="T10">
                  <a:pos x="T0" y="T1"/>
                </a:cxn>
                <a:cxn ang="T11">
                  <a:pos x="T2" y="T3"/>
                </a:cxn>
                <a:cxn ang="T12">
                  <a:pos x="T4" y="T5"/>
                </a:cxn>
                <a:cxn ang="T13">
                  <a:pos x="T6" y="T7"/>
                </a:cxn>
                <a:cxn ang="T14">
                  <a:pos x="T8" y="T9"/>
                </a:cxn>
              </a:cxnLst>
              <a:rect l="T15" t="T16" r="T17" b="T18"/>
              <a:pathLst>
                <a:path w="112" h="134">
                  <a:moveTo>
                    <a:pt x="53" y="134"/>
                  </a:moveTo>
                  <a:lnTo>
                    <a:pt x="112" y="69"/>
                  </a:lnTo>
                  <a:lnTo>
                    <a:pt x="53" y="0"/>
                  </a:lnTo>
                  <a:lnTo>
                    <a:pt x="0" y="69"/>
                  </a:lnTo>
                  <a:lnTo>
                    <a:pt x="53" y="134"/>
                  </a:lnTo>
                  <a:close/>
                </a:path>
              </a:pathLst>
            </a:custGeom>
            <a:solidFill>
              <a:srgbClr val="000000"/>
            </a:solidFill>
            <a:ln w="12700">
              <a:solidFill>
                <a:srgbClr val="FFFFFF"/>
              </a:solidFill>
              <a:prstDash val="solid"/>
              <a:round/>
              <a:headEnd/>
              <a:tailEnd/>
            </a:ln>
          </p:spPr>
          <p:txBody>
            <a:bodyPr/>
            <a:lstStyle/>
            <a:p>
              <a:endParaRPr lang="en-US"/>
            </a:p>
          </p:txBody>
        </p:sp>
        <p:sp>
          <p:nvSpPr>
            <p:cNvPr id="557" name="Line 559"/>
            <p:cNvSpPr>
              <a:spLocks noChangeShapeType="1"/>
            </p:cNvSpPr>
            <p:nvPr/>
          </p:nvSpPr>
          <p:spPr bwMode="auto">
            <a:xfrm>
              <a:off x="1743" y="2728"/>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8" name="Freeform 560"/>
            <p:cNvSpPr>
              <a:spLocks/>
            </p:cNvSpPr>
            <p:nvPr/>
          </p:nvSpPr>
          <p:spPr bwMode="auto">
            <a:xfrm>
              <a:off x="1740" y="2721"/>
              <a:ext cx="5" cy="7"/>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5" y="31"/>
                  </a:moveTo>
                  <a:lnTo>
                    <a:pt x="26" y="16"/>
                  </a:lnTo>
                  <a:lnTo>
                    <a:pt x="15" y="0"/>
                  </a:lnTo>
                  <a:lnTo>
                    <a:pt x="0" y="16"/>
                  </a:lnTo>
                  <a:lnTo>
                    <a:pt x="15" y="31"/>
                  </a:lnTo>
                  <a:close/>
                </a:path>
              </a:pathLst>
            </a:custGeom>
            <a:solidFill>
              <a:srgbClr val="000000"/>
            </a:solidFill>
            <a:ln w="12700">
              <a:solidFill>
                <a:srgbClr val="FFFFFF"/>
              </a:solidFill>
              <a:prstDash val="solid"/>
              <a:round/>
              <a:headEnd/>
              <a:tailEnd/>
            </a:ln>
          </p:spPr>
          <p:txBody>
            <a:bodyPr/>
            <a:lstStyle/>
            <a:p>
              <a:endParaRPr lang="en-US"/>
            </a:p>
          </p:txBody>
        </p:sp>
        <p:sp>
          <p:nvSpPr>
            <p:cNvPr id="559" name="Line 561"/>
            <p:cNvSpPr>
              <a:spLocks noChangeShapeType="1"/>
            </p:cNvSpPr>
            <p:nvPr/>
          </p:nvSpPr>
          <p:spPr bwMode="auto">
            <a:xfrm>
              <a:off x="1743" y="2728"/>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0" name="Freeform 562"/>
            <p:cNvSpPr>
              <a:spLocks/>
            </p:cNvSpPr>
            <p:nvPr/>
          </p:nvSpPr>
          <p:spPr bwMode="auto">
            <a:xfrm>
              <a:off x="1740" y="2721"/>
              <a:ext cx="5" cy="7"/>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5" y="31"/>
                  </a:moveTo>
                  <a:lnTo>
                    <a:pt x="26" y="16"/>
                  </a:lnTo>
                  <a:lnTo>
                    <a:pt x="15" y="0"/>
                  </a:lnTo>
                  <a:lnTo>
                    <a:pt x="0" y="16"/>
                  </a:lnTo>
                  <a:lnTo>
                    <a:pt x="15" y="31"/>
                  </a:lnTo>
                  <a:close/>
                </a:path>
              </a:pathLst>
            </a:custGeom>
            <a:solidFill>
              <a:srgbClr val="000000"/>
            </a:solidFill>
            <a:ln w="12700">
              <a:solidFill>
                <a:srgbClr val="FFFFFF"/>
              </a:solidFill>
              <a:prstDash val="solid"/>
              <a:round/>
              <a:headEnd/>
              <a:tailEnd/>
            </a:ln>
          </p:spPr>
          <p:txBody>
            <a:bodyPr/>
            <a:lstStyle/>
            <a:p>
              <a:endParaRPr lang="en-US"/>
            </a:p>
          </p:txBody>
        </p:sp>
        <p:sp>
          <p:nvSpPr>
            <p:cNvPr id="561" name="Line 563"/>
            <p:cNvSpPr>
              <a:spLocks noChangeShapeType="1"/>
            </p:cNvSpPr>
            <p:nvPr/>
          </p:nvSpPr>
          <p:spPr bwMode="auto">
            <a:xfrm>
              <a:off x="1743" y="2728"/>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 name="Freeform 564"/>
            <p:cNvSpPr>
              <a:spLocks/>
            </p:cNvSpPr>
            <p:nvPr/>
          </p:nvSpPr>
          <p:spPr bwMode="auto">
            <a:xfrm>
              <a:off x="1740" y="2721"/>
              <a:ext cx="5" cy="7"/>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5" y="31"/>
                  </a:moveTo>
                  <a:lnTo>
                    <a:pt x="26" y="16"/>
                  </a:lnTo>
                  <a:lnTo>
                    <a:pt x="15" y="0"/>
                  </a:lnTo>
                  <a:lnTo>
                    <a:pt x="0" y="16"/>
                  </a:lnTo>
                  <a:lnTo>
                    <a:pt x="15" y="31"/>
                  </a:lnTo>
                  <a:close/>
                </a:path>
              </a:pathLst>
            </a:custGeom>
            <a:solidFill>
              <a:srgbClr val="000000"/>
            </a:solidFill>
            <a:ln w="12700">
              <a:solidFill>
                <a:srgbClr val="FFFFFF"/>
              </a:solidFill>
              <a:prstDash val="solid"/>
              <a:round/>
              <a:headEnd/>
              <a:tailEnd/>
            </a:ln>
          </p:spPr>
          <p:txBody>
            <a:bodyPr/>
            <a:lstStyle/>
            <a:p>
              <a:endParaRPr lang="en-US"/>
            </a:p>
          </p:txBody>
        </p:sp>
        <p:sp>
          <p:nvSpPr>
            <p:cNvPr id="563" name="Line 565"/>
            <p:cNvSpPr>
              <a:spLocks noChangeShapeType="1"/>
            </p:cNvSpPr>
            <p:nvPr/>
          </p:nvSpPr>
          <p:spPr bwMode="auto">
            <a:xfrm>
              <a:off x="1743" y="2728"/>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 name="Freeform 566"/>
            <p:cNvSpPr>
              <a:spLocks/>
            </p:cNvSpPr>
            <p:nvPr/>
          </p:nvSpPr>
          <p:spPr bwMode="auto">
            <a:xfrm>
              <a:off x="1740" y="2721"/>
              <a:ext cx="5" cy="7"/>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5" y="31"/>
                  </a:moveTo>
                  <a:lnTo>
                    <a:pt x="26" y="16"/>
                  </a:lnTo>
                  <a:lnTo>
                    <a:pt x="15" y="0"/>
                  </a:lnTo>
                  <a:lnTo>
                    <a:pt x="0" y="16"/>
                  </a:lnTo>
                  <a:lnTo>
                    <a:pt x="15" y="31"/>
                  </a:lnTo>
                  <a:close/>
                </a:path>
              </a:pathLst>
            </a:custGeom>
            <a:solidFill>
              <a:srgbClr val="000000"/>
            </a:solidFill>
            <a:ln w="12700">
              <a:solidFill>
                <a:srgbClr val="FFFFFF"/>
              </a:solidFill>
              <a:prstDash val="solid"/>
              <a:round/>
              <a:headEnd/>
              <a:tailEnd/>
            </a:ln>
          </p:spPr>
          <p:txBody>
            <a:bodyPr/>
            <a:lstStyle/>
            <a:p>
              <a:endParaRPr lang="en-US"/>
            </a:p>
          </p:txBody>
        </p:sp>
        <p:sp>
          <p:nvSpPr>
            <p:cNvPr id="565" name="Line 567"/>
            <p:cNvSpPr>
              <a:spLocks noChangeShapeType="1"/>
            </p:cNvSpPr>
            <p:nvPr/>
          </p:nvSpPr>
          <p:spPr bwMode="auto">
            <a:xfrm>
              <a:off x="1743" y="2728"/>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 name="Freeform 568"/>
            <p:cNvSpPr>
              <a:spLocks/>
            </p:cNvSpPr>
            <p:nvPr/>
          </p:nvSpPr>
          <p:spPr bwMode="auto">
            <a:xfrm>
              <a:off x="1740" y="2721"/>
              <a:ext cx="5" cy="7"/>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5" y="31"/>
                  </a:moveTo>
                  <a:lnTo>
                    <a:pt x="26" y="16"/>
                  </a:lnTo>
                  <a:lnTo>
                    <a:pt x="15" y="0"/>
                  </a:lnTo>
                  <a:lnTo>
                    <a:pt x="0" y="16"/>
                  </a:lnTo>
                  <a:lnTo>
                    <a:pt x="15" y="31"/>
                  </a:lnTo>
                  <a:close/>
                </a:path>
              </a:pathLst>
            </a:custGeom>
            <a:solidFill>
              <a:srgbClr val="000000"/>
            </a:solidFill>
            <a:ln w="12700">
              <a:solidFill>
                <a:srgbClr val="FFFFFF"/>
              </a:solidFill>
              <a:prstDash val="solid"/>
              <a:round/>
              <a:headEnd/>
              <a:tailEnd/>
            </a:ln>
          </p:spPr>
          <p:txBody>
            <a:bodyPr/>
            <a:lstStyle/>
            <a:p>
              <a:endParaRPr lang="en-US"/>
            </a:p>
          </p:txBody>
        </p:sp>
        <p:sp>
          <p:nvSpPr>
            <p:cNvPr id="567" name="Line 569"/>
            <p:cNvSpPr>
              <a:spLocks noChangeShapeType="1"/>
            </p:cNvSpPr>
            <p:nvPr/>
          </p:nvSpPr>
          <p:spPr bwMode="auto">
            <a:xfrm>
              <a:off x="1743" y="2728"/>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8" name="Freeform 570"/>
            <p:cNvSpPr>
              <a:spLocks/>
            </p:cNvSpPr>
            <p:nvPr/>
          </p:nvSpPr>
          <p:spPr bwMode="auto">
            <a:xfrm>
              <a:off x="1740" y="2721"/>
              <a:ext cx="5" cy="7"/>
            </a:xfrm>
            <a:custGeom>
              <a:avLst/>
              <a:gdLst>
                <a:gd name="T0" fmla="*/ 0 w 26"/>
                <a:gd name="T1" fmla="*/ 0 h 31"/>
                <a:gd name="T2" fmla="*/ 0 w 26"/>
                <a:gd name="T3" fmla="*/ 0 h 31"/>
                <a:gd name="T4" fmla="*/ 0 w 26"/>
                <a:gd name="T5" fmla="*/ 0 h 31"/>
                <a:gd name="T6" fmla="*/ 0 w 26"/>
                <a:gd name="T7" fmla="*/ 0 h 31"/>
                <a:gd name="T8" fmla="*/ 0 w 26"/>
                <a:gd name="T9" fmla="*/ 0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15" y="31"/>
                  </a:moveTo>
                  <a:lnTo>
                    <a:pt x="26" y="16"/>
                  </a:lnTo>
                  <a:lnTo>
                    <a:pt x="15" y="0"/>
                  </a:lnTo>
                  <a:lnTo>
                    <a:pt x="0" y="16"/>
                  </a:lnTo>
                  <a:lnTo>
                    <a:pt x="15" y="31"/>
                  </a:lnTo>
                  <a:close/>
                </a:path>
              </a:pathLst>
            </a:custGeom>
            <a:solidFill>
              <a:srgbClr val="000000"/>
            </a:solidFill>
            <a:ln w="12700">
              <a:solidFill>
                <a:srgbClr val="FFFFFF"/>
              </a:solidFill>
              <a:prstDash val="solid"/>
              <a:round/>
              <a:headEnd/>
              <a:tailEnd/>
            </a:ln>
          </p:spPr>
          <p:txBody>
            <a:bodyPr/>
            <a:lstStyle/>
            <a:p>
              <a:endParaRPr lang="en-US"/>
            </a:p>
          </p:txBody>
        </p:sp>
        <p:sp>
          <p:nvSpPr>
            <p:cNvPr id="569" name="Line 571"/>
            <p:cNvSpPr>
              <a:spLocks noChangeShapeType="1"/>
            </p:cNvSpPr>
            <p:nvPr/>
          </p:nvSpPr>
          <p:spPr bwMode="auto">
            <a:xfrm>
              <a:off x="1795" y="2821"/>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0" name="Freeform 572"/>
            <p:cNvSpPr>
              <a:spLocks/>
            </p:cNvSpPr>
            <p:nvPr/>
          </p:nvSpPr>
          <p:spPr bwMode="auto">
            <a:xfrm>
              <a:off x="1792" y="2814"/>
              <a:ext cx="7" cy="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5" y="35"/>
                  </a:moveTo>
                  <a:lnTo>
                    <a:pt x="34" y="19"/>
                  </a:lnTo>
                  <a:lnTo>
                    <a:pt x="15" y="0"/>
                  </a:lnTo>
                  <a:lnTo>
                    <a:pt x="0" y="19"/>
                  </a:lnTo>
                  <a:lnTo>
                    <a:pt x="15" y="35"/>
                  </a:lnTo>
                  <a:close/>
                </a:path>
              </a:pathLst>
            </a:custGeom>
            <a:solidFill>
              <a:srgbClr val="000000"/>
            </a:solidFill>
            <a:ln w="12700">
              <a:solidFill>
                <a:srgbClr val="FFFFFF"/>
              </a:solidFill>
              <a:prstDash val="solid"/>
              <a:round/>
              <a:headEnd/>
              <a:tailEnd/>
            </a:ln>
          </p:spPr>
          <p:txBody>
            <a:bodyPr/>
            <a:lstStyle/>
            <a:p>
              <a:endParaRPr lang="en-US"/>
            </a:p>
          </p:txBody>
        </p:sp>
        <p:sp>
          <p:nvSpPr>
            <p:cNvPr id="571" name="Line 573"/>
            <p:cNvSpPr>
              <a:spLocks noChangeShapeType="1"/>
            </p:cNvSpPr>
            <p:nvPr/>
          </p:nvSpPr>
          <p:spPr bwMode="auto">
            <a:xfrm>
              <a:off x="1795" y="2821"/>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Freeform 574"/>
            <p:cNvSpPr>
              <a:spLocks/>
            </p:cNvSpPr>
            <p:nvPr/>
          </p:nvSpPr>
          <p:spPr bwMode="auto">
            <a:xfrm>
              <a:off x="1792" y="2814"/>
              <a:ext cx="7" cy="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5" y="35"/>
                  </a:moveTo>
                  <a:lnTo>
                    <a:pt x="34" y="19"/>
                  </a:lnTo>
                  <a:lnTo>
                    <a:pt x="15" y="0"/>
                  </a:lnTo>
                  <a:lnTo>
                    <a:pt x="0" y="19"/>
                  </a:lnTo>
                  <a:lnTo>
                    <a:pt x="15" y="35"/>
                  </a:lnTo>
                  <a:close/>
                </a:path>
              </a:pathLst>
            </a:custGeom>
            <a:solidFill>
              <a:srgbClr val="000000"/>
            </a:solidFill>
            <a:ln w="12700">
              <a:solidFill>
                <a:srgbClr val="FFFFFF"/>
              </a:solidFill>
              <a:prstDash val="solid"/>
              <a:round/>
              <a:headEnd/>
              <a:tailEnd/>
            </a:ln>
          </p:spPr>
          <p:txBody>
            <a:bodyPr/>
            <a:lstStyle/>
            <a:p>
              <a:endParaRPr lang="en-US"/>
            </a:p>
          </p:txBody>
        </p:sp>
        <p:sp>
          <p:nvSpPr>
            <p:cNvPr id="573" name="Line 575"/>
            <p:cNvSpPr>
              <a:spLocks noChangeShapeType="1"/>
            </p:cNvSpPr>
            <p:nvPr/>
          </p:nvSpPr>
          <p:spPr bwMode="auto">
            <a:xfrm>
              <a:off x="1795" y="2821"/>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 name="Freeform 576"/>
            <p:cNvSpPr>
              <a:spLocks/>
            </p:cNvSpPr>
            <p:nvPr/>
          </p:nvSpPr>
          <p:spPr bwMode="auto">
            <a:xfrm>
              <a:off x="1792" y="2814"/>
              <a:ext cx="7" cy="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5" y="35"/>
                  </a:moveTo>
                  <a:lnTo>
                    <a:pt x="34" y="19"/>
                  </a:lnTo>
                  <a:lnTo>
                    <a:pt x="15" y="0"/>
                  </a:lnTo>
                  <a:lnTo>
                    <a:pt x="0" y="19"/>
                  </a:lnTo>
                  <a:lnTo>
                    <a:pt x="15" y="35"/>
                  </a:lnTo>
                  <a:close/>
                </a:path>
              </a:pathLst>
            </a:custGeom>
            <a:solidFill>
              <a:srgbClr val="000000"/>
            </a:solidFill>
            <a:ln w="12700">
              <a:solidFill>
                <a:srgbClr val="FFFFFF"/>
              </a:solidFill>
              <a:prstDash val="solid"/>
              <a:round/>
              <a:headEnd/>
              <a:tailEnd/>
            </a:ln>
          </p:spPr>
          <p:txBody>
            <a:bodyPr/>
            <a:lstStyle/>
            <a:p>
              <a:endParaRPr lang="en-US"/>
            </a:p>
          </p:txBody>
        </p:sp>
        <p:sp>
          <p:nvSpPr>
            <p:cNvPr id="575" name="Line 577"/>
            <p:cNvSpPr>
              <a:spLocks noChangeShapeType="1"/>
            </p:cNvSpPr>
            <p:nvPr/>
          </p:nvSpPr>
          <p:spPr bwMode="auto">
            <a:xfrm>
              <a:off x="1795" y="2821"/>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6" name="Freeform 578"/>
            <p:cNvSpPr>
              <a:spLocks/>
            </p:cNvSpPr>
            <p:nvPr/>
          </p:nvSpPr>
          <p:spPr bwMode="auto">
            <a:xfrm>
              <a:off x="1792" y="2814"/>
              <a:ext cx="7" cy="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5" y="35"/>
                  </a:moveTo>
                  <a:lnTo>
                    <a:pt x="34" y="19"/>
                  </a:lnTo>
                  <a:lnTo>
                    <a:pt x="15" y="0"/>
                  </a:lnTo>
                  <a:lnTo>
                    <a:pt x="0" y="19"/>
                  </a:lnTo>
                  <a:lnTo>
                    <a:pt x="15" y="35"/>
                  </a:lnTo>
                  <a:close/>
                </a:path>
              </a:pathLst>
            </a:custGeom>
            <a:solidFill>
              <a:srgbClr val="000000"/>
            </a:solidFill>
            <a:ln w="12700">
              <a:solidFill>
                <a:srgbClr val="FFFFFF"/>
              </a:solidFill>
              <a:prstDash val="solid"/>
              <a:round/>
              <a:headEnd/>
              <a:tailEnd/>
            </a:ln>
          </p:spPr>
          <p:txBody>
            <a:bodyPr/>
            <a:lstStyle/>
            <a:p>
              <a:endParaRPr lang="en-US"/>
            </a:p>
          </p:txBody>
        </p:sp>
        <p:sp>
          <p:nvSpPr>
            <p:cNvPr id="577" name="Line 579"/>
            <p:cNvSpPr>
              <a:spLocks noChangeShapeType="1"/>
            </p:cNvSpPr>
            <p:nvPr/>
          </p:nvSpPr>
          <p:spPr bwMode="auto">
            <a:xfrm>
              <a:off x="1795" y="2821"/>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 name="Freeform 580"/>
            <p:cNvSpPr>
              <a:spLocks/>
            </p:cNvSpPr>
            <p:nvPr/>
          </p:nvSpPr>
          <p:spPr bwMode="auto">
            <a:xfrm>
              <a:off x="1792" y="2814"/>
              <a:ext cx="7" cy="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5" y="35"/>
                  </a:moveTo>
                  <a:lnTo>
                    <a:pt x="34" y="19"/>
                  </a:lnTo>
                  <a:lnTo>
                    <a:pt x="15" y="0"/>
                  </a:lnTo>
                  <a:lnTo>
                    <a:pt x="0" y="19"/>
                  </a:lnTo>
                  <a:lnTo>
                    <a:pt x="15" y="35"/>
                  </a:lnTo>
                  <a:close/>
                </a:path>
              </a:pathLst>
            </a:custGeom>
            <a:solidFill>
              <a:srgbClr val="000000"/>
            </a:solidFill>
            <a:ln w="12700">
              <a:solidFill>
                <a:srgbClr val="FFFFFF"/>
              </a:solidFill>
              <a:prstDash val="solid"/>
              <a:round/>
              <a:headEnd/>
              <a:tailEnd/>
            </a:ln>
          </p:spPr>
          <p:txBody>
            <a:bodyPr/>
            <a:lstStyle/>
            <a:p>
              <a:endParaRPr lang="en-US"/>
            </a:p>
          </p:txBody>
        </p:sp>
        <p:sp>
          <p:nvSpPr>
            <p:cNvPr id="579" name="Line 581"/>
            <p:cNvSpPr>
              <a:spLocks noChangeShapeType="1"/>
            </p:cNvSpPr>
            <p:nvPr/>
          </p:nvSpPr>
          <p:spPr bwMode="auto">
            <a:xfrm>
              <a:off x="1795" y="2821"/>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 name="Freeform 582"/>
            <p:cNvSpPr>
              <a:spLocks/>
            </p:cNvSpPr>
            <p:nvPr/>
          </p:nvSpPr>
          <p:spPr bwMode="auto">
            <a:xfrm>
              <a:off x="1792" y="2814"/>
              <a:ext cx="7" cy="7"/>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5" y="35"/>
                  </a:moveTo>
                  <a:lnTo>
                    <a:pt x="34" y="19"/>
                  </a:lnTo>
                  <a:lnTo>
                    <a:pt x="15" y="0"/>
                  </a:lnTo>
                  <a:lnTo>
                    <a:pt x="0" y="19"/>
                  </a:lnTo>
                  <a:lnTo>
                    <a:pt x="15" y="35"/>
                  </a:lnTo>
                  <a:close/>
                </a:path>
              </a:pathLst>
            </a:custGeom>
            <a:solidFill>
              <a:srgbClr val="000000"/>
            </a:solidFill>
            <a:ln w="12700">
              <a:solidFill>
                <a:srgbClr val="FFFFFF"/>
              </a:solidFill>
              <a:prstDash val="solid"/>
              <a:round/>
              <a:headEnd/>
              <a:tailEnd/>
            </a:ln>
          </p:spPr>
          <p:txBody>
            <a:bodyPr/>
            <a:lstStyle/>
            <a:p>
              <a:endParaRPr lang="en-US"/>
            </a:p>
          </p:txBody>
        </p:sp>
        <p:sp>
          <p:nvSpPr>
            <p:cNvPr id="581" name="Line 583"/>
            <p:cNvSpPr>
              <a:spLocks noChangeShapeType="1"/>
            </p:cNvSpPr>
            <p:nvPr/>
          </p:nvSpPr>
          <p:spPr bwMode="auto">
            <a:xfrm>
              <a:off x="1820" y="300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2" name="Freeform 584"/>
            <p:cNvSpPr>
              <a:spLocks/>
            </p:cNvSpPr>
            <p:nvPr/>
          </p:nvSpPr>
          <p:spPr bwMode="auto">
            <a:xfrm>
              <a:off x="1814" y="2994"/>
              <a:ext cx="13" cy="15"/>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60000 65536"/>
                <a:gd name="T11" fmla="*/ 0 60000 65536"/>
                <a:gd name="T12" fmla="*/ 0 60000 65536"/>
                <a:gd name="T13" fmla="*/ 0 60000 65536"/>
                <a:gd name="T14" fmla="*/ 0 60000 65536"/>
                <a:gd name="T15" fmla="*/ 0 w 65"/>
                <a:gd name="T16" fmla="*/ 0 h 74"/>
                <a:gd name="T17" fmla="*/ 65 w 65"/>
                <a:gd name="T18" fmla="*/ 74 h 74"/>
              </a:gdLst>
              <a:ahLst/>
              <a:cxnLst>
                <a:cxn ang="T10">
                  <a:pos x="T0" y="T1"/>
                </a:cxn>
                <a:cxn ang="T11">
                  <a:pos x="T2" y="T3"/>
                </a:cxn>
                <a:cxn ang="T12">
                  <a:pos x="T4" y="T5"/>
                </a:cxn>
                <a:cxn ang="T13">
                  <a:pos x="T6" y="T7"/>
                </a:cxn>
                <a:cxn ang="T14">
                  <a:pos x="T8" y="T9"/>
                </a:cxn>
              </a:cxnLst>
              <a:rect l="T15" t="T16" r="T17" b="T18"/>
              <a:pathLst>
                <a:path w="65" h="74">
                  <a:moveTo>
                    <a:pt x="31" y="74"/>
                  </a:moveTo>
                  <a:lnTo>
                    <a:pt x="65" y="39"/>
                  </a:lnTo>
                  <a:lnTo>
                    <a:pt x="31" y="0"/>
                  </a:lnTo>
                  <a:lnTo>
                    <a:pt x="0" y="39"/>
                  </a:lnTo>
                  <a:lnTo>
                    <a:pt x="31" y="74"/>
                  </a:lnTo>
                  <a:close/>
                </a:path>
              </a:pathLst>
            </a:custGeom>
            <a:solidFill>
              <a:srgbClr val="000000"/>
            </a:solidFill>
            <a:ln w="12700">
              <a:solidFill>
                <a:srgbClr val="FFFFFF"/>
              </a:solidFill>
              <a:prstDash val="solid"/>
              <a:round/>
              <a:headEnd/>
              <a:tailEnd/>
            </a:ln>
          </p:spPr>
          <p:txBody>
            <a:bodyPr/>
            <a:lstStyle/>
            <a:p>
              <a:endParaRPr lang="en-US"/>
            </a:p>
          </p:txBody>
        </p:sp>
        <p:sp>
          <p:nvSpPr>
            <p:cNvPr id="583" name="Line 585"/>
            <p:cNvSpPr>
              <a:spLocks noChangeShapeType="1"/>
            </p:cNvSpPr>
            <p:nvPr/>
          </p:nvSpPr>
          <p:spPr bwMode="auto">
            <a:xfrm>
              <a:off x="1820" y="300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 name="Freeform 586"/>
            <p:cNvSpPr>
              <a:spLocks/>
            </p:cNvSpPr>
            <p:nvPr/>
          </p:nvSpPr>
          <p:spPr bwMode="auto">
            <a:xfrm>
              <a:off x="1814" y="2994"/>
              <a:ext cx="13" cy="15"/>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60000 65536"/>
                <a:gd name="T11" fmla="*/ 0 60000 65536"/>
                <a:gd name="T12" fmla="*/ 0 60000 65536"/>
                <a:gd name="T13" fmla="*/ 0 60000 65536"/>
                <a:gd name="T14" fmla="*/ 0 60000 65536"/>
                <a:gd name="T15" fmla="*/ 0 w 65"/>
                <a:gd name="T16" fmla="*/ 0 h 74"/>
                <a:gd name="T17" fmla="*/ 65 w 65"/>
                <a:gd name="T18" fmla="*/ 74 h 74"/>
              </a:gdLst>
              <a:ahLst/>
              <a:cxnLst>
                <a:cxn ang="T10">
                  <a:pos x="T0" y="T1"/>
                </a:cxn>
                <a:cxn ang="T11">
                  <a:pos x="T2" y="T3"/>
                </a:cxn>
                <a:cxn ang="T12">
                  <a:pos x="T4" y="T5"/>
                </a:cxn>
                <a:cxn ang="T13">
                  <a:pos x="T6" y="T7"/>
                </a:cxn>
                <a:cxn ang="T14">
                  <a:pos x="T8" y="T9"/>
                </a:cxn>
              </a:cxnLst>
              <a:rect l="T15" t="T16" r="T17" b="T18"/>
              <a:pathLst>
                <a:path w="65" h="74">
                  <a:moveTo>
                    <a:pt x="31" y="74"/>
                  </a:moveTo>
                  <a:lnTo>
                    <a:pt x="65" y="39"/>
                  </a:lnTo>
                  <a:lnTo>
                    <a:pt x="31" y="0"/>
                  </a:lnTo>
                  <a:lnTo>
                    <a:pt x="0" y="39"/>
                  </a:lnTo>
                  <a:lnTo>
                    <a:pt x="31" y="74"/>
                  </a:lnTo>
                  <a:close/>
                </a:path>
              </a:pathLst>
            </a:custGeom>
            <a:solidFill>
              <a:srgbClr val="000000"/>
            </a:solidFill>
            <a:ln w="12700">
              <a:solidFill>
                <a:srgbClr val="FFFFFF"/>
              </a:solidFill>
              <a:prstDash val="solid"/>
              <a:round/>
              <a:headEnd/>
              <a:tailEnd/>
            </a:ln>
          </p:spPr>
          <p:txBody>
            <a:bodyPr/>
            <a:lstStyle/>
            <a:p>
              <a:endParaRPr lang="en-US"/>
            </a:p>
          </p:txBody>
        </p:sp>
        <p:sp>
          <p:nvSpPr>
            <p:cNvPr id="585" name="Line 587"/>
            <p:cNvSpPr>
              <a:spLocks noChangeShapeType="1"/>
            </p:cNvSpPr>
            <p:nvPr/>
          </p:nvSpPr>
          <p:spPr bwMode="auto">
            <a:xfrm>
              <a:off x="1820" y="300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 name="Freeform 588"/>
            <p:cNvSpPr>
              <a:spLocks/>
            </p:cNvSpPr>
            <p:nvPr/>
          </p:nvSpPr>
          <p:spPr bwMode="auto">
            <a:xfrm>
              <a:off x="1814" y="2994"/>
              <a:ext cx="13" cy="15"/>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60000 65536"/>
                <a:gd name="T11" fmla="*/ 0 60000 65536"/>
                <a:gd name="T12" fmla="*/ 0 60000 65536"/>
                <a:gd name="T13" fmla="*/ 0 60000 65536"/>
                <a:gd name="T14" fmla="*/ 0 60000 65536"/>
                <a:gd name="T15" fmla="*/ 0 w 65"/>
                <a:gd name="T16" fmla="*/ 0 h 74"/>
                <a:gd name="T17" fmla="*/ 65 w 65"/>
                <a:gd name="T18" fmla="*/ 74 h 74"/>
              </a:gdLst>
              <a:ahLst/>
              <a:cxnLst>
                <a:cxn ang="T10">
                  <a:pos x="T0" y="T1"/>
                </a:cxn>
                <a:cxn ang="T11">
                  <a:pos x="T2" y="T3"/>
                </a:cxn>
                <a:cxn ang="T12">
                  <a:pos x="T4" y="T5"/>
                </a:cxn>
                <a:cxn ang="T13">
                  <a:pos x="T6" y="T7"/>
                </a:cxn>
                <a:cxn ang="T14">
                  <a:pos x="T8" y="T9"/>
                </a:cxn>
              </a:cxnLst>
              <a:rect l="T15" t="T16" r="T17" b="T18"/>
              <a:pathLst>
                <a:path w="65" h="74">
                  <a:moveTo>
                    <a:pt x="31" y="74"/>
                  </a:moveTo>
                  <a:lnTo>
                    <a:pt x="65" y="39"/>
                  </a:lnTo>
                  <a:lnTo>
                    <a:pt x="31" y="0"/>
                  </a:lnTo>
                  <a:lnTo>
                    <a:pt x="0" y="39"/>
                  </a:lnTo>
                  <a:lnTo>
                    <a:pt x="31" y="74"/>
                  </a:lnTo>
                  <a:close/>
                </a:path>
              </a:pathLst>
            </a:custGeom>
            <a:solidFill>
              <a:srgbClr val="000000"/>
            </a:solidFill>
            <a:ln w="12700">
              <a:solidFill>
                <a:srgbClr val="FFFFFF"/>
              </a:solidFill>
              <a:prstDash val="solid"/>
              <a:round/>
              <a:headEnd/>
              <a:tailEnd/>
            </a:ln>
          </p:spPr>
          <p:txBody>
            <a:bodyPr/>
            <a:lstStyle/>
            <a:p>
              <a:endParaRPr lang="en-US"/>
            </a:p>
          </p:txBody>
        </p:sp>
        <p:sp>
          <p:nvSpPr>
            <p:cNvPr id="587" name="Line 589"/>
            <p:cNvSpPr>
              <a:spLocks noChangeShapeType="1"/>
            </p:cNvSpPr>
            <p:nvPr/>
          </p:nvSpPr>
          <p:spPr bwMode="auto">
            <a:xfrm>
              <a:off x="1820" y="300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 name="Freeform 590"/>
            <p:cNvSpPr>
              <a:spLocks/>
            </p:cNvSpPr>
            <p:nvPr/>
          </p:nvSpPr>
          <p:spPr bwMode="auto">
            <a:xfrm>
              <a:off x="1814" y="2994"/>
              <a:ext cx="13" cy="15"/>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60000 65536"/>
                <a:gd name="T11" fmla="*/ 0 60000 65536"/>
                <a:gd name="T12" fmla="*/ 0 60000 65536"/>
                <a:gd name="T13" fmla="*/ 0 60000 65536"/>
                <a:gd name="T14" fmla="*/ 0 60000 65536"/>
                <a:gd name="T15" fmla="*/ 0 w 65"/>
                <a:gd name="T16" fmla="*/ 0 h 74"/>
                <a:gd name="T17" fmla="*/ 65 w 65"/>
                <a:gd name="T18" fmla="*/ 74 h 74"/>
              </a:gdLst>
              <a:ahLst/>
              <a:cxnLst>
                <a:cxn ang="T10">
                  <a:pos x="T0" y="T1"/>
                </a:cxn>
                <a:cxn ang="T11">
                  <a:pos x="T2" y="T3"/>
                </a:cxn>
                <a:cxn ang="T12">
                  <a:pos x="T4" y="T5"/>
                </a:cxn>
                <a:cxn ang="T13">
                  <a:pos x="T6" y="T7"/>
                </a:cxn>
                <a:cxn ang="T14">
                  <a:pos x="T8" y="T9"/>
                </a:cxn>
              </a:cxnLst>
              <a:rect l="T15" t="T16" r="T17" b="T18"/>
              <a:pathLst>
                <a:path w="65" h="74">
                  <a:moveTo>
                    <a:pt x="31" y="74"/>
                  </a:moveTo>
                  <a:lnTo>
                    <a:pt x="65" y="39"/>
                  </a:lnTo>
                  <a:lnTo>
                    <a:pt x="31" y="0"/>
                  </a:lnTo>
                  <a:lnTo>
                    <a:pt x="0" y="39"/>
                  </a:lnTo>
                  <a:lnTo>
                    <a:pt x="31" y="74"/>
                  </a:lnTo>
                  <a:close/>
                </a:path>
              </a:pathLst>
            </a:custGeom>
            <a:solidFill>
              <a:srgbClr val="000000"/>
            </a:solidFill>
            <a:ln w="12700">
              <a:solidFill>
                <a:srgbClr val="FFFFFF"/>
              </a:solidFill>
              <a:prstDash val="solid"/>
              <a:round/>
              <a:headEnd/>
              <a:tailEnd/>
            </a:ln>
          </p:spPr>
          <p:txBody>
            <a:bodyPr/>
            <a:lstStyle/>
            <a:p>
              <a:endParaRPr lang="en-US"/>
            </a:p>
          </p:txBody>
        </p:sp>
        <p:sp>
          <p:nvSpPr>
            <p:cNvPr id="589" name="Line 591"/>
            <p:cNvSpPr>
              <a:spLocks noChangeShapeType="1"/>
            </p:cNvSpPr>
            <p:nvPr/>
          </p:nvSpPr>
          <p:spPr bwMode="auto">
            <a:xfrm>
              <a:off x="1820" y="300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 name="Freeform 592"/>
            <p:cNvSpPr>
              <a:spLocks/>
            </p:cNvSpPr>
            <p:nvPr/>
          </p:nvSpPr>
          <p:spPr bwMode="auto">
            <a:xfrm>
              <a:off x="1814" y="2994"/>
              <a:ext cx="13" cy="15"/>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60000 65536"/>
                <a:gd name="T11" fmla="*/ 0 60000 65536"/>
                <a:gd name="T12" fmla="*/ 0 60000 65536"/>
                <a:gd name="T13" fmla="*/ 0 60000 65536"/>
                <a:gd name="T14" fmla="*/ 0 60000 65536"/>
                <a:gd name="T15" fmla="*/ 0 w 65"/>
                <a:gd name="T16" fmla="*/ 0 h 74"/>
                <a:gd name="T17" fmla="*/ 65 w 65"/>
                <a:gd name="T18" fmla="*/ 74 h 74"/>
              </a:gdLst>
              <a:ahLst/>
              <a:cxnLst>
                <a:cxn ang="T10">
                  <a:pos x="T0" y="T1"/>
                </a:cxn>
                <a:cxn ang="T11">
                  <a:pos x="T2" y="T3"/>
                </a:cxn>
                <a:cxn ang="T12">
                  <a:pos x="T4" y="T5"/>
                </a:cxn>
                <a:cxn ang="T13">
                  <a:pos x="T6" y="T7"/>
                </a:cxn>
                <a:cxn ang="T14">
                  <a:pos x="T8" y="T9"/>
                </a:cxn>
              </a:cxnLst>
              <a:rect l="T15" t="T16" r="T17" b="T18"/>
              <a:pathLst>
                <a:path w="65" h="74">
                  <a:moveTo>
                    <a:pt x="31" y="74"/>
                  </a:moveTo>
                  <a:lnTo>
                    <a:pt x="65" y="39"/>
                  </a:lnTo>
                  <a:lnTo>
                    <a:pt x="31" y="0"/>
                  </a:lnTo>
                  <a:lnTo>
                    <a:pt x="0" y="39"/>
                  </a:lnTo>
                  <a:lnTo>
                    <a:pt x="31" y="74"/>
                  </a:lnTo>
                  <a:close/>
                </a:path>
              </a:pathLst>
            </a:custGeom>
            <a:solidFill>
              <a:srgbClr val="000000"/>
            </a:solidFill>
            <a:ln w="12700">
              <a:solidFill>
                <a:srgbClr val="FFFFFF"/>
              </a:solidFill>
              <a:prstDash val="solid"/>
              <a:round/>
              <a:headEnd/>
              <a:tailEnd/>
            </a:ln>
          </p:spPr>
          <p:txBody>
            <a:bodyPr/>
            <a:lstStyle/>
            <a:p>
              <a:endParaRPr lang="en-US"/>
            </a:p>
          </p:txBody>
        </p:sp>
        <p:sp>
          <p:nvSpPr>
            <p:cNvPr id="591" name="Line 593"/>
            <p:cNvSpPr>
              <a:spLocks noChangeShapeType="1"/>
            </p:cNvSpPr>
            <p:nvPr/>
          </p:nvSpPr>
          <p:spPr bwMode="auto">
            <a:xfrm>
              <a:off x="1820" y="3009"/>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 name="Freeform 594"/>
            <p:cNvSpPr>
              <a:spLocks/>
            </p:cNvSpPr>
            <p:nvPr/>
          </p:nvSpPr>
          <p:spPr bwMode="auto">
            <a:xfrm>
              <a:off x="1814" y="2994"/>
              <a:ext cx="13" cy="15"/>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60000 65536"/>
                <a:gd name="T11" fmla="*/ 0 60000 65536"/>
                <a:gd name="T12" fmla="*/ 0 60000 65536"/>
                <a:gd name="T13" fmla="*/ 0 60000 65536"/>
                <a:gd name="T14" fmla="*/ 0 60000 65536"/>
                <a:gd name="T15" fmla="*/ 0 w 65"/>
                <a:gd name="T16" fmla="*/ 0 h 74"/>
                <a:gd name="T17" fmla="*/ 65 w 65"/>
                <a:gd name="T18" fmla="*/ 74 h 74"/>
              </a:gdLst>
              <a:ahLst/>
              <a:cxnLst>
                <a:cxn ang="T10">
                  <a:pos x="T0" y="T1"/>
                </a:cxn>
                <a:cxn ang="T11">
                  <a:pos x="T2" y="T3"/>
                </a:cxn>
                <a:cxn ang="T12">
                  <a:pos x="T4" y="T5"/>
                </a:cxn>
                <a:cxn ang="T13">
                  <a:pos x="T6" y="T7"/>
                </a:cxn>
                <a:cxn ang="T14">
                  <a:pos x="T8" y="T9"/>
                </a:cxn>
              </a:cxnLst>
              <a:rect l="T15" t="T16" r="T17" b="T18"/>
              <a:pathLst>
                <a:path w="65" h="74">
                  <a:moveTo>
                    <a:pt x="31" y="74"/>
                  </a:moveTo>
                  <a:lnTo>
                    <a:pt x="65" y="39"/>
                  </a:lnTo>
                  <a:lnTo>
                    <a:pt x="31" y="0"/>
                  </a:lnTo>
                  <a:lnTo>
                    <a:pt x="0" y="39"/>
                  </a:lnTo>
                  <a:lnTo>
                    <a:pt x="31" y="74"/>
                  </a:lnTo>
                  <a:close/>
                </a:path>
              </a:pathLst>
            </a:custGeom>
            <a:solidFill>
              <a:srgbClr val="000000"/>
            </a:solidFill>
            <a:ln w="12700">
              <a:solidFill>
                <a:srgbClr val="FFFFFF"/>
              </a:solidFill>
              <a:prstDash val="solid"/>
              <a:round/>
              <a:headEnd/>
              <a:tailEnd/>
            </a:ln>
          </p:spPr>
          <p:txBody>
            <a:bodyPr/>
            <a:lstStyle/>
            <a:p>
              <a:endParaRPr lang="en-US"/>
            </a:p>
          </p:txBody>
        </p:sp>
        <p:sp>
          <p:nvSpPr>
            <p:cNvPr id="593" name="Line 595"/>
            <p:cNvSpPr>
              <a:spLocks noChangeShapeType="1"/>
            </p:cNvSpPr>
            <p:nvPr/>
          </p:nvSpPr>
          <p:spPr bwMode="auto">
            <a:xfrm>
              <a:off x="1987" y="313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 name="Freeform 596"/>
            <p:cNvSpPr>
              <a:spLocks/>
            </p:cNvSpPr>
            <p:nvPr/>
          </p:nvSpPr>
          <p:spPr bwMode="auto">
            <a:xfrm>
              <a:off x="1953" y="3052"/>
              <a:ext cx="69" cy="83"/>
            </a:xfrm>
            <a:custGeom>
              <a:avLst/>
              <a:gdLst>
                <a:gd name="T0" fmla="*/ 0 w 345"/>
                <a:gd name="T1" fmla="*/ 0 h 419"/>
                <a:gd name="T2" fmla="*/ 0 w 345"/>
                <a:gd name="T3" fmla="*/ 0 h 419"/>
                <a:gd name="T4" fmla="*/ 0 w 345"/>
                <a:gd name="T5" fmla="*/ 0 h 419"/>
                <a:gd name="T6" fmla="*/ 0 w 345"/>
                <a:gd name="T7" fmla="*/ 0 h 419"/>
                <a:gd name="T8" fmla="*/ 0 w 345"/>
                <a:gd name="T9" fmla="*/ 0 h 419"/>
                <a:gd name="T10" fmla="*/ 0 60000 65536"/>
                <a:gd name="T11" fmla="*/ 0 60000 65536"/>
                <a:gd name="T12" fmla="*/ 0 60000 65536"/>
                <a:gd name="T13" fmla="*/ 0 60000 65536"/>
                <a:gd name="T14" fmla="*/ 0 60000 65536"/>
                <a:gd name="T15" fmla="*/ 0 w 345"/>
                <a:gd name="T16" fmla="*/ 0 h 419"/>
                <a:gd name="T17" fmla="*/ 345 w 345"/>
                <a:gd name="T18" fmla="*/ 419 h 419"/>
              </a:gdLst>
              <a:ahLst/>
              <a:cxnLst>
                <a:cxn ang="T10">
                  <a:pos x="T0" y="T1"/>
                </a:cxn>
                <a:cxn ang="T11">
                  <a:pos x="T2" y="T3"/>
                </a:cxn>
                <a:cxn ang="T12">
                  <a:pos x="T4" y="T5"/>
                </a:cxn>
                <a:cxn ang="T13">
                  <a:pos x="T6" y="T7"/>
                </a:cxn>
                <a:cxn ang="T14">
                  <a:pos x="T8" y="T9"/>
                </a:cxn>
              </a:cxnLst>
              <a:rect l="T15" t="T16" r="T17" b="T18"/>
              <a:pathLst>
                <a:path w="345" h="419">
                  <a:moveTo>
                    <a:pt x="173" y="419"/>
                  </a:moveTo>
                  <a:lnTo>
                    <a:pt x="345" y="212"/>
                  </a:lnTo>
                  <a:lnTo>
                    <a:pt x="173" y="0"/>
                  </a:lnTo>
                  <a:lnTo>
                    <a:pt x="0" y="212"/>
                  </a:lnTo>
                  <a:lnTo>
                    <a:pt x="173" y="419"/>
                  </a:lnTo>
                  <a:close/>
                </a:path>
              </a:pathLst>
            </a:custGeom>
            <a:solidFill>
              <a:srgbClr val="000000"/>
            </a:solidFill>
            <a:ln w="12700">
              <a:solidFill>
                <a:srgbClr val="FFFFFF"/>
              </a:solidFill>
              <a:prstDash val="solid"/>
              <a:round/>
              <a:headEnd/>
              <a:tailEnd/>
            </a:ln>
          </p:spPr>
          <p:txBody>
            <a:bodyPr/>
            <a:lstStyle/>
            <a:p>
              <a:endParaRPr lang="en-US"/>
            </a:p>
          </p:txBody>
        </p:sp>
        <p:sp>
          <p:nvSpPr>
            <p:cNvPr id="595" name="Line 597"/>
            <p:cNvSpPr>
              <a:spLocks noChangeShapeType="1"/>
            </p:cNvSpPr>
            <p:nvPr/>
          </p:nvSpPr>
          <p:spPr bwMode="auto">
            <a:xfrm>
              <a:off x="1987" y="313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 name="Freeform 598"/>
            <p:cNvSpPr>
              <a:spLocks/>
            </p:cNvSpPr>
            <p:nvPr/>
          </p:nvSpPr>
          <p:spPr bwMode="auto">
            <a:xfrm>
              <a:off x="1953" y="3052"/>
              <a:ext cx="69" cy="83"/>
            </a:xfrm>
            <a:custGeom>
              <a:avLst/>
              <a:gdLst>
                <a:gd name="T0" fmla="*/ 0 w 345"/>
                <a:gd name="T1" fmla="*/ 0 h 419"/>
                <a:gd name="T2" fmla="*/ 0 w 345"/>
                <a:gd name="T3" fmla="*/ 0 h 419"/>
                <a:gd name="T4" fmla="*/ 0 w 345"/>
                <a:gd name="T5" fmla="*/ 0 h 419"/>
                <a:gd name="T6" fmla="*/ 0 w 345"/>
                <a:gd name="T7" fmla="*/ 0 h 419"/>
                <a:gd name="T8" fmla="*/ 0 w 345"/>
                <a:gd name="T9" fmla="*/ 0 h 419"/>
                <a:gd name="T10" fmla="*/ 0 60000 65536"/>
                <a:gd name="T11" fmla="*/ 0 60000 65536"/>
                <a:gd name="T12" fmla="*/ 0 60000 65536"/>
                <a:gd name="T13" fmla="*/ 0 60000 65536"/>
                <a:gd name="T14" fmla="*/ 0 60000 65536"/>
                <a:gd name="T15" fmla="*/ 0 w 345"/>
                <a:gd name="T16" fmla="*/ 0 h 419"/>
                <a:gd name="T17" fmla="*/ 345 w 345"/>
                <a:gd name="T18" fmla="*/ 419 h 419"/>
              </a:gdLst>
              <a:ahLst/>
              <a:cxnLst>
                <a:cxn ang="T10">
                  <a:pos x="T0" y="T1"/>
                </a:cxn>
                <a:cxn ang="T11">
                  <a:pos x="T2" y="T3"/>
                </a:cxn>
                <a:cxn ang="T12">
                  <a:pos x="T4" y="T5"/>
                </a:cxn>
                <a:cxn ang="T13">
                  <a:pos x="T6" y="T7"/>
                </a:cxn>
                <a:cxn ang="T14">
                  <a:pos x="T8" y="T9"/>
                </a:cxn>
              </a:cxnLst>
              <a:rect l="T15" t="T16" r="T17" b="T18"/>
              <a:pathLst>
                <a:path w="345" h="419">
                  <a:moveTo>
                    <a:pt x="173" y="419"/>
                  </a:moveTo>
                  <a:lnTo>
                    <a:pt x="345" y="212"/>
                  </a:lnTo>
                  <a:lnTo>
                    <a:pt x="173" y="0"/>
                  </a:lnTo>
                  <a:lnTo>
                    <a:pt x="0" y="212"/>
                  </a:lnTo>
                  <a:lnTo>
                    <a:pt x="173" y="419"/>
                  </a:lnTo>
                  <a:close/>
                </a:path>
              </a:pathLst>
            </a:custGeom>
            <a:solidFill>
              <a:srgbClr val="000000"/>
            </a:solidFill>
            <a:ln w="12700">
              <a:solidFill>
                <a:srgbClr val="FFFFFF"/>
              </a:solidFill>
              <a:prstDash val="solid"/>
              <a:round/>
              <a:headEnd/>
              <a:tailEnd/>
            </a:ln>
          </p:spPr>
          <p:txBody>
            <a:bodyPr/>
            <a:lstStyle/>
            <a:p>
              <a:endParaRPr lang="en-US"/>
            </a:p>
          </p:txBody>
        </p:sp>
        <p:sp>
          <p:nvSpPr>
            <p:cNvPr id="597" name="Line 599"/>
            <p:cNvSpPr>
              <a:spLocks noChangeShapeType="1"/>
            </p:cNvSpPr>
            <p:nvPr/>
          </p:nvSpPr>
          <p:spPr bwMode="auto">
            <a:xfrm>
              <a:off x="1987" y="313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8" name="Freeform 600"/>
            <p:cNvSpPr>
              <a:spLocks/>
            </p:cNvSpPr>
            <p:nvPr/>
          </p:nvSpPr>
          <p:spPr bwMode="auto">
            <a:xfrm>
              <a:off x="1953" y="3052"/>
              <a:ext cx="69" cy="83"/>
            </a:xfrm>
            <a:custGeom>
              <a:avLst/>
              <a:gdLst>
                <a:gd name="T0" fmla="*/ 0 w 345"/>
                <a:gd name="T1" fmla="*/ 0 h 419"/>
                <a:gd name="T2" fmla="*/ 0 w 345"/>
                <a:gd name="T3" fmla="*/ 0 h 419"/>
                <a:gd name="T4" fmla="*/ 0 w 345"/>
                <a:gd name="T5" fmla="*/ 0 h 419"/>
                <a:gd name="T6" fmla="*/ 0 w 345"/>
                <a:gd name="T7" fmla="*/ 0 h 419"/>
                <a:gd name="T8" fmla="*/ 0 w 345"/>
                <a:gd name="T9" fmla="*/ 0 h 419"/>
                <a:gd name="T10" fmla="*/ 0 60000 65536"/>
                <a:gd name="T11" fmla="*/ 0 60000 65536"/>
                <a:gd name="T12" fmla="*/ 0 60000 65536"/>
                <a:gd name="T13" fmla="*/ 0 60000 65536"/>
                <a:gd name="T14" fmla="*/ 0 60000 65536"/>
                <a:gd name="T15" fmla="*/ 0 w 345"/>
                <a:gd name="T16" fmla="*/ 0 h 419"/>
                <a:gd name="T17" fmla="*/ 345 w 345"/>
                <a:gd name="T18" fmla="*/ 419 h 419"/>
              </a:gdLst>
              <a:ahLst/>
              <a:cxnLst>
                <a:cxn ang="T10">
                  <a:pos x="T0" y="T1"/>
                </a:cxn>
                <a:cxn ang="T11">
                  <a:pos x="T2" y="T3"/>
                </a:cxn>
                <a:cxn ang="T12">
                  <a:pos x="T4" y="T5"/>
                </a:cxn>
                <a:cxn ang="T13">
                  <a:pos x="T6" y="T7"/>
                </a:cxn>
                <a:cxn ang="T14">
                  <a:pos x="T8" y="T9"/>
                </a:cxn>
              </a:cxnLst>
              <a:rect l="T15" t="T16" r="T17" b="T18"/>
              <a:pathLst>
                <a:path w="345" h="419">
                  <a:moveTo>
                    <a:pt x="173" y="419"/>
                  </a:moveTo>
                  <a:lnTo>
                    <a:pt x="345" y="212"/>
                  </a:lnTo>
                  <a:lnTo>
                    <a:pt x="173" y="0"/>
                  </a:lnTo>
                  <a:lnTo>
                    <a:pt x="0" y="212"/>
                  </a:lnTo>
                  <a:lnTo>
                    <a:pt x="173" y="419"/>
                  </a:lnTo>
                  <a:close/>
                </a:path>
              </a:pathLst>
            </a:custGeom>
            <a:solidFill>
              <a:srgbClr val="000000"/>
            </a:solidFill>
            <a:ln w="12700">
              <a:solidFill>
                <a:srgbClr val="FFFFFF"/>
              </a:solidFill>
              <a:prstDash val="solid"/>
              <a:round/>
              <a:headEnd/>
              <a:tailEnd/>
            </a:ln>
          </p:spPr>
          <p:txBody>
            <a:bodyPr/>
            <a:lstStyle/>
            <a:p>
              <a:endParaRPr lang="en-US"/>
            </a:p>
          </p:txBody>
        </p:sp>
        <p:sp>
          <p:nvSpPr>
            <p:cNvPr id="599" name="Line 601"/>
            <p:cNvSpPr>
              <a:spLocks noChangeShapeType="1"/>
            </p:cNvSpPr>
            <p:nvPr/>
          </p:nvSpPr>
          <p:spPr bwMode="auto">
            <a:xfrm>
              <a:off x="1987" y="313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0" name="Freeform 602"/>
            <p:cNvSpPr>
              <a:spLocks/>
            </p:cNvSpPr>
            <p:nvPr/>
          </p:nvSpPr>
          <p:spPr bwMode="auto">
            <a:xfrm>
              <a:off x="1953" y="3052"/>
              <a:ext cx="69" cy="83"/>
            </a:xfrm>
            <a:custGeom>
              <a:avLst/>
              <a:gdLst>
                <a:gd name="T0" fmla="*/ 0 w 345"/>
                <a:gd name="T1" fmla="*/ 0 h 419"/>
                <a:gd name="T2" fmla="*/ 0 w 345"/>
                <a:gd name="T3" fmla="*/ 0 h 419"/>
                <a:gd name="T4" fmla="*/ 0 w 345"/>
                <a:gd name="T5" fmla="*/ 0 h 419"/>
                <a:gd name="T6" fmla="*/ 0 w 345"/>
                <a:gd name="T7" fmla="*/ 0 h 419"/>
                <a:gd name="T8" fmla="*/ 0 w 345"/>
                <a:gd name="T9" fmla="*/ 0 h 419"/>
                <a:gd name="T10" fmla="*/ 0 60000 65536"/>
                <a:gd name="T11" fmla="*/ 0 60000 65536"/>
                <a:gd name="T12" fmla="*/ 0 60000 65536"/>
                <a:gd name="T13" fmla="*/ 0 60000 65536"/>
                <a:gd name="T14" fmla="*/ 0 60000 65536"/>
                <a:gd name="T15" fmla="*/ 0 w 345"/>
                <a:gd name="T16" fmla="*/ 0 h 419"/>
                <a:gd name="T17" fmla="*/ 345 w 345"/>
                <a:gd name="T18" fmla="*/ 419 h 419"/>
              </a:gdLst>
              <a:ahLst/>
              <a:cxnLst>
                <a:cxn ang="T10">
                  <a:pos x="T0" y="T1"/>
                </a:cxn>
                <a:cxn ang="T11">
                  <a:pos x="T2" y="T3"/>
                </a:cxn>
                <a:cxn ang="T12">
                  <a:pos x="T4" y="T5"/>
                </a:cxn>
                <a:cxn ang="T13">
                  <a:pos x="T6" y="T7"/>
                </a:cxn>
                <a:cxn ang="T14">
                  <a:pos x="T8" y="T9"/>
                </a:cxn>
              </a:cxnLst>
              <a:rect l="T15" t="T16" r="T17" b="T18"/>
              <a:pathLst>
                <a:path w="345" h="419">
                  <a:moveTo>
                    <a:pt x="173" y="419"/>
                  </a:moveTo>
                  <a:lnTo>
                    <a:pt x="345" y="212"/>
                  </a:lnTo>
                  <a:lnTo>
                    <a:pt x="173" y="0"/>
                  </a:lnTo>
                  <a:lnTo>
                    <a:pt x="0" y="212"/>
                  </a:lnTo>
                  <a:lnTo>
                    <a:pt x="173" y="419"/>
                  </a:lnTo>
                  <a:close/>
                </a:path>
              </a:pathLst>
            </a:custGeom>
            <a:solidFill>
              <a:srgbClr val="000000"/>
            </a:solidFill>
            <a:ln w="12700">
              <a:solidFill>
                <a:srgbClr val="FFFFFF"/>
              </a:solidFill>
              <a:prstDash val="solid"/>
              <a:round/>
              <a:headEnd/>
              <a:tailEnd/>
            </a:ln>
          </p:spPr>
          <p:txBody>
            <a:bodyPr/>
            <a:lstStyle/>
            <a:p>
              <a:endParaRPr lang="en-US"/>
            </a:p>
          </p:txBody>
        </p:sp>
        <p:sp>
          <p:nvSpPr>
            <p:cNvPr id="601" name="Line 603"/>
            <p:cNvSpPr>
              <a:spLocks noChangeShapeType="1"/>
            </p:cNvSpPr>
            <p:nvPr/>
          </p:nvSpPr>
          <p:spPr bwMode="auto">
            <a:xfrm>
              <a:off x="1987" y="3135"/>
              <a:ext cx="1" cy="1"/>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02" name="Freeform 604"/>
          <p:cNvSpPr>
            <a:spLocks/>
          </p:cNvSpPr>
          <p:nvPr/>
        </p:nvSpPr>
        <p:spPr bwMode="auto">
          <a:xfrm>
            <a:off x="5938839" y="5202238"/>
            <a:ext cx="109537" cy="131762"/>
          </a:xfrm>
          <a:custGeom>
            <a:avLst/>
            <a:gdLst>
              <a:gd name="T0" fmla="*/ 2147483647 w 345"/>
              <a:gd name="T1" fmla="*/ 2147483647 h 419"/>
              <a:gd name="T2" fmla="*/ 2147483647 w 345"/>
              <a:gd name="T3" fmla="*/ 2147483647 h 419"/>
              <a:gd name="T4" fmla="*/ 2147483647 w 345"/>
              <a:gd name="T5" fmla="*/ 0 h 419"/>
              <a:gd name="T6" fmla="*/ 0 w 345"/>
              <a:gd name="T7" fmla="*/ 2147483647 h 419"/>
              <a:gd name="T8" fmla="*/ 2147483647 w 345"/>
              <a:gd name="T9" fmla="*/ 2147483647 h 419"/>
              <a:gd name="T10" fmla="*/ 0 60000 65536"/>
              <a:gd name="T11" fmla="*/ 0 60000 65536"/>
              <a:gd name="T12" fmla="*/ 0 60000 65536"/>
              <a:gd name="T13" fmla="*/ 0 60000 65536"/>
              <a:gd name="T14" fmla="*/ 0 60000 65536"/>
              <a:gd name="T15" fmla="*/ 0 w 345"/>
              <a:gd name="T16" fmla="*/ 0 h 419"/>
              <a:gd name="T17" fmla="*/ 345 w 345"/>
              <a:gd name="T18" fmla="*/ 419 h 419"/>
            </a:gdLst>
            <a:ahLst/>
            <a:cxnLst>
              <a:cxn ang="T10">
                <a:pos x="T0" y="T1"/>
              </a:cxn>
              <a:cxn ang="T11">
                <a:pos x="T2" y="T3"/>
              </a:cxn>
              <a:cxn ang="T12">
                <a:pos x="T4" y="T5"/>
              </a:cxn>
              <a:cxn ang="T13">
                <a:pos x="T6" y="T7"/>
              </a:cxn>
              <a:cxn ang="T14">
                <a:pos x="T8" y="T9"/>
              </a:cxn>
            </a:cxnLst>
            <a:rect l="T15" t="T16" r="T17" b="T18"/>
            <a:pathLst>
              <a:path w="345" h="419">
                <a:moveTo>
                  <a:pt x="173" y="419"/>
                </a:moveTo>
                <a:lnTo>
                  <a:pt x="345" y="212"/>
                </a:lnTo>
                <a:lnTo>
                  <a:pt x="173" y="0"/>
                </a:lnTo>
                <a:lnTo>
                  <a:pt x="0" y="212"/>
                </a:lnTo>
                <a:lnTo>
                  <a:pt x="173" y="419"/>
                </a:lnTo>
                <a:close/>
              </a:path>
            </a:pathLst>
          </a:custGeom>
          <a:solidFill>
            <a:srgbClr val="000000"/>
          </a:solidFill>
          <a:ln w="12700">
            <a:solidFill>
              <a:srgbClr val="FFFFFF"/>
            </a:solidFill>
            <a:prstDash val="solid"/>
            <a:round/>
            <a:headEnd/>
            <a:tailEnd/>
          </a:ln>
        </p:spPr>
        <p:txBody>
          <a:bodyPr/>
          <a:lstStyle/>
          <a:p>
            <a:endParaRPr lang="en-US"/>
          </a:p>
        </p:txBody>
      </p:sp>
      <p:sp>
        <p:nvSpPr>
          <p:cNvPr id="603" name="Line 605"/>
          <p:cNvSpPr>
            <a:spLocks noChangeShapeType="1"/>
          </p:cNvSpPr>
          <p:nvPr/>
        </p:nvSpPr>
        <p:spPr bwMode="auto">
          <a:xfrm>
            <a:off x="5992814" y="533400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 name="Freeform 606"/>
          <p:cNvSpPr>
            <a:spLocks/>
          </p:cNvSpPr>
          <p:nvPr/>
        </p:nvSpPr>
        <p:spPr bwMode="auto">
          <a:xfrm>
            <a:off x="5938839" y="5202238"/>
            <a:ext cx="109537" cy="131762"/>
          </a:xfrm>
          <a:custGeom>
            <a:avLst/>
            <a:gdLst>
              <a:gd name="T0" fmla="*/ 2147483647 w 345"/>
              <a:gd name="T1" fmla="*/ 2147483647 h 419"/>
              <a:gd name="T2" fmla="*/ 2147483647 w 345"/>
              <a:gd name="T3" fmla="*/ 2147483647 h 419"/>
              <a:gd name="T4" fmla="*/ 2147483647 w 345"/>
              <a:gd name="T5" fmla="*/ 0 h 419"/>
              <a:gd name="T6" fmla="*/ 0 w 345"/>
              <a:gd name="T7" fmla="*/ 2147483647 h 419"/>
              <a:gd name="T8" fmla="*/ 2147483647 w 345"/>
              <a:gd name="T9" fmla="*/ 2147483647 h 419"/>
              <a:gd name="T10" fmla="*/ 0 60000 65536"/>
              <a:gd name="T11" fmla="*/ 0 60000 65536"/>
              <a:gd name="T12" fmla="*/ 0 60000 65536"/>
              <a:gd name="T13" fmla="*/ 0 60000 65536"/>
              <a:gd name="T14" fmla="*/ 0 60000 65536"/>
              <a:gd name="T15" fmla="*/ 0 w 345"/>
              <a:gd name="T16" fmla="*/ 0 h 419"/>
              <a:gd name="T17" fmla="*/ 345 w 345"/>
              <a:gd name="T18" fmla="*/ 419 h 419"/>
            </a:gdLst>
            <a:ahLst/>
            <a:cxnLst>
              <a:cxn ang="T10">
                <a:pos x="T0" y="T1"/>
              </a:cxn>
              <a:cxn ang="T11">
                <a:pos x="T2" y="T3"/>
              </a:cxn>
              <a:cxn ang="T12">
                <a:pos x="T4" y="T5"/>
              </a:cxn>
              <a:cxn ang="T13">
                <a:pos x="T6" y="T7"/>
              </a:cxn>
              <a:cxn ang="T14">
                <a:pos x="T8" y="T9"/>
              </a:cxn>
            </a:cxnLst>
            <a:rect l="T15" t="T16" r="T17" b="T18"/>
            <a:pathLst>
              <a:path w="345" h="419">
                <a:moveTo>
                  <a:pt x="173" y="419"/>
                </a:moveTo>
                <a:lnTo>
                  <a:pt x="345" y="212"/>
                </a:lnTo>
                <a:lnTo>
                  <a:pt x="173" y="0"/>
                </a:lnTo>
                <a:lnTo>
                  <a:pt x="0" y="212"/>
                </a:lnTo>
                <a:lnTo>
                  <a:pt x="173" y="419"/>
                </a:lnTo>
                <a:close/>
              </a:path>
            </a:pathLst>
          </a:custGeom>
          <a:solidFill>
            <a:schemeClr val="tx1"/>
          </a:solidFill>
          <a:ln w="12700">
            <a:solidFill>
              <a:srgbClr val="FFFFFF"/>
            </a:solidFill>
            <a:prstDash val="solid"/>
            <a:round/>
            <a:headEnd/>
            <a:tailEnd/>
          </a:ln>
        </p:spPr>
        <p:txBody>
          <a:bodyPr/>
          <a:lstStyle/>
          <a:p>
            <a:endParaRPr lang="en-US"/>
          </a:p>
        </p:txBody>
      </p:sp>
      <p:sp>
        <p:nvSpPr>
          <p:cNvPr id="605" name="Line 607"/>
          <p:cNvSpPr>
            <a:spLocks noChangeShapeType="1"/>
          </p:cNvSpPr>
          <p:nvPr/>
        </p:nvSpPr>
        <p:spPr bwMode="auto">
          <a:xfrm>
            <a:off x="589756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6" name="Freeform 608"/>
          <p:cNvSpPr>
            <a:spLocks/>
          </p:cNvSpPr>
          <p:nvPr/>
        </p:nvSpPr>
        <p:spPr bwMode="auto">
          <a:xfrm>
            <a:off x="5875339" y="5386388"/>
            <a:ext cx="47625" cy="57150"/>
          </a:xfrm>
          <a:custGeom>
            <a:avLst/>
            <a:gdLst>
              <a:gd name="T0" fmla="*/ 2147483647 w 149"/>
              <a:gd name="T1" fmla="*/ 2147483647 h 181"/>
              <a:gd name="T2" fmla="*/ 2147483647 w 149"/>
              <a:gd name="T3" fmla="*/ 2147483647 h 181"/>
              <a:gd name="T4" fmla="*/ 2147483647 w 149"/>
              <a:gd name="T5" fmla="*/ 0 h 181"/>
              <a:gd name="T6" fmla="*/ 0 w 149"/>
              <a:gd name="T7" fmla="*/ 2147483647 h 181"/>
              <a:gd name="T8" fmla="*/ 2147483647 w 149"/>
              <a:gd name="T9" fmla="*/ 2147483647 h 181"/>
              <a:gd name="T10" fmla="*/ 0 60000 65536"/>
              <a:gd name="T11" fmla="*/ 0 60000 65536"/>
              <a:gd name="T12" fmla="*/ 0 60000 65536"/>
              <a:gd name="T13" fmla="*/ 0 60000 65536"/>
              <a:gd name="T14" fmla="*/ 0 60000 65536"/>
              <a:gd name="T15" fmla="*/ 0 w 149"/>
              <a:gd name="T16" fmla="*/ 0 h 181"/>
              <a:gd name="T17" fmla="*/ 149 w 149"/>
              <a:gd name="T18" fmla="*/ 181 h 181"/>
            </a:gdLst>
            <a:ahLst/>
            <a:cxnLst>
              <a:cxn ang="T10">
                <a:pos x="T0" y="T1"/>
              </a:cxn>
              <a:cxn ang="T11">
                <a:pos x="T2" y="T3"/>
              </a:cxn>
              <a:cxn ang="T12">
                <a:pos x="T4" y="T5"/>
              </a:cxn>
              <a:cxn ang="T13">
                <a:pos x="T6" y="T7"/>
              </a:cxn>
              <a:cxn ang="T14">
                <a:pos x="T8" y="T9"/>
              </a:cxn>
            </a:cxnLst>
            <a:rect l="T15" t="T16" r="T17" b="T18"/>
            <a:pathLst>
              <a:path w="149" h="181">
                <a:moveTo>
                  <a:pt x="72" y="181"/>
                </a:moveTo>
                <a:lnTo>
                  <a:pt x="149" y="92"/>
                </a:lnTo>
                <a:lnTo>
                  <a:pt x="72" y="0"/>
                </a:lnTo>
                <a:lnTo>
                  <a:pt x="0" y="92"/>
                </a:lnTo>
                <a:lnTo>
                  <a:pt x="72" y="181"/>
                </a:lnTo>
                <a:close/>
              </a:path>
            </a:pathLst>
          </a:custGeom>
          <a:solidFill>
            <a:srgbClr val="000000"/>
          </a:solidFill>
          <a:ln w="12700">
            <a:solidFill>
              <a:srgbClr val="FFFFFF"/>
            </a:solidFill>
            <a:prstDash val="solid"/>
            <a:round/>
            <a:headEnd/>
            <a:tailEnd/>
          </a:ln>
        </p:spPr>
        <p:txBody>
          <a:bodyPr/>
          <a:lstStyle/>
          <a:p>
            <a:endParaRPr lang="en-US"/>
          </a:p>
        </p:txBody>
      </p:sp>
      <p:sp>
        <p:nvSpPr>
          <p:cNvPr id="607" name="Line 609"/>
          <p:cNvSpPr>
            <a:spLocks noChangeShapeType="1"/>
          </p:cNvSpPr>
          <p:nvPr/>
        </p:nvSpPr>
        <p:spPr bwMode="auto">
          <a:xfrm>
            <a:off x="589756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8" name="Freeform 610"/>
          <p:cNvSpPr>
            <a:spLocks/>
          </p:cNvSpPr>
          <p:nvPr/>
        </p:nvSpPr>
        <p:spPr bwMode="auto">
          <a:xfrm>
            <a:off x="5875339" y="5386388"/>
            <a:ext cx="47625" cy="57150"/>
          </a:xfrm>
          <a:custGeom>
            <a:avLst/>
            <a:gdLst>
              <a:gd name="T0" fmla="*/ 2147483647 w 149"/>
              <a:gd name="T1" fmla="*/ 2147483647 h 181"/>
              <a:gd name="T2" fmla="*/ 2147483647 w 149"/>
              <a:gd name="T3" fmla="*/ 2147483647 h 181"/>
              <a:gd name="T4" fmla="*/ 2147483647 w 149"/>
              <a:gd name="T5" fmla="*/ 0 h 181"/>
              <a:gd name="T6" fmla="*/ 0 w 149"/>
              <a:gd name="T7" fmla="*/ 2147483647 h 181"/>
              <a:gd name="T8" fmla="*/ 2147483647 w 149"/>
              <a:gd name="T9" fmla="*/ 2147483647 h 181"/>
              <a:gd name="T10" fmla="*/ 0 60000 65536"/>
              <a:gd name="T11" fmla="*/ 0 60000 65536"/>
              <a:gd name="T12" fmla="*/ 0 60000 65536"/>
              <a:gd name="T13" fmla="*/ 0 60000 65536"/>
              <a:gd name="T14" fmla="*/ 0 60000 65536"/>
              <a:gd name="T15" fmla="*/ 0 w 149"/>
              <a:gd name="T16" fmla="*/ 0 h 181"/>
              <a:gd name="T17" fmla="*/ 149 w 149"/>
              <a:gd name="T18" fmla="*/ 181 h 181"/>
            </a:gdLst>
            <a:ahLst/>
            <a:cxnLst>
              <a:cxn ang="T10">
                <a:pos x="T0" y="T1"/>
              </a:cxn>
              <a:cxn ang="T11">
                <a:pos x="T2" y="T3"/>
              </a:cxn>
              <a:cxn ang="T12">
                <a:pos x="T4" y="T5"/>
              </a:cxn>
              <a:cxn ang="T13">
                <a:pos x="T6" y="T7"/>
              </a:cxn>
              <a:cxn ang="T14">
                <a:pos x="T8" y="T9"/>
              </a:cxn>
            </a:cxnLst>
            <a:rect l="T15" t="T16" r="T17" b="T18"/>
            <a:pathLst>
              <a:path w="149" h="181">
                <a:moveTo>
                  <a:pt x="72" y="181"/>
                </a:moveTo>
                <a:lnTo>
                  <a:pt x="149" y="92"/>
                </a:lnTo>
                <a:lnTo>
                  <a:pt x="72" y="0"/>
                </a:lnTo>
                <a:lnTo>
                  <a:pt x="0" y="92"/>
                </a:lnTo>
                <a:lnTo>
                  <a:pt x="72" y="181"/>
                </a:lnTo>
                <a:close/>
              </a:path>
            </a:pathLst>
          </a:custGeom>
          <a:solidFill>
            <a:srgbClr val="000000"/>
          </a:solidFill>
          <a:ln w="12700">
            <a:solidFill>
              <a:srgbClr val="FFFFFF"/>
            </a:solidFill>
            <a:prstDash val="solid"/>
            <a:round/>
            <a:headEnd/>
            <a:tailEnd/>
          </a:ln>
        </p:spPr>
        <p:txBody>
          <a:bodyPr/>
          <a:lstStyle/>
          <a:p>
            <a:endParaRPr lang="en-US"/>
          </a:p>
        </p:txBody>
      </p:sp>
      <p:sp>
        <p:nvSpPr>
          <p:cNvPr id="609" name="Line 611"/>
          <p:cNvSpPr>
            <a:spLocks noChangeShapeType="1"/>
          </p:cNvSpPr>
          <p:nvPr/>
        </p:nvSpPr>
        <p:spPr bwMode="auto">
          <a:xfrm>
            <a:off x="589756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0" name="Freeform 612"/>
          <p:cNvSpPr>
            <a:spLocks/>
          </p:cNvSpPr>
          <p:nvPr/>
        </p:nvSpPr>
        <p:spPr bwMode="auto">
          <a:xfrm>
            <a:off x="5875339" y="5386388"/>
            <a:ext cx="47625" cy="57150"/>
          </a:xfrm>
          <a:custGeom>
            <a:avLst/>
            <a:gdLst>
              <a:gd name="T0" fmla="*/ 2147483647 w 149"/>
              <a:gd name="T1" fmla="*/ 2147483647 h 181"/>
              <a:gd name="T2" fmla="*/ 2147483647 w 149"/>
              <a:gd name="T3" fmla="*/ 2147483647 h 181"/>
              <a:gd name="T4" fmla="*/ 2147483647 w 149"/>
              <a:gd name="T5" fmla="*/ 0 h 181"/>
              <a:gd name="T6" fmla="*/ 0 w 149"/>
              <a:gd name="T7" fmla="*/ 2147483647 h 181"/>
              <a:gd name="T8" fmla="*/ 2147483647 w 149"/>
              <a:gd name="T9" fmla="*/ 2147483647 h 181"/>
              <a:gd name="T10" fmla="*/ 0 60000 65536"/>
              <a:gd name="T11" fmla="*/ 0 60000 65536"/>
              <a:gd name="T12" fmla="*/ 0 60000 65536"/>
              <a:gd name="T13" fmla="*/ 0 60000 65536"/>
              <a:gd name="T14" fmla="*/ 0 60000 65536"/>
              <a:gd name="T15" fmla="*/ 0 w 149"/>
              <a:gd name="T16" fmla="*/ 0 h 181"/>
              <a:gd name="T17" fmla="*/ 149 w 149"/>
              <a:gd name="T18" fmla="*/ 181 h 181"/>
            </a:gdLst>
            <a:ahLst/>
            <a:cxnLst>
              <a:cxn ang="T10">
                <a:pos x="T0" y="T1"/>
              </a:cxn>
              <a:cxn ang="T11">
                <a:pos x="T2" y="T3"/>
              </a:cxn>
              <a:cxn ang="T12">
                <a:pos x="T4" y="T5"/>
              </a:cxn>
              <a:cxn ang="T13">
                <a:pos x="T6" y="T7"/>
              </a:cxn>
              <a:cxn ang="T14">
                <a:pos x="T8" y="T9"/>
              </a:cxn>
            </a:cxnLst>
            <a:rect l="T15" t="T16" r="T17" b="T18"/>
            <a:pathLst>
              <a:path w="149" h="181">
                <a:moveTo>
                  <a:pt x="72" y="181"/>
                </a:moveTo>
                <a:lnTo>
                  <a:pt x="149" y="92"/>
                </a:lnTo>
                <a:lnTo>
                  <a:pt x="72" y="0"/>
                </a:lnTo>
                <a:lnTo>
                  <a:pt x="0" y="92"/>
                </a:lnTo>
                <a:lnTo>
                  <a:pt x="72" y="181"/>
                </a:lnTo>
                <a:close/>
              </a:path>
            </a:pathLst>
          </a:custGeom>
          <a:solidFill>
            <a:srgbClr val="000000"/>
          </a:solidFill>
          <a:ln w="12700">
            <a:solidFill>
              <a:srgbClr val="FFFFFF"/>
            </a:solidFill>
            <a:prstDash val="solid"/>
            <a:round/>
            <a:headEnd/>
            <a:tailEnd/>
          </a:ln>
        </p:spPr>
        <p:txBody>
          <a:bodyPr/>
          <a:lstStyle/>
          <a:p>
            <a:endParaRPr lang="en-US"/>
          </a:p>
        </p:txBody>
      </p:sp>
      <p:sp>
        <p:nvSpPr>
          <p:cNvPr id="611" name="Line 613"/>
          <p:cNvSpPr>
            <a:spLocks noChangeShapeType="1"/>
          </p:cNvSpPr>
          <p:nvPr/>
        </p:nvSpPr>
        <p:spPr bwMode="auto">
          <a:xfrm>
            <a:off x="589756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2" name="Freeform 614"/>
          <p:cNvSpPr>
            <a:spLocks/>
          </p:cNvSpPr>
          <p:nvPr/>
        </p:nvSpPr>
        <p:spPr bwMode="auto">
          <a:xfrm>
            <a:off x="5875339" y="5386388"/>
            <a:ext cx="47625" cy="57150"/>
          </a:xfrm>
          <a:custGeom>
            <a:avLst/>
            <a:gdLst>
              <a:gd name="T0" fmla="*/ 2147483647 w 149"/>
              <a:gd name="T1" fmla="*/ 2147483647 h 181"/>
              <a:gd name="T2" fmla="*/ 2147483647 w 149"/>
              <a:gd name="T3" fmla="*/ 2147483647 h 181"/>
              <a:gd name="T4" fmla="*/ 2147483647 w 149"/>
              <a:gd name="T5" fmla="*/ 0 h 181"/>
              <a:gd name="T6" fmla="*/ 0 w 149"/>
              <a:gd name="T7" fmla="*/ 2147483647 h 181"/>
              <a:gd name="T8" fmla="*/ 2147483647 w 149"/>
              <a:gd name="T9" fmla="*/ 2147483647 h 181"/>
              <a:gd name="T10" fmla="*/ 0 60000 65536"/>
              <a:gd name="T11" fmla="*/ 0 60000 65536"/>
              <a:gd name="T12" fmla="*/ 0 60000 65536"/>
              <a:gd name="T13" fmla="*/ 0 60000 65536"/>
              <a:gd name="T14" fmla="*/ 0 60000 65536"/>
              <a:gd name="T15" fmla="*/ 0 w 149"/>
              <a:gd name="T16" fmla="*/ 0 h 181"/>
              <a:gd name="T17" fmla="*/ 149 w 149"/>
              <a:gd name="T18" fmla="*/ 181 h 181"/>
            </a:gdLst>
            <a:ahLst/>
            <a:cxnLst>
              <a:cxn ang="T10">
                <a:pos x="T0" y="T1"/>
              </a:cxn>
              <a:cxn ang="T11">
                <a:pos x="T2" y="T3"/>
              </a:cxn>
              <a:cxn ang="T12">
                <a:pos x="T4" y="T5"/>
              </a:cxn>
              <a:cxn ang="T13">
                <a:pos x="T6" y="T7"/>
              </a:cxn>
              <a:cxn ang="T14">
                <a:pos x="T8" y="T9"/>
              </a:cxn>
            </a:cxnLst>
            <a:rect l="T15" t="T16" r="T17" b="T18"/>
            <a:pathLst>
              <a:path w="149" h="181">
                <a:moveTo>
                  <a:pt x="72" y="181"/>
                </a:moveTo>
                <a:lnTo>
                  <a:pt x="149" y="92"/>
                </a:lnTo>
                <a:lnTo>
                  <a:pt x="72" y="0"/>
                </a:lnTo>
                <a:lnTo>
                  <a:pt x="0" y="92"/>
                </a:lnTo>
                <a:lnTo>
                  <a:pt x="72" y="181"/>
                </a:lnTo>
                <a:close/>
              </a:path>
            </a:pathLst>
          </a:custGeom>
          <a:solidFill>
            <a:srgbClr val="000000"/>
          </a:solidFill>
          <a:ln w="12700">
            <a:solidFill>
              <a:srgbClr val="FFFFFF"/>
            </a:solidFill>
            <a:prstDash val="solid"/>
            <a:round/>
            <a:headEnd/>
            <a:tailEnd/>
          </a:ln>
        </p:spPr>
        <p:txBody>
          <a:bodyPr/>
          <a:lstStyle/>
          <a:p>
            <a:endParaRPr lang="en-US"/>
          </a:p>
        </p:txBody>
      </p:sp>
      <p:sp>
        <p:nvSpPr>
          <p:cNvPr id="613" name="Line 615"/>
          <p:cNvSpPr>
            <a:spLocks noChangeShapeType="1"/>
          </p:cNvSpPr>
          <p:nvPr/>
        </p:nvSpPr>
        <p:spPr bwMode="auto">
          <a:xfrm>
            <a:off x="589756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 name="Freeform 616"/>
          <p:cNvSpPr>
            <a:spLocks/>
          </p:cNvSpPr>
          <p:nvPr/>
        </p:nvSpPr>
        <p:spPr bwMode="auto">
          <a:xfrm>
            <a:off x="5875339" y="5386388"/>
            <a:ext cx="47625" cy="57150"/>
          </a:xfrm>
          <a:custGeom>
            <a:avLst/>
            <a:gdLst>
              <a:gd name="T0" fmla="*/ 2147483647 w 149"/>
              <a:gd name="T1" fmla="*/ 2147483647 h 181"/>
              <a:gd name="T2" fmla="*/ 2147483647 w 149"/>
              <a:gd name="T3" fmla="*/ 2147483647 h 181"/>
              <a:gd name="T4" fmla="*/ 2147483647 w 149"/>
              <a:gd name="T5" fmla="*/ 0 h 181"/>
              <a:gd name="T6" fmla="*/ 0 w 149"/>
              <a:gd name="T7" fmla="*/ 2147483647 h 181"/>
              <a:gd name="T8" fmla="*/ 2147483647 w 149"/>
              <a:gd name="T9" fmla="*/ 2147483647 h 181"/>
              <a:gd name="T10" fmla="*/ 0 60000 65536"/>
              <a:gd name="T11" fmla="*/ 0 60000 65536"/>
              <a:gd name="T12" fmla="*/ 0 60000 65536"/>
              <a:gd name="T13" fmla="*/ 0 60000 65536"/>
              <a:gd name="T14" fmla="*/ 0 60000 65536"/>
              <a:gd name="T15" fmla="*/ 0 w 149"/>
              <a:gd name="T16" fmla="*/ 0 h 181"/>
              <a:gd name="T17" fmla="*/ 149 w 149"/>
              <a:gd name="T18" fmla="*/ 181 h 181"/>
            </a:gdLst>
            <a:ahLst/>
            <a:cxnLst>
              <a:cxn ang="T10">
                <a:pos x="T0" y="T1"/>
              </a:cxn>
              <a:cxn ang="T11">
                <a:pos x="T2" y="T3"/>
              </a:cxn>
              <a:cxn ang="T12">
                <a:pos x="T4" y="T5"/>
              </a:cxn>
              <a:cxn ang="T13">
                <a:pos x="T6" y="T7"/>
              </a:cxn>
              <a:cxn ang="T14">
                <a:pos x="T8" y="T9"/>
              </a:cxn>
            </a:cxnLst>
            <a:rect l="T15" t="T16" r="T17" b="T18"/>
            <a:pathLst>
              <a:path w="149" h="181">
                <a:moveTo>
                  <a:pt x="72" y="181"/>
                </a:moveTo>
                <a:lnTo>
                  <a:pt x="149" y="92"/>
                </a:lnTo>
                <a:lnTo>
                  <a:pt x="72" y="0"/>
                </a:lnTo>
                <a:lnTo>
                  <a:pt x="0" y="92"/>
                </a:lnTo>
                <a:lnTo>
                  <a:pt x="72" y="181"/>
                </a:lnTo>
                <a:close/>
              </a:path>
            </a:pathLst>
          </a:custGeom>
          <a:solidFill>
            <a:srgbClr val="000000"/>
          </a:solidFill>
          <a:ln w="12700">
            <a:solidFill>
              <a:srgbClr val="FFFFFF"/>
            </a:solidFill>
            <a:prstDash val="solid"/>
            <a:round/>
            <a:headEnd/>
            <a:tailEnd/>
          </a:ln>
        </p:spPr>
        <p:txBody>
          <a:bodyPr/>
          <a:lstStyle/>
          <a:p>
            <a:endParaRPr lang="en-US"/>
          </a:p>
        </p:txBody>
      </p:sp>
      <p:sp>
        <p:nvSpPr>
          <p:cNvPr id="615" name="Line 617"/>
          <p:cNvSpPr>
            <a:spLocks noChangeShapeType="1"/>
          </p:cNvSpPr>
          <p:nvPr/>
        </p:nvSpPr>
        <p:spPr bwMode="auto">
          <a:xfrm>
            <a:off x="5897564" y="5443539"/>
            <a:ext cx="1587" cy="1587"/>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 name="Freeform 618"/>
          <p:cNvSpPr>
            <a:spLocks/>
          </p:cNvSpPr>
          <p:nvPr/>
        </p:nvSpPr>
        <p:spPr bwMode="auto">
          <a:xfrm>
            <a:off x="5875339" y="5386388"/>
            <a:ext cx="47625" cy="57150"/>
          </a:xfrm>
          <a:custGeom>
            <a:avLst/>
            <a:gdLst>
              <a:gd name="T0" fmla="*/ 2147483647 w 149"/>
              <a:gd name="T1" fmla="*/ 2147483647 h 181"/>
              <a:gd name="T2" fmla="*/ 2147483647 w 149"/>
              <a:gd name="T3" fmla="*/ 2147483647 h 181"/>
              <a:gd name="T4" fmla="*/ 2147483647 w 149"/>
              <a:gd name="T5" fmla="*/ 0 h 181"/>
              <a:gd name="T6" fmla="*/ 0 w 149"/>
              <a:gd name="T7" fmla="*/ 2147483647 h 181"/>
              <a:gd name="T8" fmla="*/ 2147483647 w 149"/>
              <a:gd name="T9" fmla="*/ 2147483647 h 181"/>
              <a:gd name="T10" fmla="*/ 0 60000 65536"/>
              <a:gd name="T11" fmla="*/ 0 60000 65536"/>
              <a:gd name="T12" fmla="*/ 0 60000 65536"/>
              <a:gd name="T13" fmla="*/ 0 60000 65536"/>
              <a:gd name="T14" fmla="*/ 0 60000 65536"/>
              <a:gd name="T15" fmla="*/ 0 w 149"/>
              <a:gd name="T16" fmla="*/ 0 h 181"/>
              <a:gd name="T17" fmla="*/ 149 w 149"/>
              <a:gd name="T18" fmla="*/ 181 h 181"/>
            </a:gdLst>
            <a:ahLst/>
            <a:cxnLst>
              <a:cxn ang="T10">
                <a:pos x="T0" y="T1"/>
              </a:cxn>
              <a:cxn ang="T11">
                <a:pos x="T2" y="T3"/>
              </a:cxn>
              <a:cxn ang="T12">
                <a:pos x="T4" y="T5"/>
              </a:cxn>
              <a:cxn ang="T13">
                <a:pos x="T6" y="T7"/>
              </a:cxn>
              <a:cxn ang="T14">
                <a:pos x="T8" y="T9"/>
              </a:cxn>
            </a:cxnLst>
            <a:rect l="T15" t="T16" r="T17" b="T18"/>
            <a:pathLst>
              <a:path w="149" h="181">
                <a:moveTo>
                  <a:pt x="72" y="181"/>
                </a:moveTo>
                <a:lnTo>
                  <a:pt x="149" y="92"/>
                </a:lnTo>
                <a:lnTo>
                  <a:pt x="72" y="0"/>
                </a:lnTo>
                <a:lnTo>
                  <a:pt x="0" y="92"/>
                </a:lnTo>
                <a:lnTo>
                  <a:pt x="72" y="181"/>
                </a:lnTo>
                <a:close/>
              </a:path>
            </a:pathLst>
          </a:custGeom>
          <a:solidFill>
            <a:schemeClr val="tx1"/>
          </a:solidFill>
          <a:ln w="12700">
            <a:solidFill>
              <a:srgbClr val="FFFFFF"/>
            </a:solidFill>
            <a:prstDash val="solid"/>
            <a:round/>
            <a:headEnd/>
            <a:tailEnd/>
          </a:ln>
        </p:spPr>
        <p:txBody>
          <a:bodyPr/>
          <a:lstStyle/>
          <a:p>
            <a:endParaRPr lang="en-US"/>
          </a:p>
        </p:txBody>
      </p:sp>
      <p:sp>
        <p:nvSpPr>
          <p:cNvPr id="617" name="Line 619"/>
          <p:cNvSpPr>
            <a:spLocks noChangeShapeType="1"/>
          </p:cNvSpPr>
          <p:nvPr/>
        </p:nvSpPr>
        <p:spPr bwMode="auto">
          <a:xfrm>
            <a:off x="5880100" y="5588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 name="Freeform 620"/>
          <p:cNvSpPr>
            <a:spLocks/>
          </p:cNvSpPr>
          <p:nvPr/>
        </p:nvSpPr>
        <p:spPr bwMode="auto">
          <a:xfrm>
            <a:off x="5857875" y="5532438"/>
            <a:ext cx="44450" cy="55562"/>
          </a:xfrm>
          <a:custGeom>
            <a:avLst/>
            <a:gdLst>
              <a:gd name="T0" fmla="*/ 2147483647 w 141"/>
              <a:gd name="T1" fmla="*/ 2147483647 h 174"/>
              <a:gd name="T2" fmla="*/ 2147483647 w 141"/>
              <a:gd name="T3" fmla="*/ 2147483647 h 174"/>
              <a:gd name="T4" fmla="*/ 2147483647 w 141"/>
              <a:gd name="T5" fmla="*/ 0 h 174"/>
              <a:gd name="T6" fmla="*/ 0 w 141"/>
              <a:gd name="T7" fmla="*/ 2147483647 h 174"/>
              <a:gd name="T8" fmla="*/ 2147483647 w 141"/>
              <a:gd name="T9" fmla="*/ 2147483647 h 174"/>
              <a:gd name="T10" fmla="*/ 0 60000 65536"/>
              <a:gd name="T11" fmla="*/ 0 60000 65536"/>
              <a:gd name="T12" fmla="*/ 0 60000 65536"/>
              <a:gd name="T13" fmla="*/ 0 60000 65536"/>
              <a:gd name="T14" fmla="*/ 0 60000 65536"/>
              <a:gd name="T15" fmla="*/ 0 w 141"/>
              <a:gd name="T16" fmla="*/ 0 h 174"/>
              <a:gd name="T17" fmla="*/ 141 w 141"/>
              <a:gd name="T18" fmla="*/ 174 h 174"/>
            </a:gdLst>
            <a:ahLst/>
            <a:cxnLst>
              <a:cxn ang="T10">
                <a:pos x="T0" y="T1"/>
              </a:cxn>
              <a:cxn ang="T11">
                <a:pos x="T2" y="T3"/>
              </a:cxn>
              <a:cxn ang="T12">
                <a:pos x="T4" y="T5"/>
              </a:cxn>
              <a:cxn ang="T13">
                <a:pos x="T6" y="T7"/>
              </a:cxn>
              <a:cxn ang="T14">
                <a:pos x="T8" y="T9"/>
              </a:cxn>
            </a:cxnLst>
            <a:rect l="T15" t="T16" r="T17" b="T18"/>
            <a:pathLst>
              <a:path w="141" h="174">
                <a:moveTo>
                  <a:pt x="68" y="174"/>
                </a:moveTo>
                <a:lnTo>
                  <a:pt x="141" y="89"/>
                </a:lnTo>
                <a:lnTo>
                  <a:pt x="68" y="0"/>
                </a:lnTo>
                <a:lnTo>
                  <a:pt x="0" y="89"/>
                </a:lnTo>
                <a:lnTo>
                  <a:pt x="68" y="174"/>
                </a:lnTo>
                <a:close/>
              </a:path>
            </a:pathLst>
          </a:custGeom>
          <a:solidFill>
            <a:srgbClr val="000000"/>
          </a:solidFill>
          <a:ln w="12700">
            <a:solidFill>
              <a:srgbClr val="FFFFFF"/>
            </a:solidFill>
            <a:prstDash val="solid"/>
            <a:round/>
            <a:headEnd/>
            <a:tailEnd/>
          </a:ln>
        </p:spPr>
        <p:txBody>
          <a:bodyPr/>
          <a:lstStyle/>
          <a:p>
            <a:endParaRPr lang="en-US"/>
          </a:p>
        </p:txBody>
      </p:sp>
      <p:sp>
        <p:nvSpPr>
          <p:cNvPr id="619" name="Line 621"/>
          <p:cNvSpPr>
            <a:spLocks noChangeShapeType="1"/>
          </p:cNvSpPr>
          <p:nvPr/>
        </p:nvSpPr>
        <p:spPr bwMode="auto">
          <a:xfrm>
            <a:off x="5880100" y="5588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 name="Freeform 622"/>
          <p:cNvSpPr>
            <a:spLocks/>
          </p:cNvSpPr>
          <p:nvPr/>
        </p:nvSpPr>
        <p:spPr bwMode="auto">
          <a:xfrm>
            <a:off x="5857875" y="5532438"/>
            <a:ext cx="44450" cy="55562"/>
          </a:xfrm>
          <a:custGeom>
            <a:avLst/>
            <a:gdLst>
              <a:gd name="T0" fmla="*/ 2147483647 w 141"/>
              <a:gd name="T1" fmla="*/ 2147483647 h 174"/>
              <a:gd name="T2" fmla="*/ 2147483647 w 141"/>
              <a:gd name="T3" fmla="*/ 2147483647 h 174"/>
              <a:gd name="T4" fmla="*/ 2147483647 w 141"/>
              <a:gd name="T5" fmla="*/ 0 h 174"/>
              <a:gd name="T6" fmla="*/ 0 w 141"/>
              <a:gd name="T7" fmla="*/ 2147483647 h 174"/>
              <a:gd name="T8" fmla="*/ 2147483647 w 141"/>
              <a:gd name="T9" fmla="*/ 2147483647 h 174"/>
              <a:gd name="T10" fmla="*/ 0 60000 65536"/>
              <a:gd name="T11" fmla="*/ 0 60000 65536"/>
              <a:gd name="T12" fmla="*/ 0 60000 65536"/>
              <a:gd name="T13" fmla="*/ 0 60000 65536"/>
              <a:gd name="T14" fmla="*/ 0 60000 65536"/>
              <a:gd name="T15" fmla="*/ 0 w 141"/>
              <a:gd name="T16" fmla="*/ 0 h 174"/>
              <a:gd name="T17" fmla="*/ 141 w 141"/>
              <a:gd name="T18" fmla="*/ 174 h 174"/>
            </a:gdLst>
            <a:ahLst/>
            <a:cxnLst>
              <a:cxn ang="T10">
                <a:pos x="T0" y="T1"/>
              </a:cxn>
              <a:cxn ang="T11">
                <a:pos x="T2" y="T3"/>
              </a:cxn>
              <a:cxn ang="T12">
                <a:pos x="T4" y="T5"/>
              </a:cxn>
              <a:cxn ang="T13">
                <a:pos x="T6" y="T7"/>
              </a:cxn>
              <a:cxn ang="T14">
                <a:pos x="T8" y="T9"/>
              </a:cxn>
            </a:cxnLst>
            <a:rect l="T15" t="T16" r="T17" b="T18"/>
            <a:pathLst>
              <a:path w="141" h="174">
                <a:moveTo>
                  <a:pt x="68" y="174"/>
                </a:moveTo>
                <a:lnTo>
                  <a:pt x="141" y="89"/>
                </a:lnTo>
                <a:lnTo>
                  <a:pt x="68" y="0"/>
                </a:lnTo>
                <a:lnTo>
                  <a:pt x="0" y="89"/>
                </a:lnTo>
                <a:lnTo>
                  <a:pt x="68" y="174"/>
                </a:lnTo>
                <a:close/>
              </a:path>
            </a:pathLst>
          </a:custGeom>
          <a:solidFill>
            <a:srgbClr val="000000"/>
          </a:solidFill>
          <a:ln w="12700">
            <a:solidFill>
              <a:srgbClr val="FFFFFF"/>
            </a:solidFill>
            <a:prstDash val="solid"/>
            <a:round/>
            <a:headEnd/>
            <a:tailEnd/>
          </a:ln>
        </p:spPr>
        <p:txBody>
          <a:bodyPr/>
          <a:lstStyle/>
          <a:p>
            <a:endParaRPr lang="en-US"/>
          </a:p>
        </p:txBody>
      </p:sp>
      <p:sp>
        <p:nvSpPr>
          <p:cNvPr id="621" name="Line 623"/>
          <p:cNvSpPr>
            <a:spLocks noChangeShapeType="1"/>
          </p:cNvSpPr>
          <p:nvPr/>
        </p:nvSpPr>
        <p:spPr bwMode="auto">
          <a:xfrm>
            <a:off x="5880100" y="5588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2" name="Freeform 624"/>
          <p:cNvSpPr>
            <a:spLocks/>
          </p:cNvSpPr>
          <p:nvPr/>
        </p:nvSpPr>
        <p:spPr bwMode="auto">
          <a:xfrm>
            <a:off x="5857875" y="5532438"/>
            <a:ext cx="44450" cy="55562"/>
          </a:xfrm>
          <a:custGeom>
            <a:avLst/>
            <a:gdLst>
              <a:gd name="T0" fmla="*/ 2147483647 w 141"/>
              <a:gd name="T1" fmla="*/ 2147483647 h 174"/>
              <a:gd name="T2" fmla="*/ 2147483647 w 141"/>
              <a:gd name="T3" fmla="*/ 2147483647 h 174"/>
              <a:gd name="T4" fmla="*/ 2147483647 w 141"/>
              <a:gd name="T5" fmla="*/ 0 h 174"/>
              <a:gd name="T6" fmla="*/ 0 w 141"/>
              <a:gd name="T7" fmla="*/ 2147483647 h 174"/>
              <a:gd name="T8" fmla="*/ 2147483647 w 141"/>
              <a:gd name="T9" fmla="*/ 2147483647 h 174"/>
              <a:gd name="T10" fmla="*/ 0 60000 65536"/>
              <a:gd name="T11" fmla="*/ 0 60000 65536"/>
              <a:gd name="T12" fmla="*/ 0 60000 65536"/>
              <a:gd name="T13" fmla="*/ 0 60000 65536"/>
              <a:gd name="T14" fmla="*/ 0 60000 65536"/>
              <a:gd name="T15" fmla="*/ 0 w 141"/>
              <a:gd name="T16" fmla="*/ 0 h 174"/>
              <a:gd name="T17" fmla="*/ 141 w 141"/>
              <a:gd name="T18" fmla="*/ 174 h 174"/>
            </a:gdLst>
            <a:ahLst/>
            <a:cxnLst>
              <a:cxn ang="T10">
                <a:pos x="T0" y="T1"/>
              </a:cxn>
              <a:cxn ang="T11">
                <a:pos x="T2" y="T3"/>
              </a:cxn>
              <a:cxn ang="T12">
                <a:pos x="T4" y="T5"/>
              </a:cxn>
              <a:cxn ang="T13">
                <a:pos x="T6" y="T7"/>
              </a:cxn>
              <a:cxn ang="T14">
                <a:pos x="T8" y="T9"/>
              </a:cxn>
            </a:cxnLst>
            <a:rect l="T15" t="T16" r="T17" b="T18"/>
            <a:pathLst>
              <a:path w="141" h="174">
                <a:moveTo>
                  <a:pt x="68" y="174"/>
                </a:moveTo>
                <a:lnTo>
                  <a:pt x="141" y="89"/>
                </a:lnTo>
                <a:lnTo>
                  <a:pt x="68" y="0"/>
                </a:lnTo>
                <a:lnTo>
                  <a:pt x="0" y="89"/>
                </a:lnTo>
                <a:lnTo>
                  <a:pt x="68" y="174"/>
                </a:lnTo>
                <a:close/>
              </a:path>
            </a:pathLst>
          </a:custGeom>
          <a:solidFill>
            <a:srgbClr val="000000"/>
          </a:solidFill>
          <a:ln w="12700">
            <a:solidFill>
              <a:srgbClr val="FFFFFF"/>
            </a:solidFill>
            <a:prstDash val="solid"/>
            <a:round/>
            <a:headEnd/>
            <a:tailEnd/>
          </a:ln>
        </p:spPr>
        <p:txBody>
          <a:bodyPr/>
          <a:lstStyle/>
          <a:p>
            <a:endParaRPr lang="en-US"/>
          </a:p>
        </p:txBody>
      </p:sp>
      <p:sp>
        <p:nvSpPr>
          <p:cNvPr id="623" name="Line 625"/>
          <p:cNvSpPr>
            <a:spLocks noChangeShapeType="1"/>
          </p:cNvSpPr>
          <p:nvPr/>
        </p:nvSpPr>
        <p:spPr bwMode="auto">
          <a:xfrm>
            <a:off x="5880100" y="5588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 name="Freeform 626"/>
          <p:cNvSpPr>
            <a:spLocks/>
          </p:cNvSpPr>
          <p:nvPr/>
        </p:nvSpPr>
        <p:spPr bwMode="auto">
          <a:xfrm>
            <a:off x="5857875" y="5532438"/>
            <a:ext cx="44450" cy="55562"/>
          </a:xfrm>
          <a:custGeom>
            <a:avLst/>
            <a:gdLst>
              <a:gd name="T0" fmla="*/ 2147483647 w 141"/>
              <a:gd name="T1" fmla="*/ 2147483647 h 174"/>
              <a:gd name="T2" fmla="*/ 2147483647 w 141"/>
              <a:gd name="T3" fmla="*/ 2147483647 h 174"/>
              <a:gd name="T4" fmla="*/ 2147483647 w 141"/>
              <a:gd name="T5" fmla="*/ 0 h 174"/>
              <a:gd name="T6" fmla="*/ 0 w 141"/>
              <a:gd name="T7" fmla="*/ 2147483647 h 174"/>
              <a:gd name="T8" fmla="*/ 2147483647 w 141"/>
              <a:gd name="T9" fmla="*/ 2147483647 h 174"/>
              <a:gd name="T10" fmla="*/ 0 60000 65536"/>
              <a:gd name="T11" fmla="*/ 0 60000 65536"/>
              <a:gd name="T12" fmla="*/ 0 60000 65536"/>
              <a:gd name="T13" fmla="*/ 0 60000 65536"/>
              <a:gd name="T14" fmla="*/ 0 60000 65536"/>
              <a:gd name="T15" fmla="*/ 0 w 141"/>
              <a:gd name="T16" fmla="*/ 0 h 174"/>
              <a:gd name="T17" fmla="*/ 141 w 141"/>
              <a:gd name="T18" fmla="*/ 174 h 174"/>
            </a:gdLst>
            <a:ahLst/>
            <a:cxnLst>
              <a:cxn ang="T10">
                <a:pos x="T0" y="T1"/>
              </a:cxn>
              <a:cxn ang="T11">
                <a:pos x="T2" y="T3"/>
              </a:cxn>
              <a:cxn ang="T12">
                <a:pos x="T4" y="T5"/>
              </a:cxn>
              <a:cxn ang="T13">
                <a:pos x="T6" y="T7"/>
              </a:cxn>
              <a:cxn ang="T14">
                <a:pos x="T8" y="T9"/>
              </a:cxn>
            </a:cxnLst>
            <a:rect l="T15" t="T16" r="T17" b="T18"/>
            <a:pathLst>
              <a:path w="141" h="174">
                <a:moveTo>
                  <a:pt x="68" y="174"/>
                </a:moveTo>
                <a:lnTo>
                  <a:pt x="141" y="89"/>
                </a:lnTo>
                <a:lnTo>
                  <a:pt x="68" y="0"/>
                </a:lnTo>
                <a:lnTo>
                  <a:pt x="0" y="89"/>
                </a:lnTo>
                <a:lnTo>
                  <a:pt x="68" y="174"/>
                </a:lnTo>
                <a:close/>
              </a:path>
            </a:pathLst>
          </a:custGeom>
          <a:solidFill>
            <a:srgbClr val="000000"/>
          </a:solidFill>
          <a:ln w="12700">
            <a:solidFill>
              <a:srgbClr val="FFFFFF"/>
            </a:solidFill>
            <a:prstDash val="solid"/>
            <a:round/>
            <a:headEnd/>
            <a:tailEnd/>
          </a:ln>
        </p:spPr>
        <p:txBody>
          <a:bodyPr/>
          <a:lstStyle/>
          <a:p>
            <a:endParaRPr lang="en-US"/>
          </a:p>
        </p:txBody>
      </p:sp>
      <p:sp>
        <p:nvSpPr>
          <p:cNvPr id="625" name="Line 627"/>
          <p:cNvSpPr>
            <a:spLocks noChangeShapeType="1"/>
          </p:cNvSpPr>
          <p:nvPr/>
        </p:nvSpPr>
        <p:spPr bwMode="auto">
          <a:xfrm>
            <a:off x="5880100" y="5588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6" name="Freeform 628"/>
          <p:cNvSpPr>
            <a:spLocks/>
          </p:cNvSpPr>
          <p:nvPr/>
        </p:nvSpPr>
        <p:spPr bwMode="auto">
          <a:xfrm>
            <a:off x="5857875" y="5532438"/>
            <a:ext cx="44450" cy="55562"/>
          </a:xfrm>
          <a:custGeom>
            <a:avLst/>
            <a:gdLst>
              <a:gd name="T0" fmla="*/ 2147483647 w 141"/>
              <a:gd name="T1" fmla="*/ 2147483647 h 174"/>
              <a:gd name="T2" fmla="*/ 2147483647 w 141"/>
              <a:gd name="T3" fmla="*/ 2147483647 h 174"/>
              <a:gd name="T4" fmla="*/ 2147483647 w 141"/>
              <a:gd name="T5" fmla="*/ 0 h 174"/>
              <a:gd name="T6" fmla="*/ 0 w 141"/>
              <a:gd name="T7" fmla="*/ 2147483647 h 174"/>
              <a:gd name="T8" fmla="*/ 2147483647 w 141"/>
              <a:gd name="T9" fmla="*/ 2147483647 h 174"/>
              <a:gd name="T10" fmla="*/ 0 60000 65536"/>
              <a:gd name="T11" fmla="*/ 0 60000 65536"/>
              <a:gd name="T12" fmla="*/ 0 60000 65536"/>
              <a:gd name="T13" fmla="*/ 0 60000 65536"/>
              <a:gd name="T14" fmla="*/ 0 60000 65536"/>
              <a:gd name="T15" fmla="*/ 0 w 141"/>
              <a:gd name="T16" fmla="*/ 0 h 174"/>
              <a:gd name="T17" fmla="*/ 141 w 141"/>
              <a:gd name="T18" fmla="*/ 174 h 174"/>
            </a:gdLst>
            <a:ahLst/>
            <a:cxnLst>
              <a:cxn ang="T10">
                <a:pos x="T0" y="T1"/>
              </a:cxn>
              <a:cxn ang="T11">
                <a:pos x="T2" y="T3"/>
              </a:cxn>
              <a:cxn ang="T12">
                <a:pos x="T4" y="T5"/>
              </a:cxn>
              <a:cxn ang="T13">
                <a:pos x="T6" y="T7"/>
              </a:cxn>
              <a:cxn ang="T14">
                <a:pos x="T8" y="T9"/>
              </a:cxn>
            </a:cxnLst>
            <a:rect l="T15" t="T16" r="T17" b="T18"/>
            <a:pathLst>
              <a:path w="141" h="174">
                <a:moveTo>
                  <a:pt x="68" y="174"/>
                </a:moveTo>
                <a:lnTo>
                  <a:pt x="141" y="89"/>
                </a:lnTo>
                <a:lnTo>
                  <a:pt x="68" y="0"/>
                </a:lnTo>
                <a:lnTo>
                  <a:pt x="0" y="89"/>
                </a:lnTo>
                <a:lnTo>
                  <a:pt x="68" y="174"/>
                </a:lnTo>
                <a:close/>
              </a:path>
            </a:pathLst>
          </a:custGeom>
          <a:solidFill>
            <a:srgbClr val="000000"/>
          </a:solidFill>
          <a:ln w="12700">
            <a:solidFill>
              <a:srgbClr val="FFFFFF"/>
            </a:solidFill>
            <a:prstDash val="solid"/>
            <a:round/>
            <a:headEnd/>
            <a:tailEnd/>
          </a:ln>
        </p:spPr>
        <p:txBody>
          <a:bodyPr/>
          <a:lstStyle/>
          <a:p>
            <a:endParaRPr lang="en-US"/>
          </a:p>
        </p:txBody>
      </p:sp>
      <p:sp>
        <p:nvSpPr>
          <p:cNvPr id="627" name="Line 629"/>
          <p:cNvSpPr>
            <a:spLocks noChangeShapeType="1"/>
          </p:cNvSpPr>
          <p:nvPr/>
        </p:nvSpPr>
        <p:spPr bwMode="auto">
          <a:xfrm>
            <a:off x="5880100" y="55880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 name="Freeform 630"/>
          <p:cNvSpPr>
            <a:spLocks/>
          </p:cNvSpPr>
          <p:nvPr/>
        </p:nvSpPr>
        <p:spPr bwMode="auto">
          <a:xfrm>
            <a:off x="5857875" y="5532438"/>
            <a:ext cx="44450" cy="55562"/>
          </a:xfrm>
          <a:custGeom>
            <a:avLst/>
            <a:gdLst>
              <a:gd name="T0" fmla="*/ 2147483647 w 141"/>
              <a:gd name="T1" fmla="*/ 2147483647 h 174"/>
              <a:gd name="T2" fmla="*/ 2147483647 w 141"/>
              <a:gd name="T3" fmla="*/ 2147483647 h 174"/>
              <a:gd name="T4" fmla="*/ 2147483647 w 141"/>
              <a:gd name="T5" fmla="*/ 0 h 174"/>
              <a:gd name="T6" fmla="*/ 0 w 141"/>
              <a:gd name="T7" fmla="*/ 2147483647 h 174"/>
              <a:gd name="T8" fmla="*/ 2147483647 w 141"/>
              <a:gd name="T9" fmla="*/ 2147483647 h 174"/>
              <a:gd name="T10" fmla="*/ 0 60000 65536"/>
              <a:gd name="T11" fmla="*/ 0 60000 65536"/>
              <a:gd name="T12" fmla="*/ 0 60000 65536"/>
              <a:gd name="T13" fmla="*/ 0 60000 65536"/>
              <a:gd name="T14" fmla="*/ 0 60000 65536"/>
              <a:gd name="T15" fmla="*/ 0 w 141"/>
              <a:gd name="T16" fmla="*/ 0 h 174"/>
              <a:gd name="T17" fmla="*/ 141 w 141"/>
              <a:gd name="T18" fmla="*/ 174 h 174"/>
            </a:gdLst>
            <a:ahLst/>
            <a:cxnLst>
              <a:cxn ang="T10">
                <a:pos x="T0" y="T1"/>
              </a:cxn>
              <a:cxn ang="T11">
                <a:pos x="T2" y="T3"/>
              </a:cxn>
              <a:cxn ang="T12">
                <a:pos x="T4" y="T5"/>
              </a:cxn>
              <a:cxn ang="T13">
                <a:pos x="T6" y="T7"/>
              </a:cxn>
              <a:cxn ang="T14">
                <a:pos x="T8" y="T9"/>
              </a:cxn>
            </a:cxnLst>
            <a:rect l="T15" t="T16" r="T17" b="T18"/>
            <a:pathLst>
              <a:path w="141" h="174">
                <a:moveTo>
                  <a:pt x="68" y="174"/>
                </a:moveTo>
                <a:lnTo>
                  <a:pt x="141" y="89"/>
                </a:lnTo>
                <a:lnTo>
                  <a:pt x="68" y="0"/>
                </a:lnTo>
                <a:lnTo>
                  <a:pt x="0" y="89"/>
                </a:lnTo>
                <a:lnTo>
                  <a:pt x="68" y="174"/>
                </a:lnTo>
                <a:close/>
              </a:path>
            </a:pathLst>
          </a:custGeom>
          <a:solidFill>
            <a:schemeClr val="tx1"/>
          </a:solidFill>
          <a:ln w="12700">
            <a:solidFill>
              <a:srgbClr val="FFFFFF"/>
            </a:solidFill>
            <a:prstDash val="solid"/>
            <a:round/>
            <a:headEnd/>
            <a:tailEnd/>
          </a:ln>
        </p:spPr>
        <p:txBody>
          <a:bodyPr/>
          <a:lstStyle/>
          <a:p>
            <a:endParaRPr lang="en-US"/>
          </a:p>
        </p:txBody>
      </p:sp>
      <p:sp>
        <p:nvSpPr>
          <p:cNvPr id="629" name="Line 631"/>
          <p:cNvSpPr>
            <a:spLocks noChangeShapeType="1"/>
          </p:cNvSpPr>
          <p:nvPr/>
        </p:nvSpPr>
        <p:spPr bwMode="auto">
          <a:xfrm>
            <a:off x="5780089" y="5721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 name="Freeform 632"/>
          <p:cNvSpPr>
            <a:spLocks/>
          </p:cNvSpPr>
          <p:nvPr/>
        </p:nvSpPr>
        <p:spPr bwMode="auto">
          <a:xfrm>
            <a:off x="5767388" y="5691188"/>
            <a:ext cx="23812" cy="30162"/>
          </a:xfrm>
          <a:custGeom>
            <a:avLst/>
            <a:gdLst>
              <a:gd name="T0" fmla="*/ 2147483647 w 73"/>
              <a:gd name="T1" fmla="*/ 2147483647 h 92"/>
              <a:gd name="T2" fmla="*/ 2147483647 w 73"/>
              <a:gd name="T3" fmla="*/ 2147483647 h 92"/>
              <a:gd name="T4" fmla="*/ 2147483647 w 73"/>
              <a:gd name="T5" fmla="*/ 0 h 92"/>
              <a:gd name="T6" fmla="*/ 0 w 73"/>
              <a:gd name="T7" fmla="*/ 2147483647 h 92"/>
              <a:gd name="T8" fmla="*/ 2147483647 w 73"/>
              <a:gd name="T9" fmla="*/ 2147483647 h 92"/>
              <a:gd name="T10" fmla="*/ 0 60000 65536"/>
              <a:gd name="T11" fmla="*/ 0 60000 65536"/>
              <a:gd name="T12" fmla="*/ 0 60000 65536"/>
              <a:gd name="T13" fmla="*/ 0 60000 65536"/>
              <a:gd name="T14" fmla="*/ 0 60000 65536"/>
              <a:gd name="T15" fmla="*/ 0 w 73"/>
              <a:gd name="T16" fmla="*/ 0 h 92"/>
              <a:gd name="T17" fmla="*/ 73 w 73"/>
              <a:gd name="T18" fmla="*/ 92 h 92"/>
            </a:gdLst>
            <a:ahLst/>
            <a:cxnLst>
              <a:cxn ang="T10">
                <a:pos x="T0" y="T1"/>
              </a:cxn>
              <a:cxn ang="T11">
                <a:pos x="T2" y="T3"/>
              </a:cxn>
              <a:cxn ang="T12">
                <a:pos x="T4" y="T5"/>
              </a:cxn>
              <a:cxn ang="T13">
                <a:pos x="T6" y="T7"/>
              </a:cxn>
              <a:cxn ang="T14">
                <a:pos x="T8" y="T9"/>
              </a:cxn>
            </a:cxnLst>
            <a:rect l="T15" t="T16" r="T17" b="T18"/>
            <a:pathLst>
              <a:path w="73" h="92">
                <a:moveTo>
                  <a:pt x="38" y="92"/>
                </a:moveTo>
                <a:lnTo>
                  <a:pt x="73" y="46"/>
                </a:lnTo>
                <a:lnTo>
                  <a:pt x="38" y="0"/>
                </a:lnTo>
                <a:lnTo>
                  <a:pt x="0" y="46"/>
                </a:lnTo>
                <a:lnTo>
                  <a:pt x="38" y="92"/>
                </a:lnTo>
                <a:close/>
              </a:path>
            </a:pathLst>
          </a:custGeom>
          <a:solidFill>
            <a:srgbClr val="000000"/>
          </a:solidFill>
          <a:ln w="12700">
            <a:solidFill>
              <a:srgbClr val="FFFFFF"/>
            </a:solidFill>
            <a:prstDash val="solid"/>
            <a:round/>
            <a:headEnd/>
            <a:tailEnd/>
          </a:ln>
        </p:spPr>
        <p:txBody>
          <a:bodyPr/>
          <a:lstStyle/>
          <a:p>
            <a:endParaRPr lang="en-US"/>
          </a:p>
        </p:txBody>
      </p:sp>
      <p:sp>
        <p:nvSpPr>
          <p:cNvPr id="631" name="Line 633"/>
          <p:cNvSpPr>
            <a:spLocks noChangeShapeType="1"/>
          </p:cNvSpPr>
          <p:nvPr/>
        </p:nvSpPr>
        <p:spPr bwMode="auto">
          <a:xfrm>
            <a:off x="5780089" y="5721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 name="Freeform 634"/>
          <p:cNvSpPr>
            <a:spLocks/>
          </p:cNvSpPr>
          <p:nvPr/>
        </p:nvSpPr>
        <p:spPr bwMode="auto">
          <a:xfrm>
            <a:off x="5767388" y="5691188"/>
            <a:ext cx="23812" cy="30162"/>
          </a:xfrm>
          <a:custGeom>
            <a:avLst/>
            <a:gdLst>
              <a:gd name="T0" fmla="*/ 2147483647 w 73"/>
              <a:gd name="T1" fmla="*/ 2147483647 h 92"/>
              <a:gd name="T2" fmla="*/ 2147483647 w 73"/>
              <a:gd name="T3" fmla="*/ 2147483647 h 92"/>
              <a:gd name="T4" fmla="*/ 2147483647 w 73"/>
              <a:gd name="T5" fmla="*/ 0 h 92"/>
              <a:gd name="T6" fmla="*/ 0 w 73"/>
              <a:gd name="T7" fmla="*/ 2147483647 h 92"/>
              <a:gd name="T8" fmla="*/ 2147483647 w 73"/>
              <a:gd name="T9" fmla="*/ 2147483647 h 92"/>
              <a:gd name="T10" fmla="*/ 0 60000 65536"/>
              <a:gd name="T11" fmla="*/ 0 60000 65536"/>
              <a:gd name="T12" fmla="*/ 0 60000 65536"/>
              <a:gd name="T13" fmla="*/ 0 60000 65536"/>
              <a:gd name="T14" fmla="*/ 0 60000 65536"/>
              <a:gd name="T15" fmla="*/ 0 w 73"/>
              <a:gd name="T16" fmla="*/ 0 h 92"/>
              <a:gd name="T17" fmla="*/ 73 w 73"/>
              <a:gd name="T18" fmla="*/ 92 h 92"/>
            </a:gdLst>
            <a:ahLst/>
            <a:cxnLst>
              <a:cxn ang="T10">
                <a:pos x="T0" y="T1"/>
              </a:cxn>
              <a:cxn ang="T11">
                <a:pos x="T2" y="T3"/>
              </a:cxn>
              <a:cxn ang="T12">
                <a:pos x="T4" y="T5"/>
              </a:cxn>
              <a:cxn ang="T13">
                <a:pos x="T6" y="T7"/>
              </a:cxn>
              <a:cxn ang="T14">
                <a:pos x="T8" y="T9"/>
              </a:cxn>
            </a:cxnLst>
            <a:rect l="T15" t="T16" r="T17" b="T18"/>
            <a:pathLst>
              <a:path w="73" h="92">
                <a:moveTo>
                  <a:pt x="38" y="92"/>
                </a:moveTo>
                <a:lnTo>
                  <a:pt x="73" y="46"/>
                </a:lnTo>
                <a:lnTo>
                  <a:pt x="38" y="0"/>
                </a:lnTo>
                <a:lnTo>
                  <a:pt x="0" y="46"/>
                </a:lnTo>
                <a:lnTo>
                  <a:pt x="38" y="92"/>
                </a:lnTo>
                <a:close/>
              </a:path>
            </a:pathLst>
          </a:custGeom>
          <a:solidFill>
            <a:srgbClr val="000000"/>
          </a:solidFill>
          <a:ln w="12700">
            <a:solidFill>
              <a:srgbClr val="FFFFFF"/>
            </a:solidFill>
            <a:prstDash val="solid"/>
            <a:round/>
            <a:headEnd/>
            <a:tailEnd/>
          </a:ln>
        </p:spPr>
        <p:txBody>
          <a:bodyPr/>
          <a:lstStyle/>
          <a:p>
            <a:endParaRPr lang="en-US"/>
          </a:p>
        </p:txBody>
      </p:sp>
      <p:sp>
        <p:nvSpPr>
          <p:cNvPr id="633" name="Line 635"/>
          <p:cNvSpPr>
            <a:spLocks noChangeShapeType="1"/>
          </p:cNvSpPr>
          <p:nvPr/>
        </p:nvSpPr>
        <p:spPr bwMode="auto">
          <a:xfrm>
            <a:off x="5780089" y="5721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 name="Freeform 636"/>
          <p:cNvSpPr>
            <a:spLocks/>
          </p:cNvSpPr>
          <p:nvPr/>
        </p:nvSpPr>
        <p:spPr bwMode="auto">
          <a:xfrm>
            <a:off x="5767388" y="5691188"/>
            <a:ext cx="23812" cy="30162"/>
          </a:xfrm>
          <a:custGeom>
            <a:avLst/>
            <a:gdLst>
              <a:gd name="T0" fmla="*/ 2147483647 w 73"/>
              <a:gd name="T1" fmla="*/ 2147483647 h 92"/>
              <a:gd name="T2" fmla="*/ 2147483647 w 73"/>
              <a:gd name="T3" fmla="*/ 2147483647 h 92"/>
              <a:gd name="T4" fmla="*/ 2147483647 w 73"/>
              <a:gd name="T5" fmla="*/ 0 h 92"/>
              <a:gd name="T6" fmla="*/ 0 w 73"/>
              <a:gd name="T7" fmla="*/ 2147483647 h 92"/>
              <a:gd name="T8" fmla="*/ 2147483647 w 73"/>
              <a:gd name="T9" fmla="*/ 2147483647 h 92"/>
              <a:gd name="T10" fmla="*/ 0 60000 65536"/>
              <a:gd name="T11" fmla="*/ 0 60000 65536"/>
              <a:gd name="T12" fmla="*/ 0 60000 65536"/>
              <a:gd name="T13" fmla="*/ 0 60000 65536"/>
              <a:gd name="T14" fmla="*/ 0 60000 65536"/>
              <a:gd name="T15" fmla="*/ 0 w 73"/>
              <a:gd name="T16" fmla="*/ 0 h 92"/>
              <a:gd name="T17" fmla="*/ 73 w 73"/>
              <a:gd name="T18" fmla="*/ 92 h 92"/>
            </a:gdLst>
            <a:ahLst/>
            <a:cxnLst>
              <a:cxn ang="T10">
                <a:pos x="T0" y="T1"/>
              </a:cxn>
              <a:cxn ang="T11">
                <a:pos x="T2" y="T3"/>
              </a:cxn>
              <a:cxn ang="T12">
                <a:pos x="T4" y="T5"/>
              </a:cxn>
              <a:cxn ang="T13">
                <a:pos x="T6" y="T7"/>
              </a:cxn>
              <a:cxn ang="T14">
                <a:pos x="T8" y="T9"/>
              </a:cxn>
            </a:cxnLst>
            <a:rect l="T15" t="T16" r="T17" b="T18"/>
            <a:pathLst>
              <a:path w="73" h="92">
                <a:moveTo>
                  <a:pt x="38" y="92"/>
                </a:moveTo>
                <a:lnTo>
                  <a:pt x="73" y="46"/>
                </a:lnTo>
                <a:lnTo>
                  <a:pt x="38" y="0"/>
                </a:lnTo>
                <a:lnTo>
                  <a:pt x="0" y="46"/>
                </a:lnTo>
                <a:lnTo>
                  <a:pt x="38" y="92"/>
                </a:lnTo>
                <a:close/>
              </a:path>
            </a:pathLst>
          </a:custGeom>
          <a:solidFill>
            <a:srgbClr val="000000"/>
          </a:solidFill>
          <a:ln w="12700">
            <a:solidFill>
              <a:srgbClr val="FFFFFF"/>
            </a:solidFill>
            <a:prstDash val="solid"/>
            <a:round/>
            <a:headEnd/>
            <a:tailEnd/>
          </a:ln>
        </p:spPr>
        <p:txBody>
          <a:bodyPr/>
          <a:lstStyle/>
          <a:p>
            <a:endParaRPr lang="en-US"/>
          </a:p>
        </p:txBody>
      </p:sp>
      <p:sp>
        <p:nvSpPr>
          <p:cNvPr id="635" name="Line 637"/>
          <p:cNvSpPr>
            <a:spLocks noChangeShapeType="1"/>
          </p:cNvSpPr>
          <p:nvPr/>
        </p:nvSpPr>
        <p:spPr bwMode="auto">
          <a:xfrm>
            <a:off x="5780089" y="5721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 name="Freeform 638"/>
          <p:cNvSpPr>
            <a:spLocks/>
          </p:cNvSpPr>
          <p:nvPr/>
        </p:nvSpPr>
        <p:spPr bwMode="auto">
          <a:xfrm>
            <a:off x="5767388" y="5691188"/>
            <a:ext cx="23812" cy="30162"/>
          </a:xfrm>
          <a:custGeom>
            <a:avLst/>
            <a:gdLst>
              <a:gd name="T0" fmla="*/ 2147483647 w 73"/>
              <a:gd name="T1" fmla="*/ 2147483647 h 92"/>
              <a:gd name="T2" fmla="*/ 2147483647 w 73"/>
              <a:gd name="T3" fmla="*/ 2147483647 h 92"/>
              <a:gd name="T4" fmla="*/ 2147483647 w 73"/>
              <a:gd name="T5" fmla="*/ 0 h 92"/>
              <a:gd name="T6" fmla="*/ 0 w 73"/>
              <a:gd name="T7" fmla="*/ 2147483647 h 92"/>
              <a:gd name="T8" fmla="*/ 2147483647 w 73"/>
              <a:gd name="T9" fmla="*/ 2147483647 h 92"/>
              <a:gd name="T10" fmla="*/ 0 60000 65536"/>
              <a:gd name="T11" fmla="*/ 0 60000 65536"/>
              <a:gd name="T12" fmla="*/ 0 60000 65536"/>
              <a:gd name="T13" fmla="*/ 0 60000 65536"/>
              <a:gd name="T14" fmla="*/ 0 60000 65536"/>
              <a:gd name="T15" fmla="*/ 0 w 73"/>
              <a:gd name="T16" fmla="*/ 0 h 92"/>
              <a:gd name="T17" fmla="*/ 73 w 73"/>
              <a:gd name="T18" fmla="*/ 92 h 92"/>
            </a:gdLst>
            <a:ahLst/>
            <a:cxnLst>
              <a:cxn ang="T10">
                <a:pos x="T0" y="T1"/>
              </a:cxn>
              <a:cxn ang="T11">
                <a:pos x="T2" y="T3"/>
              </a:cxn>
              <a:cxn ang="T12">
                <a:pos x="T4" y="T5"/>
              </a:cxn>
              <a:cxn ang="T13">
                <a:pos x="T6" y="T7"/>
              </a:cxn>
              <a:cxn ang="T14">
                <a:pos x="T8" y="T9"/>
              </a:cxn>
            </a:cxnLst>
            <a:rect l="T15" t="T16" r="T17" b="T18"/>
            <a:pathLst>
              <a:path w="73" h="92">
                <a:moveTo>
                  <a:pt x="38" y="92"/>
                </a:moveTo>
                <a:lnTo>
                  <a:pt x="73" y="46"/>
                </a:lnTo>
                <a:lnTo>
                  <a:pt x="38" y="0"/>
                </a:lnTo>
                <a:lnTo>
                  <a:pt x="0" y="46"/>
                </a:lnTo>
                <a:lnTo>
                  <a:pt x="38" y="92"/>
                </a:lnTo>
                <a:close/>
              </a:path>
            </a:pathLst>
          </a:custGeom>
          <a:solidFill>
            <a:srgbClr val="000000"/>
          </a:solidFill>
          <a:ln w="12700">
            <a:solidFill>
              <a:srgbClr val="FFFFFF"/>
            </a:solidFill>
            <a:prstDash val="solid"/>
            <a:round/>
            <a:headEnd/>
            <a:tailEnd/>
          </a:ln>
        </p:spPr>
        <p:txBody>
          <a:bodyPr/>
          <a:lstStyle/>
          <a:p>
            <a:endParaRPr lang="en-US"/>
          </a:p>
        </p:txBody>
      </p:sp>
      <p:sp>
        <p:nvSpPr>
          <p:cNvPr id="637" name="Line 639"/>
          <p:cNvSpPr>
            <a:spLocks noChangeShapeType="1"/>
          </p:cNvSpPr>
          <p:nvPr/>
        </p:nvSpPr>
        <p:spPr bwMode="auto">
          <a:xfrm>
            <a:off x="5780089" y="5721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 name="Freeform 640"/>
          <p:cNvSpPr>
            <a:spLocks/>
          </p:cNvSpPr>
          <p:nvPr/>
        </p:nvSpPr>
        <p:spPr bwMode="auto">
          <a:xfrm>
            <a:off x="5767388" y="5691188"/>
            <a:ext cx="23812" cy="30162"/>
          </a:xfrm>
          <a:custGeom>
            <a:avLst/>
            <a:gdLst>
              <a:gd name="T0" fmla="*/ 2147483647 w 73"/>
              <a:gd name="T1" fmla="*/ 2147483647 h 92"/>
              <a:gd name="T2" fmla="*/ 2147483647 w 73"/>
              <a:gd name="T3" fmla="*/ 2147483647 h 92"/>
              <a:gd name="T4" fmla="*/ 2147483647 w 73"/>
              <a:gd name="T5" fmla="*/ 0 h 92"/>
              <a:gd name="T6" fmla="*/ 0 w 73"/>
              <a:gd name="T7" fmla="*/ 2147483647 h 92"/>
              <a:gd name="T8" fmla="*/ 2147483647 w 73"/>
              <a:gd name="T9" fmla="*/ 2147483647 h 92"/>
              <a:gd name="T10" fmla="*/ 0 60000 65536"/>
              <a:gd name="T11" fmla="*/ 0 60000 65536"/>
              <a:gd name="T12" fmla="*/ 0 60000 65536"/>
              <a:gd name="T13" fmla="*/ 0 60000 65536"/>
              <a:gd name="T14" fmla="*/ 0 60000 65536"/>
              <a:gd name="T15" fmla="*/ 0 w 73"/>
              <a:gd name="T16" fmla="*/ 0 h 92"/>
              <a:gd name="T17" fmla="*/ 73 w 73"/>
              <a:gd name="T18" fmla="*/ 92 h 92"/>
            </a:gdLst>
            <a:ahLst/>
            <a:cxnLst>
              <a:cxn ang="T10">
                <a:pos x="T0" y="T1"/>
              </a:cxn>
              <a:cxn ang="T11">
                <a:pos x="T2" y="T3"/>
              </a:cxn>
              <a:cxn ang="T12">
                <a:pos x="T4" y="T5"/>
              </a:cxn>
              <a:cxn ang="T13">
                <a:pos x="T6" y="T7"/>
              </a:cxn>
              <a:cxn ang="T14">
                <a:pos x="T8" y="T9"/>
              </a:cxn>
            </a:cxnLst>
            <a:rect l="T15" t="T16" r="T17" b="T18"/>
            <a:pathLst>
              <a:path w="73" h="92">
                <a:moveTo>
                  <a:pt x="38" y="92"/>
                </a:moveTo>
                <a:lnTo>
                  <a:pt x="73" y="46"/>
                </a:lnTo>
                <a:lnTo>
                  <a:pt x="38" y="0"/>
                </a:lnTo>
                <a:lnTo>
                  <a:pt x="0" y="46"/>
                </a:lnTo>
                <a:lnTo>
                  <a:pt x="38" y="92"/>
                </a:lnTo>
                <a:close/>
              </a:path>
            </a:pathLst>
          </a:custGeom>
          <a:solidFill>
            <a:srgbClr val="000000"/>
          </a:solidFill>
          <a:ln w="12700">
            <a:solidFill>
              <a:srgbClr val="FFFFFF"/>
            </a:solidFill>
            <a:prstDash val="solid"/>
            <a:round/>
            <a:headEnd/>
            <a:tailEnd/>
          </a:ln>
        </p:spPr>
        <p:txBody>
          <a:bodyPr/>
          <a:lstStyle/>
          <a:p>
            <a:endParaRPr lang="en-US"/>
          </a:p>
        </p:txBody>
      </p:sp>
      <p:sp>
        <p:nvSpPr>
          <p:cNvPr id="639" name="Line 641"/>
          <p:cNvSpPr>
            <a:spLocks noChangeShapeType="1"/>
          </p:cNvSpPr>
          <p:nvPr/>
        </p:nvSpPr>
        <p:spPr bwMode="auto">
          <a:xfrm>
            <a:off x="5780089" y="5721350"/>
            <a:ext cx="1587"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 name="Freeform 642"/>
          <p:cNvSpPr>
            <a:spLocks/>
          </p:cNvSpPr>
          <p:nvPr/>
        </p:nvSpPr>
        <p:spPr bwMode="auto">
          <a:xfrm>
            <a:off x="5767388" y="5691188"/>
            <a:ext cx="23812" cy="30162"/>
          </a:xfrm>
          <a:custGeom>
            <a:avLst/>
            <a:gdLst>
              <a:gd name="T0" fmla="*/ 2147483647 w 73"/>
              <a:gd name="T1" fmla="*/ 2147483647 h 92"/>
              <a:gd name="T2" fmla="*/ 2147483647 w 73"/>
              <a:gd name="T3" fmla="*/ 2147483647 h 92"/>
              <a:gd name="T4" fmla="*/ 2147483647 w 73"/>
              <a:gd name="T5" fmla="*/ 0 h 92"/>
              <a:gd name="T6" fmla="*/ 0 w 73"/>
              <a:gd name="T7" fmla="*/ 2147483647 h 92"/>
              <a:gd name="T8" fmla="*/ 2147483647 w 73"/>
              <a:gd name="T9" fmla="*/ 2147483647 h 92"/>
              <a:gd name="T10" fmla="*/ 0 60000 65536"/>
              <a:gd name="T11" fmla="*/ 0 60000 65536"/>
              <a:gd name="T12" fmla="*/ 0 60000 65536"/>
              <a:gd name="T13" fmla="*/ 0 60000 65536"/>
              <a:gd name="T14" fmla="*/ 0 60000 65536"/>
              <a:gd name="T15" fmla="*/ 0 w 73"/>
              <a:gd name="T16" fmla="*/ 0 h 92"/>
              <a:gd name="T17" fmla="*/ 73 w 73"/>
              <a:gd name="T18" fmla="*/ 92 h 92"/>
            </a:gdLst>
            <a:ahLst/>
            <a:cxnLst>
              <a:cxn ang="T10">
                <a:pos x="T0" y="T1"/>
              </a:cxn>
              <a:cxn ang="T11">
                <a:pos x="T2" y="T3"/>
              </a:cxn>
              <a:cxn ang="T12">
                <a:pos x="T4" y="T5"/>
              </a:cxn>
              <a:cxn ang="T13">
                <a:pos x="T6" y="T7"/>
              </a:cxn>
              <a:cxn ang="T14">
                <a:pos x="T8" y="T9"/>
              </a:cxn>
            </a:cxnLst>
            <a:rect l="T15" t="T16" r="T17" b="T18"/>
            <a:pathLst>
              <a:path w="73" h="92">
                <a:moveTo>
                  <a:pt x="38" y="92"/>
                </a:moveTo>
                <a:lnTo>
                  <a:pt x="73" y="46"/>
                </a:lnTo>
                <a:lnTo>
                  <a:pt x="38" y="0"/>
                </a:lnTo>
                <a:lnTo>
                  <a:pt x="0" y="46"/>
                </a:lnTo>
                <a:lnTo>
                  <a:pt x="38" y="92"/>
                </a:lnTo>
                <a:close/>
              </a:path>
            </a:pathLst>
          </a:custGeom>
          <a:solidFill>
            <a:srgbClr val="000000"/>
          </a:solidFill>
          <a:ln w="12700">
            <a:solidFill>
              <a:srgbClr val="FFFFFF"/>
            </a:solidFill>
            <a:prstDash val="solid"/>
            <a:round/>
            <a:headEnd/>
            <a:tailEnd/>
          </a:ln>
        </p:spPr>
        <p:txBody>
          <a:bodyPr/>
          <a:lstStyle/>
          <a:p>
            <a:endParaRPr lang="en-US"/>
          </a:p>
        </p:txBody>
      </p:sp>
      <p:sp>
        <p:nvSpPr>
          <p:cNvPr id="641" name="Line 643"/>
          <p:cNvSpPr>
            <a:spLocks noChangeShapeType="1"/>
          </p:cNvSpPr>
          <p:nvPr/>
        </p:nvSpPr>
        <p:spPr bwMode="auto">
          <a:xfrm>
            <a:off x="5873750" y="60134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2" name="Freeform 644"/>
          <p:cNvSpPr>
            <a:spLocks/>
          </p:cNvSpPr>
          <p:nvPr/>
        </p:nvSpPr>
        <p:spPr bwMode="auto">
          <a:xfrm>
            <a:off x="5791201" y="5751513"/>
            <a:ext cx="163513" cy="203200"/>
          </a:xfrm>
          <a:custGeom>
            <a:avLst/>
            <a:gdLst>
              <a:gd name="T0" fmla="*/ 2147483647 w 519"/>
              <a:gd name="T1" fmla="*/ 2147483647 h 638"/>
              <a:gd name="T2" fmla="*/ 2147483647 w 519"/>
              <a:gd name="T3" fmla="*/ 2147483647 h 638"/>
              <a:gd name="T4" fmla="*/ 2147483647 w 519"/>
              <a:gd name="T5" fmla="*/ 0 h 638"/>
              <a:gd name="T6" fmla="*/ 0 w 519"/>
              <a:gd name="T7" fmla="*/ 2147483647 h 638"/>
              <a:gd name="T8" fmla="*/ 2147483647 w 519"/>
              <a:gd name="T9" fmla="*/ 2147483647 h 638"/>
              <a:gd name="T10" fmla="*/ 0 60000 65536"/>
              <a:gd name="T11" fmla="*/ 0 60000 65536"/>
              <a:gd name="T12" fmla="*/ 0 60000 65536"/>
              <a:gd name="T13" fmla="*/ 0 60000 65536"/>
              <a:gd name="T14" fmla="*/ 0 60000 65536"/>
              <a:gd name="T15" fmla="*/ 0 w 519"/>
              <a:gd name="T16" fmla="*/ 0 h 638"/>
              <a:gd name="T17" fmla="*/ 519 w 519"/>
              <a:gd name="T18" fmla="*/ 638 h 638"/>
            </a:gdLst>
            <a:ahLst/>
            <a:cxnLst>
              <a:cxn ang="T10">
                <a:pos x="T0" y="T1"/>
              </a:cxn>
              <a:cxn ang="T11">
                <a:pos x="T2" y="T3"/>
              </a:cxn>
              <a:cxn ang="T12">
                <a:pos x="T4" y="T5"/>
              </a:cxn>
              <a:cxn ang="T13">
                <a:pos x="T6" y="T7"/>
              </a:cxn>
              <a:cxn ang="T14">
                <a:pos x="T8" y="T9"/>
              </a:cxn>
            </a:cxnLst>
            <a:rect l="T15" t="T16" r="T17" b="T18"/>
            <a:pathLst>
              <a:path w="519" h="638">
                <a:moveTo>
                  <a:pt x="261" y="638"/>
                </a:moveTo>
                <a:lnTo>
                  <a:pt x="519" y="319"/>
                </a:lnTo>
                <a:lnTo>
                  <a:pt x="261" y="0"/>
                </a:lnTo>
                <a:lnTo>
                  <a:pt x="0" y="319"/>
                </a:lnTo>
                <a:lnTo>
                  <a:pt x="261" y="638"/>
                </a:lnTo>
                <a:close/>
              </a:path>
            </a:pathLst>
          </a:custGeom>
          <a:solidFill>
            <a:srgbClr val="000000"/>
          </a:solidFill>
          <a:ln w="12700">
            <a:solidFill>
              <a:srgbClr val="FFFFFF"/>
            </a:solidFill>
            <a:prstDash val="solid"/>
            <a:round/>
            <a:headEnd/>
            <a:tailEnd/>
          </a:ln>
        </p:spPr>
        <p:txBody>
          <a:bodyPr/>
          <a:lstStyle/>
          <a:p>
            <a:endParaRPr lang="en-US"/>
          </a:p>
        </p:txBody>
      </p:sp>
      <p:sp>
        <p:nvSpPr>
          <p:cNvPr id="643" name="Line 645"/>
          <p:cNvSpPr>
            <a:spLocks noChangeShapeType="1"/>
          </p:cNvSpPr>
          <p:nvPr/>
        </p:nvSpPr>
        <p:spPr bwMode="auto">
          <a:xfrm>
            <a:off x="5873750" y="60134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 name="Freeform 646"/>
          <p:cNvSpPr>
            <a:spLocks/>
          </p:cNvSpPr>
          <p:nvPr/>
        </p:nvSpPr>
        <p:spPr bwMode="auto">
          <a:xfrm>
            <a:off x="5791201" y="5751513"/>
            <a:ext cx="163513" cy="203200"/>
          </a:xfrm>
          <a:custGeom>
            <a:avLst/>
            <a:gdLst>
              <a:gd name="T0" fmla="*/ 2147483647 w 519"/>
              <a:gd name="T1" fmla="*/ 2147483647 h 638"/>
              <a:gd name="T2" fmla="*/ 2147483647 w 519"/>
              <a:gd name="T3" fmla="*/ 2147483647 h 638"/>
              <a:gd name="T4" fmla="*/ 2147483647 w 519"/>
              <a:gd name="T5" fmla="*/ 0 h 638"/>
              <a:gd name="T6" fmla="*/ 0 w 519"/>
              <a:gd name="T7" fmla="*/ 2147483647 h 638"/>
              <a:gd name="T8" fmla="*/ 2147483647 w 519"/>
              <a:gd name="T9" fmla="*/ 2147483647 h 638"/>
              <a:gd name="T10" fmla="*/ 0 60000 65536"/>
              <a:gd name="T11" fmla="*/ 0 60000 65536"/>
              <a:gd name="T12" fmla="*/ 0 60000 65536"/>
              <a:gd name="T13" fmla="*/ 0 60000 65536"/>
              <a:gd name="T14" fmla="*/ 0 60000 65536"/>
              <a:gd name="T15" fmla="*/ 0 w 519"/>
              <a:gd name="T16" fmla="*/ 0 h 638"/>
              <a:gd name="T17" fmla="*/ 519 w 519"/>
              <a:gd name="T18" fmla="*/ 638 h 638"/>
            </a:gdLst>
            <a:ahLst/>
            <a:cxnLst>
              <a:cxn ang="T10">
                <a:pos x="T0" y="T1"/>
              </a:cxn>
              <a:cxn ang="T11">
                <a:pos x="T2" y="T3"/>
              </a:cxn>
              <a:cxn ang="T12">
                <a:pos x="T4" y="T5"/>
              </a:cxn>
              <a:cxn ang="T13">
                <a:pos x="T6" y="T7"/>
              </a:cxn>
              <a:cxn ang="T14">
                <a:pos x="T8" y="T9"/>
              </a:cxn>
            </a:cxnLst>
            <a:rect l="T15" t="T16" r="T17" b="T18"/>
            <a:pathLst>
              <a:path w="519" h="638">
                <a:moveTo>
                  <a:pt x="261" y="638"/>
                </a:moveTo>
                <a:lnTo>
                  <a:pt x="519" y="319"/>
                </a:lnTo>
                <a:lnTo>
                  <a:pt x="261" y="0"/>
                </a:lnTo>
                <a:lnTo>
                  <a:pt x="0" y="319"/>
                </a:lnTo>
                <a:lnTo>
                  <a:pt x="261" y="638"/>
                </a:lnTo>
                <a:close/>
              </a:path>
            </a:pathLst>
          </a:custGeom>
          <a:solidFill>
            <a:srgbClr val="000000"/>
          </a:solidFill>
          <a:ln w="12700">
            <a:solidFill>
              <a:srgbClr val="FFFFFF"/>
            </a:solidFill>
            <a:prstDash val="solid"/>
            <a:round/>
            <a:headEnd/>
            <a:tailEnd/>
          </a:ln>
        </p:spPr>
        <p:txBody>
          <a:bodyPr/>
          <a:lstStyle/>
          <a:p>
            <a:endParaRPr lang="en-US"/>
          </a:p>
        </p:txBody>
      </p:sp>
      <p:sp>
        <p:nvSpPr>
          <p:cNvPr id="645" name="Line 647"/>
          <p:cNvSpPr>
            <a:spLocks noChangeShapeType="1"/>
          </p:cNvSpPr>
          <p:nvPr/>
        </p:nvSpPr>
        <p:spPr bwMode="auto">
          <a:xfrm>
            <a:off x="5873750" y="60134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 name="Freeform 648"/>
          <p:cNvSpPr>
            <a:spLocks/>
          </p:cNvSpPr>
          <p:nvPr/>
        </p:nvSpPr>
        <p:spPr bwMode="auto">
          <a:xfrm>
            <a:off x="5791201" y="5751513"/>
            <a:ext cx="163513" cy="203200"/>
          </a:xfrm>
          <a:custGeom>
            <a:avLst/>
            <a:gdLst>
              <a:gd name="T0" fmla="*/ 2147483647 w 519"/>
              <a:gd name="T1" fmla="*/ 2147483647 h 638"/>
              <a:gd name="T2" fmla="*/ 2147483647 w 519"/>
              <a:gd name="T3" fmla="*/ 2147483647 h 638"/>
              <a:gd name="T4" fmla="*/ 2147483647 w 519"/>
              <a:gd name="T5" fmla="*/ 0 h 638"/>
              <a:gd name="T6" fmla="*/ 0 w 519"/>
              <a:gd name="T7" fmla="*/ 2147483647 h 638"/>
              <a:gd name="T8" fmla="*/ 2147483647 w 519"/>
              <a:gd name="T9" fmla="*/ 2147483647 h 638"/>
              <a:gd name="T10" fmla="*/ 0 60000 65536"/>
              <a:gd name="T11" fmla="*/ 0 60000 65536"/>
              <a:gd name="T12" fmla="*/ 0 60000 65536"/>
              <a:gd name="T13" fmla="*/ 0 60000 65536"/>
              <a:gd name="T14" fmla="*/ 0 60000 65536"/>
              <a:gd name="T15" fmla="*/ 0 w 519"/>
              <a:gd name="T16" fmla="*/ 0 h 638"/>
              <a:gd name="T17" fmla="*/ 519 w 519"/>
              <a:gd name="T18" fmla="*/ 638 h 638"/>
            </a:gdLst>
            <a:ahLst/>
            <a:cxnLst>
              <a:cxn ang="T10">
                <a:pos x="T0" y="T1"/>
              </a:cxn>
              <a:cxn ang="T11">
                <a:pos x="T2" y="T3"/>
              </a:cxn>
              <a:cxn ang="T12">
                <a:pos x="T4" y="T5"/>
              </a:cxn>
              <a:cxn ang="T13">
                <a:pos x="T6" y="T7"/>
              </a:cxn>
              <a:cxn ang="T14">
                <a:pos x="T8" y="T9"/>
              </a:cxn>
            </a:cxnLst>
            <a:rect l="T15" t="T16" r="T17" b="T18"/>
            <a:pathLst>
              <a:path w="519" h="638">
                <a:moveTo>
                  <a:pt x="261" y="638"/>
                </a:moveTo>
                <a:lnTo>
                  <a:pt x="519" y="319"/>
                </a:lnTo>
                <a:lnTo>
                  <a:pt x="261" y="0"/>
                </a:lnTo>
                <a:lnTo>
                  <a:pt x="0" y="319"/>
                </a:lnTo>
                <a:lnTo>
                  <a:pt x="261" y="638"/>
                </a:lnTo>
                <a:close/>
              </a:path>
            </a:pathLst>
          </a:custGeom>
          <a:solidFill>
            <a:srgbClr val="000000"/>
          </a:solidFill>
          <a:ln w="12700">
            <a:solidFill>
              <a:srgbClr val="FFFFFF"/>
            </a:solidFill>
            <a:prstDash val="solid"/>
            <a:round/>
            <a:headEnd/>
            <a:tailEnd/>
          </a:ln>
        </p:spPr>
        <p:txBody>
          <a:bodyPr/>
          <a:lstStyle/>
          <a:p>
            <a:endParaRPr lang="en-US"/>
          </a:p>
        </p:txBody>
      </p:sp>
      <p:sp>
        <p:nvSpPr>
          <p:cNvPr id="647" name="Line 649"/>
          <p:cNvSpPr>
            <a:spLocks noChangeShapeType="1"/>
          </p:cNvSpPr>
          <p:nvPr/>
        </p:nvSpPr>
        <p:spPr bwMode="auto">
          <a:xfrm>
            <a:off x="5873750" y="60134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9" name="Line 651"/>
          <p:cNvSpPr>
            <a:spLocks noChangeShapeType="1"/>
          </p:cNvSpPr>
          <p:nvPr/>
        </p:nvSpPr>
        <p:spPr bwMode="auto">
          <a:xfrm>
            <a:off x="5873750" y="60134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0" name="Line 652"/>
          <p:cNvSpPr>
            <a:spLocks noChangeShapeType="1"/>
          </p:cNvSpPr>
          <p:nvPr/>
        </p:nvSpPr>
        <p:spPr bwMode="auto">
          <a:xfrm>
            <a:off x="5873750" y="601345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1" name="Rectangle 48"/>
          <p:cNvSpPr>
            <a:spLocks noChangeArrowheads="1"/>
          </p:cNvSpPr>
          <p:nvPr/>
        </p:nvSpPr>
        <p:spPr bwMode="auto">
          <a:xfrm>
            <a:off x="6491288" y="6367464"/>
            <a:ext cx="1358900" cy="338137"/>
          </a:xfrm>
          <a:prstGeom prst="rect">
            <a:avLst/>
          </a:prstGeom>
          <a:noFill/>
          <a:ln w="9525">
            <a:noFill/>
            <a:miter lim="800000"/>
            <a:headEnd/>
            <a:tailEnd/>
          </a:ln>
        </p:spPr>
        <p:txBody>
          <a:bodyPr wrap="none" lIns="0" tIns="0" rIns="0" bIns="0">
            <a:spAutoFit/>
          </a:bodyPr>
          <a:lstStyle/>
          <a:p>
            <a:pPr>
              <a:defRPr/>
            </a:pPr>
            <a:r>
              <a:rPr lang="en-US" sz="2200" dirty="0">
                <a:solidFill>
                  <a:srgbClr val="FFFF00"/>
                </a:solidFill>
                <a:latin typeface="Tahoma" pitchFamily="34" charset="0"/>
                <a:cs typeface="Tahoma" pitchFamily="34" charset="0"/>
              </a:rPr>
              <a:t>Odds Ratio</a:t>
            </a:r>
          </a:p>
        </p:txBody>
      </p:sp>
      <p:sp>
        <p:nvSpPr>
          <p:cNvPr id="652" name="Text Box 655"/>
          <p:cNvSpPr txBox="1">
            <a:spLocks noChangeArrowheads="1"/>
          </p:cNvSpPr>
          <p:nvPr/>
        </p:nvSpPr>
        <p:spPr bwMode="auto">
          <a:xfrm>
            <a:off x="2155825" y="339726"/>
            <a:ext cx="807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a:defRPr sz="2400">
                <a:solidFill>
                  <a:srgbClr val="FFFFFF"/>
                </a:solidFill>
                <a:latin typeface="Times New Roman" panose="02020603050405020304" pitchFamily="18" charset="0"/>
              </a:defRPr>
            </a:lvl1pPr>
            <a:lvl2pPr marL="742950" indent="-285750">
              <a:defRPr sz="2400">
                <a:solidFill>
                  <a:srgbClr val="FFFFFF"/>
                </a:solidFill>
                <a:latin typeface="Times New Roman" panose="02020603050405020304" pitchFamily="18" charset="0"/>
              </a:defRPr>
            </a:lvl2pPr>
            <a:lvl3pPr marL="1143000" indent="-228600">
              <a:defRPr sz="2400">
                <a:solidFill>
                  <a:srgbClr val="FFFFFF"/>
                </a:solidFill>
                <a:latin typeface="Times New Roman" panose="02020603050405020304" pitchFamily="18" charset="0"/>
              </a:defRPr>
            </a:lvl3pPr>
            <a:lvl4pPr marL="1600200" indent="-228600">
              <a:defRPr sz="2400">
                <a:solidFill>
                  <a:srgbClr val="FFFFFF"/>
                </a:solidFill>
                <a:latin typeface="Times New Roman" panose="02020603050405020304" pitchFamily="18" charset="0"/>
              </a:defRPr>
            </a:lvl4pPr>
            <a:lvl5pPr marL="2057400" indent="-228600">
              <a:defRPr sz="24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Times New Roman" panose="02020603050405020304" pitchFamily="18" charset="0"/>
              </a:defRPr>
            </a:lvl9pPr>
          </a:lstStyle>
          <a:p>
            <a:pPr eaLnBrk="1" hangingPunct="1"/>
            <a:r>
              <a:rPr lang="en-US" altLang="he-IL" sz="2600" i="1" dirty="0">
                <a:solidFill>
                  <a:srgbClr val="FFFF00"/>
                </a:solidFill>
                <a:latin typeface="Tahoma" panose="020B0604030504040204" pitchFamily="34" charset="0"/>
                <a:cs typeface="Tahoma" panose="020B0604030504040204" pitchFamily="34" charset="0"/>
                <a:sym typeface="Wingdings" panose="05000000000000000000" pitchFamily="2" charset="2"/>
              </a:rPr>
              <a:t>BRAF</a:t>
            </a:r>
            <a:r>
              <a:rPr lang="en-US" altLang="he-IL" sz="2600" dirty="0">
                <a:solidFill>
                  <a:srgbClr val="FFFF00"/>
                </a:solidFill>
                <a:latin typeface="Tahoma" panose="020B0604030504040204" pitchFamily="34" charset="0"/>
                <a:cs typeface="Tahoma" panose="020B0604030504040204" pitchFamily="34" charset="0"/>
                <a:sym typeface="Wingdings" panose="05000000000000000000" pitchFamily="2" charset="2"/>
              </a:rPr>
              <a:t>  mutation in PTC</a:t>
            </a:r>
          </a:p>
          <a:p>
            <a:pPr eaLnBrk="1" hangingPunct="1"/>
            <a:r>
              <a:rPr lang="en-US" altLang="he-IL" sz="3400" dirty="0">
                <a:solidFill>
                  <a:srgbClr val="FFFF00"/>
                </a:solidFill>
                <a:latin typeface="Tahoma" panose="020B0604030504040204" pitchFamily="34" charset="0"/>
                <a:cs typeface="Tahoma" panose="020B0604030504040204" pitchFamily="34" charset="0"/>
                <a:sym typeface="Wingdings" panose="05000000000000000000" pitchFamily="2" charset="2"/>
              </a:rPr>
              <a:t>Association with Lymph Node Metastasis</a:t>
            </a:r>
          </a:p>
        </p:txBody>
      </p:sp>
    </p:spTree>
    <p:extLst>
      <p:ext uri="{BB962C8B-B14F-4D97-AF65-F5344CB8AC3E}">
        <p14:creationId xmlns:p14="http://schemas.microsoft.com/office/powerpoint/2010/main" val="329501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3955</Words>
  <Application>Microsoft Office PowerPoint</Application>
  <PresentationFormat>Widescreen</PresentationFormat>
  <Paragraphs>617</Paragraphs>
  <Slides>85</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85</vt:i4>
      </vt:variant>
    </vt:vector>
  </HeadingPairs>
  <TitlesOfParts>
    <vt:vector size="99" baseType="lpstr">
      <vt:lpstr>ＭＳ Ｐゴシック</vt:lpstr>
      <vt:lpstr>Abadi MT Condensed Light</vt:lpstr>
      <vt:lpstr>AdvOT1ef757c0</vt:lpstr>
      <vt:lpstr>AdvOT1ef757c0+fb</vt:lpstr>
      <vt:lpstr>Albertus Extra Bold</vt:lpstr>
      <vt:lpstr>Arial</vt:lpstr>
      <vt:lpstr>Bradley Hand ITC</vt:lpstr>
      <vt:lpstr>Calibri</vt:lpstr>
      <vt:lpstr>Calibri Light</vt:lpstr>
      <vt:lpstr>Tahoma</vt:lpstr>
      <vt:lpstr>Times New Roman</vt:lpstr>
      <vt:lpstr>Times New Roman MT Extra Bold</vt:lpstr>
      <vt:lpstr>Wingdings</vt:lpstr>
      <vt:lpstr>Office Theme</vt:lpstr>
      <vt:lpstr>PowerPoint Presentation</vt:lpstr>
      <vt:lpstr>PowerPoint Presentation</vt:lpstr>
      <vt:lpstr>The objectives of follow-up</vt:lpstr>
      <vt:lpstr>Key points </vt:lpstr>
      <vt:lpstr>DTC : PROGNOSIS</vt:lpstr>
      <vt:lpstr>PowerPoint Presentation</vt:lpstr>
      <vt:lpstr>Prognostic factors associated with  poor survival and recurrence</vt:lpstr>
      <vt:lpstr>BRAF  mutation in PTC </vt:lpstr>
      <vt:lpstr>PowerPoint Presentation</vt:lpstr>
      <vt:lpstr>Good Prognostic factors  </vt:lpstr>
      <vt:lpstr>  thyroid cancer risk  stratification  (to estimate the risk of persistent/recurrent disease) </vt:lpstr>
      <vt:lpstr>Very low risk </vt:lpstr>
      <vt:lpstr> Low risk  (All criteria must be met) </vt:lpstr>
      <vt:lpstr>Intermediate risk (any criteria)</vt:lpstr>
      <vt:lpstr>High risk (any criteria)</vt:lpstr>
      <vt:lpstr>According to the ATA guidelines</vt:lpstr>
      <vt:lpstr>According to the ATA guidelines</vt:lpstr>
      <vt:lpstr>Follow-up modalities </vt:lpstr>
      <vt:lpstr>Clinical and US examination</vt:lpstr>
      <vt:lpstr>Neck Ultrasonography </vt:lpstr>
      <vt:lpstr>Lymph node mapping by levels</vt:lpstr>
      <vt:lpstr>Regional cervical lymph nodes metastases</vt:lpstr>
      <vt:lpstr>PowerPoint Presentation</vt:lpstr>
      <vt:lpstr>PowerPoint Presentation</vt:lpstr>
      <vt:lpstr>PowerPoint Presentation</vt:lpstr>
      <vt:lpstr>PowerPoint Presentation</vt:lpstr>
      <vt:lpstr>Measurement of serum Thyroglobulin </vt:lpstr>
      <vt:lpstr>Measurement of serum Thyroglobulin </vt:lpstr>
      <vt:lpstr>Tg in disease-free status</vt:lpstr>
      <vt:lpstr>Measurement of serum Thyroglobulin </vt:lpstr>
      <vt:lpstr>Measurement of serum Thyroglobulin </vt:lpstr>
      <vt:lpstr>Serum Tg helps localize site of disease</vt:lpstr>
      <vt:lpstr>Negative WBS, Positive Tg</vt:lpstr>
      <vt:lpstr>Measurement of serum anti-Tg Ab </vt:lpstr>
      <vt:lpstr>Measurement of serum anti-Tg Ab </vt:lpstr>
      <vt:lpstr>PowerPoint Presentation</vt:lpstr>
      <vt:lpstr>PowerPoint Presentation</vt:lpstr>
      <vt:lpstr>Diagnostic whole-body RAI scan </vt:lpstr>
      <vt:lpstr>Diagnostic whole-body RAI scan </vt:lpstr>
      <vt:lpstr> Whole-body RAI SPECT/CT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̀18FDG-PET scanning</vt:lpstr>
      <vt:lpstr>̀18FDG-PET scanning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Detection methods have evolved over the years:                    ●1950s     RAI Scanning                   ●1980s     Thyroglobulin                   ●1990s      Neck Ultrasound                    ●2000        FDG-PET Scan</vt:lpstr>
      <vt:lpstr>Paradigm Shift:    Approach to detection of recurrent disease</vt:lpstr>
      <vt:lpstr>PowerPoint Presentation</vt:lpstr>
      <vt:lpstr>PowerPoint Presentation</vt:lpstr>
      <vt:lpstr>PowerPoint Presentation</vt:lpstr>
      <vt:lpstr>Locoregional Recurrences</vt:lpstr>
      <vt:lpstr>PowerPoint Presentation</vt:lpstr>
      <vt:lpstr>PowerPoint Presentation</vt:lpstr>
      <vt:lpstr>Metastatic DTC that persists despite  EBRT &amp; RAI</vt:lpstr>
      <vt:lpstr>Metastatic DTC that persists despite  EBRT &amp; RAI</vt:lpstr>
      <vt:lpstr>Chemotherapy for Differentiated Thyroid Cancer Lenvatinib Phase III Trial: Progression-Free Survival</vt:lpstr>
      <vt:lpstr>Chemotherapy for Differentiated Thyroid Cancer Lenvatinib Phase III Trial: Overall Survival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PCND is a matter of debate in cN0 PTC</vt:lpstr>
      <vt:lpstr>PowerPoint Presentation</vt:lpstr>
      <vt:lpstr>Postoberative I131</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cancer</dc:title>
  <dc:creator>Dr.Delshad</dc:creator>
  <cp:lastModifiedBy>Dr.Delshad</cp:lastModifiedBy>
  <cp:revision>203</cp:revision>
  <dcterms:created xsi:type="dcterms:W3CDTF">2018-04-08T07:46:03Z</dcterms:created>
  <dcterms:modified xsi:type="dcterms:W3CDTF">2018-09-12T08:18:20Z</dcterms:modified>
</cp:coreProperties>
</file>