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7"/>
  </p:notesMasterIdLst>
  <p:sldIdLst>
    <p:sldId id="256" r:id="rId2"/>
    <p:sldId id="408" r:id="rId3"/>
    <p:sldId id="421" r:id="rId4"/>
    <p:sldId id="440" r:id="rId5"/>
    <p:sldId id="445" r:id="rId6"/>
    <p:sldId id="448" r:id="rId7"/>
    <p:sldId id="364" r:id="rId8"/>
    <p:sldId id="447" r:id="rId9"/>
    <p:sldId id="382" r:id="rId10"/>
    <p:sldId id="444" r:id="rId11"/>
    <p:sldId id="262" r:id="rId12"/>
    <p:sldId id="264" r:id="rId13"/>
    <p:sldId id="373" r:id="rId14"/>
    <p:sldId id="374" r:id="rId15"/>
    <p:sldId id="375" r:id="rId16"/>
    <p:sldId id="271" r:id="rId17"/>
    <p:sldId id="263" r:id="rId18"/>
    <p:sldId id="265" r:id="rId19"/>
    <p:sldId id="425" r:id="rId20"/>
    <p:sldId id="266" r:id="rId21"/>
    <p:sldId id="267" r:id="rId22"/>
    <p:sldId id="268" r:id="rId23"/>
    <p:sldId id="339" r:id="rId24"/>
    <p:sldId id="377" r:id="rId25"/>
    <p:sldId id="378" r:id="rId26"/>
    <p:sldId id="452" r:id="rId27"/>
    <p:sldId id="450" r:id="rId28"/>
    <p:sldId id="453" r:id="rId29"/>
    <p:sldId id="281" r:id="rId30"/>
    <p:sldId id="282" r:id="rId31"/>
    <p:sldId id="388" r:id="rId32"/>
    <p:sldId id="389" r:id="rId33"/>
    <p:sldId id="283" r:id="rId34"/>
    <p:sldId id="413" r:id="rId35"/>
    <p:sldId id="414" r:id="rId36"/>
    <p:sldId id="415" r:id="rId37"/>
    <p:sldId id="424" r:id="rId38"/>
    <p:sldId id="284" r:id="rId39"/>
    <p:sldId id="287" r:id="rId40"/>
    <p:sldId id="289" r:id="rId41"/>
    <p:sldId id="290" r:id="rId42"/>
    <p:sldId id="291" r:id="rId43"/>
    <p:sldId id="426" r:id="rId44"/>
    <p:sldId id="427" r:id="rId45"/>
    <p:sldId id="428" r:id="rId46"/>
    <p:sldId id="429" r:id="rId47"/>
    <p:sldId id="430" r:id="rId48"/>
    <p:sldId id="431" r:id="rId49"/>
    <p:sldId id="432" r:id="rId50"/>
    <p:sldId id="433" r:id="rId51"/>
    <p:sldId id="434" r:id="rId52"/>
    <p:sldId id="435" r:id="rId53"/>
    <p:sldId id="436" r:id="rId54"/>
    <p:sldId id="437" r:id="rId55"/>
    <p:sldId id="438" r:id="rId56"/>
    <p:sldId id="391" r:id="rId57"/>
    <p:sldId id="392" r:id="rId58"/>
    <p:sldId id="295" r:id="rId59"/>
    <p:sldId id="420" r:id="rId60"/>
    <p:sldId id="417" r:id="rId61"/>
    <p:sldId id="418" r:id="rId62"/>
    <p:sldId id="419" r:id="rId63"/>
    <p:sldId id="299" r:id="rId64"/>
    <p:sldId id="449" r:id="rId65"/>
    <p:sldId id="443"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fsharia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C7C7"/>
    <a:srgbClr val="C5C5C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161" autoAdjust="0"/>
  </p:normalViewPr>
  <p:slideViewPr>
    <p:cSldViewPr>
      <p:cViewPr>
        <p:scale>
          <a:sx n="60" d="100"/>
          <a:sy n="60" d="100"/>
        </p:scale>
        <p:origin x="-802" y="-4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427"/>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5-03T20:02:55.681" idx="2">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BAB9F-BFAD-40AB-96C3-9F20D5180C63}" type="datetimeFigureOut">
              <a:rPr lang="en-US" smtClean="0"/>
              <a:pPr/>
              <a:t>6/9/2014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72435-20E5-41C2-B89A-7969BC28B0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E2872435-20E5-41C2-B89A-7969BC28B02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2872435-20E5-41C2-B89A-7969BC28B02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872435-20E5-41C2-B89A-7969BC28B021}"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872435-20E5-41C2-B89A-7969BC28B021}" type="slidenum">
              <a:rPr lang="en-US" smtClean="0"/>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872435-20E5-41C2-B89A-7969BC28B021}" type="slidenum">
              <a:rPr lang="en-US" smtClean="0"/>
              <a:pPr/>
              <a:t>45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872435-20E5-41C2-B89A-7969BC28B021}" type="slidenum">
              <a:rPr lang="en-US" smtClean="0"/>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9728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9728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9728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9728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9728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9728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9729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9729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smtClean="0"/>
              <a:t>Click to edit Master title style</a:t>
            </a:r>
            <a:endParaRPr lang="en-US"/>
          </a:p>
        </p:txBody>
      </p:sp>
      <p:sp>
        <p:nvSpPr>
          <p:cNvPr id="9729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97293" name="Rectangle 13"/>
          <p:cNvSpPr>
            <a:spLocks noGrp="1" noChangeArrowheads="1"/>
          </p:cNvSpPr>
          <p:nvPr>
            <p:ph type="dt" sz="quarter" idx="2"/>
          </p:nvPr>
        </p:nvSpPr>
        <p:spPr>
          <a:xfrm>
            <a:off x="457200" y="6248400"/>
            <a:ext cx="2133600" cy="476250"/>
          </a:xfrm>
        </p:spPr>
        <p:txBody>
          <a:bodyPr/>
          <a:lstStyle>
            <a:lvl1pPr>
              <a:defRPr/>
            </a:lvl1pPr>
          </a:lstStyle>
          <a:p>
            <a:fld id="{C5BB83B3-D373-4E81-9D9A-A5648F05B592}" type="datetime1">
              <a:rPr lang="en-US" smtClean="0"/>
              <a:pPr/>
              <a:t>6/9/2014</a:t>
            </a:fld>
            <a:endParaRPr lang="en-US"/>
          </a:p>
        </p:txBody>
      </p:sp>
      <p:sp>
        <p:nvSpPr>
          <p:cNvPr id="97294"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97295" name="Rectangle 15"/>
          <p:cNvSpPr>
            <a:spLocks noGrp="1" noChangeArrowheads="1"/>
          </p:cNvSpPr>
          <p:nvPr>
            <p:ph type="sldNum" sz="quarter" idx="4"/>
          </p:nvPr>
        </p:nvSpPr>
        <p:spPr>
          <a:xfrm>
            <a:off x="6553200" y="6254750"/>
            <a:ext cx="2133600" cy="476250"/>
          </a:xfrm>
        </p:spPr>
        <p:txBody>
          <a:bodyPr/>
          <a:lstStyle>
            <a:lvl1pPr>
              <a:defRPr/>
            </a:lvl1pPr>
          </a:lstStyle>
          <a:p>
            <a:fld id="{562884D3-3038-4A0F-94D2-1F9DAA8B7DE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E6D410F-3E80-4B38-BCC3-D06C6F1EC614}" type="datetime1">
              <a:rPr lang="en-US" smtClean="0"/>
              <a:pPr/>
              <a:t>6/9/2014</a:t>
            </a:fld>
            <a:endParaRPr lang="en-US"/>
          </a:p>
        </p:txBody>
      </p:sp>
      <p:sp>
        <p:nvSpPr>
          <p:cNvPr id="5" name="Slide Number Placeholder 4"/>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D5E1B11-59FB-4F58-809D-2FD9212E4600}" type="datetime1">
              <a:rPr lang="en-US" smtClean="0"/>
              <a:pPr/>
              <a:t>6/9/2014</a:t>
            </a:fld>
            <a:endParaRPr lang="en-US"/>
          </a:p>
        </p:txBody>
      </p:sp>
      <p:sp>
        <p:nvSpPr>
          <p:cNvPr id="5" name="Slide Number Placeholder 4"/>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fld id="{13FC89AC-FF49-4332-AB37-8C00A8756615}" type="datetime1">
              <a:rPr lang="en-US" smtClean="0"/>
              <a:pPr/>
              <a:t>6/9/2014</a:t>
            </a:fld>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562884D3-3038-4A0F-94D2-1F9DAA8B7DE6}" type="slidenum">
              <a:rPr lang="en-US" smtClean="0"/>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fld id="{13FC89AC-FF49-4332-AB37-8C00A8756615}" type="datetime1">
              <a:rPr lang="en-US" smtClean="0"/>
              <a:pPr/>
              <a:t>6/9/2014</a:t>
            </a:fld>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562884D3-3038-4A0F-94D2-1F9DAA8B7DE6}" type="slidenum">
              <a:rPr lang="en-US" smtClean="0"/>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fld id="{13FC89AC-FF49-4332-AB37-8C00A8756615}" type="datetime1">
              <a:rPr lang="en-US" smtClean="0"/>
              <a:pPr/>
              <a:t>6/9/2014</a:t>
            </a:fld>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562884D3-3038-4A0F-94D2-1F9DAA8B7DE6}" type="slidenum">
              <a:rPr lang="en-US" smtClean="0"/>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D509BC5-4FDC-4F97-BAF6-67A424DDE441}" type="datetime1">
              <a:rPr lang="en-US" smtClean="0"/>
              <a:pPr/>
              <a:t>6/9/2014</a:t>
            </a:fld>
            <a:endParaRPr lang="en-US"/>
          </a:p>
        </p:txBody>
      </p:sp>
      <p:sp>
        <p:nvSpPr>
          <p:cNvPr id="5" name="Slide Number Placeholder 4"/>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7E2776B-4B28-4556-A4E5-4B326930DE63}" type="datetime1">
              <a:rPr lang="en-US" smtClean="0"/>
              <a:pPr/>
              <a:t>6/9/2014</a:t>
            </a:fld>
            <a:endParaRPr lang="en-US"/>
          </a:p>
        </p:txBody>
      </p:sp>
      <p:sp>
        <p:nvSpPr>
          <p:cNvPr id="5" name="Slide Number Placeholder 4"/>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EF199D7-32CD-49AA-A7CA-4A916B1E08F4}" type="datetime1">
              <a:rPr lang="en-US" smtClean="0"/>
              <a:pPr/>
              <a:t>6/9/2014</a:t>
            </a:fld>
            <a:endParaRPr lang="en-US"/>
          </a:p>
        </p:txBody>
      </p:sp>
      <p:sp>
        <p:nvSpPr>
          <p:cNvPr id="6" name="Slide Number Placeholder 5"/>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9CE22E5-4741-4E77-B3B6-B4A5CD799DDD}" type="datetime1">
              <a:rPr lang="en-US" smtClean="0"/>
              <a:pPr/>
              <a:t>6/9/2014</a:t>
            </a:fld>
            <a:endParaRPr lang="en-US"/>
          </a:p>
        </p:txBody>
      </p:sp>
      <p:sp>
        <p:nvSpPr>
          <p:cNvPr id="8" name="Slide Number Placeholder 7"/>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CC097BF-F79E-4C31-A0E5-407586090699}" type="datetime1">
              <a:rPr lang="en-US" smtClean="0"/>
              <a:pPr/>
              <a:t>6/9/2014</a:t>
            </a:fld>
            <a:endParaRPr lang="en-US"/>
          </a:p>
        </p:txBody>
      </p:sp>
      <p:sp>
        <p:nvSpPr>
          <p:cNvPr id="4" name="Slide Number Placeholder 3"/>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3055C84-68CB-4D65-93C8-0753E6220FF7}" type="datetime1">
              <a:rPr lang="en-US" smtClean="0"/>
              <a:pPr/>
              <a:t>6/9/2014</a:t>
            </a:fld>
            <a:endParaRPr lang="en-US"/>
          </a:p>
        </p:txBody>
      </p:sp>
      <p:sp>
        <p:nvSpPr>
          <p:cNvPr id="3" name="Slide Number Placeholder 2"/>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C19E3B5-100C-4A10-8BE6-6CB75E0F337F}" type="datetime1">
              <a:rPr lang="en-US" smtClean="0"/>
              <a:pPr/>
              <a:t>6/9/2014</a:t>
            </a:fld>
            <a:endParaRPr lang="en-US"/>
          </a:p>
        </p:txBody>
      </p:sp>
      <p:sp>
        <p:nvSpPr>
          <p:cNvPr id="6" name="Slide Number Placeholder 5"/>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61535F2-0CAE-402B-B2A5-9D0F4FD2C855}" type="datetime1">
              <a:rPr lang="en-US" smtClean="0"/>
              <a:pPr/>
              <a:t>6/9/2014</a:t>
            </a:fld>
            <a:endParaRPr lang="en-US"/>
          </a:p>
        </p:txBody>
      </p:sp>
      <p:sp>
        <p:nvSpPr>
          <p:cNvPr id="6" name="Slide Number Placeholder 5"/>
          <p:cNvSpPr>
            <a:spLocks noGrp="1"/>
          </p:cNvSpPr>
          <p:nvPr>
            <p:ph type="sldNum" sz="quarter" idx="11"/>
          </p:nvPr>
        </p:nvSpPr>
        <p:spPr/>
        <p:txBody>
          <a:bodyPr/>
          <a:lstStyle>
            <a:lvl1pPr>
              <a:defRPr/>
            </a:lvl1pPr>
          </a:lstStyle>
          <a:p>
            <a:fld id="{562884D3-3038-4A0F-94D2-1F9DAA8B7DE6}"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fld id="{13FC89AC-FF49-4332-AB37-8C00A8756615}" type="datetime1">
              <a:rPr lang="en-US" smtClean="0"/>
              <a:pPr/>
              <a:t>6/9/2014</a:t>
            </a:fld>
            <a:endParaRPr lang="en-US"/>
          </a:p>
        </p:txBody>
      </p:sp>
      <p:sp>
        <p:nvSpPr>
          <p:cNvPr id="9625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562884D3-3038-4A0F-94D2-1F9DAA8B7DE6}" type="slidenum">
              <a:rPr lang="en-US" smtClean="0"/>
              <a:pPr/>
              <a:t>‹#›</a:t>
            </a:fld>
            <a:endParaRPr lang="en-US"/>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9626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9626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9626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9626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9626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9626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9626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9626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627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9627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hing.jpg"/>
          <p:cNvPicPr>
            <a:picLocks noChangeAspect="1"/>
          </p:cNvPicPr>
          <p:nvPr/>
        </p:nvPicPr>
        <p:blipFill>
          <a:blip r:embed="rId3">
            <a:lum contrast="-20000"/>
          </a:blip>
          <a:stretch>
            <a:fillRect/>
          </a:stretch>
        </p:blipFill>
        <p:spPr>
          <a:xfrm>
            <a:off x="0" y="-17708"/>
            <a:ext cx="9144000" cy="6875708"/>
          </a:xfrm>
          <a:prstGeom prst="rect">
            <a:avLst/>
          </a:prstGeom>
        </p:spPr>
      </p:pic>
      <p:sp>
        <p:nvSpPr>
          <p:cNvPr id="2" name="Title 1"/>
          <p:cNvSpPr>
            <a:spLocks noGrp="1"/>
          </p:cNvSpPr>
          <p:nvPr>
            <p:ph type="ctrTitle" sz="quarter"/>
          </p:nvPr>
        </p:nvSpPr>
        <p:spPr>
          <a:xfrm>
            <a:off x="762000" y="76200"/>
            <a:ext cx="7772400" cy="1470025"/>
          </a:xfrm>
        </p:spPr>
        <p:txBody>
          <a:bodyPr>
            <a:normAutofit/>
          </a:bodyPr>
          <a:lstStyle/>
          <a:p>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 The Name of God</a:t>
            </a:r>
            <a:endParaRPr lang="en-US" sz="2400" b="1" dirty="0">
              <a:solidFill>
                <a:schemeClr val="tx1"/>
              </a:solidFill>
            </a:endParaRPr>
          </a:p>
        </p:txBody>
      </p:sp>
      <p:sp>
        <p:nvSpPr>
          <p:cNvPr id="3" name="Subtitle 2"/>
          <p:cNvSpPr>
            <a:spLocks noGrp="1"/>
          </p:cNvSpPr>
          <p:nvPr>
            <p:ph type="subTitle" sz="quarter" idx="1"/>
          </p:nvPr>
        </p:nvSpPr>
        <p:spPr>
          <a:xfrm>
            <a:off x="304800" y="1524000"/>
            <a:ext cx="8458200" cy="4648200"/>
          </a:xfrm>
        </p:spPr>
        <p:txBody>
          <a:bodyPr>
            <a:normAutofit/>
          </a:bodyPr>
          <a:lstStyle/>
          <a:p>
            <a:r>
              <a:rPr lang="en-US" sz="6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Subclinical </a:t>
            </a:r>
            <a:r>
              <a:rPr lang="en-US" sz="60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Cushings</a:t>
            </a:r>
            <a:r>
              <a:rPr lang="en-US" sz="6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Syndrome</a:t>
            </a:r>
          </a:p>
          <a:p>
            <a:r>
              <a:rPr lang="en-US" sz="26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US" sz="3300" b="1" dirty="0" smtClean="0">
                <a:effectLst>
                  <a:outerShdw blurRad="38100" dist="38100" dir="2700000" algn="tl">
                    <a:srgbClr val="000000">
                      <a:alpha val="43137"/>
                    </a:srgbClr>
                  </a:outerShdw>
                </a:effectLst>
                <a:latin typeface="Times New Roman" pitchFamily="18" charset="0"/>
                <a:cs typeface="Times New Roman" pitchFamily="18" charset="0"/>
              </a:rPr>
              <a:t>Sheila </a:t>
            </a:r>
            <a:r>
              <a:rPr lang="en-US" sz="3300" b="1" dirty="0" err="1" smtClean="0">
                <a:effectLst>
                  <a:outerShdw blurRad="38100" dist="38100" dir="2700000" algn="tl">
                    <a:srgbClr val="000000">
                      <a:alpha val="43137"/>
                    </a:srgbClr>
                  </a:outerShdw>
                </a:effectLst>
                <a:latin typeface="Times New Roman" pitchFamily="18" charset="0"/>
                <a:cs typeface="Times New Roman" pitchFamily="18" charset="0"/>
              </a:rPr>
              <a:t>Afsharian</a:t>
            </a:r>
            <a:endParaRPr lang="en-US" sz="26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2600" b="1" dirty="0" smtClean="0">
              <a:latin typeface="Times New Roman" pitchFamily="18" charset="0"/>
              <a:cs typeface="Times New Roman" pitchFamily="18" charset="0"/>
            </a:endParaRPr>
          </a:p>
          <a:p>
            <a:r>
              <a:rPr lang="en-US" sz="2600" b="1" dirty="0" smtClean="0">
                <a:effectLst>
                  <a:outerShdw blurRad="38100" dist="38100" dir="2700000" algn="tl">
                    <a:srgbClr val="000000">
                      <a:alpha val="43137"/>
                    </a:srgbClr>
                  </a:outerShdw>
                </a:effectLst>
                <a:cs typeface="Times New Roman" pitchFamily="18" charset="0"/>
              </a:rPr>
              <a:t>MD Research Institute for Endocrine Sciences  </a:t>
            </a:r>
          </a:p>
          <a:p>
            <a:r>
              <a:rPr lang="en-US" sz="2600" b="1" dirty="0" err="1" smtClean="0">
                <a:effectLst>
                  <a:outerShdw blurRad="38100" dist="38100" dir="2700000" algn="tl">
                    <a:srgbClr val="000000">
                      <a:alpha val="43137"/>
                    </a:srgbClr>
                  </a:outerShdw>
                </a:effectLst>
                <a:cs typeface="Times New Roman" pitchFamily="18" charset="0"/>
              </a:rPr>
              <a:t>Shahid</a:t>
            </a:r>
            <a:r>
              <a:rPr lang="en-US" sz="2600" b="1" dirty="0" smtClean="0">
                <a:effectLst>
                  <a:outerShdw blurRad="38100" dist="38100" dir="2700000" algn="tl">
                    <a:srgbClr val="000000">
                      <a:alpha val="43137"/>
                    </a:srgbClr>
                  </a:outerShdw>
                </a:effectLst>
                <a:cs typeface="Times New Roman" pitchFamily="18" charset="0"/>
              </a:rPr>
              <a:t> </a:t>
            </a:r>
            <a:r>
              <a:rPr lang="en-US" sz="2600" b="1" dirty="0" err="1" smtClean="0">
                <a:effectLst>
                  <a:outerShdw blurRad="38100" dist="38100" dir="2700000" algn="tl">
                    <a:srgbClr val="000000">
                      <a:alpha val="43137"/>
                    </a:srgbClr>
                  </a:outerShdw>
                </a:effectLst>
                <a:cs typeface="Times New Roman" pitchFamily="18" charset="0"/>
              </a:rPr>
              <a:t>Beheshti</a:t>
            </a:r>
            <a:r>
              <a:rPr lang="en-US" sz="2600" b="1" dirty="0" smtClean="0">
                <a:effectLst>
                  <a:outerShdw blurRad="38100" dist="38100" dir="2700000" algn="tl">
                    <a:srgbClr val="000000">
                      <a:alpha val="43137"/>
                    </a:srgbClr>
                  </a:outerShdw>
                </a:effectLst>
                <a:cs typeface="Times New Roman" pitchFamily="18" charset="0"/>
              </a:rPr>
              <a:t> University of Medical Sciences</a:t>
            </a:r>
            <a:endParaRPr lang="en-US" sz="2600" b="1" i="1" dirty="0">
              <a:effectLst>
                <a:outerShdw blurRad="38100" dist="38100" dir="2700000" algn="tl">
                  <a:srgbClr val="000000">
                    <a:alpha val="43137"/>
                  </a:srgbClr>
                </a:outerShdw>
              </a:effectLst>
              <a:cs typeface="Arial" pitchFamily="34" charset="0"/>
            </a:endParaRPr>
          </a:p>
        </p:txBody>
      </p:sp>
      <p:sp>
        <p:nvSpPr>
          <p:cNvPr id="4" name="Slide Number Placeholder 3"/>
          <p:cNvSpPr>
            <a:spLocks noGrp="1"/>
          </p:cNvSpPr>
          <p:nvPr>
            <p:ph type="sldNum" sz="quarter" idx="4"/>
          </p:nvPr>
        </p:nvSpPr>
        <p:spPr/>
        <p:txBody>
          <a:bodyPr/>
          <a:lstStyle/>
          <a:p>
            <a:fld id="{562884D3-3038-4A0F-94D2-1F9DAA8B7DE6}"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200" b="1" dirty="0" smtClean="0">
                <a:solidFill>
                  <a:srgbClr val="FFC000"/>
                </a:solidFill>
              </a:rPr>
              <a:t>Table 1.</a:t>
            </a:r>
            <a:r>
              <a:rPr lang="en-US" sz="2800" b="1" dirty="0" smtClean="0">
                <a:solidFill>
                  <a:srgbClr val="FFC000"/>
                </a:solidFill>
              </a:rPr>
              <a:t> </a:t>
            </a:r>
            <a:r>
              <a:rPr lang="en-US" sz="2400" b="1" dirty="0" smtClean="0">
                <a:solidFill>
                  <a:srgbClr val="FFC000"/>
                </a:solidFill>
              </a:rPr>
              <a:t>Comparison of subclinical Cushing’s syndrome and mild Cushing’s syndrome.</a:t>
            </a:r>
            <a:endParaRPr lang="en-US" sz="2400" b="1" dirty="0">
              <a:solidFill>
                <a:srgbClr val="FFC000"/>
              </a:solidFill>
            </a:endParaRPr>
          </a:p>
        </p:txBody>
      </p:sp>
      <p:pic>
        <p:nvPicPr>
          <p:cNvPr id="1026" name="Picture 2"/>
          <p:cNvPicPr>
            <a:picLocks noGrp="1" noChangeAspect="1" noChangeArrowheads="1"/>
          </p:cNvPicPr>
          <p:nvPr>
            <p:ph idx="1"/>
          </p:nvPr>
        </p:nvPicPr>
        <p:blipFill>
          <a:blip r:embed="rId2">
            <a:lum bright="-40000" contrast="40000"/>
          </a:blip>
          <a:srcRect/>
          <a:stretch>
            <a:fillRect/>
          </a:stretch>
        </p:blipFill>
        <p:spPr bwMode="auto">
          <a:xfrm>
            <a:off x="101261" y="1904336"/>
            <a:ext cx="9576139" cy="43440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noAutofit/>
          </a:bodyPr>
          <a:lstStyle/>
          <a:p>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
            </a:r>
            <a:br>
              <a:rPr lang="en-US" sz="2400" b="1" dirty="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4000" b="1" dirty="0" smtClean="0">
                <a:solidFill>
                  <a:srgbClr val="FFC000"/>
                </a:solidFill>
                <a:effectLst>
                  <a:outerShdw blurRad="38100" dist="38100" dir="2700000" algn="tl">
                    <a:srgbClr val="000000">
                      <a:alpha val="43137"/>
                    </a:srgbClr>
                  </a:outerShdw>
                </a:effectLst>
              </a:rPr>
              <a:t>Article </a:t>
            </a:r>
            <a:r>
              <a:rPr lang="en-US" sz="4000" dirty="0" smtClean="0">
                <a:solidFill>
                  <a:srgbClr val="FFC000"/>
                </a:solidFill>
                <a:effectLst>
                  <a:outerShdw blurRad="38100" dist="38100" dir="2700000" algn="tl">
                    <a:srgbClr val="000000">
                      <a:alpha val="43137"/>
                    </a:srgbClr>
                  </a:outerShdw>
                </a:effectLst>
              </a:rPr>
              <a:t>1</a:t>
            </a:r>
            <a:r>
              <a:rPr lang="en-US" sz="3600" b="1" dirty="0" smtClean="0">
                <a:solidFill>
                  <a:srgbClr val="FFC000"/>
                </a:solidFill>
                <a:effectLst>
                  <a:outerShdw blurRad="38100" dist="38100" dir="2700000" algn="tl">
                    <a:srgbClr val="000000">
                      <a:alpha val="43137"/>
                    </a:srgbClr>
                  </a:outerShdw>
                </a:effectLst>
              </a:rPr>
              <a:t> </a:t>
            </a:r>
            <a:r>
              <a:rPr lang="en-US" dirty="0" smtClean="0">
                <a:solidFill>
                  <a:srgbClr val="FFC000"/>
                </a:solidFill>
                <a:effectLst>
                  <a:outerShdw blurRad="38100" dist="38100" dir="2700000" algn="tl">
                    <a:srgbClr val="000000">
                      <a:alpha val="43137"/>
                    </a:srgbClr>
                  </a:outerShdw>
                </a:effectLst>
              </a:rPr>
              <a:t/>
            </a:r>
            <a:br>
              <a:rPr lang="en-US" dirty="0" smtClean="0">
                <a:solidFill>
                  <a:srgbClr val="FFC000"/>
                </a:solidFill>
                <a:effectLst>
                  <a:outerShdw blurRad="38100" dist="38100" dir="2700000" algn="tl">
                    <a:srgbClr val="000000">
                      <a:alpha val="43137"/>
                    </a:srgbClr>
                  </a:outerShdw>
                </a:effectLst>
              </a:rPr>
            </a:br>
            <a:r>
              <a:rPr lang="en-US" sz="4000" b="1" dirty="0" smtClean="0">
                <a:solidFill>
                  <a:srgbClr val="FFC000"/>
                </a:solidFill>
                <a:effectLst>
                  <a:outerShdw blurRad="38100" dist="38100" dir="2700000" algn="tl">
                    <a:srgbClr val="000000">
                      <a:alpha val="43137"/>
                    </a:srgbClr>
                  </a:outerShdw>
                </a:effectLst>
              </a:rPr>
              <a:t/>
            </a:r>
            <a:br>
              <a:rPr lang="en-US" sz="4000" b="1" dirty="0" smtClean="0">
                <a:solidFill>
                  <a:srgbClr val="FFC000"/>
                </a:solidFill>
                <a:effectLst>
                  <a:outerShdw blurRad="38100" dist="38100" dir="2700000" algn="tl">
                    <a:srgbClr val="000000">
                      <a:alpha val="43137"/>
                    </a:srgbClr>
                  </a:outerShdw>
                </a:effectLst>
              </a:rPr>
            </a:br>
            <a:r>
              <a:rPr lang="en-US" sz="3400" b="1" dirty="0" smtClean="0">
                <a:solidFill>
                  <a:srgbClr val="FFC000"/>
                </a:solidFill>
                <a:effectLst>
                  <a:outerShdw blurRad="38100" dist="38100" dir="2700000" algn="tl">
                    <a:srgbClr val="000000">
                      <a:alpha val="43137"/>
                    </a:srgbClr>
                  </a:outerShdw>
                </a:effectLst>
              </a:rPr>
              <a:t>Patients with apparently non-functioning adrenal </a:t>
            </a:r>
            <a:r>
              <a:rPr lang="en-US" sz="3400" b="1" dirty="0" err="1" smtClean="0">
                <a:solidFill>
                  <a:srgbClr val="FFC000"/>
                </a:solidFill>
                <a:effectLst>
                  <a:outerShdw blurRad="38100" dist="38100" dir="2700000" algn="tl">
                    <a:srgbClr val="000000">
                      <a:alpha val="43137"/>
                    </a:srgbClr>
                  </a:outerShdw>
                </a:effectLst>
              </a:rPr>
              <a:t>incidentalomas</a:t>
            </a:r>
            <a:r>
              <a:rPr lang="en-US" sz="3400" b="1" dirty="0" smtClean="0">
                <a:solidFill>
                  <a:srgbClr val="FFC000"/>
                </a:solidFill>
                <a:effectLst>
                  <a:outerShdw blurRad="38100" dist="38100" dir="2700000" algn="tl">
                    <a:srgbClr val="000000">
                      <a:alpha val="43137"/>
                    </a:srgbClr>
                  </a:outerShdw>
                </a:effectLst>
              </a:rPr>
              <a:t> may be at increased cardiovascular risk due to excessive </a:t>
            </a:r>
            <a:r>
              <a:rPr lang="en-US" sz="3400" b="1" dirty="0" err="1" smtClean="0">
                <a:solidFill>
                  <a:srgbClr val="FFC000"/>
                </a:solidFill>
                <a:effectLst>
                  <a:outerShdw blurRad="38100" dist="38100" dir="2700000" algn="tl">
                    <a:srgbClr val="000000">
                      <a:alpha val="43137"/>
                    </a:srgbClr>
                  </a:outerShdw>
                </a:effectLst>
              </a:rPr>
              <a:t>cortisol</a:t>
            </a:r>
            <a:r>
              <a:rPr lang="en-US" sz="3400" b="1" dirty="0" smtClean="0">
                <a:solidFill>
                  <a:srgbClr val="FFC000"/>
                </a:solidFill>
                <a:effectLst>
                  <a:outerShdw blurRad="38100" dist="38100" dir="2700000" algn="tl">
                    <a:srgbClr val="000000">
                      <a:alpha val="43137"/>
                    </a:srgbClr>
                  </a:outerShdw>
                </a:effectLst>
              </a:rPr>
              <a:t> secretion</a:t>
            </a:r>
            <a:r>
              <a:rPr lang="en-US" sz="2000" b="1" dirty="0" smtClean="0">
                <a:effectLst>
                  <a:outerShdw blurRad="38100" dist="38100" dir="2700000" algn="tl">
                    <a:srgbClr val="000000">
                      <a:alpha val="43137"/>
                    </a:srgbClr>
                  </a:outerShdw>
                </a:effectLst>
              </a:rPr>
              <a:t/>
            </a:r>
            <a:br>
              <a:rPr lang="en-US" sz="20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a:t>
            </a:r>
            <a:endParaRPr lang="en-US" sz="2400"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09600" y="4114800"/>
            <a:ext cx="8229600" cy="2468563"/>
          </a:xfrm>
        </p:spPr>
        <p:txBody>
          <a:bodyPr>
            <a:normAutofit/>
          </a:bodyPr>
          <a:lstStyle/>
          <a:p>
            <a:pPr algn="ctr">
              <a:buNone/>
            </a:pPr>
            <a:r>
              <a:rPr lang="en-US" sz="2400" b="1" dirty="0" err="1" smtClean="0"/>
              <a:t>Ioannis</a:t>
            </a:r>
            <a:r>
              <a:rPr lang="en-US" sz="2400" b="1" dirty="0" smtClean="0"/>
              <a:t> I. Androulakis1,2, Gregory Kaltsas3, …</a:t>
            </a:r>
          </a:p>
          <a:p>
            <a:pPr algn="ctr">
              <a:buNone/>
            </a:pPr>
            <a:endParaRPr lang="en-US" sz="2400" b="1" dirty="0" smtClean="0"/>
          </a:p>
          <a:p>
            <a:pPr algn="ctr">
              <a:buNone/>
            </a:pPr>
            <a:endParaRPr lang="en-US" sz="2400" b="1" dirty="0" smtClean="0"/>
          </a:p>
          <a:p>
            <a:pPr algn="ctr">
              <a:buNone/>
            </a:pPr>
            <a:r>
              <a:rPr lang="en-US" sz="2400" b="1" dirty="0" smtClean="0"/>
              <a:t>J </a:t>
            </a:r>
            <a:r>
              <a:rPr lang="en-US" sz="2400" b="1" dirty="0" err="1" smtClean="0"/>
              <a:t>Clin</a:t>
            </a:r>
            <a:r>
              <a:rPr lang="en-US" sz="2400" b="1" dirty="0" smtClean="0"/>
              <a:t> </a:t>
            </a:r>
            <a:r>
              <a:rPr lang="en-US" sz="2400" b="1" dirty="0" err="1" smtClean="0"/>
              <a:t>Endocrinol</a:t>
            </a:r>
            <a:r>
              <a:rPr lang="en-US" sz="2400" b="1" dirty="0" smtClean="0"/>
              <a:t> </a:t>
            </a:r>
            <a:r>
              <a:rPr lang="en-US" sz="2400" b="1" dirty="0" err="1" smtClean="0"/>
              <a:t>Metab</a:t>
            </a:r>
            <a:r>
              <a:rPr lang="en-US" sz="2400" b="1" dirty="0" smtClean="0"/>
              <a:t>, </a:t>
            </a:r>
            <a:r>
              <a:rPr lang="en-US" sz="2400" b="1" dirty="0" err="1" smtClean="0"/>
              <a:t>doi</a:t>
            </a:r>
            <a:r>
              <a:rPr lang="en-US" sz="2400" b="1" dirty="0" smtClean="0"/>
              <a:t>: 10.1210/jc.2013-4064</a:t>
            </a:r>
            <a:endParaRPr lang="en-US" sz="2400" b="1" dirty="0"/>
          </a:p>
        </p:txBody>
      </p:sp>
      <p:sp>
        <p:nvSpPr>
          <p:cNvPr id="5" name="Slide Number Placeholder 4"/>
          <p:cNvSpPr>
            <a:spLocks noGrp="1"/>
          </p:cNvSpPr>
          <p:nvPr>
            <p:ph type="sldNum" sz="quarter" idx="11"/>
          </p:nvPr>
        </p:nvSpPr>
        <p:spPr/>
        <p:txBody>
          <a:bodyPr>
            <a:normAutofit/>
          </a:bodyPr>
          <a:lstStyle/>
          <a:p>
            <a:fld id="{562884D3-3038-4A0F-94D2-1F9DAA8B7DE6}"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FFC000"/>
                </a:solidFill>
                <a:effectLst>
                  <a:outerShdw blurRad="38100" dist="38100" dir="2700000" algn="tl">
                    <a:srgbClr val="000000">
                      <a:alpha val="43137"/>
                    </a:srgbClr>
                  </a:outerShdw>
                </a:effectLst>
              </a:rPr>
              <a:t>Study Design</a:t>
            </a:r>
            <a:endParaRPr lang="en-US" b="1" dirty="0">
              <a:solidFill>
                <a:srgbClr val="FFC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371600"/>
            <a:ext cx="7696200" cy="4525963"/>
          </a:xfrm>
        </p:spPr>
        <p:txBody>
          <a:bodyPr>
            <a:noAutofit/>
          </a:bodyPr>
          <a:lstStyle/>
          <a:p>
            <a:pPr algn="justLow"/>
            <a:r>
              <a:rPr lang="en-US" sz="2400" b="1" dirty="0" smtClean="0"/>
              <a:t>Objective</a:t>
            </a:r>
            <a:r>
              <a:rPr lang="en-US" sz="2400" dirty="0" smtClean="0"/>
              <a:t>: To investigate CVR in patients with NFAI.</a:t>
            </a:r>
          </a:p>
          <a:p>
            <a:pPr algn="justLow"/>
            <a:r>
              <a:rPr lang="en-US" sz="2400" b="1" dirty="0" smtClean="0"/>
              <a:t>Design</a:t>
            </a:r>
            <a:r>
              <a:rPr lang="en-US" sz="2400" dirty="0" smtClean="0"/>
              <a:t>: Case-control study.</a:t>
            </a:r>
          </a:p>
          <a:p>
            <a:pPr algn="justLow"/>
            <a:r>
              <a:rPr lang="en-US" sz="2400" b="1" dirty="0" smtClean="0"/>
              <a:t>Setting</a:t>
            </a:r>
            <a:r>
              <a:rPr lang="en-US" sz="2400" dirty="0" smtClean="0"/>
              <a:t>: The study was performed in a tertiary general hospital.</a:t>
            </a:r>
          </a:p>
          <a:p>
            <a:pPr algn="justLow"/>
            <a:r>
              <a:rPr lang="en-US" sz="2400" b="1" dirty="0" smtClean="0"/>
              <a:t>Main Outcome Measures</a:t>
            </a:r>
            <a:r>
              <a:rPr lang="en-US" sz="2400" dirty="0" smtClean="0"/>
              <a:t>: All participants underwent adrenal imaging, biochemical and hormonal evaluation and the following investigations: </a:t>
            </a:r>
          </a:p>
          <a:p>
            <a:pPr lvl="1" algn="justLow"/>
            <a:r>
              <a:rPr lang="en-US" sz="2000" dirty="0" smtClean="0"/>
              <a:t>Measurement of Carotid (IMT) and (FMD)</a:t>
            </a:r>
          </a:p>
          <a:p>
            <a:pPr lvl="1" algn="justLow"/>
            <a:r>
              <a:rPr lang="en-US" sz="2000" dirty="0" smtClean="0"/>
              <a:t>2-h 75g oral glucose tolerance test and calculation of insulin resistance indices (HOMA,QUICKI,MATSUDA)</a:t>
            </a:r>
          </a:p>
          <a:p>
            <a:pPr lvl="1" algn="justLow"/>
            <a:r>
              <a:rPr lang="en-US" sz="2000" dirty="0" smtClean="0"/>
              <a:t>Intravenous ACTH stimulation test </a:t>
            </a:r>
          </a:p>
          <a:p>
            <a:pPr lvl="1" algn="justLow"/>
            <a:r>
              <a:rPr lang="en-US" sz="2000" dirty="0" smtClean="0"/>
              <a:t>(LDDST)</a:t>
            </a:r>
          </a:p>
          <a:p>
            <a:pPr lvl="1" algn="justLow"/>
            <a:r>
              <a:rPr lang="en-US" sz="2000" dirty="0" err="1" smtClean="0"/>
              <a:t>NaCl</a:t>
            </a:r>
            <a:r>
              <a:rPr lang="en-US" sz="2000" dirty="0" smtClean="0"/>
              <a:t> (0.9%) post-</a:t>
            </a:r>
            <a:r>
              <a:rPr lang="en-US" sz="2000" dirty="0" err="1" smtClean="0"/>
              <a:t>dexamethasone</a:t>
            </a:r>
            <a:r>
              <a:rPr lang="en-US" sz="2000" dirty="0" smtClean="0"/>
              <a:t> </a:t>
            </a:r>
            <a:r>
              <a:rPr lang="en-US" sz="2000" dirty="0" err="1" smtClean="0"/>
              <a:t>salineinfusion</a:t>
            </a:r>
            <a:r>
              <a:rPr lang="en-US" sz="2000" dirty="0" smtClean="0"/>
              <a:t> test.</a:t>
            </a:r>
            <a:endParaRPr lang="en-US" sz="2400" dirty="0"/>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effectLst>
                  <a:outerShdw blurRad="38100" dist="38100" dir="2700000" algn="tl">
                    <a:srgbClr val="000000">
                      <a:alpha val="43137"/>
                    </a:srgbClr>
                  </a:outerShdw>
                </a:effectLst>
              </a:rPr>
              <a:t>Introduction</a:t>
            </a:r>
            <a:endParaRPr lang="en-US" b="1" dirty="0">
              <a:solidFill>
                <a:srgbClr val="FFC000"/>
              </a:solidFill>
            </a:endParaRPr>
          </a:p>
        </p:txBody>
      </p:sp>
      <p:sp>
        <p:nvSpPr>
          <p:cNvPr id="3" name="Content Placeholder 2"/>
          <p:cNvSpPr>
            <a:spLocks noGrp="1"/>
          </p:cNvSpPr>
          <p:nvPr>
            <p:ph idx="1"/>
          </p:nvPr>
        </p:nvSpPr>
        <p:spPr>
          <a:xfrm>
            <a:off x="609600" y="1600200"/>
            <a:ext cx="7467600" cy="4525963"/>
          </a:xfrm>
        </p:spPr>
        <p:txBody>
          <a:bodyPr>
            <a:normAutofit/>
          </a:bodyPr>
          <a:lstStyle/>
          <a:p>
            <a:pPr algn="justLow"/>
            <a:r>
              <a:rPr lang="en-US" sz="2400" dirty="0" smtClean="0"/>
              <a:t>AI are mostly (NFAI) that do not cause classical clinical signs and symptoms of hormone excess syndromes.</a:t>
            </a:r>
          </a:p>
          <a:p>
            <a:pPr algn="justLow"/>
            <a:endParaRPr lang="en-US" sz="2400" dirty="0" smtClean="0"/>
          </a:p>
          <a:p>
            <a:pPr algn="justLow"/>
            <a:r>
              <a:rPr lang="en-US" sz="2400" dirty="0" smtClean="0"/>
              <a:t>However, 5%–47% of the AI may exhibit a mild autonomous </a:t>
            </a:r>
            <a:r>
              <a:rPr lang="en-US" sz="2400" dirty="0" err="1" smtClean="0"/>
              <a:t>cortisol</a:t>
            </a:r>
            <a:r>
              <a:rPr lang="en-US" sz="2400" dirty="0" smtClean="0"/>
              <a:t> hyper-secretion without symptoms of Cushing’s syndrome (CS) referred to as (SCS).</a:t>
            </a:r>
          </a:p>
          <a:p>
            <a:pPr algn="justLow"/>
            <a:endParaRPr lang="en-US" sz="2400" dirty="0" smtClean="0"/>
          </a:p>
          <a:p>
            <a:pPr algn="justLow"/>
            <a:r>
              <a:rPr lang="en-US" sz="2400" dirty="0" smtClean="0"/>
              <a:t> Metabolic consequences related to </a:t>
            </a:r>
            <a:r>
              <a:rPr lang="en-US" sz="2400" dirty="0" err="1" smtClean="0"/>
              <a:t>cortisol</a:t>
            </a:r>
            <a:r>
              <a:rPr lang="en-US" sz="2400" dirty="0" smtClean="0"/>
              <a:t> excess such as HTN , (IR) , (DM2) , hypercholesterolemia, </a:t>
            </a:r>
            <a:r>
              <a:rPr lang="en-US" sz="2400" dirty="0" err="1" smtClean="0"/>
              <a:t>hypertriglyceridemia</a:t>
            </a:r>
            <a:r>
              <a:rPr lang="en-US" sz="2400" dirty="0" smtClean="0"/>
              <a:t>, </a:t>
            </a:r>
            <a:r>
              <a:rPr lang="en-US" sz="2400" dirty="0" err="1" smtClean="0"/>
              <a:t>hyperuricemia</a:t>
            </a:r>
            <a:r>
              <a:rPr lang="en-US" sz="2400" dirty="0" smtClean="0"/>
              <a:t>, and obesity are reported with increased prevalence in patients with SCS.</a:t>
            </a:r>
          </a:p>
          <a:p>
            <a:pPr algn="justLow"/>
            <a:endParaRPr lang="en-US" sz="2400" dirty="0"/>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FFC000"/>
                </a:solidFill>
                <a:effectLst>
                  <a:outerShdw blurRad="38100" dist="38100" dir="2700000" algn="tl">
                    <a:srgbClr val="000000">
                      <a:alpha val="43137"/>
                    </a:srgbClr>
                  </a:outerShdw>
                </a:effectLst>
              </a:rPr>
              <a:t>Aim</a:t>
            </a:r>
            <a:endParaRPr lang="en-US" sz="72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077200" cy="4525963"/>
          </a:xfrm>
        </p:spPr>
        <p:txBody>
          <a:bodyPr>
            <a:normAutofit/>
          </a:bodyPr>
          <a:lstStyle/>
          <a:p>
            <a:pPr algn="justLow"/>
            <a:r>
              <a:rPr lang="en-US" sz="2400" dirty="0" smtClean="0"/>
              <a:t>Cardiovascular and metabolic risk in patients harboring  AI  that do not suffer from risk factors such as hypertension, </a:t>
            </a:r>
            <a:r>
              <a:rPr lang="en-US" sz="2400" dirty="0" err="1" smtClean="0"/>
              <a:t>Dyslipidemia</a:t>
            </a:r>
            <a:r>
              <a:rPr lang="en-US" sz="2400" dirty="0" smtClean="0"/>
              <a:t> or DM2.</a:t>
            </a:r>
          </a:p>
          <a:p>
            <a:pPr algn="justLow"/>
            <a:endParaRPr lang="en-US" sz="2400" dirty="0" smtClean="0"/>
          </a:p>
          <a:p>
            <a:pPr algn="justLow"/>
            <a:r>
              <a:rPr lang="en-US" sz="2400" dirty="0" smtClean="0"/>
              <a:t>Cardiovascular risk was assessed by the evaluation of subclinical vascular disease detected by biochemical markers and by noninvasive surrogate markers, such as IMT measurement for structural vasculature changes and FMD for functional vascular properties.</a:t>
            </a:r>
            <a:endParaRPr lang="en-US" sz="2400" dirty="0"/>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C000"/>
                </a:solidFill>
                <a:effectLst>
                  <a:outerShdw blurRad="38100" dist="38100" dir="2700000" algn="tl">
                    <a:srgbClr val="000000">
                      <a:alpha val="43137"/>
                    </a:srgbClr>
                  </a:outerShdw>
                </a:effectLst>
              </a:rPr>
              <a:t>Materials and Methods</a:t>
            </a:r>
            <a:endParaRPr lang="en-US" sz="40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7467600" cy="4267200"/>
          </a:xfrm>
        </p:spPr>
        <p:txBody>
          <a:bodyPr>
            <a:normAutofit/>
          </a:bodyPr>
          <a:lstStyle/>
          <a:p>
            <a:pPr algn="justLow"/>
            <a:r>
              <a:rPr lang="en-US" dirty="0" smtClean="0"/>
              <a:t>Between 2008 and 2011 :</a:t>
            </a:r>
          </a:p>
          <a:p>
            <a:pPr lvl="1" algn="justLow"/>
            <a:endParaRPr lang="en-US" sz="2400" dirty="0" smtClean="0"/>
          </a:p>
          <a:p>
            <a:pPr lvl="1" algn="justLow"/>
            <a:r>
              <a:rPr lang="en-US" sz="2400" dirty="0" smtClean="0"/>
              <a:t>60 patients (39 females, 65%) with incidentally discovered single </a:t>
            </a:r>
            <a:r>
              <a:rPr lang="en-US" sz="2400" dirty="0" err="1" smtClean="0"/>
              <a:t>adrenocortical</a:t>
            </a:r>
            <a:r>
              <a:rPr lang="en-US" sz="2400" dirty="0" smtClean="0"/>
              <a:t> adenomas (group-AA) after imaging studies performed for reasons unrelated to (HPA) axis investigation.</a:t>
            </a:r>
          </a:p>
          <a:p>
            <a:pPr lvl="1" algn="justLow"/>
            <a:endParaRPr lang="en-US" dirty="0" smtClean="0"/>
          </a:p>
          <a:p>
            <a:pPr lvl="1" algn="justLow"/>
            <a:r>
              <a:rPr lang="en-US" sz="2400" dirty="0" smtClean="0"/>
              <a:t>32 healthy controls (C) with normal adrenal imaging.</a:t>
            </a:r>
          </a:p>
          <a:p>
            <a:pPr algn="justLow"/>
            <a:endParaRPr lang="en-US" dirty="0" smtClean="0"/>
          </a:p>
          <a:p>
            <a:pPr algn="justLow"/>
            <a:endParaRPr lang="en-US" dirty="0"/>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effectLst>
                  <a:outerShdw blurRad="38100" dist="38100" dir="2700000" algn="tl">
                    <a:srgbClr val="000000">
                      <a:alpha val="43137"/>
                    </a:srgbClr>
                  </a:outerShdw>
                </a:effectLst>
              </a:rPr>
              <a:t>Inclusion Criteria</a:t>
            </a:r>
            <a:endParaRPr lang="en-US"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7467600" cy="4525963"/>
          </a:xfrm>
        </p:spPr>
        <p:txBody>
          <a:bodyPr>
            <a:noAutofit/>
          </a:bodyPr>
          <a:lstStyle/>
          <a:p>
            <a:pPr algn="justLow"/>
            <a:r>
              <a:rPr lang="en-US" sz="2800" dirty="0" smtClean="0"/>
              <a:t>Absence of history of DM2, HTN or HLP .</a:t>
            </a:r>
          </a:p>
          <a:p>
            <a:pPr algn="justLow"/>
            <a:endParaRPr lang="en-US" sz="2000" dirty="0" smtClean="0"/>
          </a:p>
          <a:p>
            <a:pPr algn="justLow"/>
            <a:r>
              <a:rPr lang="en-US" sz="2800" dirty="0" smtClean="0"/>
              <a:t>Inclusion criteria for controls were :</a:t>
            </a:r>
          </a:p>
          <a:p>
            <a:pPr lvl="1" algn="justLow"/>
            <a:r>
              <a:rPr lang="en-US" sz="2200" dirty="0" smtClean="0"/>
              <a:t>1) No symptoms or </a:t>
            </a:r>
            <a:r>
              <a:rPr lang="en-US" sz="2200" dirty="0" err="1" smtClean="0"/>
              <a:t>signsof</a:t>
            </a:r>
            <a:r>
              <a:rPr lang="en-US" sz="2200" dirty="0" smtClean="0"/>
              <a:t> CS, </a:t>
            </a:r>
          </a:p>
          <a:p>
            <a:pPr lvl="1" algn="justLow"/>
            <a:r>
              <a:rPr lang="en-US" sz="2200" dirty="0" smtClean="0"/>
              <a:t>2) Normal early morning basal serum ACTH and </a:t>
            </a:r>
            <a:r>
              <a:rPr lang="en-US" sz="2200" dirty="0" err="1" smtClean="0"/>
              <a:t>cortisol</a:t>
            </a:r>
            <a:r>
              <a:rPr lang="en-US" sz="2200" dirty="0" smtClean="0"/>
              <a:t> levels, preservation of ACTH and </a:t>
            </a:r>
            <a:r>
              <a:rPr lang="en-US" sz="2200" dirty="0" err="1" smtClean="0"/>
              <a:t>cortisol</a:t>
            </a:r>
            <a:r>
              <a:rPr lang="en-US" sz="2200" dirty="0" smtClean="0"/>
              <a:t> circadian rhythm and normal 24-hour UFC concentrations</a:t>
            </a:r>
          </a:p>
          <a:p>
            <a:pPr lvl="1" algn="justLow"/>
            <a:r>
              <a:rPr lang="en-US" sz="2200" dirty="0" smtClean="0"/>
              <a:t>3) Normal (BP)</a:t>
            </a:r>
          </a:p>
          <a:p>
            <a:pPr lvl="1" algn="justLow"/>
            <a:r>
              <a:rPr lang="en-US" sz="2200" dirty="0" smtClean="0"/>
              <a:t>4) No history of DM2 or medication affecting </a:t>
            </a:r>
            <a:r>
              <a:rPr lang="da-DK" sz="2200" dirty="0" smtClean="0"/>
              <a:t>glucose metabolism,</a:t>
            </a:r>
          </a:p>
          <a:p>
            <a:pPr lvl="1" algn="justLow"/>
            <a:r>
              <a:rPr lang="da-DK" sz="2200" dirty="0" smtClean="0"/>
              <a:t>5) Normal blood lipids</a:t>
            </a:r>
            <a:endParaRPr lang="en-US" sz="2200" dirty="0"/>
          </a:p>
        </p:txBody>
      </p:sp>
      <p:sp>
        <p:nvSpPr>
          <p:cNvPr id="5" name="Slide Number Placeholder 4"/>
          <p:cNvSpPr>
            <a:spLocks noGrp="1"/>
          </p:cNvSpPr>
          <p:nvPr>
            <p:ph type="sldNum" sz="quarter" idx="11"/>
          </p:nvPr>
        </p:nvSpPr>
        <p:spPr/>
        <p:txBody>
          <a:bodyPr>
            <a:normAutofit/>
          </a:bodyPr>
          <a:lstStyle/>
          <a:p>
            <a:fld id="{562884D3-3038-4A0F-94D2-1F9DAA8B7DE6}"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8229600" cy="1143000"/>
          </a:xfrm>
        </p:spPr>
        <p:txBody>
          <a:bodyPr>
            <a:normAutofit/>
          </a:bodyPr>
          <a:lstStyle/>
          <a:p>
            <a:r>
              <a:rPr lang="en-US" b="1" dirty="0" smtClean="0">
                <a:solidFill>
                  <a:srgbClr val="FFC000"/>
                </a:solidFill>
                <a:effectLst>
                  <a:outerShdw blurRad="38100" dist="38100" dir="2700000" algn="tl">
                    <a:srgbClr val="000000">
                      <a:alpha val="43137"/>
                    </a:srgbClr>
                  </a:outerShdw>
                </a:effectLst>
              </a:rPr>
              <a:t>Exclusion Criteria</a:t>
            </a:r>
            <a:endParaRPr lang="en-US"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2000" y="1981200"/>
            <a:ext cx="6781800" cy="4144963"/>
          </a:xfrm>
        </p:spPr>
        <p:txBody>
          <a:bodyPr>
            <a:normAutofit/>
          </a:bodyPr>
          <a:lstStyle/>
          <a:p>
            <a:pPr algn="justLow">
              <a:buNone/>
            </a:pPr>
            <a:r>
              <a:rPr lang="en-US" sz="2800" dirty="0" smtClean="0"/>
              <a:t> 1) History of previous or current malignancy.</a:t>
            </a:r>
          </a:p>
          <a:p>
            <a:pPr algn="justLow">
              <a:buNone/>
            </a:pPr>
            <a:endParaRPr lang="en-US" sz="2800" dirty="0" smtClean="0"/>
          </a:p>
          <a:p>
            <a:pPr algn="justLow">
              <a:buNone/>
            </a:pPr>
            <a:r>
              <a:rPr lang="en-US" sz="2800" dirty="0" smtClean="0"/>
              <a:t>2) Medication known to affect any of the measured parameters .</a:t>
            </a:r>
          </a:p>
          <a:p>
            <a:pPr algn="justLow">
              <a:buNone/>
            </a:pPr>
            <a:endParaRPr lang="en-US" sz="2800" dirty="0" smtClean="0"/>
          </a:p>
          <a:p>
            <a:pPr algn="justLow">
              <a:buNone/>
            </a:pPr>
            <a:r>
              <a:rPr lang="en-US" sz="2800" dirty="0" smtClean="0"/>
              <a:t> 3) Patients with a </a:t>
            </a:r>
            <a:r>
              <a:rPr lang="en-US" sz="2800" dirty="0" err="1" smtClean="0"/>
              <a:t>pheochromocytoma</a:t>
            </a:r>
            <a:r>
              <a:rPr lang="en-US" sz="2800" dirty="0" smtClean="0"/>
              <a:t>.</a:t>
            </a:r>
          </a:p>
          <a:p>
            <a:pPr algn="justLow">
              <a:buNone/>
            </a:pPr>
            <a:endParaRPr lang="en-US" sz="2800" dirty="0"/>
          </a:p>
        </p:txBody>
      </p:sp>
      <p:sp>
        <p:nvSpPr>
          <p:cNvPr id="6" name="Slide Number Placeholder 5"/>
          <p:cNvSpPr>
            <a:spLocks noGrp="1"/>
          </p:cNvSpPr>
          <p:nvPr>
            <p:ph type="sldNum" sz="quarter" idx="11"/>
          </p:nvPr>
        </p:nvSpPr>
        <p:spPr/>
        <p:txBody>
          <a:bodyPr>
            <a:normAutofit/>
          </a:bodyPr>
          <a:lstStyle/>
          <a:p>
            <a:fld id="{562884D3-3038-4A0F-94D2-1F9DAA8B7DE6}"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lum bright="-30000" contrast="40000"/>
          </a:blip>
          <a:stretch>
            <a:fillRect/>
          </a:stretch>
        </p:blipFill>
        <p:spPr bwMode="auto">
          <a:xfrm>
            <a:off x="1905000" y="76200"/>
            <a:ext cx="8001000" cy="8871929"/>
          </a:xfrm>
          <a:prstGeom prst="rect">
            <a:avLst/>
          </a:prstGeom>
          <a:ln w="88900" cap="sq" cmpd="thickThin">
            <a:solidFill>
              <a:srgbClr val="000000"/>
            </a:solidFill>
            <a:prstDash val="solid"/>
            <a:miter lim="800000"/>
          </a:ln>
          <a:effectLst>
            <a:innerShdw blurRad="76200">
              <a:srgbClr val="000000"/>
            </a:innerShdw>
          </a:effectLst>
        </p:spPr>
      </p:pic>
      <p:sp>
        <p:nvSpPr>
          <p:cNvPr id="5" name="Slide Number Placeholder 4"/>
          <p:cNvSpPr>
            <a:spLocks noGrp="1"/>
          </p:cNvSpPr>
          <p:nvPr>
            <p:ph type="sldNum" sz="quarter" idx="11"/>
          </p:nvPr>
        </p:nvSpPr>
        <p:spPr/>
        <p:txBody>
          <a:bodyPr>
            <a:normAutofit/>
          </a:bodyPr>
          <a:lstStyle/>
          <a:p>
            <a:fld id="{562884D3-3038-4A0F-94D2-1F9DAA8B7DE6}" type="slidenum">
              <a:rPr lang="en-US" smtClean="0"/>
              <a:pPr/>
              <a:t>18</a:t>
            </a:fld>
            <a:endParaRPr lang="en-US"/>
          </a:p>
        </p:txBody>
      </p:sp>
      <p:sp>
        <p:nvSpPr>
          <p:cNvPr id="6" name="Rounded Rectangle 5"/>
          <p:cNvSpPr/>
          <p:nvPr/>
        </p:nvSpPr>
        <p:spPr>
          <a:xfrm>
            <a:off x="2286000" y="2438400"/>
            <a:ext cx="6629400" cy="4572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7" name="Rounded Rectangle 6"/>
          <p:cNvSpPr/>
          <p:nvPr/>
        </p:nvSpPr>
        <p:spPr>
          <a:xfrm>
            <a:off x="2286000" y="2895600"/>
            <a:ext cx="6629400" cy="502920"/>
          </a:xfrm>
          <a:prstGeom prst="roundRect">
            <a:avLst/>
          </a:prstGeom>
          <a:solidFill>
            <a:srgbClr val="00B05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8" name="Rounded Rectangle 7"/>
          <p:cNvSpPr/>
          <p:nvPr/>
        </p:nvSpPr>
        <p:spPr>
          <a:xfrm>
            <a:off x="2209800" y="5257800"/>
            <a:ext cx="6858000" cy="990600"/>
          </a:xfrm>
          <a:prstGeom prst="roundRect">
            <a:avLst/>
          </a:prstGeom>
          <a:solidFill>
            <a:srgbClr val="FFC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2" name="Title 1"/>
          <p:cNvSpPr>
            <a:spLocks noGrp="1"/>
          </p:cNvSpPr>
          <p:nvPr>
            <p:ph type="title"/>
          </p:nvPr>
        </p:nvSpPr>
        <p:spPr>
          <a:xfrm>
            <a:off x="-152400" y="2438400"/>
            <a:ext cx="2133600" cy="1143000"/>
          </a:xfrm>
        </p:spPr>
        <p:txBody>
          <a:bodyPr>
            <a:noAutofit/>
          </a:bodyPr>
          <a:lstStyle/>
          <a:p>
            <a:r>
              <a:rPr lang="en-US" sz="2800" b="1" dirty="0" smtClean="0">
                <a:solidFill>
                  <a:srgbClr val="FFC000"/>
                </a:solidFill>
                <a:effectLst>
                  <a:outerShdw blurRad="38100" dist="38100" dir="2700000" algn="tl">
                    <a:srgbClr val="000000">
                      <a:alpha val="43137"/>
                    </a:srgbClr>
                  </a:outerShdw>
                </a:effectLst>
              </a:rPr>
              <a:t>TABLE 1.a</a:t>
            </a:r>
            <a:r>
              <a:rPr lang="en-US" sz="2400" b="1" dirty="0" smtClean="0">
                <a:solidFill>
                  <a:srgbClr val="FFC000"/>
                </a:solidFill>
                <a:effectLst>
                  <a:outerShdw blurRad="38100" dist="38100" dir="2700000" algn="tl">
                    <a:srgbClr val="000000">
                      <a:alpha val="43137"/>
                    </a:srgbClr>
                  </a:outerShdw>
                </a:effectLst>
              </a:rPr>
              <a:t/>
            </a:r>
            <a:br>
              <a:rPr lang="en-US" sz="2400" b="1" dirty="0" smtClean="0">
                <a:solidFill>
                  <a:srgbClr val="FFC000"/>
                </a:solidFill>
                <a:effectLst>
                  <a:outerShdw blurRad="38100" dist="38100" dir="2700000" algn="tl">
                    <a:srgbClr val="000000">
                      <a:alpha val="43137"/>
                    </a:srgbClr>
                  </a:outerShdw>
                </a:effectLst>
              </a:rPr>
            </a:br>
            <a:r>
              <a:rPr lang="en-US" sz="2400" b="1" dirty="0" smtClean="0">
                <a:solidFill>
                  <a:srgbClr val="FFC000"/>
                </a:solidFill>
              </a:rPr>
              <a:t> </a:t>
            </a:r>
            <a:br>
              <a:rPr lang="en-US" sz="2400" b="1" dirty="0" smtClean="0">
                <a:solidFill>
                  <a:srgbClr val="FFC000"/>
                </a:solidFill>
              </a:rPr>
            </a:br>
            <a:r>
              <a:rPr lang="en-US" sz="2400" b="1" dirty="0" smtClean="0">
                <a:solidFill>
                  <a:srgbClr val="FFC000"/>
                </a:solidFill>
              </a:rPr>
              <a:t>Baseline </a:t>
            </a:r>
            <a:br>
              <a:rPr lang="en-US" sz="2400" b="1" dirty="0" smtClean="0">
                <a:solidFill>
                  <a:srgbClr val="FFC000"/>
                </a:solidFill>
              </a:rPr>
            </a:br>
            <a:r>
              <a:rPr lang="en-US" sz="2400" b="1" dirty="0" smtClean="0">
                <a:solidFill>
                  <a:srgbClr val="FFC000"/>
                </a:solidFill>
              </a:rPr>
              <a:t>characteristics </a:t>
            </a:r>
            <a:br>
              <a:rPr lang="en-US" sz="2400" b="1" dirty="0" smtClean="0">
                <a:solidFill>
                  <a:srgbClr val="FFC000"/>
                </a:solidFill>
              </a:rPr>
            </a:br>
            <a:r>
              <a:rPr lang="en-US" sz="2400" b="1" dirty="0" smtClean="0">
                <a:solidFill>
                  <a:srgbClr val="FFC000"/>
                </a:solidFill>
              </a:rPr>
              <a:t>of the study </a:t>
            </a:r>
            <a:br>
              <a:rPr lang="en-US" sz="2400" b="1" dirty="0" smtClean="0">
                <a:solidFill>
                  <a:srgbClr val="FFC000"/>
                </a:solidFill>
              </a:rPr>
            </a:br>
            <a:r>
              <a:rPr lang="en-US" sz="2400" b="1" dirty="0" smtClean="0">
                <a:solidFill>
                  <a:srgbClr val="FFC000"/>
                </a:solidFill>
              </a:rPr>
              <a:t>subjects</a:t>
            </a:r>
            <a:endParaRPr lang="en-US" sz="2400" b="1" dirty="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28600" y="-304800"/>
            <a:ext cx="9372600" cy="7162800"/>
          </a:xfrm>
          <a:prstGeom prst="rect">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a:xfrm>
            <a:off x="6553200" y="3465576"/>
            <a:ext cx="1981200" cy="2286000"/>
          </a:xfrm>
          <a:prstGeom prst="rect">
            <a:avLst/>
          </a:prstGeom>
          <a:solidFill>
            <a:srgbClr val="C7C7C7"/>
          </a:solidFill>
        </p:spPr>
        <p:txBody>
          <a:bodyPr wrap="square" rtlCol="0" anchor="ctr">
            <a:noAutofit/>
          </a:bodyPr>
          <a:lstStyle/>
          <a:p>
            <a:pPr algn="ctr"/>
            <a:endParaRPr lang="en-US" dirty="0"/>
          </a:p>
        </p:txBody>
      </p:sp>
      <p:pic>
        <p:nvPicPr>
          <p:cNvPr id="7170" name="Picture 2"/>
          <p:cNvPicPr>
            <a:picLocks noGrp="1" noChangeAspect="1" noChangeArrowheads="1"/>
          </p:cNvPicPr>
          <p:nvPr>
            <p:ph idx="1"/>
          </p:nvPr>
        </p:nvPicPr>
        <p:blipFill>
          <a:blip r:embed="rId3">
            <a:lum bright="-40000" contrast="40000"/>
          </a:blip>
          <a:srcRect/>
          <a:stretch>
            <a:fillRect/>
          </a:stretch>
        </p:blipFill>
        <p:spPr bwMode="auto">
          <a:xfrm>
            <a:off x="838200" y="-4737207"/>
            <a:ext cx="7696200" cy="9156807"/>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lum bright="-40000" contrast="40000"/>
          </a:blip>
          <a:srcRect/>
          <a:stretch>
            <a:fillRect/>
          </a:stretch>
        </p:blipFill>
        <p:spPr bwMode="auto">
          <a:xfrm>
            <a:off x="838200" y="4419600"/>
            <a:ext cx="7467600" cy="133590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562884D3-3038-4A0F-94D2-1F9DAA8B7DE6}" type="slidenum">
              <a:rPr lang="en-US" smtClean="0"/>
              <a:pPr/>
              <a:t>19</a:t>
            </a:fld>
            <a:endParaRPr lang="en-US"/>
          </a:p>
        </p:txBody>
      </p:sp>
      <p:sp>
        <p:nvSpPr>
          <p:cNvPr id="7" name="Rectangle 6"/>
          <p:cNvSpPr/>
          <p:nvPr/>
        </p:nvSpPr>
        <p:spPr>
          <a:xfrm>
            <a:off x="838200" y="-338328"/>
            <a:ext cx="7772400" cy="2209800"/>
          </a:xfrm>
          <a:prstGeom prst="rect">
            <a:avLst/>
          </a:prstGeom>
          <a:solidFill>
            <a:schemeClr val="tx2">
              <a:lumMod val="25000"/>
            </a:schemeClr>
          </a:solidFill>
        </p:spPr>
        <p:txBody>
          <a:bodyPr wrap="square" rtlCol="0" anchor="ctr">
            <a:noAutofit/>
          </a:bodyPr>
          <a:lstStyle/>
          <a:p>
            <a:pPr algn="ctr"/>
            <a:endParaRPr lang="en-US" dirty="0"/>
          </a:p>
        </p:txBody>
      </p:sp>
      <p:sp>
        <p:nvSpPr>
          <p:cNvPr id="8" name="Rounded Rectangle 7"/>
          <p:cNvSpPr/>
          <p:nvPr/>
        </p:nvSpPr>
        <p:spPr>
          <a:xfrm>
            <a:off x="1219200" y="4038600"/>
            <a:ext cx="6553200" cy="381000"/>
          </a:xfrm>
          <a:prstGeom prst="roundRect">
            <a:avLst/>
          </a:prstGeom>
          <a:solidFill>
            <a:srgbClr val="FFC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9" name="Rounded Rectangle 8"/>
          <p:cNvSpPr/>
          <p:nvPr/>
        </p:nvSpPr>
        <p:spPr>
          <a:xfrm>
            <a:off x="1219200" y="2133600"/>
            <a:ext cx="6553200" cy="3048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2" name="Title 1"/>
          <p:cNvSpPr>
            <a:spLocks noGrp="1"/>
          </p:cNvSpPr>
          <p:nvPr>
            <p:ph type="title"/>
          </p:nvPr>
        </p:nvSpPr>
        <p:spPr>
          <a:xfrm>
            <a:off x="1295400" y="228600"/>
            <a:ext cx="6629400" cy="1524000"/>
          </a:xfrm>
        </p:spPr>
        <p:txBody>
          <a:bodyPr>
            <a:noAutofit/>
          </a:bodyPr>
          <a:lstStyle/>
          <a:p>
            <a:r>
              <a:rPr lang="en-US" sz="2400" b="1" dirty="0" smtClean="0">
                <a:solidFill>
                  <a:srgbClr val="FFC000"/>
                </a:solidFill>
                <a:effectLst>
                  <a:outerShdw blurRad="38100" dist="38100" dir="2700000" algn="tl">
                    <a:srgbClr val="000000">
                      <a:alpha val="43137"/>
                    </a:srgbClr>
                  </a:outerShdw>
                </a:effectLst>
              </a:rPr>
              <a:t>TABLE 1. b</a:t>
            </a:r>
            <a:r>
              <a:rPr lang="en-US" sz="2400" b="1" dirty="0" smtClean="0">
                <a:solidFill>
                  <a:srgbClr val="FFC000"/>
                </a:solidFill>
              </a:rPr>
              <a:t/>
            </a:r>
            <a:br>
              <a:rPr lang="en-US" sz="2400" b="1" dirty="0" smtClean="0">
                <a:solidFill>
                  <a:srgbClr val="FFC000"/>
                </a:solidFill>
              </a:rPr>
            </a:br>
            <a:r>
              <a:rPr lang="en-US" sz="2600" b="1" dirty="0" smtClean="0">
                <a:solidFill>
                  <a:srgbClr val="FFC000"/>
                </a:solidFill>
              </a:rPr>
              <a:t>Baseline characteristics of the study subjects</a:t>
            </a:r>
            <a:endParaRPr lang="en-US" sz="2600" b="1"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52399"/>
            <a:ext cx="7772400" cy="1828800"/>
          </a:xfrm>
        </p:spPr>
        <p:txBody>
          <a:bodyPr/>
          <a:lstStyle/>
          <a:p>
            <a:r>
              <a:rPr lang="en-US" sz="4800" b="1" dirty="0" smtClean="0">
                <a:solidFill>
                  <a:srgbClr val="FFC000"/>
                </a:solidFill>
                <a:effectLst>
                  <a:outerShdw blurRad="38100" dist="38100" dir="2700000" algn="tl">
                    <a:srgbClr val="000000">
                      <a:alpha val="43137"/>
                    </a:srgbClr>
                  </a:outerShdw>
                </a:effectLst>
              </a:rPr>
              <a:t>Questions</a:t>
            </a:r>
            <a:endParaRPr lang="en-US" b="1"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1295400" y="1828800"/>
            <a:ext cx="5638800" cy="4724400"/>
          </a:xfrm>
        </p:spPr>
        <p:txBody>
          <a:bodyPr>
            <a:noAutofit/>
          </a:bodyPr>
          <a:lstStyle/>
          <a:p>
            <a:pPr algn="justLow">
              <a:buFont typeface="Wingdings" pitchFamily="2" charset="2"/>
              <a:buChar char="§"/>
            </a:pPr>
            <a:r>
              <a:rPr lang="en-US" sz="2400" dirty="0" smtClean="0">
                <a:solidFill>
                  <a:schemeClr val="tx1"/>
                </a:solidFill>
              </a:rPr>
              <a:t> What is SCS?</a:t>
            </a:r>
          </a:p>
          <a:p>
            <a:pPr algn="justLow">
              <a:buFont typeface="Wingdings" pitchFamily="2" charset="2"/>
              <a:buChar char="§"/>
            </a:pPr>
            <a:endParaRPr lang="en-US" sz="1600" dirty="0" smtClean="0">
              <a:solidFill>
                <a:schemeClr val="tx1"/>
              </a:solidFill>
            </a:endParaRPr>
          </a:p>
          <a:p>
            <a:pPr algn="justLow">
              <a:buFont typeface="Wingdings" pitchFamily="2" charset="2"/>
              <a:buChar char="§"/>
            </a:pPr>
            <a:r>
              <a:rPr lang="en-US" sz="2400" dirty="0" smtClean="0">
                <a:solidFill>
                  <a:schemeClr val="tx1"/>
                </a:solidFill>
              </a:rPr>
              <a:t> What is the natural consequence of  SCS in patients?</a:t>
            </a:r>
          </a:p>
          <a:p>
            <a:pPr algn="justLow">
              <a:buFont typeface="Wingdings" pitchFamily="2" charset="2"/>
              <a:buChar char="§"/>
            </a:pPr>
            <a:endParaRPr lang="en-US" sz="2400" dirty="0" smtClean="0">
              <a:solidFill>
                <a:schemeClr val="tx1"/>
              </a:solidFill>
            </a:endParaRPr>
          </a:p>
          <a:p>
            <a:pPr algn="justLow">
              <a:buFont typeface="Wingdings" pitchFamily="2" charset="2"/>
              <a:buChar char="§"/>
            </a:pPr>
            <a:r>
              <a:rPr lang="en-US" sz="2400" dirty="0" smtClean="0">
                <a:solidFill>
                  <a:schemeClr val="tx1"/>
                </a:solidFill>
              </a:rPr>
              <a:t> What is the beneficial effects of surgical compared with conservative management in SCS?</a:t>
            </a:r>
          </a:p>
          <a:p>
            <a:pPr algn="justLow">
              <a:buFont typeface="Wingdings" pitchFamily="2" charset="2"/>
              <a:buChar char="§"/>
            </a:pPr>
            <a:endParaRPr lang="en-US" sz="2400" dirty="0" smtClean="0">
              <a:solidFill>
                <a:schemeClr val="tx1"/>
              </a:solidFill>
            </a:endParaRPr>
          </a:p>
          <a:p>
            <a:pPr algn="justLow">
              <a:buFont typeface="Wingdings" pitchFamily="2" charset="2"/>
              <a:buChar char="§"/>
            </a:pPr>
            <a:endParaRPr lang="en-US" sz="2400" dirty="0" smtClean="0">
              <a:solidFill>
                <a:schemeClr val="tx1"/>
              </a:solidFill>
            </a:endParaRPr>
          </a:p>
          <a:p>
            <a:pPr algn="justLow"/>
            <a:endParaRPr lang="en-US" sz="2800" dirty="0">
              <a:solidFill>
                <a:schemeClr val="tx1"/>
              </a:solidFill>
            </a:endParaRPr>
          </a:p>
          <a:p>
            <a:pPr algn="justLow"/>
            <a:endParaRPr lang="en-US" sz="2800" dirty="0" smtClean="0">
              <a:solidFill>
                <a:schemeClr val="tx1"/>
              </a:solidFill>
            </a:endParaRPr>
          </a:p>
          <a:p>
            <a:pPr algn="justLow"/>
            <a:endParaRPr lang="en-US" sz="2800" dirty="0">
              <a:solidFill>
                <a:schemeClr val="tx1"/>
              </a:solidFill>
            </a:endParaRPr>
          </a:p>
        </p:txBody>
      </p:sp>
      <p:sp>
        <p:nvSpPr>
          <p:cNvPr id="4" name="Slide Number Placeholder 3"/>
          <p:cNvSpPr>
            <a:spLocks noGrp="1"/>
          </p:cNvSpPr>
          <p:nvPr>
            <p:ph type="sldNum" sz="quarter" idx="4"/>
          </p:nvPr>
        </p:nvSpPr>
        <p:spPr/>
        <p:txBody>
          <a:bodyPr/>
          <a:lstStyle/>
          <a:p>
            <a:fld id="{562884D3-3038-4A0F-94D2-1F9DAA8B7DE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a:noAutofit/>
          </a:bodyPr>
          <a:lstStyle/>
          <a:p>
            <a:r>
              <a:rPr lang="en-US" sz="2800" b="1" dirty="0" smtClean="0">
                <a:solidFill>
                  <a:srgbClr val="FFC000"/>
                </a:solidFill>
              </a:rPr>
              <a:t/>
            </a:r>
            <a:br>
              <a:rPr lang="en-US" sz="2800" b="1" dirty="0" smtClean="0">
                <a:solidFill>
                  <a:srgbClr val="FFC000"/>
                </a:solidFill>
              </a:rPr>
            </a:br>
            <a:r>
              <a:rPr lang="en-US" sz="2800" b="1" dirty="0" smtClean="0">
                <a:solidFill>
                  <a:srgbClr val="FFC000"/>
                </a:solidFill>
                <a:effectLst>
                  <a:outerShdw blurRad="38100" dist="38100" dir="2700000" algn="tl">
                    <a:srgbClr val="000000">
                      <a:alpha val="43137"/>
                    </a:srgbClr>
                  </a:outerShdw>
                </a:effectLst>
              </a:rPr>
              <a:t>Figure 1.</a:t>
            </a:r>
            <a:r>
              <a:rPr lang="en-US" sz="2400" b="1" dirty="0" smtClean="0">
                <a:solidFill>
                  <a:srgbClr val="FFC000"/>
                </a:solidFill>
              </a:rPr>
              <a:t> </a:t>
            </a:r>
            <a:r>
              <a:rPr lang="en-US" sz="2800" b="1" dirty="0" smtClean="0">
                <a:solidFill>
                  <a:srgbClr val="FFC000"/>
                </a:solidFill>
              </a:rPr>
              <a:t/>
            </a:r>
            <a:br>
              <a:rPr lang="en-US" sz="2800" b="1" dirty="0" smtClean="0">
                <a:solidFill>
                  <a:srgbClr val="FFC000"/>
                </a:solidFill>
              </a:rPr>
            </a:br>
            <a:r>
              <a:rPr lang="en-US" sz="2200" b="1" dirty="0" smtClean="0">
                <a:solidFill>
                  <a:srgbClr val="FFC000"/>
                </a:solidFill>
              </a:rPr>
              <a:t>Dot plot diagram showing </a:t>
            </a:r>
            <a:r>
              <a:rPr lang="en-US" sz="2200" b="1" dirty="0" err="1" smtClean="0">
                <a:solidFill>
                  <a:srgbClr val="FFC000"/>
                </a:solidFill>
              </a:rPr>
              <a:t>cortisol</a:t>
            </a:r>
            <a:r>
              <a:rPr lang="en-US" sz="2200" b="1" dirty="0" smtClean="0">
                <a:solidFill>
                  <a:srgbClr val="FFC000"/>
                </a:solidFill>
              </a:rPr>
              <a:t> levels of controls, patients with (NFAI), and (CSAI), before (baseline) and after (LDDST)</a:t>
            </a:r>
            <a:endParaRPr lang="en-US" sz="2200" b="1" dirty="0">
              <a:solidFill>
                <a:srgbClr val="FFC000"/>
              </a:solidFill>
            </a:endParaRPr>
          </a:p>
        </p:txBody>
      </p:sp>
      <p:pic>
        <p:nvPicPr>
          <p:cNvPr id="8194" name="Picture 2"/>
          <p:cNvPicPr>
            <a:picLocks noGrp="1" noChangeAspect="1" noChangeArrowheads="1"/>
          </p:cNvPicPr>
          <p:nvPr>
            <p:ph idx="1"/>
          </p:nvPr>
        </p:nvPicPr>
        <p:blipFill>
          <a:blip r:embed="rId2">
            <a:lum bright="-40000" contrast="40000"/>
          </a:blip>
          <a:stretch>
            <a:fillRect/>
          </a:stretch>
        </p:blipFill>
        <p:spPr bwMode="auto">
          <a:xfrm>
            <a:off x="1828800" y="2133600"/>
            <a:ext cx="6162185" cy="39968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fld id="{562884D3-3038-4A0F-94D2-1F9DAA8B7DE6}"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3962400" cy="3429000"/>
          </a:xfrm>
        </p:spPr>
        <p:txBody>
          <a:bodyPr>
            <a:noAutofit/>
          </a:bodyPr>
          <a:lstStyle/>
          <a:p>
            <a:r>
              <a:rPr lang="en-US" sz="2800" b="1" dirty="0" smtClean="0">
                <a:solidFill>
                  <a:srgbClr val="FFC000"/>
                </a:solidFill>
                <a:effectLst>
                  <a:outerShdw blurRad="38100" dist="38100" dir="2700000" algn="tl">
                    <a:srgbClr val="000000">
                      <a:alpha val="43137"/>
                    </a:srgbClr>
                  </a:outerShdw>
                </a:effectLst>
              </a:rPr>
              <a:t>Figure 2. </a:t>
            </a:r>
            <a:r>
              <a:rPr lang="en-US" sz="2000" b="1" dirty="0" smtClean="0">
                <a:solidFill>
                  <a:srgbClr val="FFC000"/>
                </a:solidFill>
                <a:effectLst>
                  <a:outerShdw blurRad="38100" dist="38100" dir="2700000" algn="tl">
                    <a:srgbClr val="000000">
                      <a:alpha val="43137"/>
                    </a:srgbClr>
                  </a:outerShdw>
                </a:effectLst>
              </a:rPr>
              <a:t/>
            </a:r>
            <a:br>
              <a:rPr lang="en-US" sz="2000" b="1" dirty="0" smtClean="0">
                <a:solidFill>
                  <a:srgbClr val="FFC000"/>
                </a:solidFill>
                <a:effectLst>
                  <a:outerShdw blurRad="38100" dist="38100" dir="2700000" algn="tl">
                    <a:srgbClr val="000000">
                      <a:alpha val="43137"/>
                    </a:srgbClr>
                  </a:outerShdw>
                </a:effectLst>
              </a:rPr>
            </a:br>
            <a:r>
              <a:rPr lang="en-US" sz="2200" b="1" dirty="0" smtClean="0">
                <a:solidFill>
                  <a:srgbClr val="FFC000"/>
                </a:solidFill>
                <a:effectLst>
                  <a:outerShdw blurRad="38100" dist="38100" dir="2700000" algn="tl">
                    <a:srgbClr val="000000">
                      <a:alpha val="43137"/>
                    </a:srgbClr>
                  </a:outerShdw>
                </a:effectLst>
              </a:rPr>
              <a:t> (IMT) and (FMD) in the brachial artery in patients with adrenal adenomas and (CSAI), (NFAI) and controls (C).</a:t>
            </a:r>
            <a:endParaRPr lang="en-US" sz="2200" b="1" dirty="0">
              <a:solidFill>
                <a:srgbClr val="FFC000"/>
              </a:solidFill>
            </a:endParaRPr>
          </a:p>
        </p:txBody>
      </p:sp>
      <p:pic>
        <p:nvPicPr>
          <p:cNvPr id="9218" name="Picture 2"/>
          <p:cNvPicPr>
            <a:picLocks noGrp="1" noChangeAspect="1" noChangeArrowheads="1"/>
          </p:cNvPicPr>
          <p:nvPr>
            <p:ph idx="1"/>
          </p:nvPr>
        </p:nvPicPr>
        <p:blipFill>
          <a:blip r:embed="rId2">
            <a:lum bright="-20000" contrast="20000"/>
          </a:blip>
          <a:srcRect/>
          <a:stretch>
            <a:fillRect/>
          </a:stretch>
        </p:blipFill>
        <p:spPr bwMode="auto">
          <a:xfrm>
            <a:off x="4495800" y="304800"/>
            <a:ext cx="4495800" cy="60908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fld id="{562884D3-3038-4A0F-94D2-1F9DAA8B7DE6}"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3733800" cy="3733800"/>
          </a:xfrm>
        </p:spPr>
        <p:txBody>
          <a:bodyPr>
            <a:noAutofit/>
          </a:bodyPr>
          <a:lstStyle/>
          <a:p>
            <a:r>
              <a:rPr lang="en-US" sz="3200" b="1" dirty="0" smtClean="0">
                <a:solidFill>
                  <a:srgbClr val="FFC000"/>
                </a:solidFill>
                <a:effectLst>
                  <a:outerShdw blurRad="38100" dist="38100" dir="2700000" algn="tl">
                    <a:srgbClr val="000000">
                      <a:alpha val="43137"/>
                    </a:srgbClr>
                  </a:outerShdw>
                </a:effectLst>
              </a:rPr>
              <a:t>Figure 3.</a:t>
            </a:r>
            <a:r>
              <a:rPr lang="en-US" sz="2400" b="1" dirty="0" smtClean="0">
                <a:solidFill>
                  <a:srgbClr val="FFC000"/>
                </a:solidFill>
                <a:effectLst>
                  <a:outerShdw blurRad="38100" dist="38100" dir="2700000" algn="tl">
                    <a:srgbClr val="000000">
                      <a:alpha val="43137"/>
                    </a:srgbClr>
                  </a:outerShdw>
                </a:effectLst>
              </a:rPr>
              <a:t> </a:t>
            </a:r>
            <a:br>
              <a:rPr lang="en-US" sz="2400" b="1" dirty="0" smtClean="0">
                <a:solidFill>
                  <a:srgbClr val="FFC000"/>
                </a:solidFill>
                <a:effectLst>
                  <a:outerShdw blurRad="38100" dist="38100" dir="2700000" algn="tl">
                    <a:srgbClr val="000000">
                      <a:alpha val="43137"/>
                    </a:srgbClr>
                  </a:outerShdw>
                </a:effectLst>
              </a:rPr>
            </a:br>
            <a:r>
              <a:rPr lang="en-US" sz="2200" b="1" dirty="0" smtClean="0">
                <a:solidFill>
                  <a:srgbClr val="FFC000"/>
                </a:solidFill>
                <a:effectLst>
                  <a:outerShdw blurRad="38100" dist="38100" dir="2700000" algn="tl">
                    <a:srgbClr val="000000">
                      <a:alpha val="43137"/>
                    </a:srgbClr>
                  </a:outerShdw>
                </a:effectLst>
              </a:rPr>
              <a:t>Indices of insulin resistance (IR) in patients with adrenal adenomas and (CSAI), in patients with (NFAI) and controls (C).</a:t>
            </a:r>
            <a:endParaRPr lang="en-US" sz="2200" b="1" dirty="0">
              <a:solidFill>
                <a:srgbClr val="FFC000"/>
              </a:solidFill>
            </a:endParaRPr>
          </a:p>
        </p:txBody>
      </p:sp>
      <p:pic>
        <p:nvPicPr>
          <p:cNvPr id="10242" name="Picture 2"/>
          <p:cNvPicPr>
            <a:picLocks noGrp="1" noChangeAspect="1" noChangeArrowheads="1"/>
          </p:cNvPicPr>
          <p:nvPr>
            <p:ph idx="1"/>
          </p:nvPr>
        </p:nvPicPr>
        <p:blipFill>
          <a:blip r:embed="rId2">
            <a:lum bright="-30000" contrast="30000"/>
          </a:blip>
          <a:srcRect/>
          <a:stretch>
            <a:fillRect/>
          </a:stretch>
        </p:blipFill>
        <p:spPr bwMode="auto">
          <a:xfrm>
            <a:off x="4419600" y="154320"/>
            <a:ext cx="4572000" cy="65512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fld id="{562884D3-3038-4A0F-94D2-1F9DAA8B7DE6}"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676400"/>
          </a:xfrm>
        </p:spPr>
        <p:txBody>
          <a:bodyPr>
            <a:noAutofit/>
          </a:bodyPr>
          <a:lstStyle/>
          <a:p>
            <a:r>
              <a:rPr lang="en-US" sz="2400" b="1" dirty="0" smtClean="0">
                <a:solidFill>
                  <a:srgbClr val="FFC000"/>
                </a:solidFill>
                <a:effectLst>
                  <a:outerShdw blurRad="38100" dist="38100" dir="2700000" algn="tl">
                    <a:srgbClr val="000000">
                      <a:alpha val="43137"/>
                    </a:srgbClr>
                  </a:outerShdw>
                </a:effectLst>
              </a:rPr>
              <a:t>Figure 4.</a:t>
            </a:r>
            <a:r>
              <a:rPr lang="en-US" sz="1800" b="1" dirty="0" smtClean="0">
                <a:solidFill>
                  <a:srgbClr val="FFC000"/>
                </a:solidFill>
                <a:effectLst>
                  <a:outerShdw blurRad="38100" dist="38100" dir="2700000" algn="tl">
                    <a:srgbClr val="000000">
                      <a:alpha val="43137"/>
                    </a:srgbClr>
                  </a:outerShdw>
                </a:effectLst>
              </a:rPr>
              <a:t> </a:t>
            </a:r>
            <a:r>
              <a:rPr lang="en-US" sz="1800" b="1" dirty="0" smtClean="0">
                <a:solidFill>
                  <a:srgbClr val="FFC000"/>
                </a:solidFill>
              </a:rPr>
              <a:t>Correlations between Carotid (IMT), </a:t>
            </a:r>
            <a:r>
              <a:rPr lang="en-US" sz="1800" b="1" dirty="0" err="1" smtClean="0">
                <a:solidFill>
                  <a:srgbClr val="FFC000"/>
                </a:solidFill>
              </a:rPr>
              <a:t>cortisol</a:t>
            </a:r>
            <a:r>
              <a:rPr lang="en-US" sz="1800" b="1" dirty="0" smtClean="0">
                <a:solidFill>
                  <a:srgbClr val="FFC000"/>
                </a:solidFill>
              </a:rPr>
              <a:t> after LDDST and 24h UFC in patients with adrenal adenomas and (CSAI) and Carotid (IMT), AUC for </a:t>
            </a:r>
            <a:r>
              <a:rPr lang="en-US" sz="1800" b="1" dirty="0" err="1" smtClean="0">
                <a:solidFill>
                  <a:srgbClr val="FFC000"/>
                </a:solidFill>
              </a:rPr>
              <a:t>cortisol</a:t>
            </a:r>
            <a:r>
              <a:rPr lang="en-US" sz="1800" b="1" dirty="0" smtClean="0">
                <a:solidFill>
                  <a:srgbClr val="FFC000"/>
                </a:solidFill>
              </a:rPr>
              <a:t> during iv ACTH stimulation and 24h UFC in patients with (NFAI).</a:t>
            </a:r>
            <a:endParaRPr lang="en-US" sz="1800" dirty="0">
              <a:solidFill>
                <a:srgbClr val="FFC000"/>
              </a:solidFill>
            </a:endParaRPr>
          </a:p>
        </p:txBody>
      </p:sp>
      <p:pic>
        <p:nvPicPr>
          <p:cNvPr id="11266" name="Picture 2"/>
          <p:cNvPicPr>
            <a:picLocks noGrp="1" noChangeAspect="1" noChangeArrowheads="1"/>
          </p:cNvPicPr>
          <p:nvPr>
            <p:ph idx="1"/>
          </p:nvPr>
        </p:nvPicPr>
        <p:blipFill>
          <a:blip r:embed="rId2">
            <a:lum bright="-30000" contrast="40000"/>
          </a:blip>
          <a:srcRect/>
          <a:stretch>
            <a:fillRect/>
          </a:stretch>
        </p:blipFill>
        <p:spPr bwMode="auto">
          <a:xfrm>
            <a:off x="609600" y="1403466"/>
            <a:ext cx="7543800" cy="53121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fld id="{562884D3-3038-4A0F-94D2-1F9DAA8B7DE6}"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effectLst>
                  <a:outerShdw blurRad="38100" dist="38100" dir="2700000" algn="tl">
                    <a:srgbClr val="000000">
                      <a:alpha val="43137"/>
                    </a:srgbClr>
                  </a:outerShdw>
                </a:effectLst>
              </a:rPr>
              <a:t>Discussion</a:t>
            </a:r>
            <a:endParaRPr lang="en-US" sz="4000"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22437"/>
            <a:ext cx="7848600" cy="4525963"/>
          </a:xfrm>
        </p:spPr>
        <p:txBody>
          <a:bodyPr>
            <a:normAutofit/>
          </a:bodyPr>
          <a:lstStyle/>
          <a:p>
            <a:pPr algn="justLow"/>
            <a:r>
              <a:rPr lang="en-US" sz="2500" b="1" dirty="0" smtClean="0"/>
              <a:t>CSAI</a:t>
            </a:r>
            <a:r>
              <a:rPr lang="en-US" sz="2500" dirty="0" smtClean="0"/>
              <a:t> are also</a:t>
            </a:r>
            <a:r>
              <a:rPr lang="en-US" sz="2500" b="1" dirty="0" smtClean="0"/>
              <a:t> IR </a:t>
            </a:r>
            <a:r>
              <a:rPr lang="en-US" sz="2500" dirty="0" smtClean="0"/>
              <a:t>compared to controls and exhibit statistically significantly higher </a:t>
            </a:r>
            <a:r>
              <a:rPr lang="en-US" sz="2500" b="1" dirty="0" smtClean="0"/>
              <a:t>IMT</a:t>
            </a:r>
            <a:r>
              <a:rPr lang="en-US" sz="2500" dirty="0" smtClean="0"/>
              <a:t> and lower </a:t>
            </a:r>
            <a:r>
              <a:rPr lang="en-US" sz="2500" b="1" dirty="0" smtClean="0"/>
              <a:t>FMD </a:t>
            </a:r>
            <a:r>
              <a:rPr lang="en-US" sz="2500" dirty="0" smtClean="0"/>
              <a:t>values implicating the presence of structural endothelial injury and endothelial dysfunction.</a:t>
            </a:r>
          </a:p>
          <a:p>
            <a:pPr algn="justLow"/>
            <a:endParaRPr lang="en-US" sz="2500" dirty="0" smtClean="0"/>
          </a:p>
          <a:p>
            <a:pPr algn="justLow"/>
            <a:r>
              <a:rPr lang="en-US" sz="2500" dirty="0" smtClean="0"/>
              <a:t> Patients with </a:t>
            </a:r>
            <a:r>
              <a:rPr lang="en-US" sz="2500" b="1" dirty="0" smtClean="0"/>
              <a:t>CSAI</a:t>
            </a:r>
            <a:r>
              <a:rPr lang="en-US" sz="2500" dirty="0" smtClean="0"/>
              <a:t> were also found to have higher biochemical markers of </a:t>
            </a:r>
            <a:r>
              <a:rPr lang="en-US" sz="2500" b="1" dirty="0" smtClean="0"/>
              <a:t>CVR</a:t>
            </a:r>
            <a:r>
              <a:rPr lang="en-US" sz="2500" dirty="0" smtClean="0"/>
              <a:t> such as LP(a), …</a:t>
            </a:r>
          </a:p>
          <a:p>
            <a:pPr algn="justLow">
              <a:buNone/>
            </a:pPr>
            <a:endParaRPr lang="en-US" sz="25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effectLst>
                  <a:outerShdw blurRad="38100" dist="38100" dir="2700000" algn="tl">
                    <a:srgbClr val="000000">
                      <a:alpha val="43137"/>
                    </a:srgbClr>
                  </a:outerShdw>
                </a:effectLst>
              </a:rPr>
              <a:t>Discussion</a:t>
            </a:r>
            <a:endParaRPr lang="en-US" b="1" dirty="0">
              <a:solidFill>
                <a:srgbClr val="FFC000"/>
              </a:solidFill>
            </a:endParaRPr>
          </a:p>
        </p:txBody>
      </p:sp>
      <p:sp>
        <p:nvSpPr>
          <p:cNvPr id="3" name="Content Placeholder 2"/>
          <p:cNvSpPr>
            <a:spLocks noGrp="1"/>
          </p:cNvSpPr>
          <p:nvPr>
            <p:ph idx="1"/>
          </p:nvPr>
        </p:nvSpPr>
        <p:spPr>
          <a:xfrm>
            <a:off x="457200" y="1600200"/>
            <a:ext cx="8001000" cy="4525963"/>
          </a:xfrm>
        </p:spPr>
        <p:txBody>
          <a:bodyPr>
            <a:noAutofit/>
          </a:bodyPr>
          <a:lstStyle/>
          <a:p>
            <a:pPr algn="justLow"/>
            <a:r>
              <a:rPr lang="en-US" sz="2500" dirty="0" smtClean="0"/>
              <a:t>An increased prevalence of CVR and metabolic RF in patients harboring apparently NFAI, ascribed either to a </a:t>
            </a:r>
            <a:r>
              <a:rPr lang="en-US" sz="2500" b="1" dirty="0" smtClean="0"/>
              <a:t>mild</a:t>
            </a:r>
            <a:r>
              <a:rPr lang="en-US" sz="2500" dirty="0" smtClean="0"/>
              <a:t> </a:t>
            </a:r>
            <a:r>
              <a:rPr lang="en-US" sz="2500" dirty="0" err="1" smtClean="0"/>
              <a:t>cortisol</a:t>
            </a:r>
            <a:r>
              <a:rPr lang="en-US" sz="2500" dirty="0" smtClean="0"/>
              <a:t> excess that cannot be detected with the available diagnostic tests or due to periodical secretion.</a:t>
            </a:r>
          </a:p>
          <a:p>
            <a:pPr algn="justLow"/>
            <a:endParaRPr lang="en-US" sz="2500" dirty="0" smtClean="0"/>
          </a:p>
          <a:p>
            <a:pPr algn="justLow"/>
            <a:r>
              <a:rPr lang="en-US" sz="2500" dirty="0" smtClean="0"/>
              <a:t> NFAI are characterized by a </a:t>
            </a:r>
            <a:r>
              <a:rPr lang="en-US" sz="2500" dirty="0" err="1" smtClean="0"/>
              <a:t>cortisol</a:t>
            </a:r>
            <a:r>
              <a:rPr lang="en-US" sz="2500" dirty="0" smtClean="0"/>
              <a:t> hype-response to ‘</a:t>
            </a:r>
            <a:r>
              <a:rPr lang="en-US" sz="2500" b="1" dirty="0" smtClean="0"/>
              <a:t>stress’, </a:t>
            </a:r>
            <a:r>
              <a:rPr lang="en-US" sz="2500" dirty="0" smtClean="0"/>
              <a:t>without autonomous </a:t>
            </a:r>
            <a:r>
              <a:rPr lang="en-US" sz="2500" dirty="0" err="1" smtClean="0"/>
              <a:t>cortisol</a:t>
            </a:r>
            <a:r>
              <a:rPr lang="en-US" sz="2500" dirty="0" smtClean="0"/>
              <a:t> secretion, which is linked with increased surrogate markers of CVR.</a:t>
            </a:r>
          </a:p>
          <a:p>
            <a:pPr algn="justLow"/>
            <a:r>
              <a:rPr lang="en-US" sz="2800" dirty="0" smtClean="0"/>
              <a:t> None of our patients had an exaggerated response of </a:t>
            </a:r>
            <a:r>
              <a:rPr lang="en-US" sz="2800" b="1" dirty="0" smtClean="0"/>
              <a:t>17OHP</a:t>
            </a:r>
            <a:r>
              <a:rPr lang="en-US" sz="2800" dirty="0" smtClean="0"/>
              <a:t> after ACTH stimulation whereas urine metabolites were not measured</a:t>
            </a:r>
          </a:p>
          <a:p>
            <a:pPr algn="justLow"/>
            <a:endParaRPr lang="en-US" sz="2500" dirty="0" smtClean="0"/>
          </a:p>
          <a:p>
            <a:pPr algn="justLow"/>
            <a:endParaRPr lang="en-US" sz="25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C000"/>
                </a:solidFill>
                <a:effectLst>
                  <a:outerShdw blurRad="38100" dist="38100" dir="2700000" algn="tl">
                    <a:srgbClr val="000000">
                      <a:alpha val="43137"/>
                    </a:srgbClr>
                  </a:outerShdw>
                </a:effectLst>
              </a:rPr>
              <a:t>Discussion</a:t>
            </a:r>
            <a:endParaRPr lang="en-US" sz="4000" b="1" dirty="0">
              <a:solidFill>
                <a:srgbClr val="FFC000"/>
              </a:solidFill>
            </a:endParaRPr>
          </a:p>
        </p:txBody>
      </p:sp>
      <p:sp>
        <p:nvSpPr>
          <p:cNvPr id="3" name="Content Placeholder 2"/>
          <p:cNvSpPr>
            <a:spLocks noGrp="1"/>
          </p:cNvSpPr>
          <p:nvPr>
            <p:ph idx="1"/>
          </p:nvPr>
        </p:nvSpPr>
        <p:spPr>
          <a:xfrm>
            <a:off x="457200" y="1676400"/>
            <a:ext cx="8229600" cy="4525963"/>
          </a:xfrm>
        </p:spPr>
        <p:txBody>
          <a:bodyPr>
            <a:normAutofit fontScale="92500" lnSpcReduction="10000"/>
          </a:bodyPr>
          <a:lstStyle/>
          <a:p>
            <a:pPr algn="justLow"/>
            <a:r>
              <a:rPr lang="en-US" b="1" dirty="0" smtClean="0"/>
              <a:t>NFAI</a:t>
            </a:r>
            <a:r>
              <a:rPr lang="en-US" dirty="0" smtClean="0"/>
              <a:t> may exhibit detectable </a:t>
            </a:r>
            <a:r>
              <a:rPr lang="en-US" dirty="0" err="1" smtClean="0"/>
              <a:t>cortisol</a:t>
            </a:r>
            <a:r>
              <a:rPr lang="en-US" dirty="0" smtClean="0"/>
              <a:t> peaks during OGTT, which appear to be ACTH-mediated.</a:t>
            </a:r>
          </a:p>
          <a:p>
            <a:pPr algn="justLow"/>
            <a:endParaRPr lang="en-US" dirty="0" smtClean="0"/>
          </a:p>
          <a:p>
            <a:pPr algn="justLow"/>
            <a:r>
              <a:rPr lang="en-US" b="1" dirty="0" smtClean="0"/>
              <a:t>NFAIs</a:t>
            </a:r>
            <a:r>
              <a:rPr lang="en-US" dirty="0" smtClean="0"/>
              <a:t> increased output of precursors of the </a:t>
            </a:r>
            <a:r>
              <a:rPr lang="en-US" dirty="0" err="1" smtClean="0"/>
              <a:t>glucocorticoid</a:t>
            </a:r>
            <a:r>
              <a:rPr lang="en-US" dirty="0" smtClean="0"/>
              <a:t> biosynthetic pathway such as </a:t>
            </a:r>
            <a:r>
              <a:rPr lang="en-US" dirty="0" err="1" smtClean="0"/>
              <a:t>tetrahydrometabolites</a:t>
            </a:r>
            <a:r>
              <a:rPr lang="en-US" dirty="0" smtClean="0"/>
              <a:t> of </a:t>
            </a:r>
            <a:r>
              <a:rPr lang="en-US" dirty="0" err="1" smtClean="0"/>
              <a:t>cortisol</a:t>
            </a:r>
            <a:r>
              <a:rPr lang="en-US" dirty="0" smtClean="0"/>
              <a:t> and </a:t>
            </a:r>
            <a:r>
              <a:rPr lang="en-US" dirty="0" err="1" smtClean="0"/>
              <a:t>corticosterone</a:t>
            </a:r>
            <a:r>
              <a:rPr lang="en-US" dirty="0" smtClean="0"/>
              <a:t> and </a:t>
            </a:r>
            <a:r>
              <a:rPr lang="en-US" dirty="0" err="1" smtClean="0"/>
              <a:t>etiocholanolone</a:t>
            </a:r>
            <a:r>
              <a:rPr lang="en-US" dirty="0" smtClean="0"/>
              <a:t>. These findings are suggestive of impaired </a:t>
            </a:r>
            <a:r>
              <a:rPr lang="en-US" b="1" dirty="0" smtClean="0"/>
              <a:t>11HSD</a:t>
            </a:r>
            <a:r>
              <a:rPr lang="en-US" dirty="0" smtClean="0"/>
              <a:t> and increased </a:t>
            </a:r>
            <a:r>
              <a:rPr lang="en-US" b="1" dirty="0" smtClean="0"/>
              <a:t>5-reductase </a:t>
            </a:r>
            <a:r>
              <a:rPr lang="en-US" dirty="0" smtClean="0"/>
              <a:t>activity in NFAIs.</a:t>
            </a:r>
          </a:p>
          <a:p>
            <a:pPr algn="justLow"/>
            <a:endParaRPr lang="en-US" dirty="0" smtClean="0"/>
          </a:p>
        </p:txBody>
      </p:sp>
      <p:sp>
        <p:nvSpPr>
          <p:cNvPr id="4" name="Slide Number Placeholder 3"/>
          <p:cNvSpPr>
            <a:spLocks noGrp="1"/>
          </p:cNvSpPr>
          <p:nvPr>
            <p:ph type="sldNum" sz="quarter" idx="11"/>
          </p:nvPr>
        </p:nvSpPr>
        <p:spPr/>
        <p:txBody>
          <a:bodyPr/>
          <a:lstStyle/>
          <a:p>
            <a:fld id="{562884D3-3038-4A0F-94D2-1F9DAA8B7DE6}"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effectLst>
                  <a:outerShdw blurRad="38100" dist="38100" dir="2700000" algn="tl">
                    <a:srgbClr val="000000">
                      <a:alpha val="43137"/>
                    </a:srgbClr>
                  </a:outerShdw>
                </a:effectLst>
              </a:rPr>
              <a:t>Limitation</a:t>
            </a:r>
            <a:endParaRPr lang="en-US"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09600" y="1722437"/>
            <a:ext cx="7467600" cy="4525963"/>
          </a:xfrm>
        </p:spPr>
        <p:txBody>
          <a:bodyPr>
            <a:noAutofit/>
          </a:bodyPr>
          <a:lstStyle/>
          <a:p>
            <a:pPr algn="justLow"/>
            <a:r>
              <a:rPr lang="en-US" sz="2500" b="1" dirty="0" smtClean="0"/>
              <a:t>Low number </a:t>
            </a:r>
            <a:r>
              <a:rPr lang="en-US" sz="2500" dirty="0" smtClean="0"/>
              <a:t>of patients studied that mainly was due to the design of the study that excluded patients with </a:t>
            </a:r>
            <a:r>
              <a:rPr lang="en-US" sz="2500" dirty="0" err="1" smtClean="0"/>
              <a:t>comorbidities</a:t>
            </a:r>
            <a:r>
              <a:rPr lang="en-US" sz="2500" dirty="0" smtClean="0"/>
              <a:t> affecting cardiovascular risk. </a:t>
            </a:r>
          </a:p>
          <a:p>
            <a:pPr algn="justLow"/>
            <a:endParaRPr lang="en-US" sz="2500" dirty="0" smtClean="0"/>
          </a:p>
          <a:p>
            <a:pPr algn="justLow"/>
            <a:r>
              <a:rPr lang="en-US" sz="2500" dirty="0" smtClean="0"/>
              <a:t>Measurement of precursors of the </a:t>
            </a:r>
            <a:r>
              <a:rPr lang="en-US" sz="2500" dirty="0" err="1" smtClean="0"/>
              <a:t>glucocorticoid</a:t>
            </a:r>
            <a:r>
              <a:rPr lang="en-US" sz="2500" dirty="0" smtClean="0"/>
              <a:t> biosynthetic pathway and urine metabolites that could convey possible </a:t>
            </a:r>
            <a:r>
              <a:rPr lang="en-US" sz="2500" dirty="0" err="1" smtClean="0"/>
              <a:t>pathophysiologic</a:t>
            </a:r>
            <a:r>
              <a:rPr lang="en-US" sz="2500" dirty="0" smtClean="0"/>
              <a:t> mechanisms to explain the findings of the study are not available. </a:t>
            </a:r>
          </a:p>
          <a:p>
            <a:pPr algn="justLow"/>
            <a:endParaRPr lang="en-US" sz="2500" dirty="0" smtClean="0"/>
          </a:p>
        </p:txBody>
      </p:sp>
      <p:sp>
        <p:nvSpPr>
          <p:cNvPr id="5" name="Slide Number Placeholder 4"/>
          <p:cNvSpPr>
            <a:spLocks noGrp="1"/>
          </p:cNvSpPr>
          <p:nvPr>
            <p:ph type="sldNum" sz="quarter" idx="11"/>
          </p:nvPr>
        </p:nvSpPr>
        <p:spPr/>
        <p:txBody>
          <a:bodyPr/>
          <a:lstStyle/>
          <a:p>
            <a:fld id="{562884D3-3038-4A0F-94D2-1F9DAA8B7DE6}"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effectLst>
                  <a:outerShdw blurRad="38100" dist="38100" dir="2700000" algn="tl">
                    <a:srgbClr val="000000">
                      <a:alpha val="43137"/>
                    </a:srgbClr>
                  </a:outerShdw>
                </a:effectLst>
              </a:rPr>
              <a:t>Key message:</a:t>
            </a:r>
            <a:endParaRPr lang="en-US" sz="48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646237"/>
            <a:ext cx="7315200" cy="4525963"/>
          </a:xfrm>
        </p:spPr>
        <p:txBody>
          <a:bodyPr>
            <a:normAutofit/>
          </a:bodyPr>
          <a:lstStyle/>
          <a:p>
            <a:pPr algn="justLow"/>
            <a:r>
              <a:rPr lang="en-US" sz="2500" dirty="0" smtClean="0"/>
              <a:t> </a:t>
            </a:r>
            <a:r>
              <a:rPr lang="en-US" sz="2400" dirty="0" smtClean="0"/>
              <a:t>Patients without DM2, HTN and </a:t>
            </a:r>
            <a:r>
              <a:rPr lang="en-US" sz="2400" dirty="0" err="1" smtClean="0"/>
              <a:t>hyperlipidemia</a:t>
            </a:r>
            <a:r>
              <a:rPr lang="en-US" sz="2400" dirty="0" smtClean="0"/>
              <a:t> harboring apparently NFAI found increased CVDR assessed by biochemical markers and noninvasive imaging markers of subclinical atherosclerosis.</a:t>
            </a:r>
          </a:p>
          <a:p>
            <a:pPr algn="justLow"/>
            <a:endParaRPr lang="en-US" sz="2400" dirty="0" smtClean="0"/>
          </a:p>
          <a:p>
            <a:pPr algn="justLow"/>
            <a:r>
              <a:rPr lang="en-US" sz="2400" dirty="0" smtClean="0"/>
              <a:t> NFAI appear to adversely affect the endothelium both structurally and functionally, that could predict future cardiovascular events.</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458200" cy="1676400"/>
          </a:xfrm>
        </p:spPr>
        <p:txBody>
          <a:bodyPr>
            <a:noAutofit/>
          </a:bodyPr>
          <a:lstStyle/>
          <a:p>
            <a:r>
              <a:rPr lang="en-US" sz="4000" b="1" dirty="0" smtClean="0">
                <a:solidFill>
                  <a:srgbClr val="FFC000"/>
                </a:solidFill>
                <a:effectLst>
                  <a:outerShdw blurRad="38100" dist="38100" dir="2700000" algn="tl">
                    <a:srgbClr val="000000">
                      <a:alpha val="43137"/>
                    </a:srgbClr>
                  </a:outerShdw>
                </a:effectLst>
              </a:rPr>
              <a:t>Long-Term Follow-Up in Adrenal </a:t>
            </a:r>
            <a:r>
              <a:rPr lang="en-US" sz="4000" b="1" dirty="0" err="1" smtClean="0">
                <a:solidFill>
                  <a:srgbClr val="FFC000"/>
                </a:solidFill>
                <a:effectLst>
                  <a:outerShdw blurRad="38100" dist="38100" dir="2700000" algn="tl">
                    <a:srgbClr val="000000">
                      <a:alpha val="43137"/>
                    </a:srgbClr>
                  </a:outerShdw>
                </a:effectLst>
              </a:rPr>
              <a:t>Incidentalomas</a:t>
            </a:r>
            <a:r>
              <a:rPr lang="en-US" sz="4000" b="1" dirty="0" smtClean="0">
                <a:solidFill>
                  <a:srgbClr val="FFC000"/>
                </a:solidFill>
                <a:effectLst>
                  <a:outerShdw blurRad="38100" dist="38100" dir="2700000" algn="tl">
                    <a:srgbClr val="000000">
                      <a:alpha val="43137"/>
                    </a:srgbClr>
                  </a:outerShdw>
                </a:effectLst>
              </a:rPr>
              <a:t> : </a:t>
            </a:r>
            <a:br>
              <a:rPr lang="en-US" sz="4000" b="1" dirty="0" smtClean="0">
                <a:solidFill>
                  <a:srgbClr val="FFC000"/>
                </a:solidFill>
                <a:effectLst>
                  <a:outerShdw blurRad="38100" dist="38100" dir="2700000" algn="tl">
                    <a:srgbClr val="000000">
                      <a:alpha val="43137"/>
                    </a:srgbClr>
                  </a:outerShdw>
                </a:effectLst>
              </a:rPr>
            </a:br>
            <a:r>
              <a:rPr lang="en-US" sz="4000" b="1" dirty="0" smtClean="0">
                <a:solidFill>
                  <a:srgbClr val="FFC000"/>
                </a:solidFill>
                <a:effectLst>
                  <a:outerShdw blurRad="38100" dist="38100" dir="2700000" algn="tl">
                    <a:srgbClr val="000000">
                      <a:alpha val="43137"/>
                    </a:srgbClr>
                  </a:outerShdw>
                </a:effectLst>
              </a:rPr>
              <a:t>An Italian Multicenter Study</a:t>
            </a:r>
            <a:endParaRPr lang="en-US" sz="40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3733800"/>
            <a:ext cx="8229600" cy="2438400"/>
          </a:xfrm>
        </p:spPr>
        <p:txBody>
          <a:bodyPr>
            <a:normAutofit/>
          </a:bodyPr>
          <a:lstStyle/>
          <a:p>
            <a:pPr algn="ctr">
              <a:buNone/>
            </a:pPr>
            <a:endParaRPr lang="it-IT" sz="2400" b="1" dirty="0" smtClean="0"/>
          </a:p>
          <a:p>
            <a:pPr algn="ctr">
              <a:buNone/>
            </a:pPr>
            <a:r>
              <a:rPr lang="it-IT" sz="2400" b="1" dirty="0" smtClean="0"/>
              <a:t>Valentina Morelli, Giuseppe Reimondo, Roberta Giordano,...</a:t>
            </a:r>
          </a:p>
          <a:p>
            <a:pPr algn="ctr">
              <a:buNone/>
            </a:pPr>
            <a:endParaRPr lang="it-IT" sz="2400" b="1" dirty="0" smtClean="0"/>
          </a:p>
          <a:p>
            <a:pPr algn="ctr">
              <a:buNone/>
            </a:pPr>
            <a:endParaRPr lang="it-IT" sz="2400" b="1" dirty="0" smtClean="0"/>
          </a:p>
          <a:p>
            <a:pPr algn="ctr">
              <a:buNone/>
            </a:pPr>
            <a:r>
              <a:rPr lang="en-US" sz="2400" b="1" dirty="0" smtClean="0"/>
              <a:t>J </a:t>
            </a:r>
            <a:r>
              <a:rPr lang="en-US" sz="2400" b="1" dirty="0" err="1" smtClean="0"/>
              <a:t>Clin</a:t>
            </a:r>
            <a:r>
              <a:rPr lang="en-US" sz="2400" b="1" dirty="0" smtClean="0"/>
              <a:t> </a:t>
            </a:r>
            <a:r>
              <a:rPr lang="en-US" sz="2400" b="1" dirty="0" err="1" smtClean="0"/>
              <a:t>Endocrinol</a:t>
            </a:r>
            <a:r>
              <a:rPr lang="en-US" sz="2400" b="1" dirty="0" smtClean="0"/>
              <a:t> </a:t>
            </a:r>
            <a:r>
              <a:rPr lang="en-US" sz="2400" b="1" dirty="0" err="1" smtClean="0"/>
              <a:t>Metab</a:t>
            </a:r>
            <a:r>
              <a:rPr lang="en-US" sz="2400" b="1" dirty="0" smtClean="0"/>
              <a:t>, March 2014, 99(3):827–834</a:t>
            </a:r>
          </a:p>
        </p:txBody>
      </p:sp>
      <p:sp>
        <p:nvSpPr>
          <p:cNvPr id="5" name="Slide Number Placeholder 4"/>
          <p:cNvSpPr>
            <a:spLocks noGrp="1"/>
          </p:cNvSpPr>
          <p:nvPr>
            <p:ph type="sldNum" sz="quarter" idx="11"/>
          </p:nvPr>
        </p:nvSpPr>
        <p:spPr/>
        <p:txBody>
          <a:bodyPr/>
          <a:lstStyle/>
          <a:p>
            <a:fld id="{562884D3-3038-4A0F-94D2-1F9DAA8B7DE6}" type="slidenum">
              <a:rPr lang="en-US" smtClean="0"/>
              <a:pPr/>
              <a:t>29</a:t>
            </a:fld>
            <a:endParaRPr lang="en-US"/>
          </a:p>
        </p:txBody>
      </p:sp>
      <p:sp>
        <p:nvSpPr>
          <p:cNvPr id="4" name="Title 1"/>
          <p:cNvSpPr txBox="1">
            <a:spLocks/>
          </p:cNvSpPr>
          <p:nvPr/>
        </p:nvSpPr>
        <p:spPr>
          <a:xfrm>
            <a:off x="457200" y="457200"/>
            <a:ext cx="8229600" cy="9445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Article 2</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304800" y="457200"/>
            <a:ext cx="8458200" cy="5715000"/>
          </a:xfrm>
        </p:spPr>
        <p:txBody>
          <a:bodyPr>
            <a:normAutofit/>
          </a:bodyPr>
          <a:lstStyle/>
          <a:p>
            <a:endParaRPr lang="en-US" sz="4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r>
              <a:rPr lang="en-US" sz="36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Subclinical</a:t>
            </a:r>
            <a:r>
              <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6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Cushing’s syndrome: definition </a:t>
            </a:r>
            <a:endParaRPr lang="en-US" sz="26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6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endParaRPr lang="en-US" sz="2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2600" b="1" dirty="0" smtClean="0">
              <a:solidFill>
                <a:schemeClr val="tx1"/>
              </a:solidFill>
              <a:latin typeface="Times New Roman" pitchFamily="18" charset="0"/>
              <a:cs typeface="Times New Roman" pitchFamily="18" charset="0"/>
            </a:endParaRPr>
          </a:p>
          <a:p>
            <a:endParaRPr lang="en-US" sz="2600" b="1" dirty="0" smtClean="0">
              <a:solidFill>
                <a:schemeClr val="tx1"/>
              </a:solidFill>
              <a:latin typeface="Times New Roman" pitchFamily="18" charset="0"/>
              <a:cs typeface="Times New Roman" pitchFamily="18" charset="0"/>
            </a:endParaRPr>
          </a:p>
          <a:p>
            <a:endParaRPr lang="en-US" sz="2600" b="1" i="1" dirty="0" smtClean="0">
              <a:solidFill>
                <a:schemeClr val="tx1"/>
              </a:solidFill>
              <a:cs typeface="Times New Roman" pitchFamily="18" charset="0"/>
            </a:endParaRPr>
          </a:p>
        </p:txBody>
      </p:sp>
      <p:sp>
        <p:nvSpPr>
          <p:cNvPr id="4" name="Slide Number Placeholder 3"/>
          <p:cNvSpPr>
            <a:spLocks noGrp="1"/>
          </p:cNvSpPr>
          <p:nvPr>
            <p:ph type="sldNum" sz="quarter" idx="4"/>
          </p:nvPr>
        </p:nvSpPr>
        <p:spPr/>
        <p:txBody>
          <a:bodyPr/>
          <a:lstStyle/>
          <a:p>
            <a:fld id="{562884D3-3038-4A0F-94D2-1F9DAA8B7DE6}"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C000"/>
                </a:solidFill>
                <a:effectLst>
                  <a:outerShdw blurRad="38100" dist="38100" dir="2700000" algn="tl">
                    <a:srgbClr val="000000">
                      <a:alpha val="43137"/>
                    </a:srgbClr>
                  </a:outerShdw>
                </a:effectLst>
              </a:rPr>
              <a:t>Introduction</a:t>
            </a:r>
          </a:p>
        </p:txBody>
      </p:sp>
      <p:sp>
        <p:nvSpPr>
          <p:cNvPr id="4" name="Content Placeholder 3"/>
          <p:cNvSpPr>
            <a:spLocks noGrp="1"/>
          </p:cNvSpPr>
          <p:nvPr>
            <p:ph idx="1"/>
          </p:nvPr>
        </p:nvSpPr>
        <p:spPr>
          <a:xfrm>
            <a:off x="457200" y="1600200"/>
            <a:ext cx="7924800" cy="4525963"/>
          </a:xfrm>
        </p:spPr>
        <p:txBody>
          <a:bodyPr>
            <a:noAutofit/>
          </a:bodyPr>
          <a:lstStyle/>
          <a:p>
            <a:pPr algn="justLow"/>
            <a:r>
              <a:rPr lang="en-US" sz="2300" dirty="0" smtClean="0"/>
              <a:t>Context: The long-term consequences of SH in patients with (AIs) are unknown.</a:t>
            </a:r>
          </a:p>
          <a:p>
            <a:pPr algn="justLow"/>
            <a:endParaRPr lang="en-US" sz="1800" dirty="0" smtClean="0"/>
          </a:p>
          <a:p>
            <a:pPr algn="justLow"/>
            <a:r>
              <a:rPr lang="en-US" sz="2300" dirty="0" smtClean="0"/>
              <a:t>Setting and Patients: In this retrospective </a:t>
            </a:r>
            <a:r>
              <a:rPr lang="en-US" sz="2300" dirty="0" err="1" smtClean="0"/>
              <a:t>multicentric</a:t>
            </a:r>
            <a:r>
              <a:rPr lang="en-US" sz="2300" dirty="0" smtClean="0"/>
              <a:t> study, 206 AI patients with a 5-year follow- up (median, 72.3 mo; range, 60–186 mo) were enrolled.</a:t>
            </a:r>
          </a:p>
          <a:p>
            <a:pPr algn="justLow"/>
            <a:endParaRPr lang="en-US" sz="1800" dirty="0" smtClean="0"/>
          </a:p>
          <a:p>
            <a:pPr algn="justLow"/>
            <a:r>
              <a:rPr lang="en-US" sz="2300" dirty="0" smtClean="0"/>
              <a:t>Intervention and Main Outcome Measures: </a:t>
            </a:r>
            <a:r>
              <a:rPr lang="en-US" sz="2300" dirty="0" err="1" smtClean="0"/>
              <a:t>Adrenocortical</a:t>
            </a:r>
            <a:r>
              <a:rPr lang="en-US" sz="2300" dirty="0" smtClean="0"/>
              <a:t> function, adenoma size, metabolic changes, and incident (CVEs) were assessed. We diagnosed SH in 11.6% of patients in the presence of </a:t>
            </a:r>
            <a:r>
              <a:rPr lang="en-US" sz="2300" dirty="0" err="1" smtClean="0"/>
              <a:t>cortisol</a:t>
            </a:r>
            <a:r>
              <a:rPr lang="en-US" sz="2300" dirty="0" smtClean="0"/>
              <a:t> after a 1 mg-DST&gt; 5 g/</a:t>
            </a:r>
            <a:r>
              <a:rPr lang="en-US" sz="2300" dirty="0" err="1" smtClean="0"/>
              <a:t>dL</a:t>
            </a:r>
            <a:r>
              <a:rPr lang="en-US" sz="2300" dirty="0" smtClean="0"/>
              <a:t> or at least two of the following: low ACTH, increased UFC, and 1 mg-DST&gt;3 g/</a:t>
            </a:r>
            <a:r>
              <a:rPr lang="en-US" sz="2300" dirty="0" err="1" smtClean="0"/>
              <a:t>dL</a:t>
            </a:r>
            <a:r>
              <a:rPr lang="en-US" sz="2300" dirty="0" smtClean="0"/>
              <a:t> </a:t>
            </a:r>
            <a:endParaRPr lang="en-US" sz="2300" dirty="0"/>
          </a:p>
        </p:txBody>
      </p:sp>
      <p:sp>
        <p:nvSpPr>
          <p:cNvPr id="5" name="Slide Number Placeholder 4"/>
          <p:cNvSpPr>
            <a:spLocks noGrp="1"/>
          </p:cNvSpPr>
          <p:nvPr>
            <p:ph type="sldNum" sz="quarter" idx="11"/>
          </p:nvPr>
        </p:nvSpPr>
        <p:spPr/>
        <p:txBody>
          <a:bodyPr/>
          <a:lstStyle/>
          <a:p>
            <a:fld id="{562884D3-3038-4A0F-94D2-1F9DAA8B7DE6}"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outerShdw blurRad="38100" dist="38100" dir="2700000" algn="tl">
                    <a:srgbClr val="000000">
                      <a:alpha val="43137"/>
                    </a:srgbClr>
                  </a:outerShdw>
                </a:effectLst>
              </a:rPr>
              <a:t>Introduction</a:t>
            </a:r>
            <a:endParaRPr lang="en-US" dirty="0">
              <a:solidFill>
                <a:srgbClr val="FFC000"/>
              </a:solidFill>
            </a:endParaRPr>
          </a:p>
        </p:txBody>
      </p:sp>
      <p:sp>
        <p:nvSpPr>
          <p:cNvPr id="3" name="Content Placeholder 2"/>
          <p:cNvSpPr>
            <a:spLocks noGrp="1"/>
          </p:cNvSpPr>
          <p:nvPr>
            <p:ph idx="1"/>
          </p:nvPr>
        </p:nvSpPr>
        <p:spPr>
          <a:xfrm>
            <a:off x="457200" y="1722437"/>
            <a:ext cx="7848600" cy="4525963"/>
          </a:xfrm>
        </p:spPr>
        <p:txBody>
          <a:bodyPr>
            <a:noAutofit/>
          </a:bodyPr>
          <a:lstStyle/>
          <a:p>
            <a:pPr algn="justLow"/>
            <a:r>
              <a:rPr lang="en-US" sz="2400" dirty="0" smtClean="0"/>
              <a:t>In 5–30% of AI patients, a condition of (SH), defined by the presence of biochemical abnormalities of the (HPA) axis without the signs and/or symptoms of overt </a:t>
            </a:r>
            <a:r>
              <a:rPr lang="en-US" sz="2400" dirty="0" err="1" smtClean="0"/>
              <a:t>cortisol</a:t>
            </a:r>
            <a:r>
              <a:rPr lang="en-US" sz="2400" dirty="0" smtClean="0"/>
              <a:t> </a:t>
            </a:r>
            <a:r>
              <a:rPr lang="en-US" sz="2400" dirty="0" err="1" smtClean="0"/>
              <a:t>hypersecretion</a:t>
            </a:r>
            <a:r>
              <a:rPr lang="en-US" sz="2400" dirty="0" smtClean="0"/>
              <a:t>.</a:t>
            </a:r>
          </a:p>
          <a:p>
            <a:pPr algn="justLow"/>
            <a:endParaRPr lang="en-US" sz="2400" dirty="0" smtClean="0"/>
          </a:p>
          <a:p>
            <a:pPr algn="justLow"/>
            <a:r>
              <a:rPr lang="en-US" sz="2400" dirty="0" smtClean="0"/>
              <a:t>The diagnosis of SH is important because this condition has been associated with several cardiovascular risk factors, in particular (OB), (AH), (T2DM), (DL), and osteoporosis.</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sz="4000" b="1" dirty="0" smtClean="0">
                <a:solidFill>
                  <a:srgbClr val="FFC000"/>
                </a:solidFill>
                <a:effectLst>
                  <a:outerShdw blurRad="38100" dist="38100" dir="2700000" algn="tl">
                    <a:srgbClr val="000000">
                      <a:alpha val="43137"/>
                    </a:srgbClr>
                  </a:outerShdw>
                </a:effectLst>
              </a:rPr>
              <a:t>Inclusion Criteria </a:t>
            </a:r>
            <a:endParaRPr lang="en-US" sz="40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0"/>
            <a:ext cx="8229600" cy="4525963"/>
          </a:xfrm>
        </p:spPr>
        <p:txBody>
          <a:bodyPr>
            <a:noAutofit/>
          </a:bodyPr>
          <a:lstStyle/>
          <a:p>
            <a:pPr algn="justLow"/>
            <a:r>
              <a:rPr lang="en-US" sz="2400" dirty="0" smtClean="0"/>
              <a:t>We diagnosed SH in the presence of</a:t>
            </a:r>
          </a:p>
          <a:p>
            <a:pPr lvl="1" algn="justLow"/>
            <a:r>
              <a:rPr lang="en-US" sz="2000" dirty="0" smtClean="0"/>
              <a:t> 1 mg-DST </a:t>
            </a:r>
            <a:r>
              <a:rPr lang="en-US" sz="2000" dirty="0" err="1" smtClean="0"/>
              <a:t>cortisol</a:t>
            </a:r>
            <a:r>
              <a:rPr lang="en-US" sz="2000" dirty="0" smtClean="0"/>
              <a:t> &gt; 5 g/</a:t>
            </a:r>
            <a:r>
              <a:rPr lang="en-US" sz="2000" dirty="0" err="1" smtClean="0"/>
              <a:t>dL</a:t>
            </a:r>
            <a:r>
              <a:rPr lang="en-US" sz="2000" dirty="0" smtClean="0"/>
              <a:t> or</a:t>
            </a:r>
          </a:p>
          <a:p>
            <a:pPr lvl="1" algn="justLow"/>
            <a:r>
              <a:rPr lang="en-US" sz="2000" dirty="0" smtClean="0"/>
              <a:t>at least two of the following parameters: ACTH &lt;10 pg/</a:t>
            </a:r>
            <a:r>
              <a:rPr lang="en-US" sz="2000" dirty="0" err="1" smtClean="0"/>
              <a:t>mL</a:t>
            </a:r>
            <a:r>
              <a:rPr lang="en-US" sz="2000" dirty="0" smtClean="0"/>
              <a:t>  increased UFC, and1 mg-DST </a:t>
            </a:r>
            <a:r>
              <a:rPr lang="en-US" sz="2000" dirty="0" err="1" smtClean="0"/>
              <a:t>cortisol</a:t>
            </a:r>
            <a:r>
              <a:rPr lang="en-US" sz="2000" dirty="0" smtClean="0"/>
              <a:t> &gt; 3.0 g/</a:t>
            </a:r>
            <a:r>
              <a:rPr lang="en-US" sz="2000" dirty="0" err="1" smtClean="0"/>
              <a:t>dL</a:t>
            </a:r>
            <a:r>
              <a:rPr lang="en-US" sz="2000" dirty="0" smtClean="0"/>
              <a:t>. basis of these criteria, at baseline 24 patients (11.6%) were SH+ and 182 were SH-.</a:t>
            </a:r>
          </a:p>
          <a:p>
            <a:pPr algn="justLow"/>
            <a:endParaRPr lang="en-US" sz="2400" dirty="0" smtClean="0"/>
          </a:p>
          <a:p>
            <a:pPr algn="justLow"/>
            <a:r>
              <a:rPr lang="en-US" sz="2400" dirty="0" smtClean="0"/>
              <a:t> No SH +patient showed a normalization of adrenal function over time, whereas 15 SH-patients (8.2%) became </a:t>
            </a:r>
            <a:r>
              <a:rPr lang="en-US" sz="2400" dirty="0" err="1" smtClean="0"/>
              <a:t>SH+by</a:t>
            </a:r>
            <a:r>
              <a:rPr lang="en-US" sz="2400" dirty="0" smtClean="0"/>
              <a:t> the end of the follow-up. these patients have been included in the SH group. Therefore, the SH +and SH -groups were composed of 39 and 167 subjects, respectively.</a:t>
            </a:r>
            <a:endParaRPr lang="en-US" sz="2400" dirty="0"/>
          </a:p>
        </p:txBody>
      </p:sp>
      <p:sp>
        <p:nvSpPr>
          <p:cNvPr id="4" name="Slide Number Placeholder 3"/>
          <p:cNvSpPr>
            <a:spLocks noGrp="1"/>
          </p:cNvSpPr>
          <p:nvPr>
            <p:ph type="sldNum" sz="quarter" idx="11"/>
          </p:nvPr>
        </p:nvSpPr>
        <p:spPr>
          <a:xfrm>
            <a:off x="6553200" y="6492875"/>
            <a:ext cx="2133600" cy="365125"/>
          </a:xfrm>
        </p:spPr>
        <p:txBody>
          <a:bodyPr/>
          <a:lstStyle/>
          <a:p>
            <a:fld id="{562884D3-3038-4A0F-94D2-1F9DAA8B7DE6}"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C000"/>
                </a:solidFill>
                <a:effectLst>
                  <a:outerShdw blurRad="38100" dist="38100" dir="2700000" algn="tl">
                    <a:srgbClr val="000000">
                      <a:alpha val="43137"/>
                    </a:srgbClr>
                  </a:outerShdw>
                </a:effectLst>
              </a:rPr>
              <a:t>Exclusion Criteria</a:t>
            </a:r>
            <a:endParaRPr lang="en-US" sz="4000"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838200" y="1600200"/>
            <a:ext cx="6477000" cy="4525963"/>
          </a:xfrm>
        </p:spPr>
        <p:txBody>
          <a:bodyPr>
            <a:noAutofit/>
          </a:bodyPr>
          <a:lstStyle/>
          <a:p>
            <a:pPr algn="justLow"/>
            <a:r>
              <a:rPr lang="en-US" sz="2400" dirty="0" smtClean="0"/>
              <a:t>Psychiatric diseases .</a:t>
            </a:r>
          </a:p>
          <a:p>
            <a:pPr algn="justLow"/>
            <a:endParaRPr lang="en-US" sz="1800" dirty="0" smtClean="0"/>
          </a:p>
          <a:p>
            <a:pPr algn="justLow"/>
            <a:r>
              <a:rPr lang="en-US" sz="2400" dirty="0" smtClean="0"/>
              <a:t>Alcoholism.</a:t>
            </a:r>
          </a:p>
          <a:p>
            <a:pPr algn="justLow"/>
            <a:endParaRPr lang="en-US" sz="1800" dirty="0" smtClean="0"/>
          </a:p>
          <a:p>
            <a:pPr algn="justLow"/>
            <a:r>
              <a:rPr lang="en-US" sz="2400" dirty="0" smtClean="0"/>
              <a:t> Taking drugs influencing </a:t>
            </a:r>
            <a:r>
              <a:rPr lang="en-US" sz="2400" dirty="0" err="1" smtClean="0"/>
              <a:t>cortisol</a:t>
            </a:r>
            <a:r>
              <a:rPr lang="en-US" sz="2400" dirty="0" smtClean="0"/>
              <a:t> and </a:t>
            </a:r>
            <a:r>
              <a:rPr lang="en-US" sz="2400" dirty="0" err="1" smtClean="0"/>
              <a:t>dexamethasone</a:t>
            </a:r>
            <a:r>
              <a:rPr lang="en-US" sz="2400" dirty="0" smtClean="0"/>
              <a:t> metabolism or </a:t>
            </a:r>
            <a:r>
              <a:rPr lang="en-US" sz="2400" dirty="0" err="1" smtClean="0"/>
              <a:t>cortisol</a:t>
            </a:r>
            <a:r>
              <a:rPr lang="en-US" sz="2400" dirty="0" smtClean="0"/>
              <a:t> secretion.</a:t>
            </a:r>
          </a:p>
          <a:p>
            <a:pPr algn="justLow"/>
            <a:endParaRPr lang="en-US" sz="1800" dirty="0" smtClean="0"/>
          </a:p>
          <a:p>
            <a:pPr algn="justLow"/>
            <a:r>
              <a:rPr lang="en-US" sz="2400" dirty="0" smtClean="0"/>
              <a:t>Signs or symptoms of overt </a:t>
            </a:r>
            <a:r>
              <a:rPr lang="en-US" sz="2400" dirty="0" err="1" smtClean="0"/>
              <a:t>cortisol</a:t>
            </a:r>
            <a:r>
              <a:rPr lang="en-US" sz="2400" dirty="0" smtClean="0"/>
              <a:t> excess.</a:t>
            </a:r>
          </a:p>
          <a:p>
            <a:pPr algn="justLow"/>
            <a:endParaRPr lang="en-US" sz="1800" dirty="0" smtClean="0"/>
          </a:p>
          <a:p>
            <a:pPr algn="justLow"/>
            <a:r>
              <a:rPr lang="en-US" sz="2400" dirty="0" smtClean="0"/>
              <a:t>A history of malignancy, infections, adrenal hemorrhage , </a:t>
            </a:r>
            <a:r>
              <a:rPr lang="en-US" sz="2400" dirty="0" err="1" smtClean="0"/>
              <a:t>pheochromocytoma</a:t>
            </a:r>
            <a:r>
              <a:rPr lang="en-US" sz="2400" dirty="0" smtClean="0"/>
              <a:t> , primary </a:t>
            </a:r>
            <a:r>
              <a:rPr lang="en-US" sz="2400" dirty="0" err="1" smtClean="0"/>
              <a:t>hyperaldosteronism</a:t>
            </a:r>
            <a:r>
              <a:rPr lang="en-US" sz="2400" dirty="0" smtClean="0"/>
              <a:t>, and infiltrative disease potentially affecting the adrenal glands.</a:t>
            </a:r>
            <a:endParaRPr lang="en-US" sz="2400" dirty="0"/>
          </a:p>
        </p:txBody>
      </p:sp>
      <p:sp>
        <p:nvSpPr>
          <p:cNvPr id="5" name="Slide Number Placeholder 4"/>
          <p:cNvSpPr>
            <a:spLocks noGrp="1"/>
          </p:cNvSpPr>
          <p:nvPr>
            <p:ph type="sldNum" sz="quarter" idx="11"/>
          </p:nvPr>
        </p:nvSpPr>
        <p:spPr/>
        <p:txBody>
          <a:bodyPr/>
          <a:lstStyle/>
          <a:p>
            <a:fld id="{562884D3-3038-4A0F-94D2-1F9DAA8B7DE6}"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FFC000"/>
                </a:solidFill>
                <a:effectLst>
                  <a:outerShdw blurRad="38100" dist="38100" dir="2700000" algn="tl">
                    <a:srgbClr val="000000">
                      <a:alpha val="43137"/>
                    </a:srgbClr>
                  </a:outerShdw>
                </a:effectLst>
              </a:rPr>
              <a:t>Table 1. </a:t>
            </a:r>
            <a:r>
              <a:rPr lang="en-US" sz="2400" b="1" dirty="0" smtClean="0">
                <a:solidFill>
                  <a:srgbClr val="FFC000"/>
                </a:solidFill>
              </a:rPr>
              <a:t>Clinical and Biochemical Parameters of Patients With and Without SH at Baseline and at End of Follow-Up</a:t>
            </a:r>
            <a:endParaRPr lang="en-US" sz="2400" b="1" dirty="0">
              <a:solidFill>
                <a:srgbClr val="FFC000"/>
              </a:solidFill>
            </a:endParaRPr>
          </a:p>
        </p:txBody>
      </p:sp>
      <p:pic>
        <p:nvPicPr>
          <p:cNvPr id="4098" name="Picture 2"/>
          <p:cNvPicPr>
            <a:picLocks noGrp="1" noChangeAspect="1" noChangeArrowheads="1"/>
          </p:cNvPicPr>
          <p:nvPr>
            <p:ph idx="1"/>
          </p:nvPr>
        </p:nvPicPr>
        <p:blipFill>
          <a:blip r:embed="rId2">
            <a:lum bright="-40000" contrast="40000"/>
          </a:blip>
          <a:stretch>
            <a:fillRect/>
          </a:stretch>
        </p:blipFill>
        <p:spPr bwMode="auto">
          <a:xfrm>
            <a:off x="-106599" y="1600200"/>
            <a:ext cx="9418851" cy="472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fld id="{562884D3-3038-4A0F-94D2-1F9DAA8B7DE6}" type="slidenum">
              <a:rPr lang="en-US" smtClean="0"/>
              <a:pPr/>
              <a:t>34</a:t>
            </a:fld>
            <a:endParaRPr lang="en-US"/>
          </a:p>
        </p:txBody>
      </p:sp>
      <p:sp>
        <p:nvSpPr>
          <p:cNvPr id="6" name="Rounded Rectangle 5"/>
          <p:cNvSpPr/>
          <p:nvPr/>
        </p:nvSpPr>
        <p:spPr>
          <a:xfrm>
            <a:off x="76200" y="4419600"/>
            <a:ext cx="8915400" cy="3048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7" name="Rounded Rectangle 6"/>
          <p:cNvSpPr/>
          <p:nvPr/>
        </p:nvSpPr>
        <p:spPr>
          <a:xfrm>
            <a:off x="76200" y="4724400"/>
            <a:ext cx="8915400" cy="228600"/>
          </a:xfrm>
          <a:prstGeom prst="roundRect">
            <a:avLst/>
          </a:prstGeom>
          <a:solidFill>
            <a:srgbClr val="00B05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8" name="Rounded Rectangle 7"/>
          <p:cNvSpPr/>
          <p:nvPr/>
        </p:nvSpPr>
        <p:spPr>
          <a:xfrm>
            <a:off x="76200" y="4953000"/>
            <a:ext cx="9067800" cy="304800"/>
          </a:xfrm>
          <a:prstGeom prst="roundRect">
            <a:avLst/>
          </a:prstGeom>
          <a:solidFill>
            <a:srgbClr val="0070C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477962"/>
          </a:xfrm>
        </p:spPr>
        <p:txBody>
          <a:bodyPr>
            <a:noAutofit/>
          </a:bodyPr>
          <a:lstStyle/>
          <a:p>
            <a:pPr algn="justLow"/>
            <a:r>
              <a:rPr lang="en-US" sz="2800" b="1" dirty="0" smtClean="0">
                <a:solidFill>
                  <a:srgbClr val="FFC000"/>
                </a:solidFill>
                <a:effectLst>
                  <a:outerShdw blurRad="38100" dist="38100" dir="2700000" algn="tl">
                    <a:srgbClr val="000000">
                      <a:alpha val="43137"/>
                    </a:srgbClr>
                  </a:outerShdw>
                </a:effectLst>
              </a:rPr>
              <a:t>Table 2. </a:t>
            </a:r>
            <a:r>
              <a:rPr lang="en-US" sz="2000" b="1" dirty="0" smtClean="0">
                <a:solidFill>
                  <a:srgbClr val="FFC000"/>
                </a:solidFill>
              </a:rPr>
              <a:t>Comparison of the Clinical and Biochemical Characteristics at Baseline Between Patients Without SH and the 15 Patients Who Developed SH During Follow-Up, and at the End of Follow-Up Between the 15 Patients Who Developed SH During the Follow-Up and the 24 Patients With SH Diagnosed at Baseline</a:t>
            </a:r>
            <a:endParaRPr lang="en-US" sz="2000" b="1" dirty="0">
              <a:solidFill>
                <a:srgbClr val="FFC000"/>
              </a:solidFill>
            </a:endParaRPr>
          </a:p>
        </p:txBody>
      </p:sp>
      <p:pic>
        <p:nvPicPr>
          <p:cNvPr id="5122" name="Picture 2"/>
          <p:cNvPicPr>
            <a:picLocks noGrp="1" noChangeAspect="1" noChangeArrowheads="1"/>
          </p:cNvPicPr>
          <p:nvPr>
            <p:ph idx="1"/>
          </p:nvPr>
        </p:nvPicPr>
        <p:blipFill>
          <a:blip r:embed="rId2">
            <a:lum bright="-40000" contrast="40000"/>
          </a:blip>
          <a:stretch>
            <a:fillRect/>
          </a:stretch>
        </p:blipFill>
        <p:spPr bwMode="auto">
          <a:xfrm>
            <a:off x="-76200" y="2031491"/>
            <a:ext cx="9582465" cy="436930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fld id="{562884D3-3038-4A0F-94D2-1F9DAA8B7DE6}" type="slidenum">
              <a:rPr lang="en-US" smtClean="0"/>
              <a:pPr/>
              <a:t>35</a:t>
            </a:fld>
            <a:endParaRPr lang="en-US"/>
          </a:p>
        </p:txBody>
      </p:sp>
      <p:sp>
        <p:nvSpPr>
          <p:cNvPr id="5" name="Rounded Rectangle 4"/>
          <p:cNvSpPr/>
          <p:nvPr/>
        </p:nvSpPr>
        <p:spPr>
          <a:xfrm>
            <a:off x="76200" y="4698491"/>
            <a:ext cx="5257800" cy="2286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7" name="Rounded Rectangle 6"/>
          <p:cNvSpPr/>
          <p:nvPr/>
        </p:nvSpPr>
        <p:spPr>
          <a:xfrm>
            <a:off x="76200" y="4469891"/>
            <a:ext cx="5257800" cy="228600"/>
          </a:xfrm>
          <a:prstGeom prst="roundRect">
            <a:avLst/>
          </a:prstGeom>
          <a:solidFill>
            <a:srgbClr val="0070C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noAutofit/>
          </a:bodyPr>
          <a:lstStyle/>
          <a:p>
            <a:r>
              <a:rPr lang="en-US" sz="2800" b="1" dirty="0" smtClean="0">
                <a:solidFill>
                  <a:srgbClr val="FFC000"/>
                </a:solidFill>
                <a:effectLst>
                  <a:outerShdw blurRad="38100" dist="38100" dir="2700000" algn="tl">
                    <a:srgbClr val="000000">
                      <a:alpha val="43137"/>
                    </a:srgbClr>
                  </a:outerShdw>
                </a:effectLst>
              </a:rPr>
              <a:t>Table 3</a:t>
            </a:r>
            <a:r>
              <a:rPr lang="en-US" sz="2800" dirty="0" smtClean="0">
                <a:solidFill>
                  <a:srgbClr val="FFC000"/>
                </a:solidFill>
                <a:effectLst>
                  <a:outerShdw blurRad="38100" dist="38100" dir="2700000" algn="tl">
                    <a:srgbClr val="000000">
                      <a:alpha val="43137"/>
                    </a:srgbClr>
                  </a:outerShdw>
                </a:effectLst>
              </a:rPr>
              <a:t>. </a:t>
            </a:r>
            <a:br>
              <a:rPr lang="en-US" sz="2800" dirty="0" smtClean="0">
                <a:solidFill>
                  <a:srgbClr val="FFC000"/>
                </a:solidFill>
                <a:effectLst>
                  <a:outerShdw blurRad="38100" dist="38100" dir="2700000" algn="tl">
                    <a:srgbClr val="000000">
                      <a:alpha val="43137"/>
                    </a:srgbClr>
                  </a:outerShdw>
                </a:effectLst>
              </a:rPr>
            </a:br>
            <a:r>
              <a:rPr lang="en-US" sz="2200" b="1" dirty="0" smtClean="0">
                <a:solidFill>
                  <a:srgbClr val="FFC000"/>
                </a:solidFill>
              </a:rPr>
              <a:t>Occurrence of CVEs and Changes in Body Weight, BP, </a:t>
            </a:r>
            <a:r>
              <a:rPr lang="en-US" sz="2200" b="1" dirty="0" err="1" smtClean="0">
                <a:solidFill>
                  <a:srgbClr val="FFC000"/>
                </a:solidFill>
              </a:rPr>
              <a:t>Glycemic</a:t>
            </a:r>
            <a:r>
              <a:rPr lang="en-US" sz="2200" b="1" dirty="0" smtClean="0">
                <a:solidFill>
                  <a:srgbClr val="FFC000"/>
                </a:solidFill>
              </a:rPr>
              <a:t> and </a:t>
            </a:r>
            <a:r>
              <a:rPr lang="en-US" sz="2200" b="1" dirty="0" err="1" smtClean="0">
                <a:solidFill>
                  <a:srgbClr val="FFC000"/>
                </a:solidFill>
              </a:rPr>
              <a:t>LDLc</a:t>
            </a:r>
            <a:r>
              <a:rPr lang="en-US" sz="2200" b="1" dirty="0" smtClean="0">
                <a:solidFill>
                  <a:srgbClr val="FFC000"/>
                </a:solidFill>
              </a:rPr>
              <a:t> Control in Patients With and Without SH at the End of Follow-Up</a:t>
            </a:r>
            <a:endParaRPr lang="en-US" sz="2200" b="1" dirty="0">
              <a:solidFill>
                <a:srgbClr val="FFC000"/>
              </a:solidFill>
            </a:endParaRPr>
          </a:p>
        </p:txBody>
      </p:sp>
      <p:pic>
        <p:nvPicPr>
          <p:cNvPr id="6146" name="Picture 2"/>
          <p:cNvPicPr>
            <a:picLocks noGrp="1" noChangeAspect="1" noChangeArrowheads="1"/>
          </p:cNvPicPr>
          <p:nvPr>
            <p:ph idx="1"/>
          </p:nvPr>
        </p:nvPicPr>
        <p:blipFill>
          <a:blip r:embed="rId2">
            <a:lum bright="-40000" contrast="40000"/>
          </a:blip>
          <a:srcRect/>
          <a:stretch>
            <a:fillRect/>
          </a:stretch>
        </p:blipFill>
        <p:spPr bwMode="auto">
          <a:xfrm>
            <a:off x="-167699" y="2133600"/>
            <a:ext cx="9540299" cy="304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fld id="{562884D3-3038-4A0F-94D2-1F9DAA8B7DE6}" type="slidenum">
              <a:rPr lang="en-US" smtClean="0"/>
              <a:pPr/>
              <a:t>36</a:t>
            </a:fld>
            <a:endParaRPr lang="en-US"/>
          </a:p>
        </p:txBody>
      </p:sp>
      <p:sp>
        <p:nvSpPr>
          <p:cNvPr id="5" name="Rounded Rectangle 4"/>
          <p:cNvSpPr/>
          <p:nvPr/>
        </p:nvSpPr>
        <p:spPr>
          <a:xfrm>
            <a:off x="152400" y="3352800"/>
            <a:ext cx="8991600" cy="3048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7" name="Rounded Rectangle 6"/>
          <p:cNvSpPr/>
          <p:nvPr/>
        </p:nvSpPr>
        <p:spPr>
          <a:xfrm>
            <a:off x="152400" y="4191000"/>
            <a:ext cx="8991600" cy="304800"/>
          </a:xfrm>
          <a:prstGeom prst="roundRect">
            <a:avLst/>
          </a:prstGeom>
          <a:solidFill>
            <a:srgbClr val="0070C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828800"/>
          </a:xfrm>
        </p:spPr>
        <p:txBody>
          <a:bodyPr>
            <a:noAutofit/>
          </a:bodyPr>
          <a:lstStyle/>
          <a:p>
            <a:pPr algn="justLow"/>
            <a:r>
              <a:rPr lang="en-US" sz="2800" b="1" dirty="0" smtClean="0">
                <a:solidFill>
                  <a:srgbClr val="FFC000"/>
                </a:solidFill>
                <a:effectLst>
                  <a:outerShdw blurRad="38100" dist="38100" dir="2700000" algn="tl">
                    <a:srgbClr val="000000">
                      <a:alpha val="43137"/>
                    </a:srgbClr>
                  </a:outerShdw>
                </a:effectLst>
              </a:rPr>
              <a:t>Figure 1. </a:t>
            </a:r>
            <a:r>
              <a:rPr lang="en-US" sz="2000" b="1" dirty="0" smtClean="0">
                <a:solidFill>
                  <a:srgbClr val="FFC000"/>
                </a:solidFill>
              </a:rPr>
              <a:t>ROC curve for </a:t>
            </a:r>
            <a:r>
              <a:rPr lang="en-US" sz="2000" b="1" dirty="0" err="1" smtClean="0">
                <a:solidFill>
                  <a:srgbClr val="FFC000"/>
                </a:solidFill>
              </a:rPr>
              <a:t>cortisol</a:t>
            </a:r>
            <a:r>
              <a:rPr lang="en-US" sz="2000" b="1" dirty="0" smtClean="0">
                <a:solidFill>
                  <a:srgbClr val="FFC000"/>
                </a:solidFill>
              </a:rPr>
              <a:t> levels after 1 mg-DST in predicting the occurrence of incident CVEs. The cutoffs of 1 mg-DST </a:t>
            </a:r>
            <a:r>
              <a:rPr lang="en-US" sz="2000" b="1" dirty="0" err="1" smtClean="0">
                <a:solidFill>
                  <a:srgbClr val="FFC000"/>
                </a:solidFill>
              </a:rPr>
              <a:t>cortisol</a:t>
            </a:r>
            <a:r>
              <a:rPr lang="en-US" sz="2000" b="1" dirty="0" smtClean="0">
                <a:solidFill>
                  <a:srgbClr val="FFC000"/>
                </a:solidFill>
              </a:rPr>
              <a:t> levels with the best compromise between SN and SP in predicting the occurrence of a new CVE are set at 1.5 g/</a:t>
            </a:r>
            <a:r>
              <a:rPr lang="en-US" sz="2000" b="1" dirty="0" err="1" smtClean="0">
                <a:solidFill>
                  <a:srgbClr val="FFC000"/>
                </a:solidFill>
              </a:rPr>
              <a:t>dL</a:t>
            </a:r>
            <a:r>
              <a:rPr lang="en-US" sz="2000" b="1" dirty="0" smtClean="0">
                <a:solidFill>
                  <a:srgbClr val="FFC000"/>
                </a:solidFill>
              </a:rPr>
              <a:t> (41.4 </a:t>
            </a:r>
            <a:r>
              <a:rPr lang="en-US" sz="2000" b="1" dirty="0" err="1" smtClean="0">
                <a:solidFill>
                  <a:srgbClr val="FFC000"/>
                </a:solidFill>
              </a:rPr>
              <a:t>nmol</a:t>
            </a:r>
            <a:r>
              <a:rPr lang="en-US" sz="2000" b="1" dirty="0" smtClean="0">
                <a:solidFill>
                  <a:srgbClr val="FFC000"/>
                </a:solidFill>
              </a:rPr>
              <a:t>/L; SN, 77.3%; SP, 50%) and at 2.0 g/</a:t>
            </a:r>
            <a:r>
              <a:rPr lang="en-US" sz="2000" b="1" dirty="0" err="1" smtClean="0">
                <a:solidFill>
                  <a:srgbClr val="FFC000"/>
                </a:solidFill>
              </a:rPr>
              <a:t>dL</a:t>
            </a:r>
            <a:r>
              <a:rPr lang="en-US" sz="2000" b="1" dirty="0" smtClean="0">
                <a:solidFill>
                  <a:srgbClr val="FFC000"/>
                </a:solidFill>
              </a:rPr>
              <a:t> (55.2 </a:t>
            </a:r>
            <a:r>
              <a:rPr lang="en-US" sz="2000" b="1" dirty="0" err="1" smtClean="0">
                <a:solidFill>
                  <a:srgbClr val="FFC000"/>
                </a:solidFill>
              </a:rPr>
              <a:t>nmol</a:t>
            </a:r>
            <a:r>
              <a:rPr lang="en-US" sz="2000" b="1" dirty="0" smtClean="0">
                <a:solidFill>
                  <a:srgbClr val="FFC000"/>
                </a:solidFill>
              </a:rPr>
              <a:t>/L; SN, 50%; SP, 68.5%), as indicated by the arrows.</a:t>
            </a:r>
            <a:endParaRPr lang="en-US" sz="2000" b="1" dirty="0">
              <a:solidFill>
                <a:srgbClr val="FFC000"/>
              </a:solidFill>
            </a:endParaRPr>
          </a:p>
        </p:txBody>
      </p:sp>
      <p:pic>
        <p:nvPicPr>
          <p:cNvPr id="7170" name="Picture 2"/>
          <p:cNvPicPr>
            <a:picLocks noGrp="1" noChangeAspect="1" noChangeArrowheads="1"/>
          </p:cNvPicPr>
          <p:nvPr>
            <p:ph idx="1"/>
          </p:nvPr>
        </p:nvPicPr>
        <p:blipFill>
          <a:blip r:embed="rId2">
            <a:lum bright="-40000" contrast="40000"/>
          </a:blip>
          <a:stretch>
            <a:fillRect/>
          </a:stretch>
        </p:blipFill>
        <p:spPr bwMode="auto">
          <a:xfrm>
            <a:off x="2228040" y="2362200"/>
            <a:ext cx="4629960" cy="4267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FFC000"/>
                </a:solidFill>
                <a:effectLst>
                  <a:outerShdw blurRad="38100" dist="38100" dir="2700000" algn="tl">
                    <a:srgbClr val="000000">
                      <a:alpha val="43137"/>
                    </a:srgbClr>
                  </a:outerShdw>
                </a:effectLst>
              </a:rPr>
              <a:t>Discussion</a:t>
            </a:r>
            <a:endParaRPr lang="en-US" sz="40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09600" y="1752600"/>
            <a:ext cx="7391400" cy="4525963"/>
          </a:xfrm>
        </p:spPr>
        <p:txBody>
          <a:bodyPr>
            <a:normAutofit/>
          </a:bodyPr>
          <a:lstStyle/>
          <a:p>
            <a:pPr algn="justLow"/>
            <a:r>
              <a:rPr lang="en-US" sz="2400" dirty="0" smtClean="0"/>
              <a:t>In our large population of AI patients conservatively followed up for 5 years, we observed that 8.2% of the patients developed SH over time, the risk increased in patients with an adenoma size&gt; 2.4 cm.</a:t>
            </a:r>
          </a:p>
          <a:p>
            <a:pPr algn="justLow"/>
            <a:endParaRPr lang="en-US" sz="2400" dirty="0" smtClean="0"/>
          </a:p>
          <a:p>
            <a:pPr algn="justLow"/>
            <a:r>
              <a:rPr lang="en-US" sz="2400" dirty="0" smtClean="0"/>
              <a:t>The CVE prevalence was higher in SH+ than SH- patients, regardless of age ,the presence of T2DM and independent of the duration of the follow-up</a:t>
            </a:r>
          </a:p>
        </p:txBody>
      </p:sp>
      <p:sp>
        <p:nvSpPr>
          <p:cNvPr id="5" name="Slide Number Placeholder 4"/>
          <p:cNvSpPr>
            <a:spLocks noGrp="1"/>
          </p:cNvSpPr>
          <p:nvPr>
            <p:ph type="sldNum" sz="quarter" idx="11"/>
          </p:nvPr>
        </p:nvSpPr>
        <p:spPr/>
        <p:txBody>
          <a:bodyPr/>
          <a:lstStyle/>
          <a:p>
            <a:fld id="{562884D3-3038-4A0F-94D2-1F9DAA8B7DE6}"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solidFill>
                  <a:srgbClr val="FFC000"/>
                </a:solidFill>
                <a:effectLst>
                  <a:outerShdw blurRad="38100" dist="38100" dir="2700000" algn="tl">
                    <a:srgbClr val="000000">
                      <a:alpha val="43137"/>
                    </a:srgbClr>
                  </a:outerShdw>
                </a:effectLst>
              </a:rPr>
              <a:t>Discussion</a:t>
            </a:r>
            <a:endParaRPr lang="en-US"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7543800" cy="4525963"/>
          </a:xfrm>
        </p:spPr>
        <p:txBody>
          <a:bodyPr>
            <a:noAutofit/>
          </a:bodyPr>
          <a:lstStyle/>
          <a:p>
            <a:pPr algn="justLow"/>
            <a:r>
              <a:rPr lang="en-US" sz="2200" dirty="0" smtClean="0"/>
              <a:t>Even in the absence of a SH diagnosis, the presence of an adenoma size&gt; 2.4 cm, particularly if associated with 1mg-DST </a:t>
            </a:r>
            <a:r>
              <a:rPr lang="en-US" sz="2200" dirty="0" err="1" smtClean="0"/>
              <a:t>cortisol</a:t>
            </a:r>
            <a:r>
              <a:rPr lang="en-US" sz="2200" dirty="0" smtClean="0"/>
              <a:t> levels&gt;1.8g/</a:t>
            </a:r>
            <a:r>
              <a:rPr lang="en-US" sz="2200" dirty="0" err="1" smtClean="0"/>
              <a:t>dL</a:t>
            </a:r>
            <a:r>
              <a:rPr lang="en-US" sz="2200" dirty="0" smtClean="0"/>
              <a:t> , is important for an appropriate biochemical/clinical follow-up.</a:t>
            </a:r>
          </a:p>
          <a:p>
            <a:pPr algn="justLow"/>
            <a:endParaRPr lang="en-US" sz="2200" dirty="0" smtClean="0"/>
          </a:p>
          <a:p>
            <a:pPr algn="justLow"/>
            <a:r>
              <a:rPr lang="en-US" sz="2200" dirty="0" smtClean="0"/>
              <a:t>Long-term </a:t>
            </a:r>
            <a:r>
              <a:rPr lang="en-US" sz="2200" b="1" dirty="0" smtClean="0"/>
              <a:t>radiological</a:t>
            </a:r>
            <a:r>
              <a:rPr lang="en-US" sz="2200" dirty="0" smtClean="0"/>
              <a:t> follow-up should not be routinely undertaken. However, follow-up of the </a:t>
            </a:r>
            <a:r>
              <a:rPr lang="en-US" sz="2200" b="1" dirty="0" smtClean="0"/>
              <a:t>CVDR</a:t>
            </a:r>
            <a:r>
              <a:rPr lang="en-US" sz="2200" dirty="0" smtClean="0"/>
              <a:t> should be done in these patients. </a:t>
            </a:r>
          </a:p>
          <a:p>
            <a:pPr algn="justLow"/>
            <a:endParaRPr lang="en-US" sz="2200" dirty="0" smtClean="0"/>
          </a:p>
          <a:p>
            <a:pPr algn="justLow"/>
            <a:r>
              <a:rPr lang="en-US" sz="2200" dirty="0" smtClean="0"/>
              <a:t>The use of 1mg-DSTcortisol levels as a single parameter to predict the CVE risk seems to have an acceptable SN (77%) if a </a:t>
            </a:r>
            <a:r>
              <a:rPr lang="en-US" sz="2200" b="1" dirty="0" smtClean="0"/>
              <a:t>low cutoff </a:t>
            </a:r>
            <a:r>
              <a:rPr lang="en-US" sz="2200" dirty="0" smtClean="0"/>
              <a:t>is chosen (1.5 g/</a:t>
            </a:r>
            <a:r>
              <a:rPr lang="en-US" sz="2200" dirty="0" err="1" smtClean="0"/>
              <a:t>dL</a:t>
            </a:r>
            <a:r>
              <a:rPr lang="en-US" sz="2200" dirty="0" smtClean="0"/>
              <a:t>)but a low SP (50%). </a:t>
            </a:r>
            <a:endParaRPr lang="en-US" sz="2200" dirty="0"/>
          </a:p>
        </p:txBody>
      </p:sp>
      <p:sp>
        <p:nvSpPr>
          <p:cNvPr id="6" name="Slide Number Placeholder 5"/>
          <p:cNvSpPr>
            <a:spLocks noGrp="1"/>
          </p:cNvSpPr>
          <p:nvPr>
            <p:ph type="sldNum" sz="quarter" idx="11"/>
          </p:nvPr>
        </p:nvSpPr>
        <p:spPr/>
        <p:txBody>
          <a:bodyPr/>
          <a:lstStyle/>
          <a:p>
            <a:fld id="{562884D3-3038-4A0F-94D2-1F9DAA8B7DE6}"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sz="4800" b="1" dirty="0" smtClean="0">
                <a:solidFill>
                  <a:srgbClr val="FFC000"/>
                </a:solidFill>
                <a:effectLst>
                  <a:outerShdw blurRad="38100" dist="38100" dir="2700000" algn="tl">
                    <a:srgbClr val="000000">
                      <a:alpha val="43137"/>
                    </a:srgbClr>
                  </a:outerShdw>
                </a:effectLst>
              </a:rPr>
              <a:t>Introduction</a:t>
            </a:r>
            <a:endParaRPr lang="en-US" sz="48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077200" cy="5257800"/>
          </a:xfrm>
        </p:spPr>
        <p:txBody>
          <a:bodyPr>
            <a:normAutofit fontScale="77500" lnSpcReduction="20000"/>
          </a:bodyPr>
          <a:lstStyle/>
          <a:p>
            <a:pPr algn="justLow"/>
            <a:r>
              <a:rPr lang="en-US" dirty="0" smtClean="0"/>
              <a:t>Classic Cushing's syndrome is a rare disease with an incidence of 1 /100,000 . </a:t>
            </a:r>
          </a:p>
          <a:p>
            <a:pPr algn="justLow"/>
            <a:endParaRPr lang="en-US" dirty="0" smtClean="0"/>
          </a:p>
          <a:p>
            <a:pPr algn="justLow"/>
            <a:r>
              <a:rPr lang="en-US" dirty="0" smtClean="0"/>
              <a:t>Autonomous </a:t>
            </a:r>
            <a:r>
              <a:rPr lang="en-US" dirty="0" err="1" smtClean="0"/>
              <a:t>glucocorticoid</a:t>
            </a:r>
            <a:r>
              <a:rPr lang="en-US" dirty="0" smtClean="0"/>
              <a:t> production without specific signs and symptoms of Cushing's syndrome is termed subclinical Cushing's syndrome. prevalence of 79 /100,000 persons.</a:t>
            </a:r>
          </a:p>
          <a:p>
            <a:pPr algn="justLow"/>
            <a:endParaRPr lang="en-US" dirty="0" smtClean="0"/>
          </a:p>
          <a:p>
            <a:pPr algn="justLow"/>
            <a:r>
              <a:rPr lang="en-US" dirty="0" smtClean="0"/>
              <a:t>Patients with subclinical Cushing's syndrome lack the classical stigmata of </a:t>
            </a:r>
            <a:r>
              <a:rPr lang="en-US" dirty="0" err="1" smtClean="0"/>
              <a:t>hypercortisolism</a:t>
            </a:r>
            <a:r>
              <a:rPr lang="en-US" dirty="0" smtClean="0"/>
              <a:t> but have a high prevalence of obesity, hypertension, and type 2 diabetes.</a:t>
            </a:r>
          </a:p>
          <a:p>
            <a:pPr algn="justLow"/>
            <a:endParaRPr lang="en-US" dirty="0" smtClean="0"/>
          </a:p>
          <a:p>
            <a:pPr algn="justLow"/>
            <a:r>
              <a:rPr lang="en-US" dirty="0" smtClean="0"/>
              <a:t>The best </a:t>
            </a:r>
            <a:r>
              <a:rPr lang="en-US" dirty="0" err="1" smtClean="0"/>
              <a:t>screeningtest</a:t>
            </a:r>
            <a:r>
              <a:rPr lang="en-US" dirty="0" smtClean="0"/>
              <a:t> to uncover autonomous </a:t>
            </a:r>
            <a:r>
              <a:rPr lang="en-US" dirty="0" err="1" smtClean="0"/>
              <a:t>cortisol</a:t>
            </a:r>
            <a:r>
              <a:rPr lang="en-US" dirty="0" smtClean="0"/>
              <a:t> secretion is the short </a:t>
            </a:r>
            <a:r>
              <a:rPr lang="en-US" dirty="0" err="1" smtClean="0"/>
              <a:t>dexamethasone</a:t>
            </a:r>
            <a:r>
              <a:rPr lang="en-US" dirty="0" smtClean="0"/>
              <a:t> suppression test. Determination of UFC is less useful.</a:t>
            </a:r>
          </a:p>
          <a:p>
            <a:pPr algn="justLow"/>
            <a:endParaRPr lang="en-US" dirty="0" smtClean="0"/>
          </a:p>
          <a:p>
            <a:pPr algn="justLow"/>
            <a:endParaRPr lang="en-US" dirty="0"/>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solidFill>
                  <a:srgbClr val="FFC000"/>
                </a:solidFill>
                <a:effectLst>
                  <a:outerShdw blurRad="38100" dist="38100" dir="2700000" algn="tl">
                    <a:srgbClr val="000000">
                      <a:alpha val="43137"/>
                    </a:srgbClr>
                  </a:outerShdw>
                </a:effectLst>
              </a:rPr>
              <a:t>Discussion</a:t>
            </a:r>
            <a:endParaRPr lang="en-US"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76400"/>
            <a:ext cx="7467600" cy="4449763"/>
          </a:xfrm>
        </p:spPr>
        <p:txBody>
          <a:bodyPr>
            <a:normAutofit/>
          </a:bodyPr>
          <a:lstStyle/>
          <a:p>
            <a:pPr algn="justLow"/>
            <a:r>
              <a:rPr lang="en-US" sz="2800" dirty="0" smtClean="0"/>
              <a:t>Surgery</a:t>
            </a:r>
            <a:r>
              <a:rPr lang="en-US" sz="2800" b="1" dirty="0" smtClean="0"/>
              <a:t> </a:t>
            </a:r>
            <a:r>
              <a:rPr lang="en-US" sz="2400" dirty="0" smtClean="0"/>
              <a:t>is suggested in </a:t>
            </a:r>
            <a:r>
              <a:rPr lang="en-US" sz="2800" dirty="0" smtClean="0"/>
              <a:t>:</a:t>
            </a:r>
          </a:p>
          <a:p>
            <a:pPr algn="justLow"/>
            <a:endParaRPr lang="en-US" sz="2800" dirty="0" smtClean="0"/>
          </a:p>
          <a:p>
            <a:pPr lvl="1" algn="justLow"/>
            <a:r>
              <a:rPr lang="en-US" sz="2400" dirty="0" smtClean="0"/>
              <a:t> Younger SH patients showing diseases potentially </a:t>
            </a:r>
            <a:r>
              <a:rPr lang="en-US" sz="2400" dirty="0" err="1" smtClean="0"/>
              <a:t>attributableto</a:t>
            </a:r>
            <a:r>
              <a:rPr lang="en-US" sz="2400" dirty="0" smtClean="0"/>
              <a:t> SH ,that are of recent onset or resistant to adequate medical treatment .</a:t>
            </a:r>
          </a:p>
          <a:p>
            <a:pPr algn="justLow"/>
            <a:endParaRPr lang="en-US" sz="2800" dirty="0" smtClean="0"/>
          </a:p>
          <a:p>
            <a:pPr lvl="1" algn="justLow"/>
            <a:r>
              <a:rPr lang="en-US" sz="2400" dirty="0" smtClean="0"/>
              <a:t> The deterioration of metabolic and cardiovascular status is fueled by SH. It is possible that in these patients surgery could avoid the CVE occurrence.</a:t>
            </a:r>
            <a:endParaRPr lang="en-US" sz="2400" dirty="0"/>
          </a:p>
        </p:txBody>
      </p:sp>
      <p:sp>
        <p:nvSpPr>
          <p:cNvPr id="6" name="Slide Number Placeholder 5"/>
          <p:cNvSpPr>
            <a:spLocks noGrp="1"/>
          </p:cNvSpPr>
          <p:nvPr>
            <p:ph type="sldNum" sz="quarter" idx="11"/>
          </p:nvPr>
        </p:nvSpPr>
        <p:spPr/>
        <p:txBody>
          <a:bodyPr/>
          <a:lstStyle/>
          <a:p>
            <a:fld id="{562884D3-3038-4A0F-94D2-1F9DAA8B7DE6}"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b="1" dirty="0" smtClean="0">
                <a:solidFill>
                  <a:srgbClr val="FFC000"/>
                </a:solidFill>
                <a:effectLst>
                  <a:outerShdw blurRad="38100" dist="38100" dir="2700000" algn="tl">
                    <a:srgbClr val="000000">
                      <a:alpha val="43137"/>
                    </a:srgbClr>
                  </a:outerShdw>
                </a:effectLst>
              </a:rPr>
              <a:t>limitation</a:t>
            </a:r>
            <a:endParaRPr lang="en-US" sz="60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609600" y="1600200"/>
            <a:ext cx="7467600" cy="4648200"/>
          </a:xfrm>
        </p:spPr>
        <p:txBody>
          <a:bodyPr>
            <a:noAutofit/>
          </a:bodyPr>
          <a:lstStyle/>
          <a:p>
            <a:pPr algn="justLow"/>
            <a:r>
              <a:rPr lang="en-US" sz="2300" dirty="0" smtClean="0"/>
              <a:t>The small number of SH patients.</a:t>
            </a:r>
          </a:p>
          <a:p>
            <a:pPr algn="justLow"/>
            <a:endParaRPr lang="en-US" sz="1800" dirty="0" smtClean="0"/>
          </a:p>
          <a:p>
            <a:pPr algn="justLow"/>
            <a:r>
              <a:rPr lang="en-US" sz="2300" dirty="0" smtClean="0"/>
              <a:t> The retrospective design of the study and the lack of a standardized protocol among the participating centers.</a:t>
            </a:r>
          </a:p>
          <a:p>
            <a:pPr algn="justLow"/>
            <a:endParaRPr lang="en-US" sz="1800" dirty="0" smtClean="0"/>
          </a:p>
          <a:p>
            <a:pPr algn="justLow"/>
            <a:r>
              <a:rPr lang="en-US" sz="2300" dirty="0" smtClean="0"/>
              <a:t>The SH</a:t>
            </a:r>
            <a:r>
              <a:rPr lang="en-US" sz="2300" b="1" dirty="0" smtClean="0"/>
              <a:t> diagnosis </a:t>
            </a:r>
            <a:r>
              <a:rPr lang="en-US" sz="2300" dirty="0" smtClean="0"/>
              <a:t>, which is defined by arbitrary criteria. It is possible that some patients classified as not having SH might, in fact, have a </a:t>
            </a:r>
            <a:r>
              <a:rPr lang="en-US" sz="2300" b="1" dirty="0" smtClean="0"/>
              <a:t>mild </a:t>
            </a:r>
            <a:r>
              <a:rPr lang="en-US" sz="2300" b="1" dirty="0" err="1" smtClean="0"/>
              <a:t>hypercortisolism</a:t>
            </a:r>
            <a:r>
              <a:rPr lang="en-US" sz="2300" b="1" dirty="0" smtClean="0"/>
              <a:t>. </a:t>
            </a:r>
          </a:p>
          <a:p>
            <a:pPr algn="justLow"/>
            <a:endParaRPr lang="en-US" sz="1800" dirty="0" smtClean="0"/>
          </a:p>
          <a:p>
            <a:pPr algn="justLow"/>
            <a:r>
              <a:rPr lang="en-US" sz="2300" dirty="0" smtClean="0"/>
              <a:t>Although we used a uniform definition of SH, the lack of centralization of the hormone measurements is another limitation of the study because ACTH and </a:t>
            </a:r>
            <a:r>
              <a:rPr lang="en-US" sz="2300" dirty="0" err="1" smtClean="0"/>
              <a:t>cortisol</a:t>
            </a:r>
            <a:r>
              <a:rPr lang="en-US" sz="2300" dirty="0" smtClean="0"/>
              <a:t> assays are largely inaccurate at the low ends.</a:t>
            </a:r>
          </a:p>
          <a:p>
            <a:pPr algn="justLow"/>
            <a:endParaRPr lang="en-US" sz="2300" dirty="0" smtClean="0"/>
          </a:p>
          <a:p>
            <a:pPr algn="justLow"/>
            <a:endParaRPr lang="en-US" sz="2300" dirty="0"/>
          </a:p>
        </p:txBody>
      </p:sp>
      <p:sp>
        <p:nvSpPr>
          <p:cNvPr id="6" name="Slide Number Placeholder 5"/>
          <p:cNvSpPr>
            <a:spLocks noGrp="1"/>
          </p:cNvSpPr>
          <p:nvPr>
            <p:ph type="sldNum" sz="quarter" idx="11"/>
          </p:nvPr>
        </p:nvSpPr>
        <p:spPr/>
        <p:txBody>
          <a:bodyPr/>
          <a:lstStyle/>
          <a:p>
            <a:fld id="{562884D3-3038-4A0F-94D2-1F9DAA8B7DE6}"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C000"/>
                </a:solidFill>
                <a:effectLst>
                  <a:outerShdw blurRad="38100" dist="38100" dir="2700000" algn="tl">
                    <a:srgbClr val="000000">
                      <a:alpha val="43137"/>
                    </a:srgbClr>
                  </a:outerShdw>
                </a:effectLst>
              </a:rPr>
              <a:t>Key Message</a:t>
            </a:r>
            <a:endParaRPr lang="en-US"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905000"/>
            <a:ext cx="8001000" cy="4221163"/>
          </a:xfrm>
        </p:spPr>
        <p:txBody>
          <a:bodyPr>
            <a:normAutofit/>
          </a:bodyPr>
          <a:lstStyle/>
          <a:p>
            <a:pPr algn="justLow"/>
            <a:r>
              <a:rPr lang="en-US" sz="2400" dirty="0" smtClean="0"/>
              <a:t>AI patients without SH, a clinical an biochemical long-term follow-up is recommended for the risk of SH development, especially in patients with an adenoma of&gt; 2.4 cm.</a:t>
            </a:r>
          </a:p>
          <a:p>
            <a:pPr algn="justLow"/>
            <a:endParaRPr lang="en-US" sz="2400" dirty="0" smtClean="0"/>
          </a:p>
          <a:p>
            <a:pPr algn="justLow"/>
            <a:r>
              <a:rPr lang="en-US" sz="2400" dirty="0" smtClean="0"/>
              <a:t>In AI patients with SH, the increased risk of incident CVEs has to be taken into account in addressing the treatment of choice.</a:t>
            </a:r>
            <a:endParaRPr lang="en-US" sz="2400" dirty="0"/>
          </a:p>
        </p:txBody>
      </p:sp>
      <p:sp>
        <p:nvSpPr>
          <p:cNvPr id="5" name="Slide Number Placeholder 4"/>
          <p:cNvSpPr>
            <a:spLocks noGrp="1"/>
          </p:cNvSpPr>
          <p:nvPr>
            <p:ph type="sldNum" sz="quarter" idx="11"/>
          </p:nvPr>
        </p:nvSpPr>
        <p:spPr/>
        <p:txBody>
          <a:bodyPr/>
          <a:lstStyle/>
          <a:p>
            <a:fld id="{562884D3-3038-4A0F-94D2-1F9DAA8B7DE6}"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78362"/>
          </a:xfrm>
        </p:spPr>
        <p:txBody>
          <a:bodyPr>
            <a:normAutofit/>
          </a:bodyPr>
          <a:lstStyle/>
          <a:p>
            <a:r>
              <a:rPr lang="en-US" b="1" dirty="0" smtClean="0">
                <a:solidFill>
                  <a:srgbClr val="FFC000"/>
                </a:solidFill>
                <a:effectLst>
                  <a:outerShdw blurRad="38100" dist="38100" dir="2700000" algn="tl">
                    <a:srgbClr val="000000">
                      <a:alpha val="43137"/>
                    </a:srgbClr>
                  </a:outerShdw>
                </a:effectLst>
              </a:rPr>
              <a:t>Article 3:</a:t>
            </a:r>
            <a:r>
              <a:rPr lang="en-US" sz="4000" b="1" dirty="0" smtClean="0">
                <a:solidFill>
                  <a:srgbClr val="FFC000"/>
                </a:solidFill>
                <a:effectLst>
                  <a:outerShdw blurRad="38100" dist="38100" dir="2700000" algn="tl">
                    <a:srgbClr val="000000">
                      <a:alpha val="43137"/>
                    </a:srgbClr>
                  </a:outerShdw>
                </a:effectLst>
              </a:rPr>
              <a:t> </a:t>
            </a:r>
            <a:r>
              <a:rPr lang="en-US" sz="3600" b="1" dirty="0" smtClean="0">
                <a:solidFill>
                  <a:srgbClr val="FFC000"/>
                </a:solidFill>
                <a:effectLst>
                  <a:outerShdw blurRad="38100" dist="38100" dir="2700000" algn="tl">
                    <a:srgbClr val="000000">
                      <a:alpha val="43137"/>
                    </a:srgbClr>
                  </a:outerShdw>
                </a:effectLst>
              </a:rPr>
              <a:t/>
            </a:r>
            <a:br>
              <a:rPr lang="en-US" sz="3600" b="1" dirty="0" smtClean="0">
                <a:solidFill>
                  <a:srgbClr val="FFC000"/>
                </a:solidFill>
                <a:effectLst>
                  <a:outerShdw blurRad="38100" dist="38100" dir="2700000" algn="tl">
                    <a:srgbClr val="000000">
                      <a:alpha val="43137"/>
                    </a:srgbClr>
                  </a:outerShdw>
                </a:effectLst>
              </a:rPr>
            </a:br>
            <a:r>
              <a:rPr lang="en-US" sz="4000" b="1" dirty="0" smtClean="0">
                <a:solidFill>
                  <a:srgbClr val="FFC000"/>
                </a:solidFill>
                <a:effectLst>
                  <a:outerShdw blurRad="38100" dist="38100" dir="2700000" algn="tl">
                    <a:srgbClr val="000000">
                      <a:alpha val="43137"/>
                    </a:srgbClr>
                  </a:outerShdw>
                </a:effectLst>
              </a:rPr>
              <a:t/>
            </a:r>
            <a:br>
              <a:rPr lang="en-US" sz="4000" b="1" dirty="0" smtClean="0">
                <a:solidFill>
                  <a:srgbClr val="FFC000"/>
                </a:solidFill>
                <a:effectLst>
                  <a:outerShdw blurRad="38100" dist="38100" dir="2700000" algn="tl">
                    <a:srgbClr val="000000">
                      <a:alpha val="43137"/>
                    </a:srgbClr>
                  </a:outerShdw>
                </a:effectLst>
              </a:rPr>
            </a:br>
            <a:r>
              <a:rPr lang="en-US" sz="3600" b="1" dirty="0" smtClean="0">
                <a:solidFill>
                  <a:srgbClr val="FFC000"/>
                </a:solidFill>
                <a:effectLst>
                  <a:outerShdw blurRad="38100" dist="38100" dir="2700000" algn="tl">
                    <a:srgbClr val="000000">
                      <a:alpha val="43137"/>
                    </a:srgbClr>
                  </a:outerShdw>
                </a:effectLst>
              </a:rPr>
              <a:t>Beneficial Metabolic Effects of Prompt Surgical Treatment in Patients with an Adrenal </a:t>
            </a:r>
            <a:r>
              <a:rPr lang="en-US" sz="3600" b="1" dirty="0" err="1" smtClean="0">
                <a:solidFill>
                  <a:srgbClr val="FFC000"/>
                </a:solidFill>
                <a:effectLst>
                  <a:outerShdw blurRad="38100" dist="38100" dir="2700000" algn="tl">
                    <a:srgbClr val="000000">
                      <a:alpha val="43137"/>
                    </a:srgbClr>
                  </a:outerShdw>
                </a:effectLst>
              </a:rPr>
              <a:t>Incidentaloma</a:t>
            </a:r>
            <a:r>
              <a:rPr lang="en-US" sz="3600" b="1" dirty="0" smtClean="0">
                <a:solidFill>
                  <a:srgbClr val="FFC000"/>
                </a:solidFill>
                <a:effectLst>
                  <a:outerShdw blurRad="38100" dist="38100" dir="2700000" algn="tl">
                    <a:srgbClr val="000000">
                      <a:alpha val="43137"/>
                    </a:srgbClr>
                  </a:outerShdw>
                </a:effectLst>
              </a:rPr>
              <a:t> Causing Biochemical </a:t>
            </a:r>
            <a:r>
              <a:rPr lang="en-US" sz="3600" b="1" dirty="0" err="1" smtClean="0">
                <a:solidFill>
                  <a:srgbClr val="FFC000"/>
                </a:solidFill>
                <a:effectLst>
                  <a:outerShdw blurRad="38100" dist="38100" dir="2700000" algn="tl">
                    <a:srgbClr val="000000">
                      <a:alpha val="43137"/>
                    </a:srgbClr>
                  </a:outerShdw>
                </a:effectLst>
              </a:rPr>
              <a:t>Hypercortisolism</a:t>
            </a:r>
            <a:r>
              <a:rPr lang="en-US" sz="3600" b="1" dirty="0" smtClean="0">
                <a:solidFill>
                  <a:srgbClr val="C00000"/>
                </a:solidFill>
                <a:effectLst>
                  <a:outerShdw blurRad="38100" dist="38100" dir="2700000" algn="tl">
                    <a:srgbClr val="000000">
                      <a:alpha val="43137"/>
                    </a:srgbClr>
                  </a:outerShdw>
                </a:effectLst>
              </a:rPr>
              <a:t/>
            </a:r>
            <a:br>
              <a:rPr lang="en-US" sz="3600" b="1" dirty="0" smtClean="0">
                <a:solidFill>
                  <a:srgbClr val="C00000"/>
                </a:solidFill>
                <a:effectLst>
                  <a:outerShdw blurRad="38100" dist="38100" dir="2700000" algn="tl">
                    <a:srgbClr val="000000">
                      <a:alpha val="43137"/>
                    </a:srgbClr>
                  </a:outerShdw>
                </a:effectLst>
              </a:rPr>
            </a:br>
            <a:r>
              <a:rPr lang="en-US" sz="3600" b="1" dirty="0" smtClean="0">
                <a:solidFill>
                  <a:srgbClr val="C00000"/>
                </a:solidFill>
                <a:effectLst>
                  <a:outerShdw blurRad="38100" dist="38100" dir="2700000" algn="tl">
                    <a:srgbClr val="000000">
                      <a:alpha val="43137"/>
                    </a:srgbClr>
                  </a:outerShdw>
                </a:effectLst>
              </a:rPr>
              <a:t/>
            </a:r>
            <a:br>
              <a:rPr lang="en-US" sz="3600" b="1" dirty="0" smtClean="0">
                <a:solidFill>
                  <a:srgbClr val="C00000"/>
                </a:solidFill>
                <a:effectLst>
                  <a:outerShdw blurRad="38100" dist="38100" dir="2700000" algn="tl">
                    <a:srgbClr val="000000">
                      <a:alpha val="43137"/>
                    </a:srgbClr>
                  </a:outerShdw>
                </a:effectLst>
              </a:rPr>
            </a:br>
            <a:r>
              <a:rPr lang="it-IT" sz="2200" dirty="0" smtClean="0"/>
              <a:t> </a:t>
            </a:r>
            <a:r>
              <a:rPr lang="it-IT" sz="2200" b="1" dirty="0" smtClean="0"/>
              <a:t>Iacopo Chiodini, Valentina Morelli, Antonio Stefano Salcuni, ...</a:t>
            </a:r>
            <a:endParaRPr lang="en-US" sz="22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5105400"/>
            <a:ext cx="7467600" cy="1219200"/>
          </a:xfrm>
        </p:spPr>
        <p:txBody>
          <a:bodyPr>
            <a:normAutofit/>
          </a:bodyPr>
          <a:lstStyle/>
          <a:p>
            <a:pPr algn="ctr">
              <a:buNone/>
            </a:pPr>
            <a:endParaRPr lang="it-IT" sz="2200" dirty="0" smtClean="0"/>
          </a:p>
          <a:p>
            <a:pPr algn="ctr">
              <a:buNone/>
            </a:pPr>
            <a:r>
              <a:rPr lang="it-IT" sz="2200" dirty="0" smtClean="0"/>
              <a:t>J Clin Endocrinol Metab, June 2010, 95(6):2736–2645</a:t>
            </a:r>
            <a:endParaRPr lang="en-US" sz="2200" dirty="0" smtClean="0"/>
          </a:p>
        </p:txBody>
      </p:sp>
      <p:sp>
        <p:nvSpPr>
          <p:cNvPr id="4" name="Slide Number Placeholder 3"/>
          <p:cNvSpPr>
            <a:spLocks noGrp="1"/>
          </p:cNvSpPr>
          <p:nvPr>
            <p:ph type="sldNum" sz="quarter" idx="11"/>
          </p:nvPr>
        </p:nvSpPr>
        <p:spPr/>
        <p:txBody>
          <a:bodyPr/>
          <a:lstStyle/>
          <a:p>
            <a:fld id="{562884D3-3038-4A0F-94D2-1F9DAA8B7DE6}"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C000"/>
                </a:solidFill>
                <a:effectLst>
                  <a:outerShdw blurRad="38100" dist="38100" dir="2700000" algn="tl">
                    <a:srgbClr val="000000">
                      <a:alpha val="43137"/>
                    </a:srgbClr>
                  </a:outerShdw>
                </a:effectLst>
              </a:rPr>
              <a:t>Study Design</a:t>
            </a:r>
            <a:endParaRPr lang="en-US" sz="40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93837"/>
            <a:ext cx="8001000" cy="4525963"/>
          </a:xfrm>
        </p:spPr>
        <p:txBody>
          <a:bodyPr>
            <a:noAutofit/>
          </a:bodyPr>
          <a:lstStyle/>
          <a:p>
            <a:pPr algn="justLow"/>
            <a:r>
              <a:rPr lang="en-US" sz="2100" b="1" dirty="0" smtClean="0"/>
              <a:t>Context: </a:t>
            </a:r>
            <a:r>
              <a:rPr lang="en-US" sz="2100" dirty="0" smtClean="0"/>
              <a:t>In patients with adrenal </a:t>
            </a:r>
            <a:r>
              <a:rPr lang="en-US" sz="2100" dirty="0" err="1" smtClean="0"/>
              <a:t>incidentalomas</a:t>
            </a:r>
            <a:r>
              <a:rPr lang="en-US" sz="2100" dirty="0" smtClean="0"/>
              <a:t>, (SH) is associated with an increased prevalence of the metabolic syndrome. </a:t>
            </a:r>
          </a:p>
          <a:p>
            <a:pPr algn="justLow"/>
            <a:endParaRPr lang="en-US" sz="1800" dirty="0" smtClean="0"/>
          </a:p>
          <a:p>
            <a:pPr algn="justLow"/>
            <a:r>
              <a:rPr lang="en-US" sz="2100" b="1" dirty="0" smtClean="0"/>
              <a:t>Design:</a:t>
            </a:r>
            <a:r>
              <a:rPr lang="en-US" sz="2100" dirty="0" smtClean="0"/>
              <a:t> This was a retrospective longitudinal study (18–48 months follow-up).</a:t>
            </a:r>
          </a:p>
          <a:p>
            <a:pPr algn="justLow"/>
            <a:endParaRPr lang="en-US" sz="1800" dirty="0" smtClean="0"/>
          </a:p>
          <a:p>
            <a:pPr algn="justLow"/>
            <a:r>
              <a:rPr lang="en-US" sz="2100" b="1" dirty="0" smtClean="0"/>
              <a:t>Interventions:</a:t>
            </a:r>
            <a:r>
              <a:rPr lang="en-US" sz="2100" dirty="0" smtClean="0"/>
              <a:t> Surgery was performed in 25 patients with SH (group </a:t>
            </a:r>
            <a:r>
              <a:rPr lang="en-US" sz="2100" dirty="0" err="1" smtClean="0"/>
              <a:t>TrSH</a:t>
            </a:r>
            <a:r>
              <a:rPr lang="en-US" sz="2100" dirty="0" smtClean="0"/>
              <a:t>) and 30 without SH (group </a:t>
            </a:r>
            <a:r>
              <a:rPr lang="en-US" sz="2100" dirty="0" err="1" smtClean="0"/>
              <a:t>TrSH</a:t>
            </a:r>
            <a:r>
              <a:rPr lang="en-US" sz="2100" dirty="0" smtClean="0"/>
              <a:t>), whereas the conservative approach was chosen by 16 patients with SH (</a:t>
            </a:r>
            <a:r>
              <a:rPr lang="en-US" sz="2100" dirty="0" err="1" smtClean="0"/>
              <a:t>groupUntrSH</a:t>
            </a:r>
            <a:r>
              <a:rPr lang="en-US" sz="2100" dirty="0" smtClean="0"/>
              <a:t>) and 37 without SH (group </a:t>
            </a:r>
            <a:r>
              <a:rPr lang="en-US" sz="2100" dirty="0" err="1" smtClean="0"/>
              <a:t>UntrSH</a:t>
            </a:r>
            <a:r>
              <a:rPr lang="en-US" sz="2100" dirty="0" smtClean="0"/>
              <a:t>).</a:t>
            </a:r>
          </a:p>
          <a:p>
            <a:pPr algn="justLow"/>
            <a:endParaRPr lang="en-US" sz="1800" dirty="0" smtClean="0"/>
          </a:p>
          <a:p>
            <a:pPr algn="justLow"/>
            <a:r>
              <a:rPr lang="en-US" sz="2100" b="1" dirty="0" smtClean="0"/>
              <a:t>Main Outcome : </a:t>
            </a:r>
            <a:r>
              <a:rPr lang="en-US" sz="2100" dirty="0" smtClean="0"/>
              <a:t>During the follow-up, the improvement/worsening of body </a:t>
            </a:r>
            <a:r>
              <a:rPr lang="en-US" sz="2100" dirty="0" err="1" smtClean="0"/>
              <a:t>weight,BP</a:t>
            </a:r>
            <a:r>
              <a:rPr lang="en-US" sz="2100" dirty="0" smtClean="0"/>
              <a:t>, or glucose and cholesterol levels was defined in the presence of a greater than 5%weight decrease/increase</a:t>
            </a:r>
            <a:endParaRPr lang="en-US" sz="21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FFC000"/>
                </a:solidFill>
                <a:effectLst>
                  <a:outerShdw blurRad="38100" dist="38100" dir="2700000" algn="tl">
                    <a:srgbClr val="000000">
                      <a:alpha val="43137"/>
                    </a:srgbClr>
                  </a:outerShdw>
                </a:effectLst>
              </a:rPr>
              <a:t>Inclusion Criteria</a:t>
            </a:r>
            <a:endParaRPr lang="en-US"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8001000" cy="4525963"/>
          </a:xfrm>
        </p:spPr>
        <p:txBody>
          <a:bodyPr>
            <a:normAutofit/>
          </a:bodyPr>
          <a:lstStyle/>
          <a:p>
            <a:pPr algn="justLow"/>
            <a:r>
              <a:rPr lang="en-US" sz="2400" dirty="0" smtClean="0"/>
              <a:t>In this retrospective study 108 patients regularly followed up in our institutions from December 2002 to December 2007.</a:t>
            </a:r>
          </a:p>
          <a:p>
            <a:pPr algn="justLow"/>
            <a:endParaRPr lang="en-US" sz="2400" dirty="0" smtClean="0"/>
          </a:p>
          <a:p>
            <a:pPr lvl="1" algn="justLow"/>
            <a:r>
              <a:rPr lang="en-US" sz="2400" dirty="0" smtClean="0"/>
              <a:t> Diagnosis of adrenal </a:t>
            </a:r>
            <a:r>
              <a:rPr lang="en-US" sz="2400" dirty="0" err="1" smtClean="0"/>
              <a:t>incidentalomas</a:t>
            </a:r>
            <a:r>
              <a:rPr lang="en-US" sz="2400" dirty="0" smtClean="0"/>
              <a:t> was based on the detection of a unilateral adrenal mass (size 1 cm) imaging of the abdomen in the course of diagnostic or treatment for other clinical conditions.</a:t>
            </a:r>
          </a:p>
          <a:p>
            <a:pPr algn="justLow"/>
            <a:endParaRPr lang="en-US" sz="2800" dirty="0" smtClean="0"/>
          </a:p>
          <a:p>
            <a:pPr lvl="1" algn="justLow"/>
            <a:r>
              <a:rPr lang="en-US" sz="2400" dirty="0" smtClean="0"/>
              <a:t>At CT all adrenal masses were homogeneous and </a:t>
            </a:r>
            <a:r>
              <a:rPr lang="en-US" sz="2400" dirty="0" err="1" smtClean="0"/>
              <a:t>hypodense</a:t>
            </a:r>
            <a:r>
              <a:rPr lang="en-US" sz="2400" dirty="0" smtClean="0"/>
              <a:t> and with well-shaped features, consistent with the diagnosis of an </a:t>
            </a:r>
            <a:r>
              <a:rPr lang="en-US" sz="2400" dirty="0" err="1" smtClean="0"/>
              <a:t>adrenocortical</a:t>
            </a:r>
            <a:r>
              <a:rPr lang="en-US" sz="2400" dirty="0" smtClean="0"/>
              <a:t> adenomas. </a:t>
            </a:r>
          </a:p>
          <a:p>
            <a:pPr algn="justLow"/>
            <a:endParaRPr lang="en-US" sz="2400" dirty="0" smtClean="0"/>
          </a:p>
        </p:txBody>
      </p:sp>
      <p:sp>
        <p:nvSpPr>
          <p:cNvPr id="5" name="Slide Number Placeholder 4"/>
          <p:cNvSpPr>
            <a:spLocks noGrp="1"/>
          </p:cNvSpPr>
          <p:nvPr>
            <p:ph type="sldNum" sz="quarter" idx="11"/>
          </p:nvPr>
        </p:nvSpPr>
        <p:spPr/>
        <p:txBody>
          <a:bodyPr/>
          <a:lstStyle/>
          <a:p>
            <a:fld id="{562884D3-3038-4A0F-94D2-1F9DAA8B7DE6}"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00" b="1" dirty="0" smtClean="0">
                <a:solidFill>
                  <a:srgbClr val="FFC000"/>
                </a:solidFill>
                <a:effectLst>
                  <a:outerShdw blurRad="38100" dist="38100" dir="2700000" algn="tl">
                    <a:srgbClr val="000000">
                      <a:alpha val="43137"/>
                    </a:srgbClr>
                  </a:outerShdw>
                </a:effectLst>
              </a:rPr>
              <a:t>Exclusion criteria</a:t>
            </a:r>
            <a:endParaRPr lang="en-US" sz="40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7772400" cy="4525963"/>
          </a:xfrm>
        </p:spPr>
        <p:txBody>
          <a:bodyPr>
            <a:normAutofit lnSpcReduction="10000"/>
          </a:bodyPr>
          <a:lstStyle/>
          <a:p>
            <a:pPr algn="justLow"/>
            <a:r>
              <a:rPr lang="en-US" sz="2400" dirty="0" smtClean="0"/>
              <a:t> 1) Past or current history of </a:t>
            </a:r>
            <a:r>
              <a:rPr lang="en-US" sz="2400" dirty="0" err="1" smtClean="0"/>
              <a:t>hypogonadism</a:t>
            </a:r>
            <a:r>
              <a:rPr lang="en-US" sz="2400" dirty="0" smtClean="0"/>
              <a:t> and diseases known to affect glucose metabolism other than type 2DM</a:t>
            </a:r>
            <a:r>
              <a:rPr lang="en-US" sz="2400" i="1" dirty="0" smtClean="0"/>
              <a:t>.</a:t>
            </a:r>
          </a:p>
          <a:p>
            <a:pPr algn="justLow"/>
            <a:endParaRPr lang="en-US" sz="2400" i="1" dirty="0" smtClean="0"/>
          </a:p>
          <a:p>
            <a:pPr algn="justLow"/>
            <a:r>
              <a:rPr lang="en-US" sz="2400" dirty="0" smtClean="0"/>
              <a:t>2) Administration  of drugs influencing </a:t>
            </a:r>
            <a:r>
              <a:rPr lang="en-US" sz="2400" dirty="0" err="1" smtClean="0"/>
              <a:t>cortisol</a:t>
            </a:r>
            <a:r>
              <a:rPr lang="en-US" sz="2400" dirty="0" smtClean="0"/>
              <a:t> and </a:t>
            </a:r>
            <a:r>
              <a:rPr lang="en-US" sz="2400" dirty="0" err="1" smtClean="0"/>
              <a:t>dexamethasone</a:t>
            </a:r>
            <a:r>
              <a:rPr lang="en-US" sz="2400" dirty="0" smtClean="0"/>
              <a:t> metabolism or </a:t>
            </a:r>
            <a:r>
              <a:rPr lang="en-US" sz="2400" dirty="0" err="1" smtClean="0"/>
              <a:t>cortisol</a:t>
            </a:r>
            <a:r>
              <a:rPr lang="en-US" sz="2400" dirty="0" smtClean="0"/>
              <a:t> secretion.</a:t>
            </a:r>
          </a:p>
          <a:p>
            <a:pPr algn="justLow"/>
            <a:endParaRPr lang="en-US" sz="2400" dirty="0" smtClean="0"/>
          </a:p>
          <a:p>
            <a:pPr algn="justLow"/>
            <a:r>
              <a:rPr lang="en-US" sz="2400" dirty="0" smtClean="0"/>
              <a:t> 3) Signs or symptoms specific of </a:t>
            </a:r>
            <a:r>
              <a:rPr lang="en-US" sz="2400" dirty="0" err="1" smtClean="0"/>
              <a:t>cortisol</a:t>
            </a:r>
            <a:r>
              <a:rPr lang="en-US" sz="2400" dirty="0" smtClean="0"/>
              <a:t> excess that best discriminate Cushing’s syndrome.</a:t>
            </a:r>
          </a:p>
          <a:p>
            <a:pPr algn="justLow"/>
            <a:endParaRPr lang="en-US" sz="2400" dirty="0" smtClean="0"/>
          </a:p>
          <a:p>
            <a:pPr algn="justLow"/>
            <a:r>
              <a:rPr lang="en-US" sz="2400" dirty="0" smtClean="0"/>
              <a:t>4) The diagnosis of </a:t>
            </a:r>
            <a:r>
              <a:rPr lang="en-US" sz="2400" dirty="0" err="1" smtClean="0"/>
              <a:t>pheochromocytoma</a:t>
            </a:r>
            <a:r>
              <a:rPr lang="en-US" sz="2400" dirty="0" smtClean="0"/>
              <a:t> and </a:t>
            </a:r>
            <a:r>
              <a:rPr lang="en-US" sz="2400" dirty="0" err="1" smtClean="0"/>
              <a:t>aldosteronoma</a:t>
            </a:r>
            <a:r>
              <a:rPr lang="en-US" sz="2400" dirty="0" smtClean="0"/>
              <a:t> was excluded</a:t>
            </a:r>
          </a:p>
          <a:p>
            <a:pPr algn="justLow"/>
            <a:endParaRPr lang="en-US" sz="2400" dirty="0"/>
          </a:p>
        </p:txBody>
      </p:sp>
      <p:sp>
        <p:nvSpPr>
          <p:cNvPr id="5" name="Slide Number Placeholder 4"/>
          <p:cNvSpPr>
            <a:spLocks noGrp="1"/>
          </p:cNvSpPr>
          <p:nvPr>
            <p:ph type="sldNum" sz="quarter" idx="11"/>
          </p:nvPr>
        </p:nvSpPr>
        <p:spPr/>
        <p:txBody>
          <a:bodyPr/>
          <a:lstStyle/>
          <a:p>
            <a:fld id="{562884D3-3038-4A0F-94D2-1F9DAA8B7DE6}"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4000" b="1" dirty="0" smtClean="0">
                <a:solidFill>
                  <a:srgbClr val="FFC000"/>
                </a:solidFill>
                <a:effectLst>
                  <a:outerShdw blurRad="38100" dist="38100" dir="2700000" algn="tl">
                    <a:srgbClr val="000000">
                      <a:alpha val="43137"/>
                    </a:srgbClr>
                  </a:outerShdw>
                </a:effectLst>
              </a:rPr>
              <a:t>Subjects and Methods</a:t>
            </a:r>
            <a:endParaRPr lang="en-US" sz="40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46237"/>
            <a:ext cx="8001000" cy="4525963"/>
          </a:xfrm>
        </p:spPr>
        <p:txBody>
          <a:bodyPr>
            <a:normAutofit/>
          </a:bodyPr>
          <a:lstStyle/>
          <a:p>
            <a:pPr algn="justLow"/>
            <a:r>
              <a:rPr lang="en-US" sz="2600" dirty="0" smtClean="0"/>
              <a:t>All patients were screened for the presence of SH, which was diagnosed on the basis of the presence of at least two of the following three alterations of(HPA) axis:</a:t>
            </a:r>
          </a:p>
          <a:p>
            <a:pPr lvl="1" algn="justLow"/>
            <a:r>
              <a:rPr lang="en-US" sz="2200" dirty="0" smtClean="0"/>
              <a:t> 1) (UFC) &gt;70</a:t>
            </a:r>
            <a:r>
              <a:rPr lang="pt-BR" sz="2200" dirty="0" smtClean="0"/>
              <a:t>g per 24</a:t>
            </a:r>
          </a:p>
          <a:p>
            <a:pPr lvl="1" algn="justLow"/>
            <a:endParaRPr lang="en-US" sz="2200" dirty="0" smtClean="0"/>
          </a:p>
          <a:p>
            <a:pPr lvl="1" algn="justLow"/>
            <a:r>
              <a:rPr lang="en-US" sz="2200" dirty="0" smtClean="0"/>
              <a:t>2) Serum </a:t>
            </a:r>
            <a:r>
              <a:rPr lang="en-US" sz="2200" dirty="0" err="1" smtClean="0"/>
              <a:t>cortisol</a:t>
            </a:r>
            <a:r>
              <a:rPr lang="en-US" sz="2200" dirty="0" smtClean="0"/>
              <a:t>  after 1 mg (DST) &gt;3.0 g/dl (DST cutoff  3.0g/dl rather than 5g/dl  was preferred to increase the test sensitivity)</a:t>
            </a:r>
          </a:p>
          <a:p>
            <a:pPr lvl="1" algn="justLow"/>
            <a:endParaRPr lang="en-US" sz="2200" dirty="0" smtClean="0"/>
          </a:p>
          <a:p>
            <a:pPr lvl="1" algn="justLow"/>
            <a:r>
              <a:rPr lang="en-US" sz="2200" dirty="0" smtClean="0"/>
              <a:t>3) Morning ACTH&lt;10 pg/ml </a:t>
            </a:r>
          </a:p>
        </p:txBody>
      </p:sp>
      <p:sp>
        <p:nvSpPr>
          <p:cNvPr id="5" name="Slide Number Placeholder 4"/>
          <p:cNvSpPr>
            <a:spLocks noGrp="1"/>
          </p:cNvSpPr>
          <p:nvPr>
            <p:ph type="sldNum" sz="quarter" idx="11"/>
          </p:nvPr>
        </p:nvSpPr>
        <p:spPr/>
        <p:txBody>
          <a:bodyPr/>
          <a:lstStyle/>
          <a:p>
            <a:fld id="{562884D3-3038-4A0F-94D2-1F9DAA8B7DE6}"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2468562"/>
          </a:xfrm>
        </p:spPr>
        <p:txBody>
          <a:bodyPr>
            <a:noAutofit/>
          </a:bodyPr>
          <a:lstStyle/>
          <a:p>
            <a:r>
              <a:rPr lang="en-US" sz="4200" b="1" dirty="0" smtClean="0">
                <a:solidFill>
                  <a:srgbClr val="FFC000"/>
                </a:solidFill>
                <a:effectLst>
                  <a:outerShdw blurRad="38100" dist="38100" dir="2700000" algn="tl">
                    <a:srgbClr val="000000">
                      <a:alpha val="43137"/>
                    </a:srgbClr>
                  </a:outerShdw>
                </a:effectLst>
              </a:rPr>
              <a:t>Subjects and Methods</a:t>
            </a:r>
            <a:endParaRPr lang="en-US" sz="42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798637"/>
            <a:ext cx="7848600" cy="4525963"/>
          </a:xfrm>
        </p:spPr>
        <p:txBody>
          <a:bodyPr>
            <a:noAutofit/>
          </a:bodyPr>
          <a:lstStyle/>
          <a:p>
            <a:pPr algn="justLow"/>
            <a:r>
              <a:rPr lang="en-US" sz="2400" dirty="0" smtClean="0"/>
              <a:t>25 SH patients underwent surgery (group </a:t>
            </a:r>
            <a:r>
              <a:rPr lang="en-US" sz="2400" dirty="0" err="1" smtClean="0"/>
              <a:t>TrSH</a:t>
            </a:r>
            <a:r>
              <a:rPr lang="en-US" sz="2400" dirty="0" smtClean="0"/>
              <a:t>), whereas 16refused it and were followed up with a conservative approach for at least 18 months (group </a:t>
            </a:r>
            <a:r>
              <a:rPr lang="en-US" sz="2400" dirty="0" err="1" smtClean="0"/>
              <a:t>UntrSH</a:t>
            </a:r>
            <a:r>
              <a:rPr lang="en-US" sz="2400" dirty="0" smtClean="0"/>
              <a:t>).</a:t>
            </a:r>
          </a:p>
          <a:p>
            <a:pPr algn="justLow"/>
            <a:endParaRPr lang="en-US" sz="2400" dirty="0" smtClean="0"/>
          </a:p>
          <a:p>
            <a:pPr algn="justLow"/>
            <a:r>
              <a:rPr lang="en-US" sz="2400" dirty="0" smtClean="0"/>
              <a:t> Among the 67 patients without SH, in 30 the surgical option was mandatory, (1 cm increase /12months) or size &gt;4 cm/the diagnosis (group </a:t>
            </a:r>
            <a:r>
              <a:rPr lang="en-US" sz="2400" dirty="0" err="1" smtClean="0"/>
              <a:t>TrSH</a:t>
            </a:r>
            <a:r>
              <a:rPr lang="en-US" sz="2400" dirty="0" smtClean="0"/>
              <a:t>), whereas 37 were followed up for at least 18 months (group </a:t>
            </a:r>
            <a:r>
              <a:rPr lang="en-US" sz="2400" dirty="0" err="1" smtClean="0"/>
              <a:t>UntrSH</a:t>
            </a:r>
            <a:r>
              <a:rPr lang="en-US" sz="2400" dirty="0" smtClean="0"/>
              <a:t>).</a:t>
            </a:r>
            <a:endParaRPr lang="en-US" sz="2400" dirty="0"/>
          </a:p>
        </p:txBody>
      </p:sp>
      <p:sp>
        <p:nvSpPr>
          <p:cNvPr id="5" name="Slide Number Placeholder 4"/>
          <p:cNvSpPr>
            <a:spLocks noGrp="1"/>
          </p:cNvSpPr>
          <p:nvPr>
            <p:ph type="sldNum" sz="quarter" idx="11"/>
          </p:nvPr>
        </p:nvSpPr>
        <p:spPr/>
        <p:txBody>
          <a:bodyPr/>
          <a:lstStyle/>
          <a:p>
            <a:fld id="{562884D3-3038-4A0F-94D2-1F9DAA8B7DE6}"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2400" b="1" dirty="0" smtClean="0">
                <a:solidFill>
                  <a:srgbClr val="FFC000"/>
                </a:solidFill>
                <a:effectLst>
                  <a:outerShdw blurRad="38100" dist="38100" dir="2700000" algn="tl">
                    <a:srgbClr val="000000">
                      <a:alpha val="43137"/>
                    </a:srgbClr>
                  </a:outerShdw>
                </a:effectLst>
              </a:rPr>
              <a:t>TABLE 1 </a:t>
            </a:r>
            <a:r>
              <a:rPr lang="en-US" sz="2000" b="1" dirty="0" smtClean="0">
                <a:solidFill>
                  <a:srgbClr val="FFC000"/>
                </a:solidFill>
              </a:rPr>
              <a:t/>
            </a:r>
            <a:br>
              <a:rPr lang="en-US" sz="2000" b="1" dirty="0" smtClean="0">
                <a:solidFill>
                  <a:srgbClr val="FFC000"/>
                </a:solidFill>
              </a:rPr>
            </a:br>
            <a:r>
              <a:rPr lang="en-US" sz="2200" b="1" dirty="0" smtClean="0">
                <a:solidFill>
                  <a:srgbClr val="FFC000"/>
                </a:solidFill>
              </a:rPr>
              <a:t>Clinical characteristics of surgically treated and untreated patients with and without subclinical </a:t>
            </a:r>
            <a:r>
              <a:rPr lang="en-US" sz="2200" b="1" dirty="0" err="1" smtClean="0">
                <a:solidFill>
                  <a:srgbClr val="FFC000"/>
                </a:solidFill>
              </a:rPr>
              <a:t>hypercortisolism</a:t>
            </a:r>
            <a:endParaRPr lang="en-US" sz="2200" b="1" dirty="0">
              <a:solidFill>
                <a:srgbClr val="FFC000"/>
              </a:solidFill>
            </a:endParaRPr>
          </a:p>
        </p:txBody>
      </p:sp>
      <p:pic>
        <p:nvPicPr>
          <p:cNvPr id="2050" name="Picture 2"/>
          <p:cNvPicPr>
            <a:picLocks noGrp="1" noChangeAspect="1" noChangeArrowheads="1"/>
          </p:cNvPicPr>
          <p:nvPr>
            <p:ph idx="1"/>
          </p:nvPr>
        </p:nvPicPr>
        <p:blipFill>
          <a:blip r:embed="rId2">
            <a:lum bright="-40000" contrast="40000"/>
          </a:blip>
          <a:srcRect/>
          <a:stretch>
            <a:fillRect/>
          </a:stretch>
        </p:blipFill>
        <p:spPr bwMode="auto">
          <a:xfrm>
            <a:off x="-152400" y="1905000"/>
            <a:ext cx="9448800" cy="381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Slide Number Placeholder 4"/>
          <p:cNvSpPr>
            <a:spLocks noGrp="1"/>
          </p:cNvSpPr>
          <p:nvPr>
            <p:ph type="sldNum" sz="quarter" idx="11"/>
          </p:nvPr>
        </p:nvSpPr>
        <p:spPr/>
        <p:txBody>
          <a:bodyPr/>
          <a:lstStyle/>
          <a:p>
            <a:fld id="{562884D3-3038-4A0F-94D2-1F9DAA8B7DE6}" type="slidenum">
              <a:rPr lang="en-US" smtClean="0"/>
              <a:pPr/>
              <a:t>49</a:t>
            </a:fld>
            <a:endParaRPr lang="en-US"/>
          </a:p>
        </p:txBody>
      </p:sp>
      <p:sp>
        <p:nvSpPr>
          <p:cNvPr id="8" name="Rounded Rectangle 7"/>
          <p:cNvSpPr/>
          <p:nvPr/>
        </p:nvSpPr>
        <p:spPr>
          <a:xfrm>
            <a:off x="0" y="2667000"/>
            <a:ext cx="8991600" cy="2286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9" name="Rounded Rectangle 8"/>
          <p:cNvSpPr/>
          <p:nvPr/>
        </p:nvSpPr>
        <p:spPr>
          <a:xfrm>
            <a:off x="15240" y="4876800"/>
            <a:ext cx="9052560" cy="6858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000" b="1" dirty="0" smtClean="0">
                <a:solidFill>
                  <a:srgbClr val="FFC000"/>
                </a:solidFill>
                <a:effectLst>
                  <a:outerShdw blurRad="38100" dist="38100" dir="2700000" algn="tl">
                    <a:srgbClr val="000000">
                      <a:alpha val="43137"/>
                    </a:srgbClr>
                  </a:outerShdw>
                </a:effectLst>
              </a:rPr>
              <a:t>The Concept of Subclinical </a:t>
            </a:r>
            <a:r>
              <a:rPr lang="en-US" sz="4000" b="1" dirty="0" err="1" smtClean="0">
                <a:solidFill>
                  <a:srgbClr val="FFC000"/>
                </a:solidFill>
                <a:effectLst>
                  <a:outerShdw blurRad="38100" dist="38100" dir="2700000" algn="tl">
                    <a:srgbClr val="000000">
                      <a:alpha val="43137"/>
                    </a:srgbClr>
                  </a:outerShdw>
                </a:effectLst>
              </a:rPr>
              <a:t>Hypercortisolism</a:t>
            </a:r>
            <a:r>
              <a:rPr lang="en-US" sz="4000" b="1" dirty="0" smtClean="0">
                <a:solidFill>
                  <a:srgbClr val="FFC000"/>
                </a:solidFill>
                <a:effectLst>
                  <a:outerShdw blurRad="38100" dist="38100" dir="2700000" algn="tl">
                    <a:srgbClr val="000000">
                      <a:alpha val="43137"/>
                    </a:srgbClr>
                  </a:outerShdw>
                </a:effectLst>
              </a:rPr>
              <a:t> </a:t>
            </a:r>
            <a:endParaRPr lang="en-US" sz="40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103437"/>
            <a:ext cx="7848600" cy="4525963"/>
          </a:xfrm>
        </p:spPr>
        <p:txBody>
          <a:bodyPr>
            <a:normAutofit/>
          </a:bodyPr>
          <a:lstStyle/>
          <a:p>
            <a:pPr algn="justLow"/>
            <a:r>
              <a:rPr lang="en-US" sz="2800" dirty="0" smtClean="0"/>
              <a:t>Ascertainment of subclinical Cushing’s syndrome should stand on three criteria: </a:t>
            </a:r>
          </a:p>
          <a:p>
            <a:pPr algn="justLow"/>
            <a:endParaRPr lang="en-US" sz="1200" dirty="0" smtClean="0"/>
          </a:p>
          <a:p>
            <a:pPr lvl="1" algn="justLow"/>
            <a:r>
              <a:rPr lang="en-US" sz="2400" dirty="0" smtClean="0"/>
              <a:t>First, the patient bears an adrenal adenoma detected serendipitously without any previous suspect of adrenal disease.</a:t>
            </a:r>
          </a:p>
          <a:p>
            <a:pPr lvl="1" algn="justLow"/>
            <a:r>
              <a:rPr lang="en-US" sz="2400" dirty="0" smtClean="0"/>
              <a:t>Second, the patient does not present a clear </a:t>
            </a:r>
            <a:r>
              <a:rPr lang="en-US" sz="2400" dirty="0" err="1" smtClean="0"/>
              <a:t>Cushingoid</a:t>
            </a:r>
            <a:r>
              <a:rPr lang="en-US" sz="2400" dirty="0" smtClean="0"/>
              <a:t> phenotype. </a:t>
            </a:r>
          </a:p>
          <a:p>
            <a:pPr lvl="1" algn="justLow"/>
            <a:r>
              <a:rPr lang="en-US" sz="2400" dirty="0" smtClean="0"/>
              <a:t>Third, the endocrine work-up shows autonomous (ACTH-independent) </a:t>
            </a:r>
            <a:r>
              <a:rPr lang="en-US" sz="2400" dirty="0" err="1" smtClean="0"/>
              <a:t>cortisol</a:t>
            </a:r>
            <a:r>
              <a:rPr lang="en-US" sz="2400" dirty="0" smtClean="0"/>
              <a:t> secretion.</a:t>
            </a:r>
            <a:endParaRPr lang="en-US" sz="2400" dirty="0"/>
          </a:p>
        </p:txBody>
      </p:sp>
      <p:sp>
        <p:nvSpPr>
          <p:cNvPr id="5" name="Slide Number Placeholder 4"/>
          <p:cNvSpPr>
            <a:spLocks noGrp="1"/>
          </p:cNvSpPr>
          <p:nvPr>
            <p:ph type="sldNum" sz="quarter" idx="11"/>
          </p:nvPr>
        </p:nvSpPr>
        <p:spPr/>
        <p:txBody>
          <a:bodyPr>
            <a:normAutofit/>
          </a:bodyPr>
          <a:lstStyle/>
          <a:p>
            <a:fld id="{562884D3-3038-4A0F-94D2-1F9DAA8B7DE6}"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2895600" cy="1143000"/>
          </a:xfrm>
        </p:spPr>
        <p:txBody>
          <a:bodyPr>
            <a:noAutofit/>
          </a:bodyPr>
          <a:lstStyle/>
          <a:p>
            <a:r>
              <a:rPr lang="en-US" sz="2400" b="1" dirty="0" smtClean="0">
                <a:solidFill>
                  <a:srgbClr val="FFC000"/>
                </a:solidFill>
                <a:effectLst>
                  <a:outerShdw blurRad="38100" dist="38100" dir="2700000" algn="tl">
                    <a:srgbClr val="000000">
                      <a:alpha val="43137"/>
                    </a:srgbClr>
                  </a:outerShdw>
                </a:effectLst>
              </a:rPr>
              <a:t>TABLE 2 </a:t>
            </a:r>
            <a:r>
              <a:rPr lang="en-US" sz="2400" b="1" dirty="0" smtClean="0">
                <a:solidFill>
                  <a:srgbClr val="FFC000"/>
                </a:solidFill>
              </a:rPr>
              <a:t/>
            </a:r>
            <a:br>
              <a:rPr lang="en-US" sz="2400" b="1" dirty="0" smtClean="0">
                <a:solidFill>
                  <a:srgbClr val="FFC000"/>
                </a:solidFill>
              </a:rPr>
            </a:br>
            <a:r>
              <a:rPr lang="en-US" sz="2400" b="1" dirty="0" smtClean="0">
                <a:solidFill>
                  <a:srgbClr val="FFC000"/>
                </a:solidFill>
              </a:rPr>
              <a:t> </a:t>
            </a:r>
            <a:r>
              <a:rPr lang="en-US" sz="2200" b="1" dirty="0" smtClean="0">
                <a:solidFill>
                  <a:srgbClr val="FFC000"/>
                </a:solidFill>
              </a:rPr>
              <a:t>Individual data of patients </a:t>
            </a:r>
            <a:br>
              <a:rPr lang="en-US" sz="2200" b="1" dirty="0" smtClean="0">
                <a:solidFill>
                  <a:srgbClr val="FFC000"/>
                </a:solidFill>
              </a:rPr>
            </a:br>
            <a:r>
              <a:rPr lang="en-US" sz="2200" b="1" dirty="0" smtClean="0">
                <a:solidFill>
                  <a:srgbClr val="FFC000"/>
                </a:solidFill>
              </a:rPr>
              <a:t>with subclinical </a:t>
            </a:r>
            <a:r>
              <a:rPr lang="en-US" sz="2200" b="1" dirty="0" err="1" smtClean="0">
                <a:solidFill>
                  <a:srgbClr val="FFC000"/>
                </a:solidFill>
              </a:rPr>
              <a:t>hypercortisolism</a:t>
            </a:r>
            <a:endParaRPr lang="en-US" sz="2200" b="1" dirty="0">
              <a:solidFill>
                <a:srgbClr val="FFC000"/>
              </a:solidFill>
            </a:endParaRPr>
          </a:p>
        </p:txBody>
      </p:sp>
      <p:pic>
        <p:nvPicPr>
          <p:cNvPr id="3074" name="Picture 2"/>
          <p:cNvPicPr>
            <a:picLocks noGrp="1" noChangeAspect="1" noChangeArrowheads="1"/>
          </p:cNvPicPr>
          <p:nvPr>
            <p:ph idx="1"/>
          </p:nvPr>
        </p:nvPicPr>
        <p:blipFill>
          <a:blip r:embed="rId2">
            <a:lum bright="-40000" contrast="40000"/>
          </a:blip>
          <a:srcRect/>
          <a:stretch>
            <a:fillRect/>
          </a:stretch>
        </p:blipFill>
        <p:spPr bwMode="auto">
          <a:xfrm>
            <a:off x="3505200" y="-32000"/>
            <a:ext cx="4800600" cy="689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Slide Number Placeholder 4"/>
          <p:cNvSpPr>
            <a:spLocks noGrp="1"/>
          </p:cNvSpPr>
          <p:nvPr>
            <p:ph type="sldNum" sz="quarter" idx="11"/>
          </p:nvPr>
        </p:nvSpPr>
        <p:spPr>
          <a:xfrm>
            <a:off x="6781800" y="6248400"/>
            <a:ext cx="2133600" cy="476250"/>
          </a:xfrm>
        </p:spPr>
        <p:txBody>
          <a:bodyPr/>
          <a:lstStyle/>
          <a:p>
            <a:fld id="{562884D3-3038-4A0F-94D2-1F9DAA8B7DE6}" type="slidenum">
              <a:rPr lang="en-US" smtClean="0"/>
              <a:pPr/>
              <a:t>50</a:t>
            </a:fld>
            <a:endParaRPr lang="en-US"/>
          </a:p>
        </p:txBody>
      </p:sp>
      <p:sp>
        <p:nvSpPr>
          <p:cNvPr id="10" name="Rectangle 9"/>
          <p:cNvSpPr/>
          <p:nvPr/>
        </p:nvSpPr>
        <p:spPr>
          <a:xfrm>
            <a:off x="182880" y="5349240"/>
            <a:ext cx="2651760" cy="914400"/>
          </a:xfrm>
          <a:prstGeom prst="rect">
            <a:avLst/>
          </a:prstGeom>
          <a:solidFill>
            <a:schemeClr val="bg1"/>
          </a:solidFill>
        </p:spPr>
        <p:txBody>
          <a:bodyPr wrap="square" rtlCol="0" anchor="ctr">
            <a:spAutoFit/>
          </a:bodyPr>
          <a:lstStyle/>
          <a:p>
            <a:pPr algn="ctr"/>
            <a:endParaRPr lang="en-US" dirty="0"/>
          </a:p>
        </p:txBody>
      </p:sp>
      <p:sp>
        <p:nvSpPr>
          <p:cNvPr id="6" name="Rounded Rectangle 5"/>
          <p:cNvSpPr/>
          <p:nvPr/>
        </p:nvSpPr>
        <p:spPr>
          <a:xfrm>
            <a:off x="4724400" y="1371600"/>
            <a:ext cx="457200" cy="2286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7" name="Rounded Rectangle 6"/>
          <p:cNvSpPr/>
          <p:nvPr/>
        </p:nvSpPr>
        <p:spPr>
          <a:xfrm>
            <a:off x="4724400" y="2133600"/>
            <a:ext cx="457200" cy="3810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8" name="Rounded Rectangle 7"/>
          <p:cNvSpPr/>
          <p:nvPr/>
        </p:nvSpPr>
        <p:spPr>
          <a:xfrm>
            <a:off x="4724400" y="2895600"/>
            <a:ext cx="457200" cy="2286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9" name="Rounded Rectangle 8"/>
          <p:cNvSpPr/>
          <p:nvPr/>
        </p:nvSpPr>
        <p:spPr>
          <a:xfrm>
            <a:off x="4724400" y="3657600"/>
            <a:ext cx="457200" cy="2286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11" name="Rounded Rectangle 10"/>
          <p:cNvSpPr/>
          <p:nvPr/>
        </p:nvSpPr>
        <p:spPr>
          <a:xfrm>
            <a:off x="4724400" y="3200400"/>
            <a:ext cx="457200" cy="2286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12" name="Rounded Rectangle 11"/>
          <p:cNvSpPr/>
          <p:nvPr/>
        </p:nvSpPr>
        <p:spPr>
          <a:xfrm>
            <a:off x="4724400" y="5029200"/>
            <a:ext cx="457200" cy="2286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13" name="Rounded Rectangle 12"/>
          <p:cNvSpPr/>
          <p:nvPr/>
        </p:nvSpPr>
        <p:spPr>
          <a:xfrm>
            <a:off x="4724400" y="5791200"/>
            <a:ext cx="457200" cy="3810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2400" b="1" dirty="0" smtClean="0">
                <a:solidFill>
                  <a:srgbClr val="FFC000"/>
                </a:solidFill>
                <a:effectLst>
                  <a:outerShdw blurRad="38100" dist="38100" dir="2700000" algn="tl">
                    <a:srgbClr val="000000">
                      <a:alpha val="43137"/>
                    </a:srgbClr>
                  </a:outerShdw>
                </a:effectLst>
              </a:rPr>
              <a:t>TABLE 3 </a:t>
            </a:r>
            <a:r>
              <a:rPr lang="en-US" sz="2400" b="1" dirty="0" smtClean="0">
                <a:solidFill>
                  <a:srgbClr val="FFC000"/>
                </a:solidFill>
              </a:rPr>
              <a:t/>
            </a:r>
            <a:br>
              <a:rPr lang="en-US" sz="2400" b="1" dirty="0" smtClean="0">
                <a:solidFill>
                  <a:srgbClr val="FFC000"/>
                </a:solidFill>
              </a:rPr>
            </a:br>
            <a:r>
              <a:rPr lang="en-US" sz="2200" b="1" dirty="0" smtClean="0">
                <a:solidFill>
                  <a:srgbClr val="FFC000"/>
                </a:solidFill>
              </a:rPr>
              <a:t> Change of body weight, BP, FBS, and </a:t>
            </a:r>
            <a:r>
              <a:rPr lang="en-US" sz="2200" b="1" dirty="0" err="1" smtClean="0">
                <a:solidFill>
                  <a:srgbClr val="FFC000"/>
                </a:solidFill>
              </a:rPr>
              <a:t>LDLc</a:t>
            </a:r>
            <a:r>
              <a:rPr lang="en-US" sz="2200" b="1" dirty="0" smtClean="0">
                <a:solidFill>
                  <a:srgbClr val="FFC000"/>
                </a:solidFill>
              </a:rPr>
              <a:t> in treated and untreated patients with and without subclinical </a:t>
            </a:r>
            <a:r>
              <a:rPr lang="en-US" sz="2200" b="1" dirty="0" err="1" smtClean="0">
                <a:solidFill>
                  <a:srgbClr val="FFC000"/>
                </a:solidFill>
              </a:rPr>
              <a:t>hypercortisolism</a:t>
            </a:r>
            <a:endParaRPr lang="en-US" sz="2200" b="1" dirty="0">
              <a:solidFill>
                <a:srgbClr val="FFC000"/>
              </a:solidFill>
            </a:endParaRPr>
          </a:p>
        </p:txBody>
      </p:sp>
      <p:pic>
        <p:nvPicPr>
          <p:cNvPr id="4098" name="Picture 2"/>
          <p:cNvPicPr>
            <a:picLocks noGrp="1" noChangeAspect="1" noChangeArrowheads="1"/>
          </p:cNvPicPr>
          <p:nvPr>
            <p:ph idx="1"/>
          </p:nvPr>
        </p:nvPicPr>
        <p:blipFill>
          <a:blip r:embed="rId2">
            <a:lum bright="-40000" contrast="40000"/>
          </a:blip>
          <a:srcRect/>
          <a:stretch>
            <a:fillRect/>
          </a:stretch>
        </p:blipFill>
        <p:spPr bwMode="auto">
          <a:xfrm>
            <a:off x="-76200" y="2057400"/>
            <a:ext cx="9448800" cy="3581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Slide Number Placeholder 4"/>
          <p:cNvSpPr>
            <a:spLocks noGrp="1"/>
          </p:cNvSpPr>
          <p:nvPr>
            <p:ph type="sldNum" sz="quarter" idx="11"/>
          </p:nvPr>
        </p:nvSpPr>
        <p:spPr/>
        <p:txBody>
          <a:bodyPr/>
          <a:lstStyle/>
          <a:p>
            <a:fld id="{562884D3-3038-4A0F-94D2-1F9DAA8B7DE6}" type="slidenum">
              <a:rPr lang="en-US" smtClean="0"/>
              <a:pPr/>
              <a:t>51</a:t>
            </a:fld>
            <a:endParaRPr lang="en-US"/>
          </a:p>
        </p:txBody>
      </p:sp>
      <p:sp>
        <p:nvSpPr>
          <p:cNvPr id="6" name="Rounded Rectangle 5"/>
          <p:cNvSpPr/>
          <p:nvPr/>
        </p:nvSpPr>
        <p:spPr>
          <a:xfrm>
            <a:off x="76200" y="3048000"/>
            <a:ext cx="8915400" cy="2286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7" name="Rounded Rectangle 6"/>
          <p:cNvSpPr/>
          <p:nvPr/>
        </p:nvSpPr>
        <p:spPr>
          <a:xfrm>
            <a:off x="76200" y="4343400"/>
            <a:ext cx="8915400" cy="228600"/>
          </a:xfrm>
          <a:prstGeom prst="roundRect">
            <a:avLst/>
          </a:prstGeom>
          <a:solidFill>
            <a:srgbClr val="00B05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8" name="Rounded Rectangle 7"/>
          <p:cNvSpPr/>
          <p:nvPr/>
        </p:nvSpPr>
        <p:spPr>
          <a:xfrm>
            <a:off x="76200" y="3657600"/>
            <a:ext cx="8915400" cy="304800"/>
          </a:xfrm>
          <a:prstGeom prst="roundRect">
            <a:avLst/>
          </a:prstGeom>
          <a:solidFill>
            <a:srgbClr val="0070C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2400" b="1" dirty="0" smtClean="0">
                <a:solidFill>
                  <a:srgbClr val="FFC000"/>
                </a:solidFill>
                <a:effectLst>
                  <a:outerShdw blurRad="38100" dist="38100" dir="2700000" algn="tl">
                    <a:srgbClr val="000000">
                      <a:alpha val="43137"/>
                    </a:srgbClr>
                  </a:outerShdw>
                </a:effectLst>
              </a:rPr>
              <a:t>TABLE 4 </a:t>
            </a:r>
            <a:r>
              <a:rPr lang="en-US" sz="2000" b="1" dirty="0" smtClean="0">
                <a:solidFill>
                  <a:srgbClr val="FFC000"/>
                </a:solidFill>
              </a:rPr>
              <a:t/>
            </a:r>
            <a:br>
              <a:rPr lang="en-US" sz="2000" b="1" dirty="0" smtClean="0">
                <a:solidFill>
                  <a:srgbClr val="FFC000"/>
                </a:solidFill>
              </a:rPr>
            </a:br>
            <a:r>
              <a:rPr lang="en-US" sz="2000" b="1" dirty="0" smtClean="0">
                <a:solidFill>
                  <a:srgbClr val="FFC000"/>
                </a:solidFill>
              </a:rPr>
              <a:t> </a:t>
            </a:r>
            <a:r>
              <a:rPr lang="en-US" sz="2200" b="1" dirty="0" smtClean="0">
                <a:solidFill>
                  <a:srgbClr val="FFC000"/>
                </a:solidFill>
              </a:rPr>
              <a:t>Body weight, blood pressure, fasting glucose, and LDL cholesterol levels as absolute values at baseline, 18 months, and last follow-up in treated and untreated patients with and without subclinical </a:t>
            </a:r>
            <a:r>
              <a:rPr lang="en-US" sz="2200" b="1" dirty="0" err="1" smtClean="0">
                <a:solidFill>
                  <a:srgbClr val="FFC000"/>
                </a:solidFill>
              </a:rPr>
              <a:t>hypercortisolism</a:t>
            </a:r>
            <a:endParaRPr lang="en-US" sz="2200" b="1" dirty="0">
              <a:solidFill>
                <a:srgbClr val="FFC000"/>
              </a:solidFill>
            </a:endParaRPr>
          </a:p>
        </p:txBody>
      </p:sp>
      <p:pic>
        <p:nvPicPr>
          <p:cNvPr id="5122" name="Picture 2"/>
          <p:cNvPicPr>
            <a:picLocks noGrp="1" noChangeAspect="1" noChangeArrowheads="1"/>
          </p:cNvPicPr>
          <p:nvPr>
            <p:ph idx="1"/>
          </p:nvPr>
        </p:nvPicPr>
        <p:blipFill>
          <a:blip r:embed="rId2">
            <a:lum bright="-40000" contrast="40000"/>
          </a:blip>
          <a:stretch>
            <a:fillRect/>
          </a:stretch>
        </p:blipFill>
        <p:spPr bwMode="auto">
          <a:xfrm>
            <a:off x="-152400" y="2391628"/>
            <a:ext cx="9525000" cy="37043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Slide Number Placeholder 4"/>
          <p:cNvSpPr>
            <a:spLocks noGrp="1"/>
          </p:cNvSpPr>
          <p:nvPr>
            <p:ph type="sldNum" sz="quarter" idx="11"/>
          </p:nvPr>
        </p:nvSpPr>
        <p:spPr/>
        <p:txBody>
          <a:bodyPr/>
          <a:lstStyle/>
          <a:p>
            <a:fld id="{562884D3-3038-4A0F-94D2-1F9DAA8B7DE6}" type="slidenum">
              <a:rPr lang="en-US" smtClean="0"/>
              <a:pPr/>
              <a:t>52</a:t>
            </a:fld>
            <a:endParaRPr lang="en-US"/>
          </a:p>
        </p:txBody>
      </p:sp>
      <p:sp>
        <p:nvSpPr>
          <p:cNvPr id="6" name="Rounded Rectangle 5"/>
          <p:cNvSpPr/>
          <p:nvPr/>
        </p:nvSpPr>
        <p:spPr>
          <a:xfrm>
            <a:off x="0" y="3048000"/>
            <a:ext cx="9144000" cy="6096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7" name="Rounded Rectangle 6"/>
          <p:cNvSpPr/>
          <p:nvPr/>
        </p:nvSpPr>
        <p:spPr>
          <a:xfrm>
            <a:off x="0" y="3657600"/>
            <a:ext cx="9144000" cy="533400"/>
          </a:xfrm>
          <a:prstGeom prst="roundRect">
            <a:avLst/>
          </a:prstGeom>
          <a:solidFill>
            <a:srgbClr val="00B05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8" name="Rounded Rectangle 7"/>
          <p:cNvSpPr/>
          <p:nvPr/>
        </p:nvSpPr>
        <p:spPr>
          <a:xfrm>
            <a:off x="0" y="4191000"/>
            <a:ext cx="9144000" cy="609600"/>
          </a:xfrm>
          <a:prstGeom prst="roundRect">
            <a:avLst/>
          </a:prstGeom>
          <a:solidFill>
            <a:srgbClr val="7030A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9" name="Rounded Rectangle 8"/>
          <p:cNvSpPr/>
          <p:nvPr/>
        </p:nvSpPr>
        <p:spPr>
          <a:xfrm>
            <a:off x="0" y="4800600"/>
            <a:ext cx="9144000" cy="533400"/>
          </a:xfrm>
          <a:prstGeom prst="roundRect">
            <a:avLst/>
          </a:prstGeom>
          <a:solidFill>
            <a:srgbClr val="0070C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11" name="Rounded Rectangle 10"/>
          <p:cNvSpPr/>
          <p:nvPr/>
        </p:nvSpPr>
        <p:spPr>
          <a:xfrm>
            <a:off x="0" y="5334000"/>
            <a:ext cx="9144000" cy="609600"/>
          </a:xfrm>
          <a:prstGeom prst="roundRect">
            <a:avLst/>
          </a:prstGeom>
          <a:solidFill>
            <a:srgbClr val="FFFF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C000"/>
                </a:solidFill>
              </a:rPr>
              <a:t>Discussion</a:t>
            </a:r>
          </a:p>
        </p:txBody>
      </p:sp>
      <p:sp>
        <p:nvSpPr>
          <p:cNvPr id="4" name="Content Placeholder 3"/>
          <p:cNvSpPr>
            <a:spLocks noGrp="1"/>
          </p:cNvSpPr>
          <p:nvPr>
            <p:ph idx="1"/>
          </p:nvPr>
        </p:nvSpPr>
        <p:spPr>
          <a:xfrm>
            <a:off x="457200" y="1600200"/>
            <a:ext cx="8153400" cy="4525963"/>
          </a:xfrm>
        </p:spPr>
        <p:txBody>
          <a:bodyPr>
            <a:noAutofit/>
          </a:bodyPr>
          <a:lstStyle/>
          <a:p>
            <a:pPr algn="justLow"/>
            <a:r>
              <a:rPr lang="en-US" sz="2400" b="1" dirty="0" smtClean="0"/>
              <a:t>Surgical </a:t>
            </a:r>
            <a:r>
              <a:rPr lang="en-US" sz="2400" dirty="0" smtClean="0"/>
              <a:t>treatment of SH with incidentally adrenal mass is associated with a significantly higher probability of improving body weight, BP, and FBS.</a:t>
            </a:r>
          </a:p>
          <a:p>
            <a:pPr algn="justLow"/>
            <a:endParaRPr lang="en-US" sz="2400" dirty="0" smtClean="0"/>
          </a:p>
          <a:p>
            <a:pPr algn="justLow"/>
            <a:r>
              <a:rPr lang="en-US" sz="2400" b="1" dirty="0" smtClean="0"/>
              <a:t> Surgical </a:t>
            </a:r>
            <a:r>
              <a:rPr lang="en-US" sz="2400" dirty="0" smtClean="0"/>
              <a:t>treatment of SH</a:t>
            </a:r>
            <a:r>
              <a:rPr lang="en-US" sz="2400" b="1" dirty="0" smtClean="0"/>
              <a:t> </a:t>
            </a:r>
            <a:r>
              <a:rPr lang="en-US" sz="2400" dirty="0" smtClean="0"/>
              <a:t>significantly protects from worsening of BP, FBS, and LDL cholesterol levels. </a:t>
            </a:r>
          </a:p>
          <a:p>
            <a:pPr algn="justLow"/>
            <a:endParaRPr lang="en-US" sz="2400" dirty="0" smtClean="0"/>
          </a:p>
          <a:p>
            <a:pPr algn="justLow"/>
            <a:r>
              <a:rPr lang="en-US" sz="2400" dirty="0" smtClean="0"/>
              <a:t> In SH- patients treated for tumor size or growth, LDL worsened less frequently and BP improved more frequently than in untreated SH-.</a:t>
            </a:r>
          </a:p>
          <a:p>
            <a:pPr algn="justLow"/>
            <a:endParaRPr lang="en-US" sz="2400" dirty="0"/>
          </a:p>
        </p:txBody>
      </p:sp>
      <p:sp>
        <p:nvSpPr>
          <p:cNvPr id="5" name="Slide Number Placeholder 4"/>
          <p:cNvSpPr>
            <a:spLocks noGrp="1"/>
          </p:cNvSpPr>
          <p:nvPr>
            <p:ph type="sldNum" sz="quarter" idx="11"/>
          </p:nvPr>
        </p:nvSpPr>
        <p:spPr/>
        <p:txBody>
          <a:bodyPr/>
          <a:lstStyle/>
          <a:p>
            <a:fld id="{562884D3-3038-4A0F-94D2-1F9DAA8B7DE6}"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b="1" dirty="0" smtClean="0">
                <a:solidFill>
                  <a:srgbClr val="FFC000"/>
                </a:solidFill>
                <a:effectLst>
                  <a:outerShdw blurRad="38100" dist="38100" dir="2700000" algn="tl">
                    <a:srgbClr val="000000">
                      <a:alpha val="43137"/>
                    </a:srgbClr>
                  </a:outerShdw>
                </a:effectLst>
              </a:rPr>
              <a:t>Limitations</a:t>
            </a:r>
            <a:endParaRPr lang="en-US" sz="4000" dirty="0">
              <a:solidFill>
                <a:srgbClr val="FFC000"/>
              </a:solidFill>
            </a:endParaRPr>
          </a:p>
        </p:txBody>
      </p:sp>
      <p:sp>
        <p:nvSpPr>
          <p:cNvPr id="3" name="Content Placeholder 2"/>
          <p:cNvSpPr>
            <a:spLocks noGrp="1"/>
          </p:cNvSpPr>
          <p:nvPr>
            <p:ph idx="1"/>
          </p:nvPr>
        </p:nvSpPr>
        <p:spPr>
          <a:xfrm>
            <a:off x="457200" y="1447800"/>
            <a:ext cx="8077200" cy="4525963"/>
          </a:xfrm>
        </p:spPr>
        <p:txBody>
          <a:bodyPr>
            <a:noAutofit/>
          </a:bodyPr>
          <a:lstStyle/>
          <a:p>
            <a:pPr algn="justLow"/>
            <a:r>
              <a:rPr lang="en-US" sz="2400" dirty="0" smtClean="0"/>
              <a:t>Older patients are more likely to experience the worsening of the metabolic parameters. However, the fact that the surgical approach was found to be associated with a beneficial effect on the features of the metabolic syndrome, regardless of age, argues against this hypothesis.</a:t>
            </a:r>
          </a:p>
          <a:p>
            <a:pPr algn="justLow"/>
            <a:endParaRPr lang="en-US" sz="2400" dirty="0" smtClean="0"/>
          </a:p>
          <a:p>
            <a:pPr algn="justLow"/>
            <a:r>
              <a:rPr lang="en-US" sz="2400" dirty="0" smtClean="0"/>
              <a:t>This study was not designed to investigate which parameter or combination of parameters are the best for diagnosing SH and reliably identifying surgical candidates</a:t>
            </a:r>
          </a:p>
          <a:p>
            <a:pPr algn="justLow"/>
            <a:endParaRPr lang="en-US" sz="2400" dirty="0" smtClean="0"/>
          </a:p>
          <a:p>
            <a:pPr algn="justLow"/>
            <a:r>
              <a:rPr lang="en-US" sz="2400" dirty="0" smtClean="0"/>
              <a:t>The study is not </a:t>
            </a:r>
            <a:r>
              <a:rPr lang="en-US" sz="2400" b="1" dirty="0" smtClean="0"/>
              <a:t>randomized</a:t>
            </a:r>
            <a:r>
              <a:rPr lang="en-US" sz="2400" dirty="0" smtClean="0"/>
              <a:t> and has some limitations, such as the small sample size and its retrospective nature,</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C000"/>
                </a:solidFill>
              </a:rPr>
              <a:t> </a:t>
            </a:r>
            <a:r>
              <a:rPr lang="en-US" sz="4000" b="1" dirty="0" smtClean="0">
                <a:solidFill>
                  <a:srgbClr val="FFC000"/>
                </a:solidFill>
                <a:effectLst>
                  <a:outerShdw blurRad="38100" dist="38100" dir="2700000" algn="tl">
                    <a:srgbClr val="000000">
                      <a:alpha val="43137"/>
                    </a:srgbClr>
                  </a:outerShdw>
                </a:effectLst>
              </a:rPr>
              <a:t>Key Message</a:t>
            </a:r>
            <a:endParaRPr lang="en-US" sz="40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077200" cy="4419600"/>
          </a:xfrm>
        </p:spPr>
        <p:txBody>
          <a:bodyPr>
            <a:normAutofit/>
          </a:bodyPr>
          <a:lstStyle/>
          <a:p>
            <a:pPr algn="justLow"/>
            <a:r>
              <a:rPr lang="en-US" sz="2400" dirty="0" smtClean="0"/>
              <a:t>In patients with adrenal </a:t>
            </a:r>
            <a:r>
              <a:rPr lang="en-US" sz="2400" dirty="0" err="1" smtClean="0"/>
              <a:t>incidentalomas</a:t>
            </a:r>
            <a:r>
              <a:rPr lang="en-US" sz="2400" dirty="0" smtClean="0"/>
              <a:t>, particularly if potential </a:t>
            </a:r>
            <a:r>
              <a:rPr lang="en-US" sz="2400" dirty="0" err="1" smtClean="0"/>
              <a:t>comorbidities</a:t>
            </a:r>
            <a:r>
              <a:rPr lang="en-US" sz="2400" dirty="0" smtClean="0"/>
              <a:t> are </a:t>
            </a:r>
            <a:r>
              <a:rPr lang="en-US" sz="2400" dirty="0" err="1" smtClean="0"/>
              <a:t>present,the</a:t>
            </a:r>
            <a:r>
              <a:rPr lang="en-US" sz="2400" dirty="0" smtClean="0"/>
              <a:t> surgical treatment appears to be useful, whereas the conservative approach deleterious regarding BP and FBS.</a:t>
            </a:r>
          </a:p>
          <a:p>
            <a:pPr algn="justLow"/>
            <a:endParaRPr lang="en-US" sz="2400" dirty="0" smtClean="0"/>
          </a:p>
          <a:p>
            <a:pPr algn="justLow"/>
            <a:r>
              <a:rPr lang="en-US" sz="2400" dirty="0" smtClean="0"/>
              <a:t>The biochemical diagnosis of SH is useful in detecting patients who better take advantage of the surgical treatment.</a:t>
            </a:r>
          </a:p>
        </p:txBody>
      </p:sp>
      <p:sp>
        <p:nvSpPr>
          <p:cNvPr id="4" name="Slide Number Placeholder 3"/>
          <p:cNvSpPr>
            <a:spLocks noGrp="1"/>
          </p:cNvSpPr>
          <p:nvPr>
            <p:ph type="sldNum" sz="quarter" idx="11"/>
          </p:nvPr>
        </p:nvSpPr>
        <p:spPr/>
        <p:txBody>
          <a:bodyPr/>
          <a:lstStyle/>
          <a:p>
            <a:fld id="{562884D3-3038-4A0F-94D2-1F9DAA8B7DE6}"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effectLst>
                  <a:outerShdw blurRad="38100" dist="38100" dir="2700000" algn="tl">
                    <a:srgbClr val="000000">
                      <a:alpha val="43137"/>
                    </a:srgbClr>
                  </a:outerShdw>
                </a:effectLst>
              </a:rPr>
              <a:t>Article 4:</a:t>
            </a:r>
            <a:endParaRPr lang="en-US" dirty="0">
              <a:solidFill>
                <a:srgbClr val="FFC000"/>
              </a:solidFill>
            </a:endParaRPr>
          </a:p>
        </p:txBody>
      </p:sp>
      <p:sp>
        <p:nvSpPr>
          <p:cNvPr id="3" name="Content Placeholder 2"/>
          <p:cNvSpPr>
            <a:spLocks noGrp="1"/>
          </p:cNvSpPr>
          <p:nvPr>
            <p:ph idx="1"/>
          </p:nvPr>
        </p:nvSpPr>
        <p:spPr/>
        <p:txBody>
          <a:bodyPr/>
          <a:lstStyle/>
          <a:p>
            <a:pPr algn="ctr">
              <a:buNone/>
            </a:pPr>
            <a:r>
              <a:rPr lang="en-US" sz="3600" b="1" dirty="0" smtClean="0">
                <a:solidFill>
                  <a:srgbClr val="FFC000"/>
                </a:solidFill>
                <a:effectLst>
                  <a:outerShdw blurRad="38100" dist="38100" dir="2700000" algn="tl">
                    <a:srgbClr val="000000">
                      <a:alpha val="43137"/>
                    </a:srgbClr>
                  </a:outerShdw>
                </a:effectLst>
              </a:rPr>
              <a:t>Surgical Versus Conservative Management for Subclinical Cushing Syndrome in Adrenal </a:t>
            </a:r>
            <a:r>
              <a:rPr lang="en-US" sz="3600" b="1" dirty="0" err="1" smtClean="0">
                <a:solidFill>
                  <a:srgbClr val="FFC000"/>
                </a:solidFill>
                <a:effectLst>
                  <a:outerShdw blurRad="38100" dist="38100" dir="2700000" algn="tl">
                    <a:srgbClr val="000000">
                      <a:alpha val="43137"/>
                    </a:srgbClr>
                  </a:outerShdw>
                </a:effectLst>
              </a:rPr>
              <a:t>Incidentalomas</a:t>
            </a:r>
            <a:endParaRPr lang="en-US" sz="3600" b="1" dirty="0" smtClean="0">
              <a:solidFill>
                <a:srgbClr val="FFC000"/>
              </a:solidFill>
              <a:effectLst>
                <a:outerShdw blurRad="38100" dist="38100" dir="2700000" algn="tl">
                  <a:srgbClr val="000000">
                    <a:alpha val="43137"/>
                  </a:srgbClr>
                </a:outerShdw>
              </a:effectLst>
            </a:endParaRPr>
          </a:p>
          <a:p>
            <a:endParaRPr lang="en-US" b="1" dirty="0" smtClean="0">
              <a:solidFill>
                <a:srgbClr val="C00000"/>
              </a:solidFill>
            </a:endParaRPr>
          </a:p>
          <a:p>
            <a:pPr algn="ctr">
              <a:buNone/>
            </a:pPr>
            <a:r>
              <a:rPr lang="it-IT" sz="2400" b="1" dirty="0" smtClean="0"/>
              <a:t>Antonio Toniato, MD, Isabella Merante-Boschin, MD...</a:t>
            </a:r>
          </a:p>
          <a:p>
            <a:pPr algn="ctr">
              <a:buNone/>
            </a:pPr>
            <a:endParaRPr lang="it-IT" sz="2400" b="1" dirty="0" smtClean="0">
              <a:solidFill>
                <a:srgbClr val="C00000"/>
              </a:solidFill>
            </a:endParaRPr>
          </a:p>
          <a:p>
            <a:pPr algn="ctr">
              <a:buNone/>
            </a:pPr>
            <a:endParaRPr lang="it-IT" sz="2400" b="1" dirty="0" smtClean="0">
              <a:solidFill>
                <a:srgbClr val="C00000"/>
              </a:solidFill>
            </a:endParaRPr>
          </a:p>
          <a:p>
            <a:pPr algn="ctr">
              <a:buNone/>
            </a:pPr>
            <a:r>
              <a:rPr lang="en-US" sz="2400" b="1" dirty="0" smtClean="0"/>
              <a:t>Annals of Surgery • Volume 249, Number 3, March 2009</a:t>
            </a:r>
            <a:endParaRPr lang="en-US" sz="2400" b="1" dirty="0">
              <a:solidFill>
                <a:srgbClr val="C00000"/>
              </a:solidFill>
            </a:endParaRPr>
          </a:p>
        </p:txBody>
      </p:sp>
      <p:sp>
        <p:nvSpPr>
          <p:cNvPr id="4" name="Slide Number Placeholder 3"/>
          <p:cNvSpPr>
            <a:spLocks noGrp="1"/>
          </p:cNvSpPr>
          <p:nvPr>
            <p:ph type="sldNum" sz="quarter" idx="11"/>
          </p:nvPr>
        </p:nvSpPr>
        <p:spPr/>
        <p:txBody>
          <a:bodyPr/>
          <a:lstStyle/>
          <a:p>
            <a:fld id="{562884D3-3038-4A0F-94D2-1F9DAA8B7DE6}"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FFC000"/>
                </a:solidFill>
                <a:effectLst>
                  <a:outerShdw blurRad="38100" dist="38100" dir="2700000" algn="tl">
                    <a:srgbClr val="000000">
                      <a:alpha val="43137"/>
                    </a:srgbClr>
                  </a:outerShdw>
                </a:effectLst>
              </a:rPr>
              <a:t>Introduction</a:t>
            </a:r>
            <a:endParaRPr lang="en-US" sz="60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7924800" cy="4800600"/>
          </a:xfrm>
        </p:spPr>
        <p:txBody>
          <a:bodyPr>
            <a:normAutofit fontScale="70000" lnSpcReduction="20000"/>
          </a:bodyPr>
          <a:lstStyle/>
          <a:p>
            <a:pPr algn="justLow"/>
            <a:r>
              <a:rPr lang="en-US" dirty="0" smtClean="0"/>
              <a:t> </a:t>
            </a:r>
            <a:r>
              <a:rPr lang="en-US" sz="3300" dirty="0" smtClean="0"/>
              <a:t>The natural history of </a:t>
            </a:r>
            <a:r>
              <a:rPr lang="en-US" sz="3300" dirty="0" err="1" smtClean="0"/>
              <a:t>incidentalomas</a:t>
            </a:r>
            <a:r>
              <a:rPr lang="en-US" sz="3300" dirty="0" smtClean="0"/>
              <a:t> suggests that up to 25% will increase in size by at least 1 cm and up to 20% will develop hormone overproduction. </a:t>
            </a:r>
          </a:p>
          <a:p>
            <a:pPr algn="justLow"/>
            <a:endParaRPr lang="en-US" sz="3300" dirty="0" smtClean="0"/>
          </a:p>
          <a:p>
            <a:pPr algn="justLow"/>
            <a:r>
              <a:rPr lang="en-US" sz="3300" dirty="0" smtClean="0"/>
              <a:t>Most of </a:t>
            </a:r>
            <a:r>
              <a:rPr lang="en-US" sz="3300" dirty="0" err="1" smtClean="0"/>
              <a:t>incidentalomas</a:t>
            </a:r>
            <a:r>
              <a:rPr lang="en-US" sz="3300" dirty="0" smtClean="0"/>
              <a:t> are clinically silent and nonfunctioning, 5–20% of them may autonomously produce (</a:t>
            </a:r>
            <a:r>
              <a:rPr lang="en-US" sz="3300" dirty="0" err="1" smtClean="0"/>
              <a:t>cortisol</a:t>
            </a:r>
            <a:r>
              <a:rPr lang="en-US" sz="3300" dirty="0" smtClean="0"/>
              <a:t>) in mild entity.</a:t>
            </a:r>
          </a:p>
          <a:p>
            <a:pPr algn="justLow"/>
            <a:endParaRPr lang="en-US" sz="3300" dirty="0" smtClean="0"/>
          </a:p>
          <a:p>
            <a:pPr algn="justLow"/>
            <a:r>
              <a:rPr lang="en-US" sz="3300" dirty="0" smtClean="0"/>
              <a:t>(SCS), in which diabetes mellitus (DM),HTN, </a:t>
            </a:r>
            <a:r>
              <a:rPr lang="en-US" sz="3300" dirty="0" err="1" smtClean="0"/>
              <a:t>hyperlipidemia</a:t>
            </a:r>
            <a:r>
              <a:rPr lang="en-US" sz="3300" dirty="0" smtClean="0"/>
              <a:t> (all cardiovascular risk factors), and osteoporosis are often present </a:t>
            </a:r>
            <a:r>
              <a:rPr lang="en-US" sz="3300" dirty="0" err="1" smtClean="0"/>
              <a:t>ause</a:t>
            </a:r>
            <a:r>
              <a:rPr lang="en-US" sz="3300" dirty="0" smtClean="0"/>
              <a:t> clinically-evident disease.</a:t>
            </a:r>
          </a:p>
          <a:p>
            <a:pPr algn="justLow"/>
            <a:endParaRPr lang="en-US" sz="3300" dirty="0" smtClean="0"/>
          </a:p>
          <a:p>
            <a:pPr algn="justLow"/>
            <a:r>
              <a:rPr lang="en-US" sz="3300" dirty="0" smtClean="0"/>
              <a:t>We undertook a prospective randomized clinical study to compare the benefits of surgery or conservative management for SCS patients referred over a 15-year period </a:t>
            </a:r>
          </a:p>
          <a:p>
            <a:pPr algn="justLow"/>
            <a:endParaRPr lang="en-US"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effectLst>
                  <a:outerShdw blurRad="38100" dist="38100" dir="2700000" algn="tl">
                    <a:srgbClr val="000000">
                      <a:alpha val="43137"/>
                    </a:srgbClr>
                  </a:outerShdw>
                </a:effectLst>
              </a:rPr>
              <a:t>Method</a:t>
            </a:r>
            <a:endParaRPr lang="en-US" sz="40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600200"/>
            <a:ext cx="7696200" cy="4525963"/>
          </a:xfrm>
        </p:spPr>
        <p:txBody>
          <a:bodyPr>
            <a:normAutofit lnSpcReduction="10000"/>
          </a:bodyPr>
          <a:lstStyle/>
          <a:p>
            <a:pPr algn="justLow"/>
            <a:r>
              <a:rPr lang="en-US" sz="2400" dirty="0" smtClean="0"/>
              <a:t>All patients underwent (DST) (1 mg </a:t>
            </a:r>
            <a:r>
              <a:rPr lang="en-US" sz="2400" dirty="0" err="1" smtClean="0"/>
              <a:t>overnigh</a:t>
            </a:r>
            <a:r>
              <a:rPr lang="en-US" sz="2400" dirty="0" smtClean="0"/>
              <a:t> test with a </a:t>
            </a:r>
            <a:r>
              <a:rPr lang="en-US" sz="2400" dirty="0" err="1" smtClean="0"/>
              <a:t>cortisol</a:t>
            </a:r>
            <a:r>
              <a:rPr lang="en-US" sz="2400" dirty="0" smtClean="0"/>
              <a:t> suppression threshold set at 2.5 g/</a:t>
            </a:r>
            <a:r>
              <a:rPr lang="en-US" sz="2400" dirty="0" err="1" smtClean="0"/>
              <a:t>dL</a:t>
            </a:r>
            <a:r>
              <a:rPr lang="en-US" sz="2400" dirty="0" smtClean="0"/>
              <a:t>).no clinical signs of hormone excess and at least 2 concomitant HPA axis functional alterations. </a:t>
            </a:r>
          </a:p>
          <a:p>
            <a:pPr algn="justLow"/>
            <a:endParaRPr lang="en-US" sz="2400" dirty="0" smtClean="0"/>
          </a:p>
          <a:p>
            <a:pPr algn="justLow"/>
            <a:r>
              <a:rPr lang="en-US" sz="2400" dirty="0" smtClean="0"/>
              <a:t>All patients were followed up clinically by 2 experienced endocrinologists 6 and 12 months after surgery and then yearly, </a:t>
            </a:r>
            <a:r>
              <a:rPr lang="en-US" sz="2400" dirty="0" err="1" smtClean="0"/>
              <a:t>oryearly</a:t>
            </a:r>
            <a:r>
              <a:rPr lang="en-US" sz="2400" dirty="0" smtClean="0"/>
              <a:t> after joining the trial, particularly monitoring DM, HTN, BMI and BMD.</a:t>
            </a:r>
          </a:p>
          <a:p>
            <a:pPr algn="justLow"/>
            <a:r>
              <a:rPr lang="en-US" sz="2400" dirty="0" smtClean="0"/>
              <a:t> The study end point was the clinical outcome of patients with SCS who underwent </a:t>
            </a:r>
            <a:r>
              <a:rPr lang="en-US" sz="2400" dirty="0" err="1" smtClean="0"/>
              <a:t>adrenalectomy</a:t>
            </a:r>
            <a:r>
              <a:rPr lang="en-US" sz="2400" dirty="0" smtClean="0"/>
              <a:t> versus those managed conservatively.</a:t>
            </a:r>
          </a:p>
          <a:p>
            <a:pPr algn="justLow"/>
            <a:endParaRPr lang="en-US" sz="2400" dirty="0"/>
          </a:p>
        </p:txBody>
      </p:sp>
      <p:sp>
        <p:nvSpPr>
          <p:cNvPr id="5" name="Slide Number Placeholder 4"/>
          <p:cNvSpPr>
            <a:spLocks noGrp="1"/>
          </p:cNvSpPr>
          <p:nvPr>
            <p:ph type="sldNum" sz="quarter" idx="11"/>
          </p:nvPr>
        </p:nvSpPr>
        <p:spPr/>
        <p:txBody>
          <a:bodyPr/>
          <a:lstStyle/>
          <a:p>
            <a:fld id="{562884D3-3038-4A0F-94D2-1F9DAA8B7DE6}"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C000"/>
                </a:solidFill>
                <a:effectLst>
                  <a:outerShdw blurRad="38100" dist="38100" dir="2700000" algn="tl">
                    <a:srgbClr val="000000">
                      <a:alpha val="43137"/>
                    </a:srgbClr>
                  </a:outerShdw>
                </a:effectLst>
              </a:rPr>
              <a:t>Method</a:t>
            </a:r>
            <a:endParaRPr lang="en-US" sz="4000" dirty="0">
              <a:solidFill>
                <a:srgbClr val="FFC000"/>
              </a:solidFill>
            </a:endParaRPr>
          </a:p>
        </p:txBody>
      </p:sp>
      <p:sp>
        <p:nvSpPr>
          <p:cNvPr id="3" name="Content Placeholder 2"/>
          <p:cNvSpPr>
            <a:spLocks noGrp="1"/>
          </p:cNvSpPr>
          <p:nvPr>
            <p:ph idx="1"/>
          </p:nvPr>
        </p:nvSpPr>
        <p:spPr>
          <a:xfrm>
            <a:off x="457200" y="1798637"/>
            <a:ext cx="7772400" cy="4525963"/>
          </a:xfrm>
        </p:spPr>
        <p:txBody>
          <a:bodyPr>
            <a:normAutofit/>
          </a:bodyPr>
          <a:lstStyle/>
          <a:p>
            <a:pPr algn="justLow"/>
            <a:r>
              <a:rPr lang="en-US" sz="2400" dirty="0" smtClean="0"/>
              <a:t>Over a 15-year period (1991–2005), 45 of 49 patients referred to our institution with a diagnosis of SCS due to an adrenal </a:t>
            </a:r>
            <a:r>
              <a:rPr lang="en-US" sz="2400" dirty="0" err="1" smtClean="0"/>
              <a:t>incidentaloma</a:t>
            </a:r>
            <a:r>
              <a:rPr lang="en-US" sz="2400" dirty="0" smtClean="0"/>
              <a:t> agreed to the randomization protocol, while 4 refused.</a:t>
            </a:r>
          </a:p>
          <a:p>
            <a:pPr algn="justLow"/>
            <a:endParaRPr lang="en-US" sz="2400" dirty="0" smtClean="0"/>
          </a:p>
          <a:p>
            <a:pPr algn="justLow"/>
            <a:r>
              <a:rPr lang="en-US" sz="2400" dirty="0" smtClean="0"/>
              <a:t> 23 patients (group I) were randomized to receive surgery and 22 (group II) were to be managed conservatively.</a:t>
            </a:r>
            <a:endParaRPr lang="en-US" sz="2400" dirty="0"/>
          </a:p>
        </p:txBody>
      </p:sp>
      <p:sp>
        <p:nvSpPr>
          <p:cNvPr id="4" name="Slide Number Placeholder 3"/>
          <p:cNvSpPr>
            <a:spLocks noGrp="1"/>
          </p:cNvSpPr>
          <p:nvPr>
            <p:ph type="sldNum" sz="quarter" idx="11"/>
          </p:nvPr>
        </p:nvSpPr>
        <p:spPr/>
        <p:txBody>
          <a:bodyPr/>
          <a:lstStyle/>
          <a:p>
            <a:fld id="{562884D3-3038-4A0F-94D2-1F9DAA8B7DE6}"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Autofit/>
          </a:bodyPr>
          <a:lstStyle/>
          <a:p>
            <a:r>
              <a:rPr lang="en-US" sz="3200" b="1" dirty="0" smtClean="0">
                <a:solidFill>
                  <a:srgbClr val="FFC000"/>
                </a:solidFill>
                <a:effectLst>
                  <a:outerShdw blurRad="38100" dist="38100" dir="2700000" algn="tl">
                    <a:srgbClr val="000000">
                      <a:alpha val="43137"/>
                    </a:srgbClr>
                  </a:outerShdw>
                </a:effectLst>
              </a:rPr>
              <a:t>Fig. 1 </a:t>
            </a:r>
            <a:r>
              <a:rPr lang="en-US" sz="2800" b="1" dirty="0" smtClean="0">
                <a:solidFill>
                  <a:srgbClr val="FFC000"/>
                </a:solidFill>
                <a:effectLst>
                  <a:outerShdw blurRad="38100" dist="38100" dir="2700000" algn="tl">
                    <a:srgbClr val="000000">
                      <a:alpha val="43137"/>
                    </a:srgbClr>
                  </a:outerShdw>
                </a:effectLst>
              </a:rPr>
              <a:t/>
            </a:r>
            <a:br>
              <a:rPr lang="en-US" sz="2800" b="1" dirty="0" smtClean="0">
                <a:solidFill>
                  <a:srgbClr val="FFC000"/>
                </a:solidFill>
                <a:effectLst>
                  <a:outerShdw blurRad="38100" dist="38100" dir="2700000" algn="tl">
                    <a:srgbClr val="000000">
                      <a:alpha val="43137"/>
                    </a:srgbClr>
                  </a:outerShdw>
                </a:effectLst>
              </a:rPr>
            </a:br>
            <a:r>
              <a:rPr lang="en-US" sz="2400" b="1" dirty="0" smtClean="0">
                <a:solidFill>
                  <a:srgbClr val="FFC000"/>
                </a:solidFill>
              </a:rPr>
              <a:t>Proposed definition of subclinical Cushing’s syndrome by using different cut-off levels of </a:t>
            </a:r>
            <a:r>
              <a:rPr lang="en-US" sz="2400" b="1" dirty="0" err="1" smtClean="0">
                <a:solidFill>
                  <a:srgbClr val="FFC000"/>
                </a:solidFill>
              </a:rPr>
              <a:t>cortisol</a:t>
            </a:r>
            <a:r>
              <a:rPr lang="en-US" sz="2400" b="1" dirty="0" smtClean="0">
                <a:solidFill>
                  <a:srgbClr val="FFC000"/>
                </a:solidFill>
              </a:rPr>
              <a:t> after 1-mg overnight </a:t>
            </a:r>
            <a:r>
              <a:rPr lang="en-US" sz="2400" b="1" dirty="0" err="1" smtClean="0">
                <a:solidFill>
                  <a:srgbClr val="FFC000"/>
                </a:solidFill>
              </a:rPr>
              <a:t>dexamethasone</a:t>
            </a:r>
            <a:r>
              <a:rPr lang="en-US" sz="2400" b="1" dirty="0" smtClean="0">
                <a:solidFill>
                  <a:srgbClr val="FFC000"/>
                </a:solidFill>
              </a:rPr>
              <a:t> suppression test. </a:t>
            </a:r>
            <a:endParaRPr lang="en-US" sz="2400" b="1" dirty="0">
              <a:solidFill>
                <a:srgbClr val="FFC000"/>
              </a:solidFill>
            </a:endParaRPr>
          </a:p>
        </p:txBody>
      </p:sp>
      <p:pic>
        <p:nvPicPr>
          <p:cNvPr id="2050" name="Picture 2"/>
          <p:cNvPicPr>
            <a:picLocks noGrp="1" noChangeAspect="1" noChangeArrowheads="1"/>
          </p:cNvPicPr>
          <p:nvPr>
            <p:ph idx="1"/>
          </p:nvPr>
        </p:nvPicPr>
        <p:blipFill>
          <a:blip r:embed="rId2">
            <a:lum bright="-30000" contrast="20000"/>
          </a:blip>
          <a:stretch>
            <a:fillRect/>
          </a:stretch>
        </p:blipFill>
        <p:spPr bwMode="auto">
          <a:xfrm>
            <a:off x="1295400" y="2209800"/>
            <a:ext cx="6250861" cy="3893979"/>
          </a:xfrm>
          <a:prstGeom prst="rect">
            <a:avLst/>
          </a:prstGeom>
          <a:ln w="889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C000"/>
                </a:solidFill>
                <a:effectLst>
                  <a:outerShdw blurRad="38100" dist="38100" dir="2700000" algn="tl">
                    <a:srgbClr val="000000">
                      <a:alpha val="43137"/>
                    </a:srgbClr>
                  </a:outerShdw>
                </a:effectLst>
              </a:rPr>
              <a:t>TABLE 1. </a:t>
            </a:r>
            <a:r>
              <a:rPr lang="en-US" sz="2400" b="1" dirty="0" smtClean="0">
                <a:solidFill>
                  <a:srgbClr val="FFC000"/>
                </a:solidFill>
                <a:effectLst>
                  <a:outerShdw blurRad="38100" dist="38100" dir="2700000" algn="tl">
                    <a:srgbClr val="000000">
                      <a:alpha val="43137"/>
                    </a:srgbClr>
                  </a:outerShdw>
                </a:effectLst>
              </a:rPr>
              <a:t>Baseline Biochemical and Clinical Abnormalities</a:t>
            </a:r>
            <a:br>
              <a:rPr lang="en-US" sz="2400" b="1" dirty="0" smtClean="0">
                <a:solidFill>
                  <a:srgbClr val="FFC000"/>
                </a:solidFill>
                <a:effectLst>
                  <a:outerShdw blurRad="38100" dist="38100" dir="2700000" algn="tl">
                    <a:srgbClr val="000000">
                      <a:alpha val="43137"/>
                    </a:srgbClr>
                  </a:outerShdw>
                </a:effectLst>
              </a:rPr>
            </a:br>
            <a:r>
              <a:rPr lang="en-US" sz="2400" b="1" dirty="0" smtClean="0">
                <a:solidFill>
                  <a:srgbClr val="FFC000"/>
                </a:solidFill>
                <a:effectLst>
                  <a:outerShdw blurRad="38100" dist="38100" dir="2700000" algn="tl">
                    <a:srgbClr val="000000">
                      <a:alpha val="43137"/>
                    </a:srgbClr>
                  </a:outerShdw>
                </a:effectLst>
              </a:rPr>
              <a:t>in Patient Study Groups</a:t>
            </a:r>
            <a:endParaRPr lang="en-US" sz="2400" b="1" dirty="0">
              <a:solidFill>
                <a:srgbClr val="FFC000"/>
              </a:solidFill>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a:lum bright="-40000" contrast="40000"/>
          </a:blip>
          <a:stretch>
            <a:fillRect/>
          </a:stretch>
        </p:blipFill>
        <p:spPr bwMode="auto">
          <a:xfrm>
            <a:off x="1143000" y="1447800"/>
            <a:ext cx="6781800" cy="51500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fld id="{562884D3-3038-4A0F-94D2-1F9DAA8B7DE6}"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C000"/>
                </a:solidFill>
                <a:effectLst>
                  <a:outerShdw blurRad="38100" dist="38100" dir="2700000" algn="tl">
                    <a:srgbClr val="000000">
                      <a:alpha val="43137"/>
                    </a:srgbClr>
                  </a:outerShdw>
                </a:effectLst>
              </a:rPr>
              <a:t>TABLE 2. </a:t>
            </a:r>
            <a:r>
              <a:rPr lang="en-US" sz="2400" b="1" dirty="0" smtClean="0">
                <a:solidFill>
                  <a:srgbClr val="FFC000"/>
                </a:solidFill>
                <a:effectLst>
                  <a:outerShdw blurRad="38100" dist="38100" dir="2700000" algn="tl">
                    <a:srgbClr val="000000">
                      <a:alpha val="43137"/>
                    </a:srgbClr>
                  </a:outerShdw>
                </a:effectLst>
              </a:rPr>
              <a:t>Baseline Values of Hormonal, Biochemical and</a:t>
            </a:r>
            <a:br>
              <a:rPr lang="en-US" sz="2400" b="1" dirty="0" smtClean="0">
                <a:solidFill>
                  <a:srgbClr val="FFC000"/>
                </a:solidFill>
                <a:effectLst>
                  <a:outerShdw blurRad="38100" dist="38100" dir="2700000" algn="tl">
                    <a:srgbClr val="000000">
                      <a:alpha val="43137"/>
                    </a:srgbClr>
                  </a:outerShdw>
                </a:effectLst>
              </a:rPr>
            </a:br>
            <a:r>
              <a:rPr lang="en-US" sz="2400" b="1" dirty="0" smtClean="0">
                <a:solidFill>
                  <a:srgbClr val="FFC000"/>
                </a:solidFill>
                <a:effectLst>
                  <a:outerShdw blurRad="38100" dist="38100" dir="2700000" algn="tl">
                    <a:srgbClr val="000000">
                      <a:alpha val="43137"/>
                    </a:srgbClr>
                  </a:outerShdw>
                </a:effectLst>
              </a:rPr>
              <a:t>Clinical Parameters Obtained in All Study Patients</a:t>
            </a:r>
            <a:endParaRPr lang="en-US" sz="2400" b="1" dirty="0">
              <a:solidFill>
                <a:srgbClr val="FFC000"/>
              </a:solidFill>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2">
            <a:lum bright="-40000" contrast="40000"/>
          </a:blip>
          <a:stretch>
            <a:fillRect/>
          </a:stretch>
        </p:blipFill>
        <p:spPr bwMode="auto">
          <a:xfrm>
            <a:off x="1676400" y="1447800"/>
            <a:ext cx="5482542" cy="521832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fld id="{562884D3-3038-4A0F-94D2-1F9DAA8B7DE6}"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C000"/>
                </a:solidFill>
                <a:effectLst>
                  <a:outerShdw blurRad="38100" dist="38100" dir="2700000" algn="tl">
                    <a:srgbClr val="000000">
                      <a:alpha val="43137"/>
                    </a:srgbClr>
                  </a:outerShdw>
                </a:effectLst>
              </a:rPr>
              <a:t>TABLE 3</a:t>
            </a:r>
            <a:r>
              <a:rPr lang="en-US" sz="2800" b="1" dirty="0" smtClean="0">
                <a:solidFill>
                  <a:srgbClr val="FFC000"/>
                </a:solidFill>
              </a:rPr>
              <a:t>.</a:t>
            </a:r>
            <a:r>
              <a:rPr lang="en-US" sz="3200" b="1" dirty="0" smtClean="0">
                <a:solidFill>
                  <a:srgbClr val="FFC000"/>
                </a:solidFill>
              </a:rPr>
              <a:t> </a:t>
            </a:r>
            <a:br>
              <a:rPr lang="en-US" sz="3200" b="1" dirty="0" smtClean="0">
                <a:solidFill>
                  <a:srgbClr val="FFC000"/>
                </a:solidFill>
              </a:rPr>
            </a:br>
            <a:r>
              <a:rPr lang="en-US" sz="2800" b="1" dirty="0" smtClean="0">
                <a:solidFill>
                  <a:srgbClr val="FFC000"/>
                </a:solidFill>
              </a:rPr>
              <a:t>Long-Term Outcome in the Surgical Group</a:t>
            </a:r>
            <a:endParaRPr lang="en-US" sz="2800" dirty="0">
              <a:solidFill>
                <a:srgbClr val="FFC000"/>
              </a:solidFill>
            </a:endParaRPr>
          </a:p>
        </p:txBody>
      </p:sp>
      <p:pic>
        <p:nvPicPr>
          <p:cNvPr id="3074" name="Picture 2"/>
          <p:cNvPicPr>
            <a:picLocks noGrp="1" noChangeAspect="1" noChangeArrowheads="1"/>
          </p:cNvPicPr>
          <p:nvPr>
            <p:ph idx="1"/>
          </p:nvPr>
        </p:nvPicPr>
        <p:blipFill>
          <a:blip r:embed="rId2">
            <a:lum bright="-40000" contrast="40000"/>
          </a:blip>
          <a:srcRect/>
          <a:stretch>
            <a:fillRect/>
          </a:stretch>
        </p:blipFill>
        <p:spPr bwMode="auto">
          <a:xfrm>
            <a:off x="76200" y="1905000"/>
            <a:ext cx="9144000" cy="4038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Slide Number Placeholder 3"/>
          <p:cNvSpPr>
            <a:spLocks noGrp="1"/>
          </p:cNvSpPr>
          <p:nvPr>
            <p:ph type="sldNum" sz="quarter" idx="11"/>
          </p:nvPr>
        </p:nvSpPr>
        <p:spPr/>
        <p:txBody>
          <a:bodyPr/>
          <a:lstStyle/>
          <a:p>
            <a:fld id="{562884D3-3038-4A0F-94D2-1F9DAA8B7DE6}" type="slidenum">
              <a:rPr lang="en-US" smtClean="0"/>
              <a:pPr/>
              <a:t>62</a:t>
            </a:fld>
            <a:endParaRPr lang="en-US"/>
          </a:p>
        </p:txBody>
      </p:sp>
      <p:sp>
        <p:nvSpPr>
          <p:cNvPr id="5" name="Rounded Rectangle 4"/>
          <p:cNvSpPr/>
          <p:nvPr/>
        </p:nvSpPr>
        <p:spPr>
          <a:xfrm>
            <a:off x="76200" y="3048000"/>
            <a:ext cx="8991600" cy="990600"/>
          </a:xfrm>
          <a:prstGeom prst="roundRect">
            <a:avLst/>
          </a:prstGeom>
          <a:solidFill>
            <a:srgbClr val="C0000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6" name="Rounded Rectangle 5"/>
          <p:cNvSpPr/>
          <p:nvPr/>
        </p:nvSpPr>
        <p:spPr>
          <a:xfrm>
            <a:off x="76200" y="4038600"/>
            <a:ext cx="8991600" cy="381000"/>
          </a:xfrm>
          <a:prstGeom prst="roundRect">
            <a:avLst/>
          </a:prstGeom>
          <a:solidFill>
            <a:srgbClr val="0070C0">
              <a:alpha val="10000"/>
            </a:srgbClr>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
        <p:nvSpPr>
          <p:cNvPr id="7" name="Rounded Rectangle 6"/>
          <p:cNvSpPr/>
          <p:nvPr/>
        </p:nvSpPr>
        <p:spPr>
          <a:xfrm>
            <a:off x="-304800" y="1795272"/>
            <a:ext cx="9906000" cy="152400"/>
          </a:xfrm>
          <a:prstGeom prst="round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solidFill>
                  <a:srgbClr val="FFC000"/>
                </a:solidFill>
                <a:effectLst>
                  <a:outerShdw blurRad="38100" dist="38100" dir="2700000" algn="tl">
                    <a:srgbClr val="000000">
                      <a:alpha val="43137"/>
                    </a:srgbClr>
                  </a:outerShdw>
                </a:effectLst>
              </a:rPr>
              <a:t>Key Message</a:t>
            </a:r>
            <a:endParaRPr lang="en-US" sz="4000" b="1" dirty="0">
              <a:solidFill>
                <a:srgbClr val="FFC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1371600"/>
            <a:ext cx="8153400" cy="4525963"/>
          </a:xfrm>
        </p:spPr>
        <p:txBody>
          <a:bodyPr>
            <a:noAutofit/>
          </a:bodyPr>
          <a:lstStyle/>
          <a:p>
            <a:pPr algn="justLow"/>
            <a:r>
              <a:rPr lang="en-US" sz="2200" dirty="0" smtClean="0"/>
              <a:t>Laparoscopic surgery proved a safe procedure in our SCS patients. Most of the patients with </a:t>
            </a:r>
            <a:r>
              <a:rPr lang="en-US" sz="2200" dirty="0" err="1" smtClean="0"/>
              <a:t>comorbidities</a:t>
            </a:r>
            <a:r>
              <a:rPr lang="en-US" sz="2200" dirty="0" smtClean="0"/>
              <a:t> (mainly important cardiovascular risk factors) saw improvements in their parameters after surgery.</a:t>
            </a:r>
          </a:p>
          <a:p>
            <a:pPr algn="justLow"/>
            <a:endParaRPr lang="en-US" sz="1800" dirty="0" smtClean="0"/>
          </a:p>
          <a:p>
            <a:pPr algn="justLow"/>
            <a:r>
              <a:rPr lang="en-US" sz="2200" dirty="0" smtClean="0"/>
              <a:t>None of the patients in the conservatively managed group progressed from subclinical to overt Cushing syndrome requiring a mandatory surgical treatment, no improvement was noted in their clinical conditions, while several patients experienced deterioration in their clinical features attributable to </a:t>
            </a:r>
            <a:r>
              <a:rPr lang="en-US" sz="2200" dirty="0" err="1" smtClean="0"/>
              <a:t>hypercortisolism</a:t>
            </a:r>
            <a:r>
              <a:rPr lang="en-US" sz="2200" dirty="0" smtClean="0"/>
              <a:t>. </a:t>
            </a:r>
          </a:p>
          <a:p>
            <a:pPr algn="justLow"/>
            <a:endParaRPr lang="en-US" sz="1800" dirty="0" smtClean="0"/>
          </a:p>
          <a:p>
            <a:pPr algn="justLow"/>
            <a:r>
              <a:rPr lang="en-US" sz="2200" dirty="0" smtClean="0"/>
              <a:t>Our results show that laparoscopic </a:t>
            </a:r>
            <a:r>
              <a:rPr lang="en-US" sz="2200" dirty="0" err="1" smtClean="0"/>
              <a:t>adrenalectomy</a:t>
            </a:r>
            <a:r>
              <a:rPr lang="en-US" sz="2200" dirty="0" smtClean="0"/>
              <a:t>, performed by skilled surgeons, is more beneficial than conservative management for SCS patients complying with our selection criteria.</a:t>
            </a:r>
            <a:endParaRPr lang="en-US" sz="2200" dirty="0"/>
          </a:p>
        </p:txBody>
      </p:sp>
      <p:sp>
        <p:nvSpPr>
          <p:cNvPr id="5" name="Slide Number Placeholder 4"/>
          <p:cNvSpPr>
            <a:spLocks noGrp="1"/>
          </p:cNvSpPr>
          <p:nvPr>
            <p:ph type="sldNum" sz="quarter" idx="11"/>
          </p:nvPr>
        </p:nvSpPr>
        <p:spPr/>
        <p:txBody>
          <a:bodyPr/>
          <a:lstStyle/>
          <a:p>
            <a:fld id="{562884D3-3038-4A0F-94D2-1F9DAA8B7DE6}"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effectLst>
                  <a:outerShdw blurRad="38100" dist="38100" dir="2700000" algn="tl">
                    <a:srgbClr val="000000">
                      <a:alpha val="43137"/>
                    </a:srgbClr>
                  </a:outerShdw>
                </a:effectLst>
              </a:rPr>
              <a:t>SUMMARY AND RECOMMENDATIONS</a:t>
            </a:r>
            <a:endParaRPr lang="en-US" sz="3600" b="1" dirty="0">
              <a:solidFill>
                <a:srgbClr val="FFC0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600200"/>
            <a:ext cx="7848600" cy="4648200"/>
          </a:xfrm>
        </p:spPr>
        <p:txBody>
          <a:bodyPr>
            <a:normAutofit fontScale="92500" lnSpcReduction="20000"/>
          </a:bodyPr>
          <a:lstStyle/>
          <a:p>
            <a:pPr algn="justLow"/>
            <a:r>
              <a:rPr lang="en-US" sz="2800" b="1" dirty="0" smtClean="0"/>
              <a:t>Surgery</a:t>
            </a:r>
            <a:r>
              <a:rPr lang="en-US" sz="2800" dirty="0" smtClean="0"/>
              <a:t> </a:t>
            </a:r>
          </a:p>
          <a:p>
            <a:pPr lvl="1" algn="justLow"/>
            <a:r>
              <a:rPr lang="en-US" sz="2400" dirty="0" smtClean="0"/>
              <a:t>younger patients with SCS</a:t>
            </a:r>
          </a:p>
          <a:p>
            <a:pPr lvl="1" algn="justLow"/>
            <a:r>
              <a:rPr lang="en-US" sz="2400" dirty="0" smtClean="0"/>
              <a:t>patients who present vascular, metabolic or bone disorders potentially linked to </a:t>
            </a:r>
            <a:r>
              <a:rPr lang="en-US" sz="2400" dirty="0" err="1" smtClean="0"/>
              <a:t>cortisol</a:t>
            </a:r>
            <a:r>
              <a:rPr lang="en-US" sz="2400" dirty="0" smtClean="0"/>
              <a:t> excess and are of:</a:t>
            </a:r>
          </a:p>
          <a:p>
            <a:pPr lvl="1" algn="justLow"/>
            <a:r>
              <a:rPr lang="en-US" sz="2400" dirty="0" smtClean="0"/>
              <a:t> recent onset</a:t>
            </a:r>
          </a:p>
          <a:p>
            <a:pPr lvl="1" algn="justLow"/>
            <a:r>
              <a:rPr lang="en-US" sz="2400" dirty="0" smtClean="0"/>
              <a:t>difficult to control</a:t>
            </a:r>
          </a:p>
          <a:p>
            <a:pPr lvl="1" algn="justLow"/>
            <a:r>
              <a:rPr lang="en-US" sz="2400" dirty="0" smtClean="0"/>
              <a:t> progressively deteriorating.</a:t>
            </a:r>
          </a:p>
          <a:p>
            <a:pPr lvl="1" algn="justLow"/>
            <a:endParaRPr lang="en-US" sz="2400" dirty="0" smtClean="0"/>
          </a:p>
          <a:p>
            <a:pPr algn="justLow"/>
            <a:r>
              <a:rPr lang="en-US" sz="2800" b="1" dirty="0" smtClean="0"/>
              <a:t>Not</a:t>
            </a:r>
            <a:r>
              <a:rPr lang="en-US" sz="2800" dirty="0" smtClean="0"/>
              <a:t> </a:t>
            </a:r>
            <a:r>
              <a:rPr lang="en-US" sz="2800" b="1" dirty="0" smtClean="0"/>
              <a:t>Surgery</a:t>
            </a:r>
            <a:r>
              <a:rPr lang="en-US" sz="2800" dirty="0" smtClean="0"/>
              <a:t> </a:t>
            </a:r>
          </a:p>
          <a:p>
            <a:pPr lvl="1" algn="justLow"/>
            <a:r>
              <a:rPr lang="en-US" sz="2400" dirty="0" smtClean="0"/>
              <a:t>Advanced age</a:t>
            </a:r>
          </a:p>
          <a:p>
            <a:pPr lvl="1" algn="justLow"/>
            <a:r>
              <a:rPr lang="en-US" sz="2400" dirty="0" smtClean="0"/>
              <a:t> long history of associated diseases with established target organ damage are factors predicting unsuccessfulness of surgery in overt Cushing’s syndrome.</a:t>
            </a:r>
            <a:endParaRPr lang="en-US" sz="2400" dirty="0"/>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2800" dirty="0" smtClean="0">
                <a:solidFill>
                  <a:srgbClr val="FFC000"/>
                </a:solidFill>
                <a:effectLst>
                  <a:outerShdw blurRad="38100" dist="38100" dir="2700000" algn="tl">
                    <a:srgbClr val="000000">
                      <a:alpha val="43137"/>
                    </a:srgbClr>
                  </a:outerShdw>
                </a:effectLst>
              </a:rPr>
              <a:t>SUMMARY AND RECOMMENDATIONS</a:t>
            </a:r>
            <a:r>
              <a:rPr lang="en-US" sz="2800" b="1" dirty="0" smtClean="0">
                <a:solidFill>
                  <a:srgbClr val="FFC000"/>
                </a:solidFill>
                <a:effectLst>
                  <a:outerShdw blurRad="38100" dist="38100" dir="2700000" algn="tl">
                    <a:srgbClr val="000000">
                      <a:alpha val="43137"/>
                    </a:srgbClr>
                  </a:outerShdw>
                </a:effectLst>
              </a:rPr>
              <a:t/>
            </a:r>
            <a:br>
              <a:rPr lang="en-US" sz="2800" b="1" dirty="0" smtClean="0">
                <a:solidFill>
                  <a:srgbClr val="FFC000"/>
                </a:solidFill>
                <a:effectLst>
                  <a:outerShdw blurRad="38100" dist="38100" dir="2700000" algn="tl">
                    <a:srgbClr val="000000">
                      <a:alpha val="43137"/>
                    </a:srgbClr>
                  </a:outerShdw>
                </a:effectLst>
              </a:rPr>
            </a:br>
            <a:endParaRPr lang="en-US" sz="2800" b="1" dirty="0">
              <a:solidFill>
                <a:srgbClr val="FFC000"/>
              </a:solidFill>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idx="1"/>
          </p:nvPr>
        </p:nvPicPr>
        <p:blipFill>
          <a:blip r:embed="rId2">
            <a:lum bright="-30000" contrast="20000"/>
          </a:blip>
          <a:stretch>
            <a:fillRect/>
          </a:stretch>
        </p:blipFill>
        <p:spPr bwMode="auto">
          <a:xfrm>
            <a:off x="2209800" y="1524000"/>
            <a:ext cx="4953000" cy="5233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65</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rgbClr val="FFC000"/>
                </a:solidFill>
                <a:effectLst>
                  <a:outerShdw blurRad="38100" dist="38100" dir="2700000" algn="tl">
                    <a:srgbClr val="000000">
                      <a:alpha val="43137"/>
                    </a:srgbClr>
                  </a:outerShdw>
                </a:effectLst>
              </a:rPr>
              <a:t>Diagnosis</a:t>
            </a:r>
            <a:endParaRPr lang="en-US"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600200"/>
            <a:ext cx="7239000" cy="4525963"/>
          </a:xfrm>
        </p:spPr>
        <p:txBody>
          <a:bodyPr>
            <a:normAutofit/>
          </a:bodyPr>
          <a:lstStyle/>
          <a:p>
            <a:pPr algn="justLow"/>
            <a:r>
              <a:rPr lang="en-US" sz="2800" dirty="0" err="1" smtClean="0"/>
              <a:t>Cortisol</a:t>
            </a:r>
            <a:r>
              <a:rPr lang="en-US" sz="2800" dirty="0" smtClean="0"/>
              <a:t> level &lt;1.8 mg/</a:t>
            </a:r>
            <a:r>
              <a:rPr lang="en-US" sz="2800" dirty="0" err="1" smtClean="0"/>
              <a:t>dL</a:t>
            </a:r>
            <a:r>
              <a:rPr lang="en-US" sz="2800" dirty="0" smtClean="0"/>
              <a:t> after </a:t>
            </a:r>
            <a:r>
              <a:rPr lang="en-US" sz="2800" dirty="0" err="1" smtClean="0"/>
              <a:t>dexamethasone</a:t>
            </a:r>
            <a:r>
              <a:rPr lang="en-US" sz="2800" dirty="0" smtClean="0"/>
              <a:t> clearly exclude autonomous </a:t>
            </a:r>
            <a:r>
              <a:rPr lang="en-US" sz="2800" dirty="0" err="1" smtClean="0"/>
              <a:t>cortisol</a:t>
            </a:r>
            <a:r>
              <a:rPr lang="en-US" sz="2800" dirty="0" smtClean="0"/>
              <a:t> secretion.</a:t>
            </a:r>
          </a:p>
          <a:p>
            <a:pPr algn="justLow"/>
            <a:endParaRPr lang="en-US" sz="2800" dirty="0" smtClean="0"/>
          </a:p>
          <a:p>
            <a:pPr algn="justLow"/>
            <a:r>
              <a:rPr lang="en-US" sz="2800" dirty="0" err="1" smtClean="0"/>
              <a:t>Cortisol</a:t>
            </a:r>
            <a:r>
              <a:rPr lang="en-US" sz="2800" dirty="0" smtClean="0"/>
              <a:t> levels &gt;5 mg/</a:t>
            </a:r>
            <a:r>
              <a:rPr lang="en-US" sz="2800" dirty="0" err="1" smtClean="0"/>
              <a:t>dL</a:t>
            </a:r>
            <a:r>
              <a:rPr lang="en-US" sz="2800" dirty="0" smtClean="0"/>
              <a:t> likely indicate SCS if no interfering conditions are present.</a:t>
            </a:r>
          </a:p>
          <a:p>
            <a:pPr algn="justLow"/>
            <a:endParaRPr lang="en-US" sz="2800" dirty="0" smtClean="0"/>
          </a:p>
          <a:p>
            <a:pPr algn="justLow"/>
            <a:r>
              <a:rPr lang="en-US" sz="2800" dirty="0" smtClean="0"/>
              <a:t>1.8 mg/dl &lt; </a:t>
            </a:r>
            <a:r>
              <a:rPr lang="en-US" sz="2800" dirty="0" err="1" smtClean="0"/>
              <a:t>Cortisol</a:t>
            </a:r>
            <a:r>
              <a:rPr lang="en-US" sz="2800" dirty="0" smtClean="0"/>
              <a:t>   DST &lt; 5 mg/dl be considered as indeterminate.</a:t>
            </a:r>
            <a:endParaRPr lang="en-US" sz="2800" dirty="0"/>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effectLst>
                  <a:outerShdw blurRad="38100" dist="38100" dir="2700000" algn="tl">
                    <a:srgbClr val="000000">
                      <a:alpha val="43137"/>
                    </a:srgbClr>
                  </a:outerShdw>
                </a:effectLst>
              </a:rPr>
              <a:t>TEST</a:t>
            </a:r>
            <a:endParaRPr lang="en-US" sz="54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74837"/>
            <a:ext cx="7924800" cy="4525963"/>
          </a:xfrm>
        </p:spPr>
        <p:txBody>
          <a:bodyPr>
            <a:normAutofit/>
          </a:bodyPr>
          <a:lstStyle/>
          <a:p>
            <a:pPr algn="just"/>
            <a:r>
              <a:rPr lang="en-US" sz="2400" dirty="0" smtClean="0"/>
              <a:t>When the results of the 1-mg DST are undefined ,</a:t>
            </a:r>
            <a:r>
              <a:rPr lang="en-US" sz="2400" dirty="0" err="1" smtClean="0"/>
              <a:t>SCSmay</a:t>
            </a:r>
            <a:r>
              <a:rPr lang="en-US" sz="2400" dirty="0" smtClean="0"/>
              <a:t> be definitively demonstrated with additional work-up, i.e. measurement of ACTH, UFC or late-night salivary </a:t>
            </a:r>
            <a:r>
              <a:rPr lang="en-US" sz="2400" dirty="0" err="1" smtClean="0"/>
              <a:t>cortisol</a:t>
            </a:r>
            <a:r>
              <a:rPr lang="en-US" sz="2400" dirty="0" smtClean="0"/>
              <a:t>.</a:t>
            </a:r>
          </a:p>
          <a:p>
            <a:pPr algn="just"/>
            <a:endParaRPr lang="en-US" sz="2400" dirty="0" smtClean="0"/>
          </a:p>
          <a:p>
            <a:pPr algn="just"/>
            <a:r>
              <a:rPr lang="en-US" sz="2400" dirty="0" smtClean="0"/>
              <a:t> We are not using adrenal </a:t>
            </a:r>
            <a:r>
              <a:rPr lang="en-US" sz="2400" dirty="0" err="1" smtClean="0"/>
              <a:t>scintigraphy</a:t>
            </a:r>
            <a:r>
              <a:rPr lang="en-US" sz="2400" dirty="0" smtClean="0"/>
              <a:t> anymore to detect autonomous </a:t>
            </a:r>
            <a:r>
              <a:rPr lang="en-US" sz="2400" dirty="0" err="1" smtClean="0"/>
              <a:t>cortisol</a:t>
            </a:r>
            <a:r>
              <a:rPr lang="en-US" sz="2400" dirty="0" smtClean="0"/>
              <a:t> secretion because this test causes a high radiation exposure</a:t>
            </a:r>
            <a:endParaRPr lang="en-US" sz="2400" dirty="0"/>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b="1" dirty="0" smtClean="0">
                <a:solidFill>
                  <a:srgbClr val="FFC000"/>
                </a:solidFill>
                <a:effectLst>
                  <a:outerShdw blurRad="38100" dist="38100" dir="2700000" algn="tl">
                    <a:srgbClr val="000000">
                      <a:alpha val="43137"/>
                    </a:srgbClr>
                  </a:outerShdw>
                </a:effectLst>
              </a:rPr>
              <a:t>What work-up should be performed for subclinical </a:t>
            </a:r>
            <a:r>
              <a:rPr lang="en-US" sz="3200" b="1" dirty="0" err="1" smtClean="0">
                <a:solidFill>
                  <a:srgbClr val="FFC000"/>
                </a:solidFill>
                <a:effectLst>
                  <a:outerShdw blurRad="38100" dist="38100" dir="2700000" algn="tl">
                    <a:srgbClr val="000000">
                      <a:alpha val="43137"/>
                    </a:srgbClr>
                  </a:outerShdw>
                </a:effectLst>
              </a:rPr>
              <a:t>hypercortisolism</a:t>
            </a:r>
            <a:r>
              <a:rPr lang="en-US" sz="3200" b="1" dirty="0" smtClean="0">
                <a:solidFill>
                  <a:srgbClr val="FFC000"/>
                </a:solidFill>
                <a:effectLst>
                  <a:outerShdw blurRad="38100" dist="38100" dir="2700000" algn="tl">
                    <a:srgbClr val="000000">
                      <a:alpha val="43137"/>
                    </a:srgbClr>
                  </a:outerShdw>
                </a:effectLst>
              </a:rPr>
              <a:t>?</a:t>
            </a:r>
            <a:endParaRPr lang="en-US" sz="32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373563"/>
          </a:xfrm>
        </p:spPr>
        <p:txBody>
          <a:bodyPr>
            <a:noAutofit/>
          </a:bodyPr>
          <a:lstStyle/>
          <a:p>
            <a:pPr algn="just"/>
            <a:r>
              <a:rPr lang="en-US" sz="2200" dirty="0" smtClean="0"/>
              <a:t>A head-to-head comparison made did not find any advantage of the 8 mg DST compared to the 1-mg DST in the screening of SCS</a:t>
            </a:r>
          </a:p>
          <a:p>
            <a:pPr algn="just"/>
            <a:r>
              <a:rPr lang="en-US" sz="2200" dirty="0" smtClean="0"/>
              <a:t> The 2-day low-dose DST has been proposed as a confirmatory test because it should be more accurate, although </a:t>
            </a:r>
            <a:r>
              <a:rPr lang="en-US" sz="2200" dirty="0" err="1" smtClean="0"/>
              <a:t>moretime</a:t>
            </a:r>
            <a:r>
              <a:rPr lang="en-US" sz="2200" dirty="0" smtClean="0"/>
              <a:t>-consuming, than the overnight DST.</a:t>
            </a:r>
          </a:p>
          <a:p>
            <a:pPr algn="just"/>
            <a:r>
              <a:rPr lang="en-US" sz="2200" dirty="0" smtClean="0"/>
              <a:t>UFC &amp; ACTH results is flawed by technical problems.</a:t>
            </a:r>
          </a:p>
          <a:p>
            <a:pPr algn="just"/>
            <a:r>
              <a:rPr lang="en-US" sz="2200" dirty="0" smtClean="0"/>
              <a:t>Late-night salivary </a:t>
            </a:r>
            <a:r>
              <a:rPr lang="en-US" sz="2200" dirty="0" err="1" smtClean="0"/>
              <a:t>cortisol</a:t>
            </a:r>
            <a:r>
              <a:rPr lang="en-US" sz="2200" dirty="0" smtClean="0"/>
              <a:t> may be more specific than the 1-mg DST, identifying patients with a more than minimal </a:t>
            </a:r>
            <a:r>
              <a:rPr lang="en-US" sz="2200" dirty="0" err="1" smtClean="0"/>
              <a:t>cortisol</a:t>
            </a:r>
            <a:r>
              <a:rPr lang="en-US" sz="2200" dirty="0" smtClean="0"/>
              <a:t> excess.</a:t>
            </a:r>
          </a:p>
          <a:p>
            <a:pPr algn="just"/>
            <a:r>
              <a:rPr lang="en-US" sz="2200" dirty="0" smtClean="0"/>
              <a:t> Midnight serum </a:t>
            </a:r>
            <a:r>
              <a:rPr lang="en-US" sz="2200" dirty="0" err="1" smtClean="0"/>
              <a:t>cortisol</a:t>
            </a:r>
            <a:r>
              <a:rPr lang="en-US" sz="2200" dirty="0" smtClean="0"/>
              <a:t> is a reliable method to detect a disturbance in the </a:t>
            </a:r>
            <a:r>
              <a:rPr lang="en-US" sz="2200" dirty="0" err="1" smtClean="0"/>
              <a:t>cortisol</a:t>
            </a:r>
            <a:r>
              <a:rPr lang="en-US" sz="2200" dirty="0" smtClean="0"/>
              <a:t> rhythm.</a:t>
            </a:r>
            <a:endParaRPr lang="en-US" sz="2200" dirty="0"/>
          </a:p>
        </p:txBody>
      </p:sp>
      <p:sp>
        <p:nvSpPr>
          <p:cNvPr id="4" name="Slide Number Placeholder 3"/>
          <p:cNvSpPr>
            <a:spLocks noGrp="1"/>
          </p:cNvSpPr>
          <p:nvPr>
            <p:ph type="sldNum" sz="quarter" idx="11"/>
          </p:nvPr>
        </p:nvSpPr>
        <p:spPr/>
        <p:txBody>
          <a:bodyPr>
            <a:normAutofit/>
          </a:bodyPr>
          <a:lstStyle/>
          <a:p>
            <a:fld id="{562884D3-3038-4A0F-94D2-1F9DAA8B7DE6}" type="slidenum">
              <a:rPr lang="en-US" smtClean="0">
                <a:solidFill>
                  <a:schemeClr val="tx1"/>
                </a:solidFill>
              </a:rPr>
              <a:pPr/>
              <a:t>9</a:t>
            </a:fld>
            <a:endParaRPr lang="en-US"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18712</TotalTime>
  <Words>3288</Words>
  <Application>Microsoft Office PowerPoint</Application>
  <PresentationFormat>On-screen Show (4:3)</PresentationFormat>
  <Paragraphs>362</Paragraphs>
  <Slides>65</Slides>
  <Notes>6</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Theme1</vt:lpstr>
      <vt:lpstr>In The Name of God</vt:lpstr>
      <vt:lpstr>Questions</vt:lpstr>
      <vt:lpstr>Slide 3</vt:lpstr>
      <vt:lpstr>Introduction</vt:lpstr>
      <vt:lpstr>The Concept of Subclinical Hypercortisolism </vt:lpstr>
      <vt:lpstr>Fig. 1  Proposed definition of subclinical Cushing’s syndrome by using different cut-off levels of cortisol after 1-mg overnight dexamethasone suppression test. </vt:lpstr>
      <vt:lpstr>Diagnosis</vt:lpstr>
      <vt:lpstr>TEST</vt:lpstr>
      <vt:lpstr>What work-up should be performed for subclinical hypercortisolism?</vt:lpstr>
      <vt:lpstr>Table 1. Comparison of subclinical Cushing’s syndrome and mild Cushing’s syndrome.</vt:lpstr>
      <vt:lpstr>     Article 1   Patients with apparently non-functioning adrenal incidentalomas may be at increased cardiovascular risk due to excessive cortisol secretion     </vt:lpstr>
      <vt:lpstr>Study Design</vt:lpstr>
      <vt:lpstr>Introduction</vt:lpstr>
      <vt:lpstr>Aim</vt:lpstr>
      <vt:lpstr>Materials and Methods</vt:lpstr>
      <vt:lpstr>Inclusion Criteria</vt:lpstr>
      <vt:lpstr>Exclusion Criteria</vt:lpstr>
      <vt:lpstr>TABLE 1.a   Baseline  characteristics  of the study  subjects</vt:lpstr>
      <vt:lpstr>TABLE 1. b Baseline characteristics of the study subjects</vt:lpstr>
      <vt:lpstr> Figure 1.  Dot plot diagram showing cortisol levels of controls, patients with (NFAI), and (CSAI), before (baseline) and after (LDDST)</vt:lpstr>
      <vt:lpstr>Figure 2.   (IMT) and (FMD) in the brachial artery in patients with adrenal adenomas and (CSAI), (NFAI) and controls (C).</vt:lpstr>
      <vt:lpstr>Figure 3.  Indices of insulin resistance (IR) in patients with adrenal adenomas and (CSAI), in patients with (NFAI) and controls (C).</vt:lpstr>
      <vt:lpstr>Figure 4. Correlations between Carotid (IMT), cortisol after LDDST and 24h UFC in patients with adrenal adenomas and (CSAI) and Carotid (IMT), AUC for cortisol during iv ACTH stimulation and 24h UFC in patients with (NFAI).</vt:lpstr>
      <vt:lpstr>Discussion</vt:lpstr>
      <vt:lpstr>Discussion</vt:lpstr>
      <vt:lpstr>Discussion</vt:lpstr>
      <vt:lpstr>Limitation</vt:lpstr>
      <vt:lpstr>Key message:</vt:lpstr>
      <vt:lpstr>Long-Term Follow-Up in Adrenal Incidentalomas :  An Italian Multicenter Study</vt:lpstr>
      <vt:lpstr>Introduction</vt:lpstr>
      <vt:lpstr>Introduction</vt:lpstr>
      <vt:lpstr>Inclusion Criteria </vt:lpstr>
      <vt:lpstr>Exclusion Criteria</vt:lpstr>
      <vt:lpstr>Table 1. Clinical and Biochemical Parameters of Patients With and Without SH at Baseline and at End of Follow-Up</vt:lpstr>
      <vt:lpstr>Table 2. Comparison of the Clinical and Biochemical Characteristics at Baseline Between Patients Without SH and the 15 Patients Who Developed SH During Follow-Up, and at the End of Follow-Up Between the 15 Patients Who Developed SH During the Follow-Up and the 24 Patients With SH Diagnosed at Baseline</vt:lpstr>
      <vt:lpstr>Table 3.  Occurrence of CVEs and Changes in Body Weight, BP, Glycemic and LDLc Control in Patients With and Without SH at the End of Follow-Up</vt:lpstr>
      <vt:lpstr>Figure 1. ROC curve for cortisol levels after 1 mg-DST in predicting the occurrence of incident CVEs. The cutoffs of 1 mg-DST cortisol levels with the best compromise between SN and SP in predicting the occurrence of a new CVE are set at 1.5 g/dL (41.4 nmol/L; SN, 77.3%; SP, 50%) and at 2.0 g/dL (55.2 nmol/L; SN, 50%; SP, 68.5%), as indicated by the arrows.</vt:lpstr>
      <vt:lpstr>Discussion</vt:lpstr>
      <vt:lpstr>Discussion</vt:lpstr>
      <vt:lpstr>Discussion</vt:lpstr>
      <vt:lpstr>limitation</vt:lpstr>
      <vt:lpstr>Key Message</vt:lpstr>
      <vt:lpstr>Article 3:   Beneficial Metabolic Effects of Prompt Surgical Treatment in Patients with an Adrenal Incidentaloma Causing Biochemical Hypercortisolism   Iacopo Chiodini, Valentina Morelli, Antonio Stefano Salcuni, ...</vt:lpstr>
      <vt:lpstr>Study Design</vt:lpstr>
      <vt:lpstr>Inclusion Criteria</vt:lpstr>
      <vt:lpstr>Exclusion criteria</vt:lpstr>
      <vt:lpstr>Subjects and Methods</vt:lpstr>
      <vt:lpstr>Subjects and Methods</vt:lpstr>
      <vt:lpstr>TABLE 1  Clinical characteristics of surgically treated and untreated patients with and without subclinical hypercortisolism</vt:lpstr>
      <vt:lpstr>TABLE 2   Individual data of patients  with subclinical hypercortisolism</vt:lpstr>
      <vt:lpstr>TABLE 3   Change of body weight, BP, FBS, and LDLc in treated and untreated patients with and without subclinical hypercortisolism</vt:lpstr>
      <vt:lpstr>TABLE 4   Body weight, blood pressure, fasting glucose, and LDL cholesterol levels as absolute values at baseline, 18 months, and last follow-up in treated and untreated patients with and without subclinical hypercortisolism</vt:lpstr>
      <vt:lpstr>Discussion</vt:lpstr>
      <vt:lpstr>Limitations</vt:lpstr>
      <vt:lpstr> Key Message</vt:lpstr>
      <vt:lpstr>Article 4:</vt:lpstr>
      <vt:lpstr>Introduction</vt:lpstr>
      <vt:lpstr>Method</vt:lpstr>
      <vt:lpstr>Method</vt:lpstr>
      <vt:lpstr>TABLE 1. Baseline Biochemical and Clinical Abnormalities in Patient Study Groups</vt:lpstr>
      <vt:lpstr>TABLE 2. Baseline Values of Hormonal, Biochemical and Clinical Parameters Obtained in All Study Patients</vt:lpstr>
      <vt:lpstr>TABLE 3.  Long-Term Outcome in the Surgical Group</vt:lpstr>
      <vt:lpstr>Key Message</vt:lpstr>
      <vt:lpstr>SUMMARY AND RECOMMENDATIONS</vt:lpstr>
      <vt:lpstr>SUMMARY AND RECOMMENDATIONS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afsharian</dc:creator>
  <cp:lastModifiedBy>afsharian</cp:lastModifiedBy>
  <cp:revision>547</cp:revision>
  <dcterms:created xsi:type="dcterms:W3CDTF">2013-11-04T07:43:12Z</dcterms:created>
  <dcterms:modified xsi:type="dcterms:W3CDTF">2014-06-09T04:49:23Z</dcterms:modified>
</cp:coreProperties>
</file>